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</p:sldMasterIdLst>
  <p:notesMasterIdLst>
    <p:notesMasterId r:id="rId11"/>
  </p:notesMasterIdLst>
  <p:sldIdLst>
    <p:sldId id="256" r:id="rId3"/>
    <p:sldId id="263" r:id="rId4"/>
    <p:sldId id="262" r:id="rId5"/>
    <p:sldId id="264" r:id="rId6"/>
    <p:sldId id="266" r:id="rId7"/>
    <p:sldId id="267" r:id="rId8"/>
    <p:sldId id="26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A00A7-25AA-4D4F-A5DB-65EF01DE0F20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8FC7824-EF61-4647-BCD3-324E411BBBF3}">
      <dgm:prSet/>
      <dgm:spPr/>
      <dgm:t>
        <a:bodyPr/>
        <a:lstStyle/>
        <a:p>
          <a:r>
            <a:rPr lang="en-US"/>
            <a:t>Capacitive</a:t>
          </a:r>
        </a:p>
      </dgm:t>
    </dgm:pt>
    <dgm:pt modelId="{EB939D58-7412-4DFC-B8C1-E05FCF497F08}" type="parTrans" cxnId="{C5DB5003-7843-4CCF-8871-D3780A2A5156}">
      <dgm:prSet/>
      <dgm:spPr/>
      <dgm:t>
        <a:bodyPr/>
        <a:lstStyle/>
        <a:p>
          <a:endParaRPr lang="en-US"/>
        </a:p>
      </dgm:t>
    </dgm:pt>
    <dgm:pt modelId="{53482100-0E3E-41B8-B327-3024D43CD16A}" type="sibTrans" cxnId="{C5DB5003-7843-4CCF-8871-D3780A2A5156}">
      <dgm:prSet/>
      <dgm:spPr/>
      <dgm:t>
        <a:bodyPr/>
        <a:lstStyle/>
        <a:p>
          <a:endParaRPr lang="en-US"/>
        </a:p>
      </dgm:t>
    </dgm:pt>
    <dgm:pt modelId="{03F54309-A254-4FE4-9318-8F81C5CD5E9F}">
      <dgm:prSet/>
      <dgm:spPr/>
      <dgm:t>
        <a:bodyPr/>
        <a:lstStyle/>
        <a:p>
          <a:r>
            <a:rPr lang="en-US"/>
            <a:t>Resistive</a:t>
          </a:r>
        </a:p>
      </dgm:t>
    </dgm:pt>
    <dgm:pt modelId="{2C0D084D-D45F-48F3-A447-59C71730F517}" type="parTrans" cxnId="{9A0497EC-F63A-4021-A976-EDD6C8E3AA0D}">
      <dgm:prSet/>
      <dgm:spPr/>
      <dgm:t>
        <a:bodyPr/>
        <a:lstStyle/>
        <a:p>
          <a:endParaRPr lang="en-US"/>
        </a:p>
      </dgm:t>
    </dgm:pt>
    <dgm:pt modelId="{1DD29C6E-711D-4389-96B3-827428A51971}" type="sibTrans" cxnId="{9A0497EC-F63A-4021-A976-EDD6C8E3AA0D}">
      <dgm:prSet/>
      <dgm:spPr/>
      <dgm:t>
        <a:bodyPr/>
        <a:lstStyle/>
        <a:p>
          <a:endParaRPr lang="en-US"/>
        </a:p>
      </dgm:t>
    </dgm:pt>
    <dgm:pt modelId="{972D33C0-588F-4391-8465-F480ACD3284C}">
      <dgm:prSet/>
      <dgm:spPr/>
      <dgm:t>
        <a:bodyPr/>
        <a:lstStyle/>
        <a:p>
          <a:r>
            <a:rPr lang="en-US"/>
            <a:t>Thermal</a:t>
          </a:r>
        </a:p>
      </dgm:t>
    </dgm:pt>
    <dgm:pt modelId="{CA15E65B-53BE-4D13-9062-33B1A9A3DD9A}" type="parTrans" cxnId="{6F548D49-3F9B-41BF-9A2A-9A75A43C74FC}">
      <dgm:prSet/>
      <dgm:spPr/>
      <dgm:t>
        <a:bodyPr/>
        <a:lstStyle/>
        <a:p>
          <a:endParaRPr lang="en-US"/>
        </a:p>
      </dgm:t>
    </dgm:pt>
    <dgm:pt modelId="{078F8B7E-BE40-45A2-A918-AB22CBC985A0}" type="sibTrans" cxnId="{6F548D49-3F9B-41BF-9A2A-9A75A43C74FC}">
      <dgm:prSet/>
      <dgm:spPr/>
      <dgm:t>
        <a:bodyPr/>
        <a:lstStyle/>
        <a:p>
          <a:endParaRPr lang="en-US"/>
        </a:p>
      </dgm:t>
    </dgm:pt>
    <dgm:pt modelId="{BC68B511-8C35-4829-8B95-427114940574}" type="pres">
      <dgm:prSet presAssocID="{82CA00A7-25AA-4D4F-A5DB-65EF01DE0F20}" presName="diagram" presStyleCnt="0">
        <dgm:presLayoutVars>
          <dgm:dir/>
          <dgm:resizeHandles val="exact"/>
        </dgm:presLayoutVars>
      </dgm:prSet>
      <dgm:spPr/>
    </dgm:pt>
    <dgm:pt modelId="{409F1E13-CC90-4758-B458-0F0360961FFE}" type="pres">
      <dgm:prSet presAssocID="{E8FC7824-EF61-4647-BCD3-324E411BBBF3}" presName="node" presStyleLbl="node1" presStyleIdx="0" presStyleCnt="3">
        <dgm:presLayoutVars>
          <dgm:bulletEnabled val="1"/>
        </dgm:presLayoutVars>
      </dgm:prSet>
      <dgm:spPr/>
    </dgm:pt>
    <dgm:pt modelId="{1ABCC4C4-837C-4DF2-BCE1-7B263D733E2C}" type="pres">
      <dgm:prSet presAssocID="{53482100-0E3E-41B8-B327-3024D43CD16A}" presName="sibTrans" presStyleCnt="0"/>
      <dgm:spPr/>
    </dgm:pt>
    <dgm:pt modelId="{4F3A9B36-AA52-4867-8240-5466386DBBDB}" type="pres">
      <dgm:prSet presAssocID="{03F54309-A254-4FE4-9318-8F81C5CD5E9F}" presName="node" presStyleLbl="node1" presStyleIdx="1" presStyleCnt="3">
        <dgm:presLayoutVars>
          <dgm:bulletEnabled val="1"/>
        </dgm:presLayoutVars>
      </dgm:prSet>
      <dgm:spPr/>
    </dgm:pt>
    <dgm:pt modelId="{CCDCB579-34AB-4297-8458-49063EA1291E}" type="pres">
      <dgm:prSet presAssocID="{1DD29C6E-711D-4389-96B3-827428A51971}" presName="sibTrans" presStyleCnt="0"/>
      <dgm:spPr/>
    </dgm:pt>
    <dgm:pt modelId="{6A32DDAB-E35E-44A7-BC87-937FBBF0A04C}" type="pres">
      <dgm:prSet presAssocID="{972D33C0-588F-4391-8465-F480ACD3284C}" presName="node" presStyleLbl="node1" presStyleIdx="2" presStyleCnt="3">
        <dgm:presLayoutVars>
          <dgm:bulletEnabled val="1"/>
        </dgm:presLayoutVars>
      </dgm:prSet>
      <dgm:spPr/>
    </dgm:pt>
  </dgm:ptLst>
  <dgm:cxnLst>
    <dgm:cxn modelId="{C5DB5003-7843-4CCF-8871-D3780A2A5156}" srcId="{82CA00A7-25AA-4D4F-A5DB-65EF01DE0F20}" destId="{E8FC7824-EF61-4647-BCD3-324E411BBBF3}" srcOrd="0" destOrd="0" parTransId="{EB939D58-7412-4DFC-B8C1-E05FCF497F08}" sibTransId="{53482100-0E3E-41B8-B327-3024D43CD16A}"/>
    <dgm:cxn modelId="{EE71D861-7640-4E29-BB6E-570F7A5B71D6}" type="presOf" srcId="{82CA00A7-25AA-4D4F-A5DB-65EF01DE0F20}" destId="{BC68B511-8C35-4829-8B95-427114940574}" srcOrd="0" destOrd="0" presId="urn:microsoft.com/office/officeart/2005/8/layout/default"/>
    <dgm:cxn modelId="{6F548D49-3F9B-41BF-9A2A-9A75A43C74FC}" srcId="{82CA00A7-25AA-4D4F-A5DB-65EF01DE0F20}" destId="{972D33C0-588F-4391-8465-F480ACD3284C}" srcOrd="2" destOrd="0" parTransId="{CA15E65B-53BE-4D13-9062-33B1A9A3DD9A}" sibTransId="{078F8B7E-BE40-45A2-A918-AB22CBC985A0}"/>
    <dgm:cxn modelId="{449B0F9C-0B72-49C8-AD20-F7BB32F4F2FC}" type="presOf" srcId="{E8FC7824-EF61-4647-BCD3-324E411BBBF3}" destId="{409F1E13-CC90-4758-B458-0F0360961FFE}" srcOrd="0" destOrd="0" presId="urn:microsoft.com/office/officeart/2005/8/layout/default"/>
    <dgm:cxn modelId="{B7BF59AC-6AA9-4BD3-AA35-4095D42E5B16}" type="presOf" srcId="{03F54309-A254-4FE4-9318-8F81C5CD5E9F}" destId="{4F3A9B36-AA52-4867-8240-5466386DBBDB}" srcOrd="0" destOrd="0" presId="urn:microsoft.com/office/officeart/2005/8/layout/default"/>
    <dgm:cxn modelId="{6B3392BF-8981-427A-9716-016CDAAF1249}" type="presOf" srcId="{972D33C0-588F-4391-8465-F480ACD3284C}" destId="{6A32DDAB-E35E-44A7-BC87-937FBBF0A04C}" srcOrd="0" destOrd="0" presId="urn:microsoft.com/office/officeart/2005/8/layout/default"/>
    <dgm:cxn modelId="{9A0497EC-F63A-4021-A976-EDD6C8E3AA0D}" srcId="{82CA00A7-25AA-4D4F-A5DB-65EF01DE0F20}" destId="{03F54309-A254-4FE4-9318-8F81C5CD5E9F}" srcOrd="1" destOrd="0" parTransId="{2C0D084D-D45F-48F3-A447-59C71730F517}" sibTransId="{1DD29C6E-711D-4389-96B3-827428A51971}"/>
    <dgm:cxn modelId="{EE7AB76C-BE81-4C27-945F-45A122D33FAC}" type="presParOf" srcId="{BC68B511-8C35-4829-8B95-427114940574}" destId="{409F1E13-CC90-4758-B458-0F0360961FFE}" srcOrd="0" destOrd="0" presId="urn:microsoft.com/office/officeart/2005/8/layout/default"/>
    <dgm:cxn modelId="{379B1E11-F279-411C-8284-024C92DDBA75}" type="presParOf" srcId="{BC68B511-8C35-4829-8B95-427114940574}" destId="{1ABCC4C4-837C-4DF2-BCE1-7B263D733E2C}" srcOrd="1" destOrd="0" presId="urn:microsoft.com/office/officeart/2005/8/layout/default"/>
    <dgm:cxn modelId="{5C925484-6184-4089-8365-B480B0A67036}" type="presParOf" srcId="{BC68B511-8C35-4829-8B95-427114940574}" destId="{4F3A9B36-AA52-4867-8240-5466386DBBDB}" srcOrd="2" destOrd="0" presId="urn:microsoft.com/office/officeart/2005/8/layout/default"/>
    <dgm:cxn modelId="{B2197D6C-4469-4200-A426-86A51F82F941}" type="presParOf" srcId="{BC68B511-8C35-4829-8B95-427114940574}" destId="{CCDCB579-34AB-4297-8458-49063EA1291E}" srcOrd="3" destOrd="0" presId="urn:microsoft.com/office/officeart/2005/8/layout/default"/>
    <dgm:cxn modelId="{AAC4C852-59AC-4DC9-B445-059E2D74A134}" type="presParOf" srcId="{BC68B511-8C35-4829-8B95-427114940574}" destId="{6A32DDAB-E35E-44A7-BC87-937FBBF0A04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9F1E13-CC90-4758-B458-0F0360961FFE}">
      <dsp:nvSpPr>
        <dsp:cNvPr id="0" name=""/>
        <dsp:cNvSpPr/>
      </dsp:nvSpPr>
      <dsp:spPr>
        <a:xfrm>
          <a:off x="0" y="1096181"/>
          <a:ext cx="3305174" cy="1983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Capacitive</a:t>
          </a:r>
        </a:p>
      </dsp:txBody>
      <dsp:txXfrm>
        <a:off x="0" y="1096181"/>
        <a:ext cx="3305174" cy="1983104"/>
      </dsp:txXfrm>
    </dsp:sp>
    <dsp:sp modelId="{4F3A9B36-AA52-4867-8240-5466386DBBDB}">
      <dsp:nvSpPr>
        <dsp:cNvPr id="0" name=""/>
        <dsp:cNvSpPr/>
      </dsp:nvSpPr>
      <dsp:spPr>
        <a:xfrm>
          <a:off x="3635691" y="1096181"/>
          <a:ext cx="3305174" cy="1983104"/>
        </a:xfrm>
        <a:prstGeom prst="rect">
          <a:avLst/>
        </a:prstGeom>
        <a:solidFill>
          <a:schemeClr val="accent2">
            <a:hueOff val="1264967"/>
            <a:satOff val="-23931"/>
            <a:lumOff val="-166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Resistive</a:t>
          </a:r>
        </a:p>
      </dsp:txBody>
      <dsp:txXfrm>
        <a:off x="3635691" y="1096181"/>
        <a:ext cx="3305174" cy="1983104"/>
      </dsp:txXfrm>
    </dsp:sp>
    <dsp:sp modelId="{6A32DDAB-E35E-44A7-BC87-937FBBF0A04C}">
      <dsp:nvSpPr>
        <dsp:cNvPr id="0" name=""/>
        <dsp:cNvSpPr/>
      </dsp:nvSpPr>
      <dsp:spPr>
        <a:xfrm>
          <a:off x="7271383" y="1096181"/>
          <a:ext cx="3305174" cy="1983104"/>
        </a:xfrm>
        <a:prstGeom prst="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Thermal</a:t>
          </a:r>
        </a:p>
      </dsp:txBody>
      <dsp:txXfrm>
        <a:off x="7271383" y="1096181"/>
        <a:ext cx="3305174" cy="198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3D007-61D5-4C34-A1BE-43878643EA8D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37458-C1C3-4FE2-99E4-FF98983AD8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7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5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2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45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8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76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37458-C1C3-4FE2-99E4-FF98983AD89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8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9AF7F-A04B-466C-A045-ED1CEA7823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6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7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4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8288E-B8B1-42CC-8F7A-EFEF4E55EBED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F13F5-0F6C-43A1-9A23-1D9FACD21D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9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8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17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0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24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3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8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7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2F21C-0710-47A0-8104-CFB236DC384A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4697D-E757-4999-8895-5F9E39E453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8288E-B8B1-42CC-8F7A-EFEF4E55EBED}" type="datetimeFigureOut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F13F5-0F6C-43A1-9A23-1D9FACD21D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CF5C79-FE46-4527-9D2A-09D77A700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7374" y="1263404"/>
            <a:ext cx="8458115" cy="3115075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system</a:t>
            </a:r>
            <a:br>
              <a:rPr lang="en-US" sz="6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Humidity 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040C3-B4B7-46D1-8887-70478E163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7374" y="4560432"/>
            <a:ext cx="8300202" cy="122817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Vakutz Alexandru-Andrei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 2031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84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6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7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8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9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0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1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2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FD8F1113-2E3C-46E3-B54F-B7F421EEF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65DDECC-A11E-434E-87B2-8997CD38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B54A4D14-513F-4121-92D3-5CCB4689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6C3411F1-AD17-499D-AFEF-2F300F6DF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60BF2CBE-B1E9-4C42-89DC-C35E4E651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72C95A87-DCDB-41C4-B774-744B3ECBE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BCB97515-32FF-43A6-A51C-B140193AB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9C6379D3-7045-4B76-9409-6D23D753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7C324CDD-B30F-47DD-8627-E2171D5E8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61B1C1DE-4201-4989-BE65-41ADC2472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0A9092BE-A36C-4833-8E71-2850F4AF7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806398CC-D327-4E06-838C-31119BD5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E3F0C5B-76A9-4A8F-A1CB-35C0DE83A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70A741CC-E736-448A-A94E-5C8BB9711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202722D1-549B-407E-BF75-2A1E8DB5B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5CA8D742-18BD-41B5-9C00-FCFFAED25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8BF81081-4C33-488E-A37E-B95567D0B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462F0DE0-CEBA-420B-8032-FB60893B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79C8D19E-E3D6-45A6-BCA2-5918A37D7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43280283-E04A-43CA-BFA1-F285486A2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38328CB6-0FC5-4AEA-BC7E-489267CB6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B4881B-19C0-4A64-A8DF-51C17524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793" y="4614902"/>
            <a:ext cx="8081960" cy="943954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</a:rPr>
              <a:t>Block Diagram</a:t>
            </a:r>
          </a:p>
        </p:txBody>
      </p:sp>
      <p:sp>
        <p:nvSpPr>
          <p:cNvPr id="232" name="Isosceles Triangle 39">
            <a:extLst>
              <a:ext uri="{FF2B5EF4-FFF2-40B4-BE49-F238E27FC236}">
                <a16:creationId xmlns:a16="http://schemas.microsoft.com/office/drawing/2014/main" id="{4F37E7FB-7372-47E3-914E-7CF7E94B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892384" y="4386808"/>
            <a:ext cx="407233" cy="351063"/>
          </a:xfrm>
          <a:prstGeom prst="triangle">
            <a:avLst/>
          </a:prstGeom>
          <a:solidFill>
            <a:srgbClr val="FFB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6E168E2-3256-43A5-9298-9E5A6AE8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2847" y="954593"/>
            <a:ext cx="6086306" cy="3432215"/>
          </a:xfrm>
          <a:prstGeom prst="rect">
            <a:avLst/>
          </a:prstGeom>
          <a:solidFill>
            <a:schemeClr val="bg1"/>
          </a:solidFill>
          <a:ln w="19050">
            <a:solidFill>
              <a:srgbClr val="FFB43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62429E6-F5C8-40EA-878B-364E708F9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751" y="871157"/>
            <a:ext cx="6281738" cy="3599085"/>
          </a:xfrm>
        </p:spPr>
      </p:pic>
    </p:spTree>
    <p:extLst>
      <p:ext uri="{BB962C8B-B14F-4D97-AF65-F5344CB8AC3E}">
        <p14:creationId xmlns:p14="http://schemas.microsoft.com/office/powerpoint/2010/main" val="100497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3" name="Group 2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3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6" name="Rectangle 33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7" name="Group 35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98" name="Rectangle 56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4CD37-293A-4BF5-8E77-118A0965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36F3C-8EA3-4D1E-B15C-187A451A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688" y="760830"/>
            <a:ext cx="3065591" cy="5336340"/>
          </a:xfrm>
        </p:spPr>
        <p:txBody>
          <a:bodyPr vert="horz" lIns="91440" tIns="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Measurement methods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Proposed methods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Sensor Comparison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Proposed sensor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8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34469D-D827-4913-9B0B-638B5C7D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Measurement Methods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9" name="Content Placeholder 2">
            <a:extLst>
              <a:ext uri="{FF2B5EF4-FFF2-40B4-BE49-F238E27FC236}">
                <a16:creationId xmlns:a16="http://schemas.microsoft.com/office/drawing/2014/main" id="{900F628F-71AD-411F-9D38-B99502DCE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62599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16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75D4EC-C895-45FD-AC4C-4B599C8B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950" y="2745365"/>
            <a:ext cx="8673427" cy="104894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Proposed method: Thermal Humidity Sensor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66E29D-844A-4515-99EB-A1441EB0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175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77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8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9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1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2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3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4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5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6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7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8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9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1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2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3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4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5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33" name="Group 196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9" name="Isosceles Triangle 198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34" name="Rectangle 201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oup 203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36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24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256" name="Rectangle 225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27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63C863-6DBC-44FA-85D8-AC5DDE93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2075504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400"/>
              <a:t>3. Sensor Comparison</a:t>
            </a:r>
            <a:endParaRPr lang="en-US" sz="5400" dirty="0"/>
          </a:p>
        </p:txBody>
      </p:sp>
      <p:sp>
        <p:nvSpPr>
          <p:cNvPr id="259" name="Rectangle 229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D152CF-1EDB-469F-9E83-B90C51DDF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757413"/>
              </p:ext>
            </p:extLst>
          </p:nvPr>
        </p:nvGraphicFramePr>
        <p:xfrm>
          <a:off x="5757262" y="911823"/>
          <a:ext cx="6120320" cy="527382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62045">
                  <a:extLst>
                    <a:ext uri="{9D8B030D-6E8A-4147-A177-3AD203B41FA5}">
                      <a16:colId xmlns:a16="http://schemas.microsoft.com/office/drawing/2014/main" val="3271761429"/>
                    </a:ext>
                  </a:extLst>
                </a:gridCol>
                <a:gridCol w="1914616">
                  <a:extLst>
                    <a:ext uri="{9D8B030D-6E8A-4147-A177-3AD203B41FA5}">
                      <a16:colId xmlns:a16="http://schemas.microsoft.com/office/drawing/2014/main" val="1836572858"/>
                    </a:ext>
                  </a:extLst>
                </a:gridCol>
                <a:gridCol w="1343139">
                  <a:extLst>
                    <a:ext uri="{9D8B030D-6E8A-4147-A177-3AD203B41FA5}">
                      <a16:colId xmlns:a16="http://schemas.microsoft.com/office/drawing/2014/main" val="733725760"/>
                    </a:ext>
                  </a:extLst>
                </a:gridCol>
                <a:gridCol w="1300520">
                  <a:extLst>
                    <a:ext uri="{9D8B030D-6E8A-4147-A177-3AD203B41FA5}">
                      <a16:colId xmlns:a16="http://schemas.microsoft.com/office/drawing/2014/main" val="2327356217"/>
                    </a:ext>
                  </a:extLst>
                </a:gridCol>
              </a:tblGrid>
              <a:tr h="589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Model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HDC1010YPAT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SI7021-A20-GM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SHT31-DIS-B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extLst>
                  <a:ext uri="{0D108BD9-81ED-4DB2-BD59-A6C34878D82A}">
                    <a16:rowId xmlns:a16="http://schemas.microsoft.com/office/drawing/2014/main" val="3332473016"/>
                  </a:ext>
                </a:extLst>
              </a:tr>
              <a:tr h="3091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Output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Digital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Digital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Digital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extLst>
                  <a:ext uri="{0D108BD9-81ED-4DB2-BD59-A6C34878D82A}">
                    <a16:rowId xmlns:a16="http://schemas.microsoft.com/office/drawing/2014/main" val="4197126488"/>
                  </a:ext>
                </a:extLst>
              </a:tr>
              <a:tr h="5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RH operating range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0-100%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0-100%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0-100%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extLst>
                  <a:ext uri="{0D108BD9-81ED-4DB2-BD59-A6C34878D82A}">
                    <a16:rowId xmlns:a16="http://schemas.microsoft.com/office/drawing/2014/main" val="3531094390"/>
                  </a:ext>
                </a:extLst>
              </a:tr>
              <a:tr h="5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Stability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Excellent at high humidity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Excellent long term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High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extLst>
                  <a:ext uri="{0D108BD9-81ED-4DB2-BD59-A6C34878D82A}">
                    <a16:rowId xmlns:a16="http://schemas.microsoft.com/office/drawing/2014/main" val="2618358656"/>
                  </a:ext>
                </a:extLst>
              </a:tr>
              <a:tr h="866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Relative Humidity Accuracy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±2% RH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±3% RH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±1.5% RH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extLst>
                  <a:ext uri="{0D108BD9-81ED-4DB2-BD59-A6C34878D82A}">
                    <a16:rowId xmlns:a16="http://schemas.microsoft.com/office/drawing/2014/main" val="2755246833"/>
                  </a:ext>
                </a:extLst>
              </a:tr>
              <a:tr h="5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Temperature accuracy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±0.2 ℃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±0.4℃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±0.1 ℃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extLst>
                  <a:ext uri="{0D108BD9-81ED-4DB2-BD59-A6C34878D82A}">
                    <a16:rowId xmlns:a16="http://schemas.microsoft.com/office/drawing/2014/main" val="3161736933"/>
                  </a:ext>
                </a:extLst>
              </a:tr>
              <a:tr h="587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Operating temperature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-40℃ to 85℃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-40℃ to 125℃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-40℃ to 125℃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extLst>
                  <a:ext uri="{0D108BD9-81ED-4DB2-BD59-A6C34878D82A}">
                    <a16:rowId xmlns:a16="http://schemas.microsoft.com/office/drawing/2014/main" val="2641872050"/>
                  </a:ext>
                </a:extLst>
              </a:tr>
              <a:tr h="3091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Availability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Yes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Yes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Yes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extLst>
                  <a:ext uri="{0D108BD9-81ED-4DB2-BD59-A6C34878D82A}">
                    <a16:rowId xmlns:a16="http://schemas.microsoft.com/office/drawing/2014/main" val="44973947"/>
                  </a:ext>
                </a:extLst>
              </a:tr>
              <a:tr h="3091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Interface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I2C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I2C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I2C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extLst>
                  <a:ext uri="{0D108BD9-81ED-4DB2-BD59-A6C34878D82A}">
                    <a16:rowId xmlns:a16="http://schemas.microsoft.com/office/drawing/2014/main" val="904352482"/>
                  </a:ext>
                </a:extLst>
              </a:tr>
              <a:tr h="3091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Price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15.47 RON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15.50 RON</a:t>
                      </a:r>
                      <a:endParaRPr lang="en-US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18.10 RON</a:t>
                      </a:r>
                      <a:endParaRPr lang="en-US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180" marR="91180" marT="0" marB="0" anchor="ctr"/>
                </a:tc>
                <a:extLst>
                  <a:ext uri="{0D108BD9-81ED-4DB2-BD59-A6C34878D82A}">
                    <a16:rowId xmlns:a16="http://schemas.microsoft.com/office/drawing/2014/main" val="4004350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2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5F05-BB9A-4659-87D3-88C7A123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Proposed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A9DE-4749-4027-BA65-DDF88B25A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HDC1010YPAT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2C265-32A4-486C-A698-4322269A2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383" y="2349925"/>
            <a:ext cx="2019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52" name="Rectangle 34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72" name="Rectangle 57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ED996DBD-2A2C-40FE-8BD3-EA4DC8481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80043" y="568335"/>
            <a:ext cx="3230853" cy="3230853"/>
          </a:xfrm>
          <a:prstGeom prst="rect">
            <a:avLst/>
          </a:prstGeom>
          <a:ln w="12700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61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Rectangle 61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F79CE4-AA9D-41FE-91B2-5AB68E7D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982" y="4293388"/>
            <a:ext cx="8833655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700" dirty="0"/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82926921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159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Calibri Light</vt:lpstr>
      <vt:lpstr>Rockwell</vt:lpstr>
      <vt:lpstr>Times New Roman</vt:lpstr>
      <vt:lpstr>Wingdings</vt:lpstr>
      <vt:lpstr>Atlas</vt:lpstr>
      <vt:lpstr>Atlas</vt:lpstr>
      <vt:lpstr>Data acquisition system Humidity sensor</vt:lpstr>
      <vt:lpstr>Block Diagram</vt:lpstr>
      <vt:lpstr>Table of contents</vt:lpstr>
      <vt:lpstr>1. Measurement Methods</vt:lpstr>
      <vt:lpstr>2. Proposed method: Thermal Humidity Sensor</vt:lpstr>
      <vt:lpstr>3. Sensor Comparison</vt:lpstr>
      <vt:lpstr>4. Proposed sensor</vt:lpstr>
      <vt:lpstr>Thank you for your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Choosing the sensor</dc:title>
  <dc:creator>Alexandru Vakutz</dc:creator>
  <cp:lastModifiedBy>Alexandru Vakutz</cp:lastModifiedBy>
  <cp:revision>30</cp:revision>
  <dcterms:created xsi:type="dcterms:W3CDTF">2021-03-07T20:10:26Z</dcterms:created>
  <dcterms:modified xsi:type="dcterms:W3CDTF">2021-03-23T16:53:30Z</dcterms:modified>
</cp:coreProperties>
</file>