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62"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F7A460F-798F-4DDA-8A59-4B3CB0C2A1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219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965474a9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matic SC"/>
                <a:ea typeface="Amatic SC"/>
                <a:cs typeface="Amatic SC"/>
                <a:sym typeface="Amatic SC"/>
              </a:rPr>
              <a:t>VALET PARKING</a:t>
            </a:r>
            <a:endParaRPr>
              <a:latin typeface="Amatic SC"/>
              <a:ea typeface="Amatic SC"/>
              <a:cs typeface="Amatic SC"/>
              <a:sym typeface="Amatic SC"/>
            </a:endParaRPr>
          </a:p>
        </p:txBody>
      </p:sp>
      <p:sp>
        <p:nvSpPr>
          <p:cNvPr id="73" name="Google Shape;73;p13"/>
          <p:cNvSpPr txBox="1">
            <a:spLocks noGrp="1"/>
          </p:cNvSpPr>
          <p:nvPr>
            <p:ph type="subTitle" idx="1"/>
          </p:nvPr>
        </p:nvSpPr>
        <p:spPr>
          <a:xfrm>
            <a:off x="2390275" y="2793675"/>
            <a:ext cx="6331500" cy="168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latin typeface="Comfortaa SemiBold"/>
                <a:ea typeface="Comfortaa SemiBold"/>
                <a:cs typeface="Comfortaa SemiBold"/>
                <a:sym typeface="Comfortaa SemiBold"/>
              </a:rPr>
              <a:t>Vivekanand Pandian M M(118)</a:t>
            </a:r>
            <a:endParaRPr sz="2400" dirty="0">
              <a:latin typeface="Comfortaa SemiBold"/>
              <a:ea typeface="Comfortaa SemiBold"/>
              <a:cs typeface="Comfortaa SemiBold"/>
              <a:sym typeface="Comfortaa SemiBold"/>
            </a:endParaRPr>
          </a:p>
          <a:p>
            <a:pPr marL="0" lvl="0" indent="0" algn="l" rtl="0">
              <a:spcBef>
                <a:spcPts val="0"/>
              </a:spcBef>
              <a:spcAft>
                <a:spcPts val="0"/>
              </a:spcAft>
              <a:buNone/>
            </a:pPr>
            <a:r>
              <a:rPr lang="en" sz="2400" dirty="0">
                <a:latin typeface="Comfortaa SemiBold"/>
                <a:ea typeface="Comfortaa SemiBold"/>
                <a:cs typeface="Comfortaa SemiBold"/>
                <a:sym typeface="Comfortaa SemiBold"/>
              </a:rPr>
              <a:t>Sp Ramanathan(88)</a:t>
            </a:r>
            <a:endParaRPr sz="2400" dirty="0">
              <a:latin typeface="Comfortaa SemiBold"/>
              <a:ea typeface="Comfortaa SemiBold"/>
              <a:cs typeface="Comfortaa SemiBold"/>
              <a:sym typeface="Comfortaa SemiBold"/>
            </a:endParaRPr>
          </a:p>
          <a:p>
            <a:pPr marL="0" lvl="0" indent="0" algn="l" rtl="0">
              <a:spcBef>
                <a:spcPts val="0"/>
              </a:spcBef>
              <a:spcAft>
                <a:spcPts val="0"/>
              </a:spcAft>
              <a:buNone/>
            </a:pPr>
            <a:r>
              <a:rPr lang="en" sz="2400" dirty="0">
                <a:latin typeface="Comfortaa SemiBold"/>
                <a:ea typeface="Comfortaa SemiBold"/>
                <a:cs typeface="Comfortaa SemiBold"/>
                <a:sym typeface="Comfortaa SemiBold"/>
              </a:rPr>
              <a:t>V SingaValliyappa(97)</a:t>
            </a:r>
            <a:endParaRPr sz="2400" dirty="0">
              <a:latin typeface="Comfortaa SemiBold"/>
              <a:ea typeface="Comfortaa SemiBold"/>
              <a:cs typeface="Comfortaa SemiBold"/>
              <a:sym typeface="Comfortaa SemiBold"/>
            </a:endParaRPr>
          </a:p>
        </p:txBody>
      </p:sp>
      <p:pic>
        <p:nvPicPr>
          <p:cNvPr id="3" name="Picture 2">
            <a:extLst>
              <a:ext uri="{FF2B5EF4-FFF2-40B4-BE49-F238E27FC236}">
                <a16:creationId xmlns:a16="http://schemas.microsoft.com/office/drawing/2014/main" id="{240E709E-68B0-AC1F-46F5-531320D676BB}"/>
              </a:ext>
            </a:extLst>
          </p:cNvPr>
          <p:cNvPicPr>
            <a:picLocks noChangeAspect="1"/>
          </p:cNvPicPr>
          <p:nvPr/>
        </p:nvPicPr>
        <p:blipFill>
          <a:blip r:embed="rId3"/>
          <a:stretch>
            <a:fillRect/>
          </a:stretch>
        </p:blipFill>
        <p:spPr>
          <a:xfrm>
            <a:off x="57150" y="4202414"/>
            <a:ext cx="2035969" cy="820579"/>
          </a:xfrm>
          <a:prstGeom prst="rect">
            <a:avLst/>
          </a:prstGeom>
        </p:spPr>
      </p:pic>
      <p:pic>
        <p:nvPicPr>
          <p:cNvPr id="4" name="Picture 3">
            <a:extLst>
              <a:ext uri="{FF2B5EF4-FFF2-40B4-BE49-F238E27FC236}">
                <a16:creationId xmlns:a16="http://schemas.microsoft.com/office/drawing/2014/main" id="{0F3BAF65-A6F7-FA73-EEF3-9145B8546F75}"/>
              </a:ext>
            </a:extLst>
          </p:cNvPr>
          <p:cNvPicPr>
            <a:picLocks noChangeAspect="1"/>
          </p:cNvPicPr>
          <p:nvPr/>
        </p:nvPicPr>
        <p:blipFill>
          <a:blip r:embed="rId3"/>
          <a:stretch>
            <a:fillRect/>
          </a:stretch>
        </p:blipFill>
        <p:spPr>
          <a:xfrm>
            <a:off x="57150" y="120507"/>
            <a:ext cx="2035969" cy="820579"/>
          </a:xfrm>
          <a:prstGeom prst="rect">
            <a:avLst/>
          </a:prstGeom>
        </p:spPr>
      </p:pic>
      <p:pic>
        <p:nvPicPr>
          <p:cNvPr id="5" name="Picture 4">
            <a:extLst>
              <a:ext uri="{FF2B5EF4-FFF2-40B4-BE49-F238E27FC236}">
                <a16:creationId xmlns:a16="http://schemas.microsoft.com/office/drawing/2014/main" id="{2FA31A34-7ACD-6C20-CBB8-AE9289AE0AAA}"/>
              </a:ext>
            </a:extLst>
          </p:cNvPr>
          <p:cNvPicPr>
            <a:picLocks noChangeAspect="1"/>
          </p:cNvPicPr>
          <p:nvPr/>
        </p:nvPicPr>
        <p:blipFill>
          <a:blip r:embed="rId3"/>
          <a:stretch>
            <a:fillRect/>
          </a:stretch>
        </p:blipFill>
        <p:spPr>
          <a:xfrm>
            <a:off x="7050881" y="219935"/>
            <a:ext cx="2035969" cy="820579"/>
          </a:xfrm>
          <a:prstGeom prst="rect">
            <a:avLst/>
          </a:prstGeom>
        </p:spPr>
      </p:pic>
      <p:pic>
        <p:nvPicPr>
          <p:cNvPr id="6" name="Picture 5">
            <a:extLst>
              <a:ext uri="{FF2B5EF4-FFF2-40B4-BE49-F238E27FC236}">
                <a16:creationId xmlns:a16="http://schemas.microsoft.com/office/drawing/2014/main" id="{809BC690-735D-4DDE-BACB-5117142C17B0}"/>
              </a:ext>
            </a:extLst>
          </p:cNvPr>
          <p:cNvPicPr>
            <a:picLocks noChangeAspect="1"/>
          </p:cNvPicPr>
          <p:nvPr/>
        </p:nvPicPr>
        <p:blipFill>
          <a:blip r:embed="rId3"/>
          <a:stretch>
            <a:fillRect/>
          </a:stretch>
        </p:blipFill>
        <p:spPr>
          <a:xfrm>
            <a:off x="7050880" y="4102986"/>
            <a:ext cx="2035969" cy="8205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Problem</a:t>
            </a:r>
            <a:endParaRPr sz="240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850" b="0">
                <a:solidFill>
                  <a:srgbClr val="333333"/>
                </a:solidFill>
                <a:highlight>
                  <a:srgbClr val="FFFFFF"/>
                </a:highlight>
                <a:latin typeface="Comfortaa Medium"/>
                <a:ea typeface="Comfortaa Medium"/>
                <a:cs typeface="Comfortaa Medium"/>
                <a:sym typeface="Comfortaa Medium"/>
              </a:rPr>
              <a:t>The population of the world was increased day by day and also the possession of private vehicles have increased. Wherever we go in commercial aspect may it be a mall, bank, airport, hospital.etc. parking is the common concern.</a:t>
            </a:r>
            <a:endParaRPr sz="2500" b="0">
              <a:latin typeface="Comfortaa Medium"/>
              <a:ea typeface="Comfortaa Medium"/>
              <a:cs typeface="Comfortaa Medium"/>
              <a:sym typeface="Comfortaa Medium"/>
            </a:endParaRPr>
          </a:p>
        </p:txBody>
      </p:sp>
      <p:pic>
        <p:nvPicPr>
          <p:cNvPr id="80" name="Google Shape;80;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1. Requirements</a:t>
            </a:r>
            <a:endParaRPr sz="3000" b="1">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2499725" y="13242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latin typeface="Raleway"/>
                <a:ea typeface="Raleway"/>
                <a:cs typeface="Raleway"/>
                <a:sym typeface="Raleway"/>
              </a:rPr>
              <a:t>These are the facets for developing a parking system</a:t>
            </a:r>
            <a:endParaRPr sz="1200" dirty="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Parking Spot</a:t>
            </a:r>
            <a:endParaRPr sz="1200" dirty="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Terminal/Exit/Entry</a:t>
            </a:r>
            <a:r>
              <a:rPr lang="en" sz="1200" dirty="0">
                <a:solidFill>
                  <a:schemeClr val="dk2"/>
                </a:solidFill>
                <a:latin typeface="Raleway"/>
                <a:ea typeface="Raleway"/>
                <a:cs typeface="Raleway"/>
                <a:sym typeface="Raleway"/>
              </a:rPr>
              <a:t>.</a:t>
            </a:r>
            <a:endParaRPr sz="1200" dirty="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dirty="0">
                <a:solidFill>
                  <a:schemeClr val="dk1"/>
                </a:solidFill>
                <a:latin typeface="Raleway"/>
                <a:ea typeface="Raleway"/>
                <a:cs typeface="Raleway"/>
                <a:sym typeface="Raleway"/>
              </a:rPr>
              <a:t>Database</a:t>
            </a:r>
            <a:endParaRPr sz="1200" dirty="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593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chemeClr val="bg1"/>
                </a:solidFill>
                <a:effectLst/>
                <a:latin typeface="Söhne"/>
              </a:rPr>
              <a:t> Valet parking in a multi-</a:t>
            </a:r>
            <a:r>
              <a:rPr lang="en-US" sz="1800" b="0" i="0" dirty="0" err="1">
                <a:solidFill>
                  <a:schemeClr val="bg1"/>
                </a:solidFill>
                <a:effectLst/>
                <a:latin typeface="Söhne"/>
              </a:rPr>
              <a:t>storey</a:t>
            </a:r>
            <a:r>
              <a:rPr lang="en-US" sz="1800" b="0" i="0" dirty="0">
                <a:solidFill>
                  <a:schemeClr val="bg1"/>
                </a:solidFill>
                <a:effectLst/>
                <a:latin typeface="Söhne"/>
              </a:rPr>
              <a:t> building can be a complex and time-consuming task, particularly if the building has multiple floors and a large number of parked cars. The valet parking staff must keep track of the location of each car, as well as its corresponding ticket and keys. This can be challenging, especially during peak times when the number of parked cars is at its highest. In addition, the valet parking staff must also ensure that the cars are parked in a safe and orderly manner, and that they are returned to their owners in a timely manner. The valet parking process can be further complicated if the building has multiple entrances and exits, as the staff must be able to quickly and efficiently direct cars to the appropriate parking areas. The goal of this problem statement is to design a system that can streamline the valet parking process in a multi-</a:t>
            </a:r>
            <a:r>
              <a:rPr lang="en-US" sz="1800" b="0" i="0" dirty="0" err="1">
                <a:solidFill>
                  <a:schemeClr val="bg1"/>
                </a:solidFill>
                <a:effectLst/>
                <a:latin typeface="Söhne"/>
              </a:rPr>
              <a:t>storey</a:t>
            </a:r>
            <a:r>
              <a:rPr lang="en-US" sz="1800" b="0" i="0" dirty="0">
                <a:solidFill>
                  <a:schemeClr val="bg1"/>
                </a:solidFill>
                <a:effectLst/>
                <a:latin typeface="Söhne"/>
              </a:rPr>
              <a:t> building, ensuring that the cars are parked and retrieved efficiently and safely</a:t>
            </a:r>
            <a:endParaRPr lang="en" sz="1800" b="0" dirty="0">
              <a:solidFill>
                <a:schemeClr val="bg1"/>
              </a:solidFill>
              <a:latin typeface="Comfortaa SemiBold"/>
              <a:ea typeface="Comfortaa SemiBold"/>
              <a:cs typeface="Comfortaa SemiBold"/>
              <a:sym typeface="Comfortaa SemiBold"/>
            </a:endParaRPr>
          </a:p>
        </p:txBody>
      </p:sp>
    </p:spTree>
    <p:extLst>
      <p:ext uri="{BB962C8B-B14F-4D97-AF65-F5344CB8AC3E}">
        <p14:creationId xmlns:p14="http://schemas.microsoft.com/office/powerpoint/2010/main" val="28738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593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latin typeface="Comfortaa SemiBold"/>
                <a:ea typeface="Comfortaa SemiBold"/>
                <a:cs typeface="Comfortaa SemiBold"/>
                <a:sym typeface="Comfortaa SemiBold"/>
              </a:rPr>
              <a:t>Abstract:</a:t>
            </a:r>
            <a:endParaRPr sz="1800" b="0" dirty="0">
              <a:latin typeface="Comfortaa SemiBold"/>
              <a:ea typeface="Comfortaa SemiBold"/>
              <a:cs typeface="Comfortaa SemiBold"/>
              <a:sym typeface="Comfortaa SemiBold"/>
            </a:endParaRPr>
          </a:p>
          <a:p>
            <a:pPr marL="0" lvl="0" indent="0" algn="l" rtl="0">
              <a:spcBef>
                <a:spcPts val="0"/>
              </a:spcBef>
              <a:spcAft>
                <a:spcPts val="0"/>
              </a:spcAft>
              <a:buNone/>
            </a:pPr>
            <a:r>
              <a:rPr lang="en" sz="1800" b="0" dirty="0">
                <a:latin typeface="Comfortaa SemiBold"/>
                <a:ea typeface="Comfortaa SemiBold"/>
                <a:cs typeface="Comfortaa SemiBold"/>
                <a:sym typeface="Comfortaa SemiBold"/>
              </a:rPr>
              <a:t>	The vehicle can be classified on the basis of size namely (S,M,L,XL) where smaller vehicles can be parked on the larger spots but not the vice-versa. Now the car must be classified further on the timestamp which locates the spot for parking. Also we know that the vehicle once removed, that particular set must be rearranged so this is similar to Heaps.</a:t>
            </a:r>
            <a:endParaRPr sz="1800" b="0" dirty="0">
              <a:latin typeface="Comfortaa SemiBold"/>
              <a:ea typeface="Comfortaa SemiBold"/>
              <a:cs typeface="Comfortaa SemiBold"/>
              <a:sym typeface="Comfortaa SemiBold"/>
            </a:endParaRPr>
          </a:p>
          <a:p>
            <a:pPr marL="0" lvl="0" indent="0" algn="l" rtl="0">
              <a:spcBef>
                <a:spcPts val="0"/>
              </a:spcBef>
              <a:spcAft>
                <a:spcPts val="0"/>
              </a:spcAft>
              <a:buNone/>
            </a:pPr>
            <a:endParaRPr sz="1800" b="0" dirty="0">
              <a:latin typeface="Comfortaa SemiBold"/>
              <a:ea typeface="Comfortaa SemiBold"/>
              <a:cs typeface="Comfortaa SemiBold"/>
              <a:sym typeface="Comforta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60850" y="269225"/>
            <a:ext cx="8622300" cy="42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latin typeface="Amatic SC"/>
                <a:ea typeface="Amatic SC"/>
                <a:cs typeface="Amatic SC"/>
                <a:sym typeface="Amatic SC"/>
              </a:rPr>
              <a:t>Implementation</a:t>
            </a:r>
            <a:endParaRPr sz="4100">
              <a:latin typeface="Amatic SC"/>
              <a:ea typeface="Amatic SC"/>
              <a:cs typeface="Amatic SC"/>
              <a:sym typeface="Amatic SC"/>
            </a:endParaRPr>
          </a:p>
          <a:p>
            <a:pPr marL="0" lvl="0" indent="0" algn="l" rtl="0">
              <a:spcBef>
                <a:spcPts val="1000"/>
              </a:spcBef>
              <a:spcAft>
                <a:spcPts val="1000"/>
              </a:spcAft>
              <a:buNone/>
            </a:pPr>
            <a:endParaRPr sz="2400" b="0"/>
          </a:p>
        </p:txBody>
      </p:sp>
      <p:sp>
        <p:nvSpPr>
          <p:cNvPr id="99" name="Google Shape;99;p17"/>
          <p:cNvSpPr txBox="1"/>
          <p:nvPr/>
        </p:nvSpPr>
        <p:spPr>
          <a:xfrm>
            <a:off x="3665100" y="1006025"/>
            <a:ext cx="181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Comfortaa Medium"/>
                <a:ea typeface="Comfortaa Medium"/>
                <a:cs typeface="Comfortaa Medium"/>
                <a:sym typeface="Comfortaa Medium"/>
              </a:rPr>
              <a:t>Parking Spot</a:t>
            </a:r>
            <a:endParaRPr sz="1600">
              <a:solidFill>
                <a:schemeClr val="lt1"/>
              </a:solidFill>
              <a:latin typeface="Comfortaa Medium"/>
              <a:ea typeface="Comfortaa Medium"/>
              <a:cs typeface="Comfortaa Medium"/>
              <a:sym typeface="Comfortaa Medium"/>
            </a:endParaRPr>
          </a:p>
        </p:txBody>
      </p:sp>
      <p:graphicFrame>
        <p:nvGraphicFramePr>
          <p:cNvPr id="100" name="Google Shape;100;p17"/>
          <p:cNvGraphicFramePr/>
          <p:nvPr/>
        </p:nvGraphicFramePr>
        <p:xfrm>
          <a:off x="952500" y="2381250"/>
          <a:ext cx="7239000" cy="396210"/>
        </p:xfrm>
        <a:graphic>
          <a:graphicData uri="http://schemas.openxmlformats.org/drawingml/2006/table">
            <a:tbl>
              <a:tblPr>
                <a:noFill/>
                <a:tableStyleId>{FF7A460F-798F-4DDA-8A59-4B3CB0C2A103}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solidFill>
                            <a:schemeClr val="lt1"/>
                          </a:solidFill>
                          <a:latin typeface="Comfortaa Medium"/>
                          <a:ea typeface="Comfortaa Medium"/>
                          <a:cs typeface="Comfortaa Medium"/>
                          <a:sym typeface="Comfortaa Medium"/>
                        </a:rPr>
                        <a:t>CAR</a:t>
                      </a:r>
                      <a:endParaRPr>
                        <a:solidFill>
                          <a:schemeClr val="lt1"/>
                        </a:solidFill>
                        <a:latin typeface="Comfortaa Medium"/>
                        <a:ea typeface="Comfortaa Medium"/>
                        <a:cs typeface="Comfortaa Medium"/>
                        <a:sym typeface="Comfortaa Medium"/>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Comfortaa Medium"/>
                          <a:ea typeface="Comfortaa Medium"/>
                          <a:cs typeface="Comfortaa Medium"/>
                          <a:sym typeface="Comfortaa Medium"/>
                        </a:rPr>
                        <a:t>MOTORCYCLE</a:t>
                      </a:r>
                      <a:endParaRPr>
                        <a:solidFill>
                          <a:schemeClr val="lt1"/>
                        </a:solidFill>
                        <a:latin typeface="Comfortaa Medium"/>
                        <a:ea typeface="Comfortaa Medium"/>
                        <a:cs typeface="Comfortaa Medium"/>
                        <a:sym typeface="Comfortaa Medium"/>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Comfortaa Medium"/>
                          <a:ea typeface="Comfortaa Medium"/>
                          <a:cs typeface="Comfortaa Medium"/>
                          <a:sym typeface="Comfortaa Medium"/>
                        </a:rPr>
                        <a:t>BUS </a:t>
                      </a:r>
                      <a:endParaRPr>
                        <a:solidFill>
                          <a:schemeClr val="lt1"/>
                        </a:solidFill>
                        <a:latin typeface="Comfortaa Medium"/>
                        <a:ea typeface="Comfortaa Medium"/>
                        <a:cs typeface="Comfortaa Medium"/>
                        <a:sym typeface="Comfortaa Medium"/>
                      </a:endParaRPr>
                    </a:p>
                  </a:txBody>
                  <a:tcPr marL="91425" marR="91425" marT="91425" marB="91425"/>
                </a:tc>
                <a:tc>
                  <a:txBody>
                    <a:bodyPr/>
                    <a:lstStyle/>
                    <a:p>
                      <a:pPr marL="0" lvl="0" indent="0" algn="l" rtl="0">
                        <a:spcBef>
                          <a:spcPts val="0"/>
                        </a:spcBef>
                        <a:spcAft>
                          <a:spcPts val="0"/>
                        </a:spcAft>
                        <a:buNone/>
                      </a:pPr>
                      <a:r>
                        <a:rPr lang="en">
                          <a:solidFill>
                            <a:schemeClr val="lt1"/>
                          </a:solidFill>
                          <a:latin typeface="Comfortaa Medium"/>
                          <a:ea typeface="Comfortaa Medium"/>
                          <a:cs typeface="Comfortaa Medium"/>
                          <a:sym typeface="Comfortaa Medium"/>
                        </a:rPr>
                        <a:t>TRUCK</a:t>
                      </a:r>
                      <a:endParaRPr>
                        <a:solidFill>
                          <a:schemeClr val="lt1"/>
                        </a:solidFill>
                        <a:latin typeface="Comfortaa Medium"/>
                        <a:ea typeface="Comfortaa Medium"/>
                        <a:cs typeface="Comfortaa Medium"/>
                        <a:sym typeface="Comfortaa Medium"/>
                      </a:endParaRPr>
                    </a:p>
                  </a:txBody>
                  <a:tcPr marL="91425" marR="91425" marT="91425" marB="91425"/>
                </a:tc>
                <a:extLst>
                  <a:ext uri="{0D108BD9-81ED-4DB2-BD59-A6C34878D82A}">
                    <a16:rowId xmlns:a16="http://schemas.microsoft.com/office/drawing/2014/main" val="10000"/>
                  </a:ext>
                </a:extLst>
              </a:tr>
            </a:tbl>
          </a:graphicData>
        </a:graphic>
      </p:graphicFrame>
      <p:cxnSp>
        <p:nvCxnSpPr>
          <p:cNvPr id="101" name="Google Shape;101;p17"/>
          <p:cNvCxnSpPr>
            <a:endCxn id="99" idx="1"/>
          </p:cNvCxnSpPr>
          <p:nvPr/>
        </p:nvCxnSpPr>
        <p:spPr>
          <a:xfrm rot="10800000" flipH="1">
            <a:off x="2238900" y="1221575"/>
            <a:ext cx="1426200" cy="10740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7"/>
          <p:cNvCxnSpPr>
            <a:endCxn id="99" idx="2"/>
          </p:cNvCxnSpPr>
          <p:nvPr/>
        </p:nvCxnSpPr>
        <p:spPr>
          <a:xfrm rot="10800000" flipH="1">
            <a:off x="3825600" y="1437125"/>
            <a:ext cx="746400" cy="9150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a:endCxn id="99" idx="2"/>
          </p:cNvCxnSpPr>
          <p:nvPr/>
        </p:nvCxnSpPr>
        <p:spPr>
          <a:xfrm rot="10800000">
            <a:off x="4572000" y="1437125"/>
            <a:ext cx="840600" cy="8868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7"/>
          <p:cNvCxnSpPr>
            <a:endCxn id="99" idx="3"/>
          </p:cNvCxnSpPr>
          <p:nvPr/>
        </p:nvCxnSpPr>
        <p:spPr>
          <a:xfrm rot="10800000">
            <a:off x="5478900" y="1221575"/>
            <a:ext cx="1931700" cy="117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265500" y="255050"/>
            <a:ext cx="4045200" cy="46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Class Terminal()</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Terminal Name</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Methods:</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a:t>
            </a:r>
            <a:endParaRPr sz="1800" b="0">
              <a:solidFill>
                <a:schemeClr val="dk2"/>
              </a:solidFill>
              <a:latin typeface="Comfortaa Medium"/>
              <a:ea typeface="Comfortaa Medium"/>
              <a:cs typeface="Comfortaa Medium"/>
              <a:sym typeface="Comfortaa Medium"/>
            </a:endParaRPr>
          </a:p>
          <a:p>
            <a:pPr marL="0" lvl="0" indent="457200" algn="l" rtl="0">
              <a:spcBef>
                <a:spcPts val="0"/>
              </a:spcBef>
              <a:spcAft>
                <a:spcPts val="0"/>
              </a:spcAft>
              <a:buNone/>
            </a:pPr>
            <a:r>
              <a:rPr lang="en" sz="1800" b="0">
                <a:solidFill>
                  <a:schemeClr val="dk2"/>
                </a:solidFill>
                <a:latin typeface="Comfortaa Medium"/>
                <a:ea typeface="Comfortaa Medium"/>
                <a:cs typeface="Comfortaa Medium"/>
                <a:sym typeface="Comfortaa Medium"/>
              </a:rPr>
              <a:t>Class parkingLot()</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Methods:</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Spot parkingVehicle()</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Load vehicle()</a:t>
            </a:r>
            <a:endParaRPr sz="1800" b="0">
              <a:solidFill>
                <a:schemeClr val="dk2"/>
              </a:solidFill>
              <a:latin typeface="Comfortaa Medium"/>
              <a:ea typeface="Comfortaa Medium"/>
              <a:cs typeface="Comfortaa Medium"/>
              <a:sym typeface="Comfortaa Medium"/>
            </a:endParaRPr>
          </a:p>
          <a:p>
            <a:pPr marL="0" lvl="0" indent="457200" algn="l" rtl="0">
              <a:spcBef>
                <a:spcPts val="0"/>
              </a:spcBef>
              <a:spcAft>
                <a:spcPts val="0"/>
              </a:spcAft>
              <a:buNone/>
            </a:pPr>
            <a:r>
              <a:rPr lang="en" sz="1800" b="0">
                <a:solidFill>
                  <a:schemeClr val="dk2"/>
                </a:solidFill>
                <a:latin typeface="Comfortaa Medium"/>
                <a:ea typeface="Comfortaa Medium"/>
                <a:cs typeface="Comfortaa Medium"/>
                <a:sym typeface="Comfortaa Medium"/>
              </a:rPr>
              <a:t>Class Spot()</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Method:</a:t>
            </a:r>
            <a:endParaRPr sz="1800" b="0">
              <a:solidFill>
                <a:schemeClr val="dk2"/>
              </a:solidFill>
              <a:latin typeface="Comfortaa Medium"/>
              <a:ea typeface="Comfortaa Medium"/>
              <a:cs typeface="Comfortaa Medium"/>
              <a:sym typeface="Comfortaa Medium"/>
            </a:endParaRPr>
          </a:p>
          <a:p>
            <a:pPr marL="0" lvl="0" indent="0" algn="l" rtl="0">
              <a:spcBef>
                <a:spcPts val="0"/>
              </a:spcBef>
              <a:spcAft>
                <a:spcPts val="0"/>
              </a:spcAft>
              <a:buNone/>
            </a:pPr>
            <a:r>
              <a:rPr lang="en" sz="1800" b="0">
                <a:solidFill>
                  <a:schemeClr val="dk2"/>
                </a:solidFill>
                <a:latin typeface="Comfortaa Medium"/>
                <a:ea typeface="Comfortaa Medium"/>
                <a:cs typeface="Comfortaa Medium"/>
                <a:sym typeface="Comfortaa Medium"/>
              </a:rPr>
              <a:t>			Representation Of Spot()</a:t>
            </a:r>
            <a:endParaRPr sz="1800" b="0">
              <a:solidFill>
                <a:schemeClr val="dk2"/>
              </a:solidFill>
              <a:latin typeface="Comfortaa Medium"/>
              <a:ea typeface="Comfortaa Medium"/>
              <a:cs typeface="Comfortaa Medium"/>
              <a:sym typeface="Comfortaa Medium"/>
            </a:endParaRPr>
          </a:p>
        </p:txBody>
      </p:sp>
      <p:sp>
        <p:nvSpPr>
          <p:cNvPr id="110" name="Google Shape;110;p18"/>
          <p:cNvSpPr txBox="1"/>
          <p:nvPr/>
        </p:nvSpPr>
        <p:spPr>
          <a:xfrm>
            <a:off x="4789275" y="510100"/>
            <a:ext cx="3854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Class Add Vehicle()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Methods:</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Vehicle Details()</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TIme()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Id()</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Class Remove Vehicle()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Methods:</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Remove Vehicle()</a:t>
            </a: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lt1"/>
                </a:solidFill>
                <a:latin typeface="Lato"/>
                <a:ea typeface="Lato"/>
                <a:cs typeface="Lato"/>
                <a:sym typeface="Lato"/>
              </a:rPr>
              <a:t>		Rearrange()</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429</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Amatic SC</vt:lpstr>
      <vt:lpstr>Arial</vt:lpstr>
      <vt:lpstr>Comfortaa Medium</vt:lpstr>
      <vt:lpstr>Comfortaa SemiBold</vt:lpstr>
      <vt:lpstr>Lato</vt:lpstr>
      <vt:lpstr>Raleway</vt:lpstr>
      <vt:lpstr>Söhne</vt:lpstr>
      <vt:lpstr>Swiss</vt:lpstr>
      <vt:lpstr>VALET PARKING</vt:lpstr>
      <vt:lpstr>Problem</vt:lpstr>
      <vt:lpstr>PowerPoint Presentation</vt:lpstr>
      <vt:lpstr> Valet parking in a multi-storey building can be a complex and time-consuming task, particularly if the building has multiple floors and a large number of parked cars. The valet parking staff must keep track of the location of each car, as well as its corresponding ticket and keys. This can be challenging, especially during peak times when the number of parked cars is at its highest. In addition, the valet parking staff must also ensure that the cars are parked in a safe and orderly manner, and that they are returned to their owners in a timely manner. The valet parking process can be further complicated if the building has multiple entrances and exits, as the staff must be able to quickly and efficiently direct cars to the appropriate parking areas. The goal of this problem statement is to design a system that can streamline the valet parking process in a multi-storey building, ensuring that the cars are parked and retrieved efficiently and safely</vt:lpstr>
      <vt:lpstr>Abstract:  The vehicle can be classified on the basis of size namely (S,M,L,XL) where smaller vehicles can be parked on the larger spots but not the vice-versa. Now the car must be classified further on the timestamp which locates the spot for parking. Also we know that the vehicle once removed, that particular set must be rearranged so this is similar to Heaps. </vt:lpstr>
      <vt:lpstr>Implementation </vt:lpstr>
      <vt:lpstr>Class Terminal()  Terminal Name  Methods:      Class parkingLot()   Methods:    Spot parkingVehicle()    Load vehicle() Class Spot()   Method:    Representation Of Spot()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VALET PARKING</dc:title>
  <dc:creator>Bala</dc:creator>
  <cp:lastModifiedBy>BALA</cp:lastModifiedBy>
  <cp:revision>1</cp:revision>
  <dcterms:modified xsi:type="dcterms:W3CDTF">2022-12-26T05:33:24Z</dcterms:modified>
</cp:coreProperties>
</file>