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Roboto" pitchFamily="2" charset="0"/>
      <p:regular r:id="rId8"/>
      <p:bold r:id="rId9"/>
      <p:italic r:id="rId10"/>
      <p:boldItalic r:id="rId11"/>
    </p:embeddedFon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custDataLst>
    <p:tags r:id="rId16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757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rgbClr val="2D2D2D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rgbClr val="E9675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B801FD-CD95-495A-A8AE-F179A5288A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906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3478"/>
            <a:ext cx="8229600" cy="1008111"/>
          </a:xfrm>
        </p:spPr>
        <p:txBody>
          <a:bodyPr/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BB801FD-CD95-495A-A8AE-F179A5288AA1}" type="slidenum">
              <a:rPr lang="fr-FR" smtClean="0"/>
              <a:t>‹N°›</a:t>
            </a:fld>
            <a:endParaRPr lang="fr-FR"/>
          </a:p>
        </p:txBody>
      </p:sp>
      <p:graphicFrame>
        <p:nvGraphicFramePr>
          <p:cNvPr id="7" name="Tableau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12828611"/>
              </p:ext>
            </p:extLst>
          </p:nvPr>
        </p:nvGraphicFramePr>
        <p:xfrm>
          <a:off x="467544" y="1275606"/>
          <a:ext cx="82089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1728192"/>
                <a:gridCol w="2808312"/>
                <a:gridCol w="2952328"/>
              </a:tblGrid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2D2D2D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8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09/07/2025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9998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35646"/>
            <a:ext cx="4834880" cy="2886969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2A8FC-B0A8-4E22-8F70-522498ABD20C}" type="datetimeFigureOut">
              <a:rPr lang="fr-FR" smtClean="0"/>
              <a:t>09/07/2025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114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4401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35646"/>
            <a:ext cx="4834880" cy="28869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fr-FR" dirty="0" smtClean="0"/>
              <a:t>Modifiez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2A8FC-B0A8-4E22-8F70-522498ABD20C}" type="datetimeFigureOut">
              <a:rPr lang="fr-FR" smtClean="0"/>
              <a:t>09/07/2025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675356"/>
            <a:ext cx="1656184" cy="365751"/>
          </a:xfrm>
          <a:prstGeom prst="rect">
            <a:avLst/>
          </a:prstGeom>
        </p:spPr>
      </p:pic>
      <p:cxnSp>
        <p:nvCxnSpPr>
          <p:cNvPr id="9" name="Connecteur droit 8"/>
          <p:cNvCxnSpPr/>
          <p:nvPr userDrawn="1"/>
        </p:nvCxnSpPr>
        <p:spPr>
          <a:xfrm flipH="1">
            <a:off x="467544" y="4587974"/>
            <a:ext cx="8496944" cy="0"/>
          </a:xfrm>
          <a:prstGeom prst="line">
            <a:avLst/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964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rgbClr val="2D2D2D"/>
          </a:solidFill>
          <a:latin typeface="Trebuchet MS" panose="020B0603020202020204" pitchFamily="34" charset="0"/>
          <a:ea typeface="Roboto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E96757"/>
        </a:buClr>
        <a:buFont typeface="Arial" panose="020B0604020202020204" pitchFamily="34" charset="0"/>
        <a:buChar char="•"/>
        <a:defRPr sz="28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D2D2D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7200" y="51470"/>
            <a:ext cx="8229600" cy="1152127"/>
          </a:xfrm>
        </p:spPr>
        <p:txBody>
          <a:bodyPr/>
          <a:lstStyle/>
          <a:p>
            <a:r>
              <a:rPr lang="fr-FR" dirty="0" smtClean="0"/>
              <a:t>Mode d’emploi boîtier de vote</a:t>
            </a:r>
            <a:endParaRPr lang="fr-FR" dirty="0"/>
          </a:p>
        </p:txBody>
      </p:sp>
      <p:pic>
        <p:nvPicPr>
          <p:cNvPr id="5" name="Espace réservé du contenu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2" r="21747"/>
          <a:stretch/>
        </p:blipFill>
        <p:spPr>
          <a:xfrm>
            <a:off x="6715499" y="1203598"/>
            <a:ext cx="2176981" cy="30443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67544" y="1203598"/>
            <a:ext cx="60486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2D2D2D"/>
                </a:solidFill>
              </a:rPr>
              <a:t>Lorsque la question s’affiche à l’écran, appuyez sur le bouton correspondant à votre réponse.</a:t>
            </a:r>
          </a:p>
          <a:p>
            <a:endParaRPr lang="fr-FR" dirty="0" smtClean="0">
              <a:solidFill>
                <a:srgbClr val="2D2D2D"/>
              </a:solidFill>
            </a:endParaRPr>
          </a:p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>
                <a:solidFill>
                  <a:srgbClr val="2D2D2D"/>
                </a:solidFill>
              </a:rPr>
              <a:t> Un voyant vert s’allume brièvement pour confirmer que votre réponse a bien été enregistrée.</a:t>
            </a:r>
          </a:p>
          <a:p>
            <a:endParaRPr lang="fr-FR" dirty="0" smtClean="0">
              <a:solidFill>
                <a:srgbClr val="2D2D2D"/>
              </a:solidFill>
            </a:endParaRPr>
          </a:p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>
                <a:solidFill>
                  <a:srgbClr val="2D2D2D"/>
                </a:solidFill>
              </a:rPr>
              <a:t> Vous pouvez modifier votre choix à tout moment, jusqu’à la fin du compte à rebours en cliquant sur le bouton de votre réponse finale.</a:t>
            </a:r>
          </a:p>
          <a:p>
            <a:endParaRPr lang="fr-FR" dirty="0" smtClean="0">
              <a:solidFill>
                <a:srgbClr val="2D2D2D"/>
              </a:solidFill>
            </a:endParaRPr>
          </a:p>
          <a:p>
            <a:r>
              <a:rPr lang="fr-FR" dirty="0" smtClean="0">
                <a:solidFill>
                  <a:srgbClr val="E96757"/>
                </a:solidFill>
              </a:rPr>
              <a:t>👉</a:t>
            </a:r>
            <a:r>
              <a:rPr lang="fr-FR" dirty="0" smtClean="0">
                <a:solidFill>
                  <a:srgbClr val="2D2D2D"/>
                </a:solidFill>
              </a:rPr>
              <a:t> N’utilisez pas le bouton jaune, il peut dérégler votre boîtier.</a:t>
            </a:r>
            <a:endParaRPr lang="fr-FR" dirty="0">
              <a:solidFill>
                <a:srgbClr val="2D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21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115616" y="123479"/>
            <a:ext cx="6984776" cy="1440159"/>
          </a:xfrm>
        </p:spPr>
        <p:txBody>
          <a:bodyPr/>
          <a:lstStyle/>
          <a:p>
            <a:r>
              <a:rPr lang="fr-FR" sz="3200" dirty="0"/>
              <a:t>Le CACES signifie : </a:t>
            </a:r>
            <a:br>
              <a:rPr lang="fr-FR" sz="3200" dirty="0"/>
            </a:br>
            <a:r>
              <a:rPr lang="fr-FR" sz="3200" dirty="0"/>
              <a:t>Certificat d'Aptitude à la Conduite En Sécurité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457200" y="1707654"/>
            <a:ext cx="4572000" cy="2814961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fr-FR" dirty="0" smtClean="0"/>
              <a:t>Vrai</a:t>
            </a:r>
          </a:p>
          <a:p>
            <a:pPr marL="514350" indent="-514350">
              <a:buAutoNum type="arabicPeriod"/>
            </a:pPr>
            <a:r>
              <a:rPr lang="fr-FR" dirty="0" smtClean="0"/>
              <a:t>Faux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2537520" y="3939902"/>
            <a:ext cx="66064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rgbClr val="E96757"/>
                </a:solidFill>
              </a:rPr>
              <a:t>Cette question est uniquement destinée à vérifier le bon fonctionnement des boîtiers de vote. Elle n'a aucun impact sur l’évaluation finale.</a:t>
            </a:r>
            <a:endParaRPr lang="fr-FR" sz="1600" i="1" dirty="0">
              <a:solidFill>
                <a:srgbClr val="E96757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04410" y="3939902"/>
            <a:ext cx="164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E96757"/>
                </a:solidFill>
                <a:latin typeface="Trebuchet MS" panose="020B0603020202020204" pitchFamily="34" charset="0"/>
              </a:rPr>
              <a:t>Question Test</a:t>
            </a:r>
            <a:endParaRPr lang="fr-FR" b="1" dirty="0">
              <a:solidFill>
                <a:srgbClr val="E96757"/>
              </a:solidFill>
              <a:latin typeface="Trebuchet MS" panose="020B0603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19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PRESENTATION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LIDE_GUID" val="4CDC65B8-1C16-49E4-B16D-EBF9A3474742"/>
  <p:tag name="OR_OFFICE_MAJOR_VERSION" val="14"/>
  <p:tag name="OR_POLL_START_MODE" val="Automatic"/>
  <p:tag name="OR_CHART_VALUE_LABEL_FORMAT" val="Response_Count"/>
  <p:tag name="OR_CHART_RESPONSE_DENOMINATOR" val="Responses"/>
  <p:tag name="OR_CHART_FIXED_RESPONSE_DENOMINATOR" val="100"/>
  <p:tag name="OR_CHART_COLOR_MODE" val="Color_Scheme"/>
  <p:tag name="OR_CHART_APPLY_OMBEA_TEMPLATE" val="True"/>
  <p:tag name="OR_POLL_DEFAULT_ANSWER_OPTION" val="None"/>
  <p:tag name="OR_SLIDE_TYPE" val="OR_QUESTION_SLIDE"/>
  <p:tag name="OR_IS_POLLED" val="False"/>
  <p:tag name="OR_ANSWERS_BULLET_STYLE" val="ppBulletArabicPeriod"/>
  <p:tag name="OR_POLL_FLOW" val="Automatic"/>
  <p:tag name="OR_CHART_DISPLAY_MODE" val="Automatic"/>
  <p:tag name="OR_POLL_TIME_LIMIT" val="-1"/>
  <p:tag name="OR_POLL_COUNTDOWN_START_MODE" val="Automatic"/>
  <p:tag name="OR_POLL_MULTIPLE_RESPONSES" val="1"/>
  <p:tag name="OR_POLL_DUPLICATES_ALLOWED" val="False"/>
  <p:tag name="OR_CATEGORIZING" val="False"/>
  <p:tag name="OR_PRIORITY_RANKING" val="Fals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_SHAPE_TYPE" val="OR_ANSWERS"/>
  <p:tag name="OR_ANSWERS_TEXT" val="Vrai&#10;Faux"/>
  <p:tag name="OR_EXCEL_ANSWER_COLORS" val="-16711936,-256"/>
  <p:tag name="OR_ANSWER_POINTS" val="0.00,0.00"/>
</p:tagLst>
</file>

<file path=ppt/theme/theme1.xml><?xml version="1.0" encoding="utf-8"?>
<a:theme xmlns:a="http://schemas.openxmlformats.org/drawingml/2006/main" name="Thème Office">
  <a:themeElements>
    <a:clrScheme name="easy'certif">
      <a:dk1>
        <a:srgbClr val="2D2D2D"/>
      </a:dk1>
      <a:lt1>
        <a:sysClr val="window" lastClr="FFFFFF"/>
      </a:lt1>
      <a:dk2>
        <a:srgbClr val="1A4F8B"/>
      </a:dk2>
      <a:lt2>
        <a:srgbClr val="F5F6F8"/>
      </a:lt2>
      <a:accent1>
        <a:srgbClr val="005377"/>
      </a:accent1>
      <a:accent2>
        <a:srgbClr val="FF6161"/>
      </a:accent2>
      <a:accent3>
        <a:srgbClr val="6BAF92"/>
      </a:accent3>
      <a:accent4>
        <a:srgbClr val="C3C3C3"/>
      </a:accent4>
      <a:accent5>
        <a:srgbClr val="3C6EAE"/>
      </a:accent5>
      <a:accent6>
        <a:srgbClr val="1A4F8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109</Words>
  <Application>Microsoft Office PowerPoint</Application>
  <PresentationFormat>Affichage à l'écran (16:9)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Trebuchet MS</vt:lpstr>
      <vt:lpstr>Thème Office</vt:lpstr>
      <vt:lpstr>Mode d’emploi boîtier de vote</vt:lpstr>
      <vt:lpstr>Le CACES signifie :  Certificat d'Aptitude à la Conduite En Sécurité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 d’emploi boîtier de vote</dc:title>
  <dc:creator>Vincent Vermeulen</dc:creator>
  <cp:lastModifiedBy>Vincent Vermeulen</cp:lastModifiedBy>
  <cp:revision>3</cp:revision>
  <dcterms:created xsi:type="dcterms:W3CDTF">2025-07-09T07:54:56Z</dcterms:created>
  <dcterms:modified xsi:type="dcterms:W3CDTF">2025-07-09T08:38:49Z</dcterms:modified>
</cp:coreProperties>
</file>