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02438" cy="9934575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custDataLst>
    <p:tags r:id="rId1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63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706" autoAdjust="0"/>
  </p:normalViewPr>
  <p:slideViewPr>
    <p:cSldViewPr showGuides="1">
      <p:cViewPr varScale="1">
        <p:scale>
          <a:sx n="85" d="100"/>
          <a:sy n="85" d="100"/>
        </p:scale>
        <p:origin x="-130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50" y="-96"/>
      </p:cViewPr>
      <p:guideLst>
        <p:guide orient="horz" pos="3129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7723" cy="496729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3142" y="1"/>
            <a:ext cx="2947723" cy="496729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47FF9F20-5212-4D95-9279-F1AE6CE0525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36123"/>
            <a:ext cx="2947723" cy="496729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3142" y="9436123"/>
            <a:ext cx="2947723" cy="496729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8127ACB1-6E6A-435C-BF9E-47F480D29F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24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7723" cy="496729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3142" y="1"/>
            <a:ext cx="2947723" cy="496729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B5C8F5A5-2E77-4BE0-80B5-91ACA94A88FE}" type="datetimeFigureOut">
              <a:rPr lang="fr-FR" smtClean="0"/>
              <a:t>07/07/2025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728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244" y="4718924"/>
            <a:ext cx="5441950" cy="4470559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36123"/>
            <a:ext cx="2947723" cy="496729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3142" y="9436123"/>
            <a:ext cx="2947723" cy="496729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B79E283F-A73B-47C2-BFF4-738D87B089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4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63242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0504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38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59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ou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63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8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  <p:graphicFrame>
        <p:nvGraphicFramePr>
          <p:cNvPr id="3" name="Tableau 2" title="ParticipantsTablePlaceholder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7106573"/>
              </p:ext>
            </p:extLst>
          </p:nvPr>
        </p:nvGraphicFramePr>
        <p:xfrm>
          <a:off x="323528" y="1772816"/>
          <a:ext cx="83529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584176"/>
                <a:gridCol w="3024336"/>
                <a:gridCol w="2736304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9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655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8280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7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80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 body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11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3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15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1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48883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75656" y="2132856"/>
            <a:ext cx="7488832" cy="3993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E8C7-C272-44A6-BA12-3FD591C0F95D}" type="datetimeFigureOut">
              <a:rPr lang="fr-FR" smtClean="0"/>
              <a:pPr/>
              <a:t>07/07/2025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0209-B3C1-4BB1-AE6C-37FA476D3CB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4" y="188640"/>
            <a:ext cx="1204704" cy="13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3242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d’emploi boîtier de vote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2" r="21747"/>
          <a:stretch/>
        </p:blipFill>
        <p:spPr>
          <a:xfrm>
            <a:off x="5148064" y="1700808"/>
            <a:ext cx="3092823" cy="4325094"/>
          </a:xfrm>
        </p:spPr>
      </p:pic>
      <p:sp>
        <p:nvSpPr>
          <p:cNvPr id="8" name="ZoneTexte 7"/>
          <p:cNvSpPr txBox="1"/>
          <p:nvPr/>
        </p:nvSpPr>
        <p:spPr>
          <a:xfrm>
            <a:off x="251520" y="1816363"/>
            <a:ext cx="42484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👉 Lorsque la question s’affiche à l’écran, appuyez sur le bouton correspondant à votre réponse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 smtClean="0"/>
              <a:t>👉 </a:t>
            </a:r>
            <a:r>
              <a:rPr lang="fr-FR" sz="2000" dirty="0"/>
              <a:t>Un voyant vert s’allume brièvement pour confirmer que votre réponse a bien été enregistrée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 smtClean="0"/>
              <a:t>👉 </a:t>
            </a:r>
            <a:r>
              <a:rPr lang="fr-FR" sz="2000" dirty="0"/>
              <a:t>Vous pouvez modifier votre choix à tout moment, jusqu’à la fin du compte à </a:t>
            </a:r>
            <a:r>
              <a:rPr lang="fr-FR" sz="2000" dirty="0" smtClean="0"/>
              <a:t>rebours en cliquant sur le bouton de votre réponse finale.</a:t>
            </a:r>
          </a:p>
          <a:p>
            <a:endParaRPr lang="fr-FR" sz="2000" dirty="0"/>
          </a:p>
          <a:p>
            <a:r>
              <a:rPr lang="fr-FR" sz="2000" dirty="0" smtClean="0"/>
              <a:t>👉 N’utilisez pas le bouton jaune, il peut dérégler votre boîtier.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9696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75656" y="5085184"/>
            <a:ext cx="7211144" cy="1143000"/>
          </a:xfrm>
        </p:spPr>
        <p:txBody>
          <a:bodyPr>
            <a:normAutofit/>
          </a:bodyPr>
          <a:lstStyle/>
          <a:p>
            <a:pPr algn="r"/>
            <a:r>
              <a:rPr lang="fr-FR" sz="3200" dirty="0" smtClean="0">
                <a:solidFill>
                  <a:schemeClr val="accent2"/>
                </a:solidFill>
              </a:rPr>
              <a:t>Question test</a:t>
            </a:r>
            <a:endParaRPr lang="fr-FR" sz="3200" dirty="0">
              <a:solidFill>
                <a:schemeClr val="accent2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31640" y="1916832"/>
            <a:ext cx="3697560" cy="3528392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fr-FR" dirty="0" smtClean="0"/>
              <a:t>Vrai</a:t>
            </a:r>
          </a:p>
          <a:p>
            <a:pPr marL="514350" indent="-514350">
              <a:buAutoNum type="alphaUcPeriod"/>
            </a:pPr>
            <a:r>
              <a:rPr lang="fr-FR" dirty="0" smtClean="0"/>
              <a:t>Faux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47664" y="6021288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Cette question est uniquement destinée à vérifier le bon fonctionnement des boîtiers de vote. Elle n'a aucun impact sur l’évaluation finale.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75656" y="188640"/>
            <a:ext cx="7488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632423"/>
                </a:solidFill>
                <a:latin typeface="+mj-lt"/>
                <a:ea typeface="+mj-ea"/>
                <a:cs typeface="+mj-cs"/>
              </a:rPr>
              <a:t>Le CACES signifie : </a:t>
            </a:r>
            <a:r>
              <a:rPr lang="fr-FR" sz="4000" dirty="0" smtClean="0">
                <a:solidFill>
                  <a:srgbClr val="632423"/>
                </a:solidFill>
                <a:latin typeface="+mj-lt"/>
                <a:ea typeface="+mj-ea"/>
                <a:cs typeface="+mj-cs"/>
              </a:rPr>
              <a:t/>
            </a:r>
            <a:br>
              <a:rPr lang="fr-FR" sz="4000" dirty="0" smtClean="0">
                <a:solidFill>
                  <a:srgbClr val="632423"/>
                </a:solidFill>
                <a:latin typeface="+mj-lt"/>
                <a:ea typeface="+mj-ea"/>
                <a:cs typeface="+mj-cs"/>
              </a:rPr>
            </a:br>
            <a:r>
              <a:rPr lang="fr-FR" sz="4000" dirty="0" smtClean="0">
                <a:solidFill>
                  <a:srgbClr val="632423"/>
                </a:solidFill>
                <a:latin typeface="+mj-lt"/>
                <a:ea typeface="+mj-ea"/>
                <a:cs typeface="+mj-cs"/>
              </a:rPr>
              <a:t>Certificat </a:t>
            </a:r>
            <a:r>
              <a:rPr lang="fr-FR" sz="4000" dirty="0">
                <a:solidFill>
                  <a:srgbClr val="632423"/>
                </a:solidFill>
                <a:latin typeface="+mj-lt"/>
                <a:ea typeface="+mj-ea"/>
                <a:cs typeface="+mj-cs"/>
              </a:rPr>
              <a:t>d'Aptitude à la Conduite En </a:t>
            </a:r>
            <a:r>
              <a:rPr lang="fr-FR" sz="4000" dirty="0" smtClean="0">
                <a:solidFill>
                  <a:srgbClr val="632423"/>
                </a:solidFill>
                <a:latin typeface="+mj-lt"/>
                <a:ea typeface="+mj-ea"/>
                <a:cs typeface="+mj-cs"/>
              </a:rPr>
              <a:t>Sécurité</a:t>
            </a:r>
            <a:endParaRPr lang="fr-FR" sz="4000" dirty="0">
              <a:solidFill>
                <a:srgbClr val="632423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906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PRESENTA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350D414D-284A-4181-AE51-27677A27DA1E"/>
  <p:tag name="OR_OFFICE_MAJOR_VERSION" val="14"/>
  <p:tag name="OR_POLL_START_MODE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POLL_DEFAULT_ANSWER_OPTION" val="None"/>
  <p:tag name="OR_SLIDE_TYPE" val="OR_QUESTION_SLIDE"/>
  <p:tag name="OR_ANSWERS_BULLET_STYLE" val="ppBulletAlphaUCPeriod"/>
  <p:tag name="OR_POLL_FLOW" val="Automatic"/>
  <p:tag name="OR_CHART_DISPLAY_MODE" val="Automatic"/>
  <p:tag name="OR_POLL_TIME_LIMIT" val="-1"/>
  <p:tag name="OR_POLL_COUNTDOWN_START_MODE" val="Automatic"/>
  <p:tag name="OR_POLL_MULTIPLE_RESPONSES" val="1"/>
  <p:tag name="OR_POLL_DUPLICATES_ALLOWED" val="False"/>
  <p:tag name="OR_CATEGORIZING" val="False"/>
  <p:tag name="OR_PRIORITY_RANKING" val="False"/>
  <p:tag name="OR_IS_POLL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_POINTS" val="0.00"/>
  <p:tag name="OR_ANSWERS_TEXT" val="Vrai&#10;Faux"/>
  <p:tag name="OR_EXCEL_ANSWER_COLORS" val="-16711936,-256"/>
</p:tagLst>
</file>

<file path=ppt/theme/theme1.xml><?xml version="1.0" encoding="utf-8"?>
<a:theme xmlns:a="http://schemas.openxmlformats.org/drawingml/2006/main" name="Thème Office">
  <a:themeElements>
    <a:clrScheme name="Altern'active System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B2D1F"/>
      </a:accent1>
      <a:accent2>
        <a:srgbClr val="D34817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000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2344</TotalTime>
  <Words>109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Mode d’emploi boîtier de vote</vt:lpstr>
      <vt:lpstr>Question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 1043</dc:creator>
  <cp:lastModifiedBy>Vincent Vermeulen</cp:lastModifiedBy>
  <cp:revision>87</cp:revision>
  <cp:lastPrinted>2016-12-20T11:44:35Z</cp:lastPrinted>
  <dcterms:created xsi:type="dcterms:W3CDTF">2016-01-27T09:15:07Z</dcterms:created>
  <dcterms:modified xsi:type="dcterms:W3CDTF">2025-07-07T12:33:08Z</dcterms:modified>
</cp:coreProperties>
</file>