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8" r:id="rId5"/>
    <p:sldId id="271" r:id="rId6"/>
    <p:sldId id="259" r:id="rId7"/>
    <p:sldId id="265" r:id="rId8"/>
    <p:sldId id="273" r:id="rId9"/>
    <p:sldId id="270" r:id="rId10"/>
    <p:sldId id="272" r:id="rId11"/>
    <p:sldId id="269" r:id="rId12"/>
    <p:sldId id="264" r:id="rId13"/>
    <p:sldId id="267" r:id="rId14"/>
    <p:sldId id="260" r:id="rId1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26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31.01.2019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31.01.2019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31.01.2019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31.01.2019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31.01.2019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31.01.2019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31.01.2019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31.01.2019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31.01.2019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31.01.2019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31.01.2019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31.01.2019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683568" y="188640"/>
            <a:ext cx="79208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/>
              <a:t>УЧРЕЖДЕНИЕ ОБРАЗОВАНИЯ </a:t>
            </a:r>
            <a:endParaRPr lang="en-US" dirty="0" smtClean="0"/>
          </a:p>
          <a:p>
            <a:pPr algn="ctr"/>
            <a:r>
              <a:rPr lang="ru-RU" dirty="0" smtClean="0"/>
              <a:t>«</a:t>
            </a:r>
            <a:r>
              <a:rPr lang="ru-RU" dirty="0"/>
              <a:t>ВИТЕБСКИЙ </a:t>
            </a:r>
            <a:r>
              <a:rPr lang="ru-RU" dirty="0" smtClean="0"/>
              <a:t>ГОСУДАРСТВЕННЫЙ</a:t>
            </a:r>
            <a:r>
              <a:rPr lang="en-US" dirty="0" smtClean="0"/>
              <a:t>  </a:t>
            </a:r>
            <a:r>
              <a:rPr lang="ru-RU" dirty="0" smtClean="0"/>
              <a:t>УНИВЕРСИТЕТ </a:t>
            </a:r>
            <a:r>
              <a:rPr lang="ru-RU" dirty="0"/>
              <a:t>ИМЕНИ П.М. МАШЕРОВА»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136403" y="1602282"/>
            <a:ext cx="301520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/>
              <a:t>КУРСОВАЯ </a:t>
            </a:r>
            <a:r>
              <a:rPr lang="ru-RU" sz="2800" dirty="0" smtClean="0"/>
              <a:t>РАБОТА</a:t>
            </a:r>
            <a:endParaRPr lang="ru-RU" sz="28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944942" y="2564904"/>
            <a:ext cx="6900672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4400" dirty="0" smtClean="0"/>
              <a:t>Предсказание погоды </a:t>
            </a:r>
          </a:p>
          <a:p>
            <a:r>
              <a:rPr lang="ru-RU" sz="4400" dirty="0"/>
              <a:t>с</a:t>
            </a:r>
            <a:r>
              <a:rPr lang="ru-RU" sz="4400" dirty="0" smtClean="0"/>
              <a:t> помощью нейронной сети</a:t>
            </a:r>
            <a:endParaRPr lang="ru-RU" sz="44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683568" y="6146065"/>
            <a:ext cx="79208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/>
              <a:t>Витебск, 2018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7000893" y="5086169"/>
            <a:ext cx="172143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Руководитель,</a:t>
            </a:r>
          </a:p>
          <a:p>
            <a:r>
              <a:rPr lang="ru-RU" dirty="0" smtClean="0"/>
              <a:t>Е.А. </a:t>
            </a:r>
            <a:r>
              <a:rPr lang="ru-RU" dirty="0" err="1" smtClean="0"/>
              <a:t>Корчевская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6982600" y="4437112"/>
            <a:ext cx="16946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Выполнил,</a:t>
            </a:r>
          </a:p>
          <a:p>
            <a:r>
              <a:rPr lang="ru-RU" dirty="0" smtClean="0"/>
              <a:t>В.И. Овчаренко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26237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Метод обратного распространения ошибки</a:t>
            </a:r>
            <a:endParaRPr lang="ru-RU" dirty="0"/>
          </a:p>
        </p:txBody>
      </p:sp>
      <p:pic>
        <p:nvPicPr>
          <p:cNvPr id="5122" name="Picture 2" descr="https://i.ytimg.com/vi/mG8A-k9cDiU/maxresdefault.jpg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2" t="15633" r="5552" b="18635"/>
          <a:stretch/>
        </p:blipFill>
        <p:spPr bwMode="auto">
          <a:xfrm>
            <a:off x="179512" y="2204864"/>
            <a:ext cx="8721696" cy="3744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09953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5210" y="0"/>
            <a:ext cx="8229600" cy="1143000"/>
          </a:xfrm>
        </p:spPr>
        <p:txBody>
          <a:bodyPr/>
          <a:lstStyle/>
          <a:p>
            <a:r>
              <a:rPr lang="en-US" dirty="0" smtClean="0"/>
              <a:t>NNL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256584"/>
          </a:xfrm>
        </p:spPr>
        <p:txBody>
          <a:bodyPr/>
          <a:lstStyle/>
          <a:p>
            <a:pPr marL="0" indent="0">
              <a:buNone/>
            </a:pPr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87" t="23732" r="78000" b="54104"/>
          <a:stretch/>
        </p:blipFill>
        <p:spPr bwMode="auto">
          <a:xfrm>
            <a:off x="1265634" y="4005064"/>
            <a:ext cx="3384376" cy="24500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87" t="45345" r="78000" b="38500"/>
          <a:stretch/>
        </p:blipFill>
        <p:spPr bwMode="auto">
          <a:xfrm>
            <a:off x="633061" y="1484784"/>
            <a:ext cx="3821115" cy="20162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87" t="61616" r="78000" b="11957"/>
          <a:stretch/>
        </p:blipFill>
        <p:spPr bwMode="auto">
          <a:xfrm>
            <a:off x="5103668" y="2023812"/>
            <a:ext cx="3422612" cy="29543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698346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/>
          <a:lstStyle/>
          <a:p>
            <a:r>
              <a:rPr lang="ru-RU" dirty="0" smtClean="0"/>
              <a:t>Программа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25" t="26527" r="27414" b="26629"/>
          <a:stretch/>
        </p:blipFill>
        <p:spPr bwMode="auto">
          <a:xfrm>
            <a:off x="477670" y="1340768"/>
            <a:ext cx="8414810" cy="4896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93090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/>
          <a:lstStyle/>
          <a:p>
            <a:r>
              <a:rPr lang="ru-RU" dirty="0" smtClean="0"/>
              <a:t>Выводы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600200"/>
            <a:ext cx="8229600" cy="4525963"/>
          </a:xfrm>
        </p:spPr>
        <p:txBody>
          <a:bodyPr>
            <a:normAutofit fontScale="77500" lnSpcReduction="20000"/>
          </a:bodyPr>
          <a:lstStyle/>
          <a:p>
            <a:pPr lvl="0"/>
            <a:r>
              <a:rPr lang="ru-RU" dirty="0" smtClean="0"/>
              <a:t>Программный продукт разработан с учётом актуальных на сегодняшний день технологий проектирования программного обеспечения;</a:t>
            </a:r>
          </a:p>
          <a:p>
            <a:pPr lvl="0"/>
            <a:endParaRPr lang="ru-RU" sz="2400" dirty="0" smtClean="0"/>
          </a:p>
          <a:p>
            <a:pPr lvl="0"/>
            <a:r>
              <a:rPr lang="ru-RU" dirty="0" smtClean="0"/>
              <a:t>Программный продукт выполнен с учётом поставленной задачи курсового проектирования;</a:t>
            </a:r>
          </a:p>
          <a:p>
            <a:pPr lvl="0"/>
            <a:endParaRPr lang="ru-RU" sz="2400" dirty="0" smtClean="0"/>
          </a:p>
          <a:p>
            <a:pPr lvl="0"/>
            <a:r>
              <a:rPr lang="ru-RU" dirty="0" smtClean="0"/>
              <a:t>Программный продукт содержит необходимый объём функционала</a:t>
            </a:r>
          </a:p>
          <a:p>
            <a:pPr lvl="0"/>
            <a:r>
              <a:rPr lang="ru-RU" dirty="0" smtClean="0"/>
              <a:t>Нейронная сеть способна обучаться;</a:t>
            </a:r>
          </a:p>
          <a:p>
            <a:pPr lvl="0"/>
            <a:r>
              <a:rPr lang="ru-RU" dirty="0" smtClean="0"/>
              <a:t>Нейронная сеть способна решать творческие задачи, алгоритм которых </a:t>
            </a:r>
            <a:r>
              <a:rPr lang="ru-RU" dirty="0"/>
              <a:t>описать </a:t>
            </a:r>
            <a:r>
              <a:rPr lang="ru-RU" dirty="0" smtClean="0"/>
              <a:t>очень трудно или невозможно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52654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522930" y="1124744"/>
            <a:ext cx="6098144" cy="452431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9600" b="1" cap="none" spc="0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Спасибо</a:t>
            </a:r>
          </a:p>
          <a:p>
            <a:pPr algn="ctr"/>
            <a:r>
              <a:rPr lang="ru-RU" sz="96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За</a:t>
            </a:r>
          </a:p>
          <a:p>
            <a:pPr algn="ctr"/>
            <a:r>
              <a:rPr lang="ru-RU" sz="9600" b="1" cap="none" spc="0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Внимание!</a:t>
            </a:r>
            <a:endParaRPr lang="ru-RU" sz="9600" b="1" cap="none" spc="0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6691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539552" y="1196752"/>
            <a:ext cx="813690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800" b="1" dirty="0"/>
              <a:t>Цель курсовой работы</a:t>
            </a:r>
            <a:r>
              <a:rPr lang="ru-RU" sz="2800" dirty="0"/>
              <a:t>: создать программный продукт, использующий </a:t>
            </a:r>
            <a:r>
              <a:rPr lang="ru-RU" sz="2800" dirty="0" smtClean="0"/>
              <a:t>нейронную сеть для предсказания погоды.</a:t>
            </a:r>
            <a:endParaRPr lang="ru-RU" sz="2800" dirty="0"/>
          </a:p>
          <a:p>
            <a:pPr algn="just"/>
            <a:endParaRPr lang="ru-RU" sz="2800" b="1" dirty="0" smtClean="0"/>
          </a:p>
          <a:p>
            <a:pPr algn="just"/>
            <a:r>
              <a:rPr lang="ru-RU" sz="2800" b="1" dirty="0" smtClean="0"/>
              <a:t>Задача </a:t>
            </a:r>
            <a:r>
              <a:rPr lang="ru-RU" sz="2800" b="1" dirty="0"/>
              <a:t>курсовой работы: </a:t>
            </a:r>
            <a:r>
              <a:rPr lang="ru-RU" sz="2800" dirty="0"/>
              <a:t>изучить особенности </a:t>
            </a:r>
            <a:r>
              <a:rPr lang="ru-RU" sz="2800" dirty="0" smtClean="0"/>
              <a:t>нейронных сетей.</a:t>
            </a:r>
            <a:endParaRPr lang="ru-RU" sz="2800" dirty="0"/>
          </a:p>
          <a:p>
            <a:pPr algn="just"/>
            <a:endParaRPr lang="ru-RU" sz="2800" b="1" dirty="0" smtClean="0"/>
          </a:p>
          <a:p>
            <a:pPr algn="just"/>
            <a:r>
              <a:rPr lang="ru-RU" sz="2800" b="1" dirty="0" smtClean="0"/>
              <a:t>Объекты </a:t>
            </a:r>
            <a:r>
              <a:rPr lang="ru-RU" sz="2800" b="1" dirty="0"/>
              <a:t>исследования: </a:t>
            </a:r>
            <a:r>
              <a:rPr lang="ru-RU" sz="2800" dirty="0" smtClean="0"/>
              <a:t>нейронные сети, алгоритмы обучения.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596599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7" name="Рисунок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0648"/>
            <a:ext cx="8568952" cy="63367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71911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/>
          <a:lstStyle/>
          <a:p>
            <a:r>
              <a:rPr lang="ru-RU" dirty="0" smtClean="0"/>
              <a:t>Модель нейрона</a:t>
            </a:r>
            <a:endParaRPr lang="ru-RU" dirty="0"/>
          </a:p>
        </p:txBody>
      </p:sp>
      <p:pic>
        <p:nvPicPr>
          <p:cNvPr id="1026" name="Picture 2" descr="http://concepture.club/common/uploads/articles_gallery/501/1489768725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556792"/>
            <a:ext cx="8352928" cy="5020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4454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такое нейронная сеть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074" name="Picture 2" descr="https://rostovgazeta.ru/attachments/d9a0a6ec771a4d2254f64cfd4905a8bbe10226ed/store/fill/1200/630/aedda5d32ccfa0841c29cef697a2d439a4a0d6243c51a69db1d96bc255c7/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64" r="14620"/>
          <a:stretch/>
        </p:blipFill>
        <p:spPr bwMode="auto">
          <a:xfrm>
            <a:off x="1475656" y="1628800"/>
            <a:ext cx="6067875" cy="4968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1858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Типы нейронных сетей</a:t>
            </a:r>
            <a:endParaRPr lang="ru-RU" dirty="0"/>
          </a:p>
        </p:txBody>
      </p:sp>
      <p:pic>
        <p:nvPicPr>
          <p:cNvPr id="6" name="Рисунок 5" descr="http://bukvasha.ru/img/5a/dopc43875.zip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772816"/>
            <a:ext cx="8784976" cy="38884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19406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850106"/>
          </a:xfrm>
        </p:spPr>
        <p:txBody>
          <a:bodyPr/>
          <a:lstStyle/>
          <a:p>
            <a:r>
              <a:rPr lang="ru-RU" dirty="0" smtClean="0"/>
              <a:t>Трёхслойный </a:t>
            </a:r>
            <a:r>
              <a:rPr lang="ru-RU" dirty="0" err="1" smtClean="0"/>
              <a:t>перцептрон</a:t>
            </a:r>
            <a:endParaRPr lang="ru-RU" dirty="0"/>
          </a:p>
        </p:txBody>
      </p:sp>
      <p:grpSp>
        <p:nvGrpSpPr>
          <p:cNvPr id="129" name="Группа 128"/>
          <p:cNvGrpSpPr/>
          <p:nvPr/>
        </p:nvGrpSpPr>
        <p:grpSpPr>
          <a:xfrm>
            <a:off x="1403648" y="1421160"/>
            <a:ext cx="6257456" cy="4852156"/>
            <a:chOff x="1403648" y="1421160"/>
            <a:chExt cx="6257456" cy="4852156"/>
          </a:xfrm>
        </p:grpSpPr>
        <p:grpSp>
          <p:nvGrpSpPr>
            <p:cNvPr id="124" name="Группа 123"/>
            <p:cNvGrpSpPr/>
            <p:nvPr/>
          </p:nvGrpSpPr>
          <p:grpSpPr>
            <a:xfrm>
              <a:off x="1403648" y="1421160"/>
              <a:ext cx="6257456" cy="4852156"/>
              <a:chOff x="687188" y="1493168"/>
              <a:chExt cx="6257456" cy="4852156"/>
            </a:xfrm>
          </p:grpSpPr>
          <p:sp>
            <p:nvSpPr>
              <p:cNvPr id="4" name="Овал 3"/>
              <p:cNvSpPr/>
              <p:nvPr/>
            </p:nvSpPr>
            <p:spPr>
              <a:xfrm>
                <a:off x="687188" y="1520788"/>
                <a:ext cx="360040" cy="3600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6" name="Овал 5"/>
              <p:cNvSpPr/>
              <p:nvPr/>
            </p:nvSpPr>
            <p:spPr>
              <a:xfrm>
                <a:off x="687188" y="2528900"/>
                <a:ext cx="360040" cy="3600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7" name="Овал 6"/>
              <p:cNvSpPr/>
              <p:nvPr/>
            </p:nvSpPr>
            <p:spPr>
              <a:xfrm>
                <a:off x="687188" y="3790480"/>
                <a:ext cx="360040" cy="3600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8" name="Овал 7"/>
              <p:cNvSpPr/>
              <p:nvPr/>
            </p:nvSpPr>
            <p:spPr>
              <a:xfrm>
                <a:off x="687188" y="4905164"/>
                <a:ext cx="360040" cy="3600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9" name="Овал 8"/>
              <p:cNvSpPr/>
              <p:nvPr/>
            </p:nvSpPr>
            <p:spPr>
              <a:xfrm>
                <a:off x="687188" y="5985284"/>
                <a:ext cx="360040" cy="3600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0" name="Овал 9"/>
              <p:cNvSpPr/>
              <p:nvPr/>
            </p:nvSpPr>
            <p:spPr>
              <a:xfrm>
                <a:off x="3635896" y="1493168"/>
                <a:ext cx="360040" cy="3600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1" name="Овал 10"/>
              <p:cNvSpPr/>
              <p:nvPr/>
            </p:nvSpPr>
            <p:spPr>
              <a:xfrm>
                <a:off x="3635896" y="2501280"/>
                <a:ext cx="360040" cy="3600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2" name="Овал 11"/>
              <p:cNvSpPr/>
              <p:nvPr/>
            </p:nvSpPr>
            <p:spPr>
              <a:xfrm>
                <a:off x="3635896" y="3762860"/>
                <a:ext cx="360040" cy="3600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3" name="Овал 12"/>
              <p:cNvSpPr/>
              <p:nvPr/>
            </p:nvSpPr>
            <p:spPr>
              <a:xfrm>
                <a:off x="3635896" y="4877544"/>
                <a:ext cx="360040" cy="3600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4" name="Овал 13"/>
              <p:cNvSpPr/>
              <p:nvPr/>
            </p:nvSpPr>
            <p:spPr>
              <a:xfrm>
                <a:off x="3635896" y="5957664"/>
                <a:ext cx="360040" cy="3600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6" name="Овал 15"/>
              <p:cNvSpPr/>
              <p:nvPr/>
            </p:nvSpPr>
            <p:spPr>
              <a:xfrm>
                <a:off x="6584604" y="1493168"/>
                <a:ext cx="360040" cy="3600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7" name="Овал 16"/>
              <p:cNvSpPr/>
              <p:nvPr/>
            </p:nvSpPr>
            <p:spPr>
              <a:xfrm>
                <a:off x="6584604" y="2501280"/>
                <a:ext cx="360040" cy="3600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8" name="Овал 17"/>
              <p:cNvSpPr/>
              <p:nvPr/>
            </p:nvSpPr>
            <p:spPr>
              <a:xfrm>
                <a:off x="6584604" y="3762860"/>
                <a:ext cx="360040" cy="3600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9" name="Овал 18"/>
              <p:cNvSpPr/>
              <p:nvPr/>
            </p:nvSpPr>
            <p:spPr>
              <a:xfrm>
                <a:off x="6584604" y="4877544"/>
                <a:ext cx="360040" cy="3600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0" name="Овал 19"/>
              <p:cNvSpPr/>
              <p:nvPr/>
            </p:nvSpPr>
            <p:spPr>
              <a:xfrm>
                <a:off x="6584604" y="5957664"/>
                <a:ext cx="360040" cy="3600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grpSp>
            <p:nvGrpSpPr>
              <p:cNvPr id="74" name="Группа 73"/>
              <p:cNvGrpSpPr/>
              <p:nvPr/>
            </p:nvGrpSpPr>
            <p:grpSpPr>
              <a:xfrm>
                <a:off x="1047228" y="1673188"/>
                <a:ext cx="2588668" cy="4492116"/>
                <a:chOff x="1047228" y="1673188"/>
                <a:chExt cx="2588668" cy="4492116"/>
              </a:xfrm>
            </p:grpSpPr>
            <p:cxnSp>
              <p:nvCxnSpPr>
                <p:cNvPr id="22" name="Прямая соединительная линия 21"/>
                <p:cNvCxnSpPr>
                  <a:stCxn id="4" idx="6"/>
                  <a:endCxn id="10" idx="2"/>
                </p:cNvCxnSpPr>
                <p:nvPr/>
              </p:nvCxnSpPr>
              <p:spPr>
                <a:xfrm flipV="1">
                  <a:off x="1047228" y="1673188"/>
                  <a:ext cx="2588668" cy="2762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Прямая соединительная линия 23"/>
                <p:cNvCxnSpPr>
                  <a:stCxn id="4" idx="6"/>
                  <a:endCxn id="11" idx="2"/>
                </p:cNvCxnSpPr>
                <p:nvPr/>
              </p:nvCxnSpPr>
              <p:spPr>
                <a:xfrm>
                  <a:off x="1047228" y="1700808"/>
                  <a:ext cx="2588668" cy="98049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Прямая соединительная линия 25"/>
                <p:cNvCxnSpPr>
                  <a:stCxn id="4" idx="6"/>
                  <a:endCxn id="12" idx="2"/>
                </p:cNvCxnSpPr>
                <p:nvPr/>
              </p:nvCxnSpPr>
              <p:spPr>
                <a:xfrm>
                  <a:off x="1047228" y="1700808"/>
                  <a:ext cx="2588668" cy="224207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Прямая соединительная линия 27"/>
                <p:cNvCxnSpPr>
                  <a:stCxn id="4" idx="6"/>
                  <a:endCxn id="13" idx="2"/>
                </p:cNvCxnSpPr>
                <p:nvPr/>
              </p:nvCxnSpPr>
              <p:spPr>
                <a:xfrm>
                  <a:off x="1047228" y="1700808"/>
                  <a:ext cx="2588668" cy="335675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Прямая соединительная линия 29"/>
                <p:cNvCxnSpPr>
                  <a:stCxn id="4" idx="6"/>
                  <a:endCxn id="14" idx="2"/>
                </p:cNvCxnSpPr>
                <p:nvPr/>
              </p:nvCxnSpPr>
              <p:spPr>
                <a:xfrm>
                  <a:off x="1047228" y="1700808"/>
                  <a:ext cx="2588668" cy="443687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Прямая соединительная линия 31"/>
                <p:cNvCxnSpPr>
                  <a:stCxn id="6" idx="6"/>
                  <a:endCxn id="10" idx="2"/>
                </p:cNvCxnSpPr>
                <p:nvPr/>
              </p:nvCxnSpPr>
              <p:spPr>
                <a:xfrm flipV="1">
                  <a:off x="1047228" y="1673188"/>
                  <a:ext cx="2588668" cy="103573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Прямая соединительная линия 34"/>
                <p:cNvCxnSpPr>
                  <a:stCxn id="6" idx="6"/>
                  <a:endCxn id="11" idx="2"/>
                </p:cNvCxnSpPr>
                <p:nvPr/>
              </p:nvCxnSpPr>
              <p:spPr>
                <a:xfrm flipV="1">
                  <a:off x="1047228" y="2681300"/>
                  <a:ext cx="2588668" cy="2762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Прямая соединительная линия 36"/>
                <p:cNvCxnSpPr>
                  <a:stCxn id="6" idx="6"/>
                  <a:endCxn id="12" idx="2"/>
                </p:cNvCxnSpPr>
                <p:nvPr/>
              </p:nvCxnSpPr>
              <p:spPr>
                <a:xfrm>
                  <a:off x="1047228" y="2708920"/>
                  <a:ext cx="2588668" cy="123396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Прямая соединительная линия 38"/>
                <p:cNvCxnSpPr>
                  <a:stCxn id="6" idx="6"/>
                  <a:endCxn id="13" idx="2"/>
                </p:cNvCxnSpPr>
                <p:nvPr/>
              </p:nvCxnSpPr>
              <p:spPr>
                <a:xfrm>
                  <a:off x="1047228" y="2708920"/>
                  <a:ext cx="2588668" cy="234864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Прямая соединительная линия 42"/>
                <p:cNvCxnSpPr>
                  <a:stCxn id="6" idx="6"/>
                  <a:endCxn id="14" idx="2"/>
                </p:cNvCxnSpPr>
                <p:nvPr/>
              </p:nvCxnSpPr>
              <p:spPr>
                <a:xfrm>
                  <a:off x="1047228" y="2708920"/>
                  <a:ext cx="2588668" cy="342876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Прямая соединительная линия 44"/>
                <p:cNvCxnSpPr>
                  <a:stCxn id="7" idx="6"/>
                  <a:endCxn id="10" idx="2"/>
                </p:cNvCxnSpPr>
                <p:nvPr/>
              </p:nvCxnSpPr>
              <p:spPr>
                <a:xfrm flipV="1">
                  <a:off x="1047228" y="1673188"/>
                  <a:ext cx="2588668" cy="229731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Прямая соединительная линия 46"/>
                <p:cNvCxnSpPr>
                  <a:stCxn id="7" idx="6"/>
                  <a:endCxn id="11" idx="2"/>
                </p:cNvCxnSpPr>
                <p:nvPr/>
              </p:nvCxnSpPr>
              <p:spPr>
                <a:xfrm flipV="1">
                  <a:off x="1047228" y="2681300"/>
                  <a:ext cx="2588668" cy="12892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Прямая соединительная линия 48"/>
                <p:cNvCxnSpPr>
                  <a:stCxn id="7" idx="6"/>
                  <a:endCxn id="12" idx="2"/>
                </p:cNvCxnSpPr>
                <p:nvPr/>
              </p:nvCxnSpPr>
              <p:spPr>
                <a:xfrm flipV="1">
                  <a:off x="1047228" y="3942880"/>
                  <a:ext cx="2588668" cy="2762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Прямая соединительная линия 50"/>
                <p:cNvCxnSpPr>
                  <a:stCxn id="7" idx="6"/>
                  <a:endCxn id="13" idx="2"/>
                </p:cNvCxnSpPr>
                <p:nvPr/>
              </p:nvCxnSpPr>
              <p:spPr>
                <a:xfrm>
                  <a:off x="1047228" y="3970500"/>
                  <a:ext cx="2588668" cy="108706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Прямая соединительная линия 52"/>
                <p:cNvCxnSpPr>
                  <a:stCxn id="7" idx="6"/>
                  <a:endCxn id="14" idx="2"/>
                </p:cNvCxnSpPr>
                <p:nvPr/>
              </p:nvCxnSpPr>
              <p:spPr>
                <a:xfrm>
                  <a:off x="1047228" y="3970500"/>
                  <a:ext cx="2588668" cy="216718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Прямая соединительная линия 54"/>
                <p:cNvCxnSpPr>
                  <a:stCxn id="8" idx="6"/>
                  <a:endCxn id="12" idx="2"/>
                </p:cNvCxnSpPr>
                <p:nvPr/>
              </p:nvCxnSpPr>
              <p:spPr>
                <a:xfrm flipV="1">
                  <a:off x="1047228" y="3942880"/>
                  <a:ext cx="2588668" cy="114230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Прямая соединительная линия 56"/>
                <p:cNvCxnSpPr>
                  <a:stCxn id="8" idx="6"/>
                  <a:endCxn id="14" idx="2"/>
                </p:cNvCxnSpPr>
                <p:nvPr/>
              </p:nvCxnSpPr>
              <p:spPr>
                <a:xfrm>
                  <a:off x="1047228" y="5085184"/>
                  <a:ext cx="2588668" cy="10525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Прямая соединительная линия 58"/>
                <p:cNvCxnSpPr>
                  <a:stCxn id="8" idx="6"/>
                  <a:endCxn id="13" idx="2"/>
                </p:cNvCxnSpPr>
                <p:nvPr/>
              </p:nvCxnSpPr>
              <p:spPr>
                <a:xfrm flipV="1">
                  <a:off x="1047228" y="5057564"/>
                  <a:ext cx="2588668" cy="2762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Прямая соединительная линия 62"/>
                <p:cNvCxnSpPr>
                  <a:stCxn id="8" idx="6"/>
                  <a:endCxn id="11" idx="2"/>
                </p:cNvCxnSpPr>
                <p:nvPr/>
              </p:nvCxnSpPr>
              <p:spPr>
                <a:xfrm flipV="1">
                  <a:off x="1047228" y="2681300"/>
                  <a:ext cx="2588668" cy="240388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Прямая соединительная линия 64"/>
                <p:cNvCxnSpPr>
                  <a:stCxn id="8" idx="6"/>
                  <a:endCxn id="10" idx="2"/>
                </p:cNvCxnSpPr>
                <p:nvPr/>
              </p:nvCxnSpPr>
              <p:spPr>
                <a:xfrm flipV="1">
                  <a:off x="1047228" y="1673188"/>
                  <a:ext cx="2588668" cy="341199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Прямая соединительная линия 66"/>
                <p:cNvCxnSpPr>
                  <a:stCxn id="9" idx="6"/>
                  <a:endCxn id="10" idx="2"/>
                </p:cNvCxnSpPr>
                <p:nvPr/>
              </p:nvCxnSpPr>
              <p:spPr>
                <a:xfrm flipV="1">
                  <a:off x="1047228" y="1673188"/>
                  <a:ext cx="2588668" cy="449211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Прямая соединительная линия 68"/>
                <p:cNvCxnSpPr>
                  <a:stCxn id="9" idx="6"/>
                  <a:endCxn id="11" idx="2"/>
                </p:cNvCxnSpPr>
                <p:nvPr/>
              </p:nvCxnSpPr>
              <p:spPr>
                <a:xfrm flipV="1">
                  <a:off x="1047228" y="2681300"/>
                  <a:ext cx="2588668" cy="348400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Прямая соединительная линия 70"/>
                <p:cNvCxnSpPr>
                  <a:stCxn id="9" idx="6"/>
                  <a:endCxn id="12" idx="2"/>
                </p:cNvCxnSpPr>
                <p:nvPr/>
              </p:nvCxnSpPr>
              <p:spPr>
                <a:xfrm flipV="1">
                  <a:off x="1047228" y="3942880"/>
                  <a:ext cx="2588668" cy="222242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Прямая соединительная линия 72"/>
                <p:cNvCxnSpPr>
                  <a:stCxn id="9" idx="6"/>
                  <a:endCxn id="13" idx="2"/>
                </p:cNvCxnSpPr>
                <p:nvPr/>
              </p:nvCxnSpPr>
              <p:spPr>
                <a:xfrm flipV="1">
                  <a:off x="1047228" y="5057564"/>
                  <a:ext cx="2588668" cy="110774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5" name="Группа 74"/>
              <p:cNvGrpSpPr/>
              <p:nvPr/>
            </p:nvGrpSpPr>
            <p:grpSpPr>
              <a:xfrm>
                <a:off x="3995936" y="1637184"/>
                <a:ext cx="2588668" cy="4492116"/>
                <a:chOff x="1047228" y="1673188"/>
                <a:chExt cx="2588668" cy="4492116"/>
              </a:xfrm>
            </p:grpSpPr>
            <p:cxnSp>
              <p:nvCxnSpPr>
                <p:cNvPr id="76" name="Прямая соединительная линия 75"/>
                <p:cNvCxnSpPr/>
                <p:nvPr/>
              </p:nvCxnSpPr>
              <p:spPr>
                <a:xfrm flipV="1">
                  <a:off x="1047228" y="1673188"/>
                  <a:ext cx="2588668" cy="2762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Прямая соединительная линия 76"/>
                <p:cNvCxnSpPr/>
                <p:nvPr/>
              </p:nvCxnSpPr>
              <p:spPr>
                <a:xfrm>
                  <a:off x="1047228" y="1700808"/>
                  <a:ext cx="2588668" cy="98049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Прямая соединительная линия 77"/>
                <p:cNvCxnSpPr/>
                <p:nvPr/>
              </p:nvCxnSpPr>
              <p:spPr>
                <a:xfrm>
                  <a:off x="1047228" y="1700808"/>
                  <a:ext cx="2588668" cy="224207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Прямая соединительная линия 78"/>
                <p:cNvCxnSpPr/>
                <p:nvPr/>
              </p:nvCxnSpPr>
              <p:spPr>
                <a:xfrm>
                  <a:off x="1047228" y="1700808"/>
                  <a:ext cx="2588668" cy="335675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Прямая соединительная линия 79"/>
                <p:cNvCxnSpPr/>
                <p:nvPr/>
              </p:nvCxnSpPr>
              <p:spPr>
                <a:xfrm>
                  <a:off x="1047228" y="1700808"/>
                  <a:ext cx="2588668" cy="443687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Прямая соединительная линия 80"/>
                <p:cNvCxnSpPr/>
                <p:nvPr/>
              </p:nvCxnSpPr>
              <p:spPr>
                <a:xfrm flipV="1">
                  <a:off x="1047228" y="1673188"/>
                  <a:ext cx="2588668" cy="103573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Прямая соединительная линия 81"/>
                <p:cNvCxnSpPr/>
                <p:nvPr/>
              </p:nvCxnSpPr>
              <p:spPr>
                <a:xfrm flipV="1">
                  <a:off x="1047228" y="2681300"/>
                  <a:ext cx="2588668" cy="2762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Прямая соединительная линия 82"/>
                <p:cNvCxnSpPr/>
                <p:nvPr/>
              </p:nvCxnSpPr>
              <p:spPr>
                <a:xfrm>
                  <a:off x="1047228" y="2708920"/>
                  <a:ext cx="2588668" cy="123396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Прямая соединительная линия 83"/>
                <p:cNvCxnSpPr/>
                <p:nvPr/>
              </p:nvCxnSpPr>
              <p:spPr>
                <a:xfrm>
                  <a:off x="1047228" y="2708920"/>
                  <a:ext cx="2588668" cy="234864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Прямая соединительная линия 84"/>
                <p:cNvCxnSpPr/>
                <p:nvPr/>
              </p:nvCxnSpPr>
              <p:spPr>
                <a:xfrm>
                  <a:off x="1047228" y="2708920"/>
                  <a:ext cx="2588668" cy="342876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Прямая соединительная линия 85"/>
                <p:cNvCxnSpPr/>
                <p:nvPr/>
              </p:nvCxnSpPr>
              <p:spPr>
                <a:xfrm flipV="1">
                  <a:off x="1047228" y="1673188"/>
                  <a:ext cx="2588668" cy="229731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Прямая соединительная линия 86"/>
                <p:cNvCxnSpPr/>
                <p:nvPr/>
              </p:nvCxnSpPr>
              <p:spPr>
                <a:xfrm flipV="1">
                  <a:off x="1047228" y="2681300"/>
                  <a:ext cx="2588668" cy="12892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Прямая соединительная линия 87"/>
                <p:cNvCxnSpPr/>
                <p:nvPr/>
              </p:nvCxnSpPr>
              <p:spPr>
                <a:xfrm flipV="1">
                  <a:off x="1047228" y="3942880"/>
                  <a:ext cx="2588668" cy="2762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Прямая соединительная линия 88"/>
                <p:cNvCxnSpPr/>
                <p:nvPr/>
              </p:nvCxnSpPr>
              <p:spPr>
                <a:xfrm>
                  <a:off x="1047228" y="3970500"/>
                  <a:ext cx="2588668" cy="108706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Прямая соединительная линия 89"/>
                <p:cNvCxnSpPr/>
                <p:nvPr/>
              </p:nvCxnSpPr>
              <p:spPr>
                <a:xfrm>
                  <a:off x="1047228" y="3970500"/>
                  <a:ext cx="2588668" cy="216718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Прямая соединительная линия 90"/>
                <p:cNvCxnSpPr/>
                <p:nvPr/>
              </p:nvCxnSpPr>
              <p:spPr>
                <a:xfrm flipV="1">
                  <a:off x="1047228" y="3942880"/>
                  <a:ext cx="2588668" cy="114230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Прямая соединительная линия 91"/>
                <p:cNvCxnSpPr/>
                <p:nvPr/>
              </p:nvCxnSpPr>
              <p:spPr>
                <a:xfrm>
                  <a:off x="1047228" y="5085184"/>
                  <a:ext cx="2588668" cy="10525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Прямая соединительная линия 92"/>
                <p:cNvCxnSpPr/>
                <p:nvPr/>
              </p:nvCxnSpPr>
              <p:spPr>
                <a:xfrm flipV="1">
                  <a:off x="1047228" y="5057564"/>
                  <a:ext cx="2588668" cy="2762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Прямая соединительная линия 93"/>
                <p:cNvCxnSpPr/>
                <p:nvPr/>
              </p:nvCxnSpPr>
              <p:spPr>
                <a:xfrm flipV="1">
                  <a:off x="1047228" y="2681300"/>
                  <a:ext cx="2588668" cy="240388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Прямая соединительная линия 94"/>
                <p:cNvCxnSpPr/>
                <p:nvPr/>
              </p:nvCxnSpPr>
              <p:spPr>
                <a:xfrm flipV="1">
                  <a:off x="1047228" y="1673188"/>
                  <a:ext cx="2588668" cy="341199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Прямая соединительная линия 95"/>
                <p:cNvCxnSpPr/>
                <p:nvPr/>
              </p:nvCxnSpPr>
              <p:spPr>
                <a:xfrm flipV="1">
                  <a:off x="1047228" y="1673188"/>
                  <a:ext cx="2588668" cy="449211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Прямая соединительная линия 96"/>
                <p:cNvCxnSpPr/>
                <p:nvPr/>
              </p:nvCxnSpPr>
              <p:spPr>
                <a:xfrm flipV="1">
                  <a:off x="1047228" y="2681300"/>
                  <a:ext cx="2588668" cy="348400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Прямая соединительная линия 97"/>
                <p:cNvCxnSpPr/>
                <p:nvPr/>
              </p:nvCxnSpPr>
              <p:spPr>
                <a:xfrm flipV="1">
                  <a:off x="1047228" y="3942880"/>
                  <a:ext cx="2588668" cy="222242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Прямая соединительная линия 98"/>
                <p:cNvCxnSpPr/>
                <p:nvPr/>
              </p:nvCxnSpPr>
              <p:spPr>
                <a:xfrm flipV="1">
                  <a:off x="1047228" y="5057564"/>
                  <a:ext cx="2588668" cy="110774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26" name="Прямая соединительная линия 125"/>
            <p:cNvCxnSpPr>
              <a:stCxn id="9" idx="6"/>
              <a:endCxn id="14" idx="2"/>
            </p:cNvCxnSpPr>
            <p:nvPr/>
          </p:nvCxnSpPr>
          <p:spPr>
            <a:xfrm flipV="1">
              <a:off x="1763688" y="6065676"/>
              <a:ext cx="2588668" cy="276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Прямая соединительная линия 127"/>
            <p:cNvCxnSpPr>
              <a:stCxn id="14" idx="6"/>
              <a:endCxn id="20" idx="2"/>
            </p:cNvCxnSpPr>
            <p:nvPr/>
          </p:nvCxnSpPr>
          <p:spPr>
            <a:xfrm>
              <a:off x="4712396" y="6065676"/>
              <a:ext cx="258866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955472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6" name="Picture 2" descr="D:\Заочка\Курс 3\Операционные системы и системное программирование\Безымянный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05382"/>
            <a:ext cx="6912768" cy="6381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82273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 descr="https://mobiguru.ru/sfiles/images/blocks/2018/3/6/3e008c43a572cf6d924deda5491cb188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20688"/>
            <a:ext cx="8640960" cy="56886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5683976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136</Words>
  <Application>Microsoft Office PowerPoint</Application>
  <PresentationFormat>Экран (4:3)</PresentationFormat>
  <Paragraphs>33</Paragraphs>
  <Slides>14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5" baseType="lpstr">
      <vt:lpstr>Тема Office</vt:lpstr>
      <vt:lpstr>Презентация PowerPoint</vt:lpstr>
      <vt:lpstr>Презентация PowerPoint</vt:lpstr>
      <vt:lpstr>Презентация PowerPoint</vt:lpstr>
      <vt:lpstr>Модель нейрона</vt:lpstr>
      <vt:lpstr>Что такое нейронная сеть</vt:lpstr>
      <vt:lpstr>Типы нейронных сетей</vt:lpstr>
      <vt:lpstr>Трёхслойный перцептрон</vt:lpstr>
      <vt:lpstr>Презентация PowerPoint</vt:lpstr>
      <vt:lpstr>Презентация PowerPoint</vt:lpstr>
      <vt:lpstr>Метод обратного распространения ошибки</vt:lpstr>
      <vt:lpstr>NNL</vt:lpstr>
      <vt:lpstr>Программа</vt:lpstr>
      <vt:lpstr>Выводы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Vallior</cp:lastModifiedBy>
  <cp:revision>48</cp:revision>
  <dcterms:modified xsi:type="dcterms:W3CDTF">2019-01-31T08:17:40Z</dcterms:modified>
</cp:coreProperties>
</file>