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7" r:id="rId2"/>
    <p:sldId id="258" r:id="rId3"/>
    <p:sldId id="287" r:id="rId4"/>
    <p:sldId id="288" r:id="rId5"/>
    <p:sldId id="285" r:id="rId6"/>
    <p:sldId id="286" r:id="rId7"/>
    <p:sldId id="259" r:id="rId8"/>
    <p:sldId id="280" r:id="rId9"/>
    <p:sldId id="289" r:id="rId10"/>
    <p:sldId id="290" r:id="rId11"/>
    <p:sldId id="274" r:id="rId12"/>
    <p:sldId id="275" r:id="rId13"/>
    <p:sldId id="267" r:id="rId14"/>
    <p:sldId id="269" r:id="rId15"/>
    <p:sldId id="271" r:id="rId16"/>
    <p:sldId id="272" r:id="rId17"/>
    <p:sldId id="296" r:id="rId18"/>
    <p:sldId id="292" r:id="rId19"/>
    <p:sldId id="291" r:id="rId20"/>
    <p:sldId id="293" r:id="rId21"/>
    <p:sldId id="295" r:id="rId22"/>
    <p:sldId id="294" r:id="rId23"/>
    <p:sldId id="282" r:id="rId24"/>
    <p:sldId id="283" r:id="rId25"/>
    <p:sldId id="276" r:id="rId26"/>
    <p:sldId id="277" r:id="rId27"/>
    <p:sldId id="297" r:id="rId28"/>
    <p:sldId id="264" r:id="rId29"/>
    <p:sldId id="260" r:id="rId30"/>
    <p:sldId id="279" r:id="rId31"/>
    <p:sldId id="266"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3C0D5AE-77BF-4D4D-BCED-0A1641DBF4E6}">
          <p14:sldIdLst>
            <p14:sldId id="257"/>
            <p14:sldId id="258"/>
            <p14:sldId id="287"/>
            <p14:sldId id="288"/>
            <p14:sldId id="285"/>
            <p14:sldId id="286"/>
            <p14:sldId id="259"/>
            <p14:sldId id="280"/>
            <p14:sldId id="289"/>
            <p14:sldId id="290"/>
            <p14:sldId id="274"/>
            <p14:sldId id="275"/>
            <p14:sldId id="267"/>
            <p14:sldId id="269"/>
            <p14:sldId id="271"/>
            <p14:sldId id="272"/>
            <p14:sldId id="296"/>
            <p14:sldId id="292"/>
            <p14:sldId id="291"/>
            <p14:sldId id="293"/>
            <p14:sldId id="295"/>
            <p14:sldId id="294"/>
            <p14:sldId id="282"/>
            <p14:sldId id="283"/>
            <p14:sldId id="276"/>
            <p14:sldId id="277"/>
            <p14:sldId id="297"/>
            <p14:sldId id="264"/>
            <p14:sldId id="260"/>
            <p14:sldId id="279"/>
            <p14:sldId id="266"/>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çois Larouche" initials="FL" lastIdx="1" clrIdx="0">
    <p:extLst>
      <p:ext uri="{19B8F6BF-5375-455C-9EA6-DF929625EA0E}">
        <p15:presenceInfo xmlns:p15="http://schemas.microsoft.com/office/powerpoint/2012/main" userId="1f3b2b6d2e5240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0" autoAdjust="0"/>
    <p:restoredTop sz="94291" autoAdjust="0"/>
  </p:normalViewPr>
  <p:slideViewPr>
    <p:cSldViewPr snapToGrid="0">
      <p:cViewPr>
        <p:scale>
          <a:sx n="59" d="100"/>
          <a:sy n="59" d="100"/>
        </p:scale>
        <p:origin x="282"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39.12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1,'0'7,"0"9,0 10,0 6,0-1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40.7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0,'0'7,"0"10,0 8,0 8,0 11,0 14,0 3,0-8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49.3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1,'0'7,"0"3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49.6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0,'0'15,"0"11,0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49.87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26 1,'0'7,"0"9,0 17,-7 9,-2 12,0-4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50.08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33 0,'0'7,"0"9,0 10,-7 6,-2 6,0 17,2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50.3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125 0,'0'8,"0"15,-7 12,-3 7,2 3,-7 16,1 11,1 14,4 8,3-13</inkml:trace>
  <inkml:trace contextRef="#ctx0" brushRef="#br0" timeOffset="1">0 959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0-17T15:39:50.60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17 1,'-7'7,"-3"2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5" name="Footer Placeholder 4"/>
          <p:cNvSpPr>
            <a:spLocks noGrp="1"/>
          </p:cNvSpPr>
          <p:nvPr>
            <p:ph type="ftr" sz="quarter" idx="11"/>
          </p:nvPr>
        </p:nvSpPr>
        <p:spPr>
          <a:xfrm>
            <a:off x="1451579" y="329307"/>
            <a:ext cx="5626774" cy="309201"/>
          </a:xfrm>
        </p:spPr>
        <p:txBody>
          <a:bodyPr/>
          <a:lstStyle/>
          <a:p>
            <a:endParaRPr lang="fr-CA" dirty="0"/>
          </a:p>
        </p:txBody>
      </p:sp>
      <p:sp>
        <p:nvSpPr>
          <p:cNvPr id="6" name="Slide Number Placeholder 5"/>
          <p:cNvSpPr>
            <a:spLocks noGrp="1"/>
          </p:cNvSpPr>
          <p:nvPr>
            <p:ph type="sldNum" sz="quarter" idx="12"/>
          </p:nvPr>
        </p:nvSpPr>
        <p:spPr>
          <a:xfrm>
            <a:off x="476834" y="798973"/>
            <a:ext cx="811019" cy="503578"/>
          </a:xfrm>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4142666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389818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237727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392216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5" name="Footer Placeholder 4"/>
          <p:cNvSpPr>
            <a:spLocks noGrp="1"/>
          </p:cNvSpPr>
          <p:nvPr>
            <p:ph type="ftr" sz="quarter" idx="11"/>
          </p:nvPr>
        </p:nvSpPr>
        <p:spPr/>
        <p:txBody>
          <a:bodyPr/>
          <a:lstStyle/>
          <a:p>
            <a:endParaRPr lang="fr-CA" dirty="0"/>
          </a:p>
        </p:txBody>
      </p:sp>
      <p:sp>
        <p:nvSpPr>
          <p:cNvPr id="6" name="Slide Number Placeholder 5"/>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307770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277110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8" name="Footer Placeholder 7"/>
          <p:cNvSpPr>
            <a:spLocks noGrp="1"/>
          </p:cNvSpPr>
          <p:nvPr>
            <p:ph type="ftr" sz="quarter" idx="11"/>
          </p:nvPr>
        </p:nvSpPr>
        <p:spPr/>
        <p:txBody>
          <a:bodyPr/>
          <a:lstStyle/>
          <a:p>
            <a:endParaRPr lang="fr-CA" dirty="0"/>
          </a:p>
        </p:txBody>
      </p:sp>
      <p:sp>
        <p:nvSpPr>
          <p:cNvPr id="9" name="Slide Number Placeholder 8"/>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277071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4" name="Footer Placeholder 3"/>
          <p:cNvSpPr>
            <a:spLocks noGrp="1"/>
          </p:cNvSpPr>
          <p:nvPr>
            <p:ph type="ftr" sz="quarter" idx="11"/>
          </p:nvPr>
        </p:nvSpPr>
        <p:spPr/>
        <p:txBody>
          <a:bodyPr/>
          <a:lstStyle/>
          <a:p>
            <a:endParaRPr lang="fr-CA" dirty="0"/>
          </a:p>
        </p:txBody>
      </p:sp>
      <p:sp>
        <p:nvSpPr>
          <p:cNvPr id="5" name="Slide Number Placeholder 4"/>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3026884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3" name="Footer Placeholder 2"/>
          <p:cNvSpPr>
            <a:spLocks noGrp="1"/>
          </p:cNvSpPr>
          <p:nvPr>
            <p:ph type="ftr" sz="quarter" idx="11"/>
          </p:nvPr>
        </p:nvSpPr>
        <p:spPr/>
        <p:txBody>
          <a:bodyPr/>
          <a:lstStyle/>
          <a:p>
            <a:endParaRPr lang="fr-CA" dirty="0"/>
          </a:p>
        </p:txBody>
      </p:sp>
      <p:sp>
        <p:nvSpPr>
          <p:cNvPr id="4" name="Slide Number Placeholder 3"/>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176472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C3D9F56-850C-47B9-A072-71467BAED8A0}" type="datetimeFigureOut">
              <a:rPr lang="fr-CA" smtClean="0"/>
              <a:t>2018-10-19</a:t>
            </a:fld>
            <a:endParaRPr lang="fr-CA" dirty="0"/>
          </a:p>
        </p:txBody>
      </p:sp>
      <p:sp>
        <p:nvSpPr>
          <p:cNvPr id="6" name="Footer Placeholder 5"/>
          <p:cNvSpPr>
            <a:spLocks noGrp="1"/>
          </p:cNvSpPr>
          <p:nvPr>
            <p:ph type="ftr" sz="quarter" idx="11"/>
          </p:nvPr>
        </p:nvSpPr>
        <p:spPr/>
        <p:txBody>
          <a:bodyPr/>
          <a:lstStyle/>
          <a:p>
            <a:endParaRPr lang="fr-CA" dirty="0"/>
          </a:p>
        </p:txBody>
      </p:sp>
      <p:sp>
        <p:nvSpPr>
          <p:cNvPr id="7" name="Slide Number Placeholder 6"/>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94382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dirty="0"/>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C3D9F56-850C-47B9-A072-71467BAED8A0}" type="datetimeFigureOut">
              <a:rPr lang="fr-CA" smtClean="0"/>
              <a:t>2018-10-19</a:t>
            </a:fld>
            <a:endParaRPr lang="fr-CA" dirty="0"/>
          </a:p>
        </p:txBody>
      </p:sp>
      <p:sp>
        <p:nvSpPr>
          <p:cNvPr id="6" name="Footer Placeholder 5"/>
          <p:cNvSpPr>
            <a:spLocks noGrp="1"/>
          </p:cNvSpPr>
          <p:nvPr>
            <p:ph type="ftr" sz="quarter" idx="11"/>
          </p:nvPr>
        </p:nvSpPr>
        <p:spPr>
          <a:xfrm>
            <a:off x="1447382" y="318640"/>
            <a:ext cx="5541004" cy="320931"/>
          </a:xfrm>
        </p:spPr>
        <p:txBody>
          <a:bodyPr/>
          <a:lstStyle/>
          <a:p>
            <a:endParaRPr lang="fr-CA" dirty="0"/>
          </a:p>
        </p:txBody>
      </p:sp>
      <p:sp>
        <p:nvSpPr>
          <p:cNvPr id="7" name="Slide Number Placeholder 6"/>
          <p:cNvSpPr>
            <a:spLocks noGrp="1"/>
          </p:cNvSpPr>
          <p:nvPr>
            <p:ph type="sldNum" sz="quarter" idx="12"/>
          </p:nvPr>
        </p:nvSpPr>
        <p:spPr/>
        <p:txBody>
          <a:bodyPr/>
          <a:lstStyle/>
          <a:p>
            <a:fld id="{F775EB91-CCD4-46FC-874E-7C9414905D4D}" type="slidenum">
              <a:rPr lang="fr-CA" smtClean="0"/>
              <a:t>‹N°›</a:t>
            </a:fld>
            <a:endParaRPr lang="fr-CA" dirty="0"/>
          </a:p>
        </p:txBody>
      </p:sp>
    </p:spTree>
    <p:extLst>
      <p:ext uri="{BB962C8B-B14F-4D97-AF65-F5344CB8AC3E}">
        <p14:creationId xmlns:p14="http://schemas.microsoft.com/office/powerpoint/2010/main" val="19166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3D9F56-850C-47B9-A072-71467BAED8A0}" type="datetimeFigureOut">
              <a:rPr lang="fr-CA" smtClean="0"/>
              <a:t>2018-10-19</a:t>
            </a:fld>
            <a:endParaRPr lang="fr-CA"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CA"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75EB91-CCD4-46FC-874E-7C9414905D4D}" type="slidenum">
              <a:rPr lang="fr-CA" smtClean="0"/>
              <a:t>‹N°›</a:t>
            </a:fld>
            <a:endParaRPr lang="fr-CA"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90600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customXml" Target="../ink/ink6.xml"/><Relationship Id="rId1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0.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40.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0.png"/><Relationship Id="rId19" Type="http://schemas.openxmlformats.org/officeDocument/2006/relationships/image" Target="../media/image16.png"/><Relationship Id="rId4" Type="http://schemas.openxmlformats.org/officeDocument/2006/relationships/image" Target="../media/image80.png"/><Relationship Id="rId9" Type="http://schemas.openxmlformats.org/officeDocument/2006/relationships/customXml" Target="../ink/ink4.xml"/><Relationship Id="rId1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9BB9B5-DFAD-4FBA-8AF1-5F9E20174B90}"/>
              </a:ext>
            </a:extLst>
          </p:cNvPr>
          <p:cNvSpPr/>
          <p:nvPr/>
        </p:nvSpPr>
        <p:spPr>
          <a:xfrm>
            <a:off x="2809460" y="331303"/>
            <a:ext cx="6453809" cy="2067340"/>
          </a:xfrm>
          <a:prstGeom prst="rect">
            <a:avLst/>
          </a:prstGeom>
          <a:noFill/>
        </p:spPr>
        <p:txBody>
          <a:bodyPr wrap="square" lIns="91440" tIns="45720" rIns="91440" bIns="45720">
            <a:spAutoFit/>
          </a:bodyPr>
          <a:lstStyle/>
          <a:p>
            <a:pPr algn="ctr"/>
            <a:endParaRPr lang="fr-FR"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endParaRPr lang="fr-FR"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a:extLst>
              <a:ext uri="{FF2B5EF4-FFF2-40B4-BE49-F238E27FC236}">
                <a16:creationId xmlns:a16="http://schemas.microsoft.com/office/drawing/2014/main" id="{C8998104-FA44-4B92-8E18-93D65BF2464D}"/>
              </a:ext>
            </a:extLst>
          </p:cNvPr>
          <p:cNvSpPr/>
          <p:nvPr/>
        </p:nvSpPr>
        <p:spPr>
          <a:xfrm>
            <a:off x="3511826" y="2569317"/>
            <a:ext cx="5014236" cy="1200329"/>
          </a:xfrm>
          <a:prstGeom prst="rect">
            <a:avLst/>
          </a:prstGeom>
          <a:noFill/>
        </p:spPr>
        <p:txBody>
          <a:bodyPr wrap="square" lIns="91440" tIns="45720" rIns="91440" bIns="45720">
            <a:spAutoFit/>
          </a:bodyPr>
          <a:lstStyle/>
          <a:p>
            <a:pPr algn="ctr"/>
            <a:r>
              <a:rPr lang="fr-FR" sz="3600" dirty="0">
                <a:ln w="0"/>
                <a:solidFill>
                  <a:schemeClr val="accent1"/>
                </a:solidFill>
                <a:effectLst>
                  <a:outerShdw blurRad="38100" dist="25400" dir="5400000" algn="ctr" rotWithShape="0">
                    <a:srgbClr val="6E747A">
                      <a:alpha val="43000"/>
                    </a:srgbClr>
                  </a:outerShdw>
                </a:effectLst>
              </a:rPr>
              <a:t>Offres des fournisseurs</a:t>
            </a:r>
            <a:endParaRPr lang="fr-FR" sz="3600" b="0" cap="none" spc="0" dirty="0">
              <a:ln w="0"/>
              <a:solidFill>
                <a:schemeClr val="accent1"/>
              </a:solidFill>
              <a:effectLst>
                <a:outerShdw blurRad="38100" dist="25400" dir="5400000" algn="ctr" rotWithShape="0">
                  <a:srgbClr val="6E747A">
                    <a:alpha val="43000"/>
                  </a:srgbClr>
                </a:outerShdw>
              </a:effectLst>
            </a:endParaRPr>
          </a:p>
        </p:txBody>
      </p:sp>
      <p:pic>
        <p:nvPicPr>
          <p:cNvPr id="5" name="Image 4">
            <a:extLst>
              <a:ext uri="{FF2B5EF4-FFF2-40B4-BE49-F238E27FC236}">
                <a16:creationId xmlns:a16="http://schemas.microsoft.com/office/drawing/2014/main" id="{2B1F6A2D-985B-4F54-B19B-978804943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478" y="3932933"/>
            <a:ext cx="2971256" cy="1188502"/>
          </a:xfrm>
          <a:prstGeom prst="rect">
            <a:avLst/>
          </a:prstGeom>
        </p:spPr>
      </p:pic>
      <p:pic>
        <p:nvPicPr>
          <p:cNvPr id="7" name="Image 6">
            <a:extLst>
              <a:ext uri="{FF2B5EF4-FFF2-40B4-BE49-F238E27FC236}">
                <a16:creationId xmlns:a16="http://schemas.microsoft.com/office/drawing/2014/main" id="{A00AB04D-A2D4-47FC-B2E2-0BBB0BFCD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38" y="3652541"/>
            <a:ext cx="5748510" cy="1886230"/>
          </a:xfrm>
          <a:prstGeom prst="rect">
            <a:avLst/>
          </a:prstGeom>
        </p:spPr>
      </p:pic>
      <p:pic>
        <p:nvPicPr>
          <p:cNvPr id="9" name="Image 8">
            <a:extLst>
              <a:ext uri="{FF2B5EF4-FFF2-40B4-BE49-F238E27FC236}">
                <a16:creationId xmlns:a16="http://schemas.microsoft.com/office/drawing/2014/main" id="{AC8F4BF3-1768-44EC-8DE0-0C93B26E0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2718" y="3832290"/>
            <a:ext cx="3181514" cy="1454225"/>
          </a:xfrm>
          <a:prstGeom prst="rect">
            <a:avLst/>
          </a:prstGeom>
        </p:spPr>
      </p:pic>
      <p:sp>
        <p:nvSpPr>
          <p:cNvPr id="10" name="Rectangle 9">
            <a:extLst>
              <a:ext uri="{FF2B5EF4-FFF2-40B4-BE49-F238E27FC236}">
                <a16:creationId xmlns:a16="http://schemas.microsoft.com/office/drawing/2014/main" id="{6E0BB4DC-D0B3-4C13-8DD1-74C9E4A55ADE}"/>
              </a:ext>
            </a:extLst>
          </p:cNvPr>
          <p:cNvSpPr/>
          <p:nvPr/>
        </p:nvSpPr>
        <p:spPr>
          <a:xfrm>
            <a:off x="3862316" y="2506673"/>
            <a:ext cx="4560316" cy="1200329"/>
          </a:xfrm>
          <a:prstGeom prst="rect">
            <a:avLst/>
          </a:prstGeom>
          <a:noFill/>
        </p:spPr>
        <p:txBody>
          <a:bodyPr wrap="square" lIns="91440" tIns="45720" rIns="91440" bIns="45720">
            <a:spAutoFit/>
          </a:bodyPr>
          <a:lstStyle/>
          <a:p>
            <a:pPr algn="ctr"/>
            <a:r>
              <a:rPr lang="fr-FR" sz="3600" b="0" cap="none" spc="0" dirty="0">
                <a:ln w="0"/>
                <a:solidFill>
                  <a:schemeClr val="accent1"/>
                </a:solidFill>
                <a:effectLst>
                  <a:outerShdw blurRad="38100" dist="25400" dir="5400000" algn="ctr" rotWithShape="0">
                    <a:srgbClr val="6E747A">
                      <a:alpha val="43000"/>
                    </a:srgbClr>
                  </a:outerShdw>
                </a:effectLst>
              </a:rPr>
              <a:t>Notre recherche</a:t>
            </a:r>
          </a:p>
          <a:p>
            <a:pPr algn="ctr"/>
            <a:endParaRPr lang="fr-FR" sz="3600" b="0" cap="none" spc="0" dirty="0">
              <a:ln w="0"/>
              <a:solidFill>
                <a:schemeClr val="accent1"/>
              </a:solidFill>
              <a:effectLst>
                <a:outerShdw blurRad="38100" dist="25400" dir="5400000" algn="ctr" rotWithShape="0">
                  <a:srgbClr val="6E747A">
                    <a:alpha val="43000"/>
                  </a:srgbClr>
                </a:outerShdw>
              </a:effectLst>
            </a:endParaRPr>
          </a:p>
        </p:txBody>
      </p:sp>
      <p:pic>
        <p:nvPicPr>
          <p:cNvPr id="14" name="Image 13">
            <a:extLst>
              <a:ext uri="{FF2B5EF4-FFF2-40B4-BE49-F238E27FC236}">
                <a16:creationId xmlns:a16="http://schemas.microsoft.com/office/drawing/2014/main" id="{705B8DE9-F115-4B3B-93E3-EF7B29A02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1402" y="5401827"/>
            <a:ext cx="1727407" cy="1727407"/>
          </a:xfrm>
          <a:prstGeom prst="rect">
            <a:avLst/>
          </a:prstGeom>
        </p:spPr>
      </p:pic>
      <p:pic>
        <p:nvPicPr>
          <p:cNvPr id="6" name="Image 5">
            <a:extLst>
              <a:ext uri="{FF2B5EF4-FFF2-40B4-BE49-F238E27FC236}">
                <a16:creationId xmlns:a16="http://schemas.microsoft.com/office/drawing/2014/main" id="{4FDBC228-1F2C-4CA7-A4B6-BB2571D0F8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7222" y="595253"/>
            <a:ext cx="5143443" cy="1503892"/>
          </a:xfrm>
          <a:prstGeom prst="rect">
            <a:avLst/>
          </a:prstGeom>
        </p:spPr>
      </p:pic>
      <p:pic>
        <p:nvPicPr>
          <p:cNvPr id="11" name="Image 10">
            <a:extLst>
              <a:ext uri="{FF2B5EF4-FFF2-40B4-BE49-F238E27FC236}">
                <a16:creationId xmlns:a16="http://schemas.microsoft.com/office/drawing/2014/main" id="{2A4D4235-A8CE-402B-A547-6B5DB9A19E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0165" y="1146359"/>
            <a:ext cx="8531669" cy="4217769"/>
          </a:xfrm>
          <a:prstGeom prst="rect">
            <a:avLst/>
          </a:prstGeom>
          <a:ln w="57150">
            <a:solidFill>
              <a:schemeClr val="bg1"/>
            </a:solidFill>
          </a:ln>
        </p:spPr>
      </p:pic>
    </p:spTree>
    <p:extLst>
      <p:ext uri="{BB962C8B-B14F-4D97-AF65-F5344CB8AC3E}">
        <p14:creationId xmlns:p14="http://schemas.microsoft.com/office/powerpoint/2010/main" val="1262599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11"/>
                                        </p:tgtEl>
                                      </p:cBhvr>
                                    </p:animEffect>
                                    <p:set>
                                      <p:cBhvr>
                                        <p:cTn id="7" dur="1" fill="hold">
                                          <p:stCondLst>
                                            <p:cond delay="1499"/>
                                          </p:stCondLst>
                                        </p:cTn>
                                        <p:tgtEl>
                                          <p:spTgt spid="11"/>
                                        </p:tgtEl>
                                        <p:attrNameLst>
                                          <p:attrName>style.visibility</p:attrName>
                                        </p:attrNameLst>
                                      </p:cBhvr>
                                      <p:to>
                                        <p:strVal val="hidden"/>
                                      </p:to>
                                    </p:set>
                                  </p:childTnLst>
                                </p:cTn>
                              </p:par>
                            </p:childTnLst>
                          </p:cTn>
                        </p:par>
                        <p:par>
                          <p:cTn id="8" fill="hold">
                            <p:stCondLst>
                              <p:cond delay="1500"/>
                            </p:stCondLst>
                            <p:childTnLst>
                              <p:par>
                                <p:cTn id="9" presetID="26"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par>
                          <p:cTn id="25" fill="hold">
                            <p:stCondLst>
                              <p:cond delay="3500"/>
                            </p:stCondLst>
                            <p:childTnLst>
                              <p:par>
                                <p:cTn id="26" presetID="49" presetClass="entr" presetSubtype="0" decel="10000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2000" fill="hold"/>
                                        <p:tgtEl>
                                          <p:spTgt spid="3"/>
                                        </p:tgtEl>
                                        <p:attrNameLst>
                                          <p:attrName>ppt_w</p:attrName>
                                        </p:attrNameLst>
                                      </p:cBhvr>
                                      <p:tavLst>
                                        <p:tav tm="0">
                                          <p:val>
                                            <p:fltVal val="0"/>
                                          </p:val>
                                        </p:tav>
                                        <p:tav tm="100000">
                                          <p:val>
                                            <p:strVal val="#ppt_w"/>
                                          </p:val>
                                        </p:tav>
                                      </p:tavLst>
                                    </p:anim>
                                    <p:anim calcmode="lin" valueType="num">
                                      <p:cBhvr>
                                        <p:cTn id="29" dur="2000" fill="hold"/>
                                        <p:tgtEl>
                                          <p:spTgt spid="3"/>
                                        </p:tgtEl>
                                        <p:attrNameLst>
                                          <p:attrName>ppt_h</p:attrName>
                                        </p:attrNameLst>
                                      </p:cBhvr>
                                      <p:tavLst>
                                        <p:tav tm="0">
                                          <p:val>
                                            <p:fltVal val="0"/>
                                          </p:val>
                                        </p:tav>
                                        <p:tav tm="100000">
                                          <p:val>
                                            <p:strVal val="#ppt_h"/>
                                          </p:val>
                                        </p:tav>
                                      </p:tavLst>
                                    </p:anim>
                                    <p:anim calcmode="lin" valueType="num">
                                      <p:cBhvr>
                                        <p:cTn id="30" dur="2000" fill="hold"/>
                                        <p:tgtEl>
                                          <p:spTgt spid="3"/>
                                        </p:tgtEl>
                                        <p:attrNameLst>
                                          <p:attrName>style.rotation</p:attrName>
                                        </p:attrNameLst>
                                      </p:cBhvr>
                                      <p:tavLst>
                                        <p:tav tm="0">
                                          <p:val>
                                            <p:fltVal val="360"/>
                                          </p:val>
                                        </p:tav>
                                        <p:tav tm="100000">
                                          <p:val>
                                            <p:fltVal val="0"/>
                                          </p:val>
                                        </p:tav>
                                      </p:tavLst>
                                    </p:anim>
                                    <p:animEffect transition="in" filter="fade">
                                      <p:cBhvr>
                                        <p:cTn id="31" dur="2000"/>
                                        <p:tgtEl>
                                          <p:spTgt spid="3"/>
                                        </p:tgtEl>
                                      </p:cBhvr>
                                    </p:animEffect>
                                  </p:childTnLst>
                                </p:cTn>
                              </p:par>
                            </p:childTnLst>
                          </p:cTn>
                        </p:par>
                        <p:par>
                          <p:cTn id="32" fill="hold">
                            <p:stCondLst>
                              <p:cond delay="5500"/>
                            </p:stCondLst>
                            <p:childTnLst>
                              <p:par>
                                <p:cTn id="33" presetID="55"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2000" fill="hold"/>
                                        <p:tgtEl>
                                          <p:spTgt spid="7"/>
                                        </p:tgtEl>
                                        <p:attrNameLst>
                                          <p:attrName>ppt_w</p:attrName>
                                        </p:attrNameLst>
                                      </p:cBhvr>
                                      <p:tavLst>
                                        <p:tav tm="0">
                                          <p:val>
                                            <p:strVal val="#ppt_w*0.70"/>
                                          </p:val>
                                        </p:tav>
                                        <p:tav tm="100000">
                                          <p:val>
                                            <p:strVal val="#ppt_w"/>
                                          </p:val>
                                        </p:tav>
                                      </p:tavLst>
                                    </p:anim>
                                    <p:anim calcmode="lin" valueType="num">
                                      <p:cBhvr>
                                        <p:cTn id="36" dur="2000" fill="hold"/>
                                        <p:tgtEl>
                                          <p:spTgt spid="7"/>
                                        </p:tgtEl>
                                        <p:attrNameLst>
                                          <p:attrName>ppt_h</p:attrName>
                                        </p:attrNameLst>
                                      </p:cBhvr>
                                      <p:tavLst>
                                        <p:tav tm="0">
                                          <p:val>
                                            <p:strVal val="#ppt_h"/>
                                          </p:val>
                                        </p:tav>
                                        <p:tav tm="100000">
                                          <p:val>
                                            <p:strVal val="#ppt_h"/>
                                          </p:val>
                                        </p:tav>
                                      </p:tavLst>
                                    </p:anim>
                                    <p:animEffect transition="in" filter="fade">
                                      <p:cBhvr>
                                        <p:cTn id="37" dur="2000"/>
                                        <p:tgtEl>
                                          <p:spTgt spid="7"/>
                                        </p:tgtEl>
                                      </p:cBhvr>
                                    </p:animEffect>
                                  </p:childTnLst>
                                </p:cTn>
                              </p:par>
                            </p:childTnLst>
                          </p:cTn>
                        </p:par>
                        <p:par>
                          <p:cTn id="38" fill="hold">
                            <p:stCondLst>
                              <p:cond delay="7500"/>
                            </p:stCondLst>
                            <p:childTnLst>
                              <p:par>
                                <p:cTn id="39" presetID="55"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2000" fill="hold"/>
                                        <p:tgtEl>
                                          <p:spTgt spid="5"/>
                                        </p:tgtEl>
                                        <p:attrNameLst>
                                          <p:attrName>ppt_w</p:attrName>
                                        </p:attrNameLst>
                                      </p:cBhvr>
                                      <p:tavLst>
                                        <p:tav tm="0">
                                          <p:val>
                                            <p:strVal val="#ppt_w*0.70"/>
                                          </p:val>
                                        </p:tav>
                                        <p:tav tm="100000">
                                          <p:val>
                                            <p:strVal val="#ppt_w"/>
                                          </p:val>
                                        </p:tav>
                                      </p:tavLst>
                                    </p:anim>
                                    <p:anim calcmode="lin" valueType="num">
                                      <p:cBhvr>
                                        <p:cTn id="42" dur="2000" fill="hold"/>
                                        <p:tgtEl>
                                          <p:spTgt spid="5"/>
                                        </p:tgtEl>
                                        <p:attrNameLst>
                                          <p:attrName>ppt_h</p:attrName>
                                        </p:attrNameLst>
                                      </p:cBhvr>
                                      <p:tavLst>
                                        <p:tav tm="0">
                                          <p:val>
                                            <p:strVal val="#ppt_h"/>
                                          </p:val>
                                        </p:tav>
                                        <p:tav tm="100000">
                                          <p:val>
                                            <p:strVal val="#ppt_h"/>
                                          </p:val>
                                        </p:tav>
                                      </p:tavLst>
                                    </p:anim>
                                    <p:animEffect transition="in" filter="fade">
                                      <p:cBhvr>
                                        <p:cTn id="43" dur="2000"/>
                                        <p:tgtEl>
                                          <p:spTgt spid="5"/>
                                        </p:tgtEl>
                                      </p:cBhvr>
                                    </p:animEffect>
                                  </p:childTnLst>
                                </p:cTn>
                              </p:par>
                            </p:childTnLst>
                          </p:cTn>
                        </p:par>
                        <p:par>
                          <p:cTn id="44" fill="hold">
                            <p:stCondLst>
                              <p:cond delay="9500"/>
                            </p:stCondLst>
                            <p:childTnLst>
                              <p:par>
                                <p:cTn id="45" presetID="55"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2000" fill="hold"/>
                                        <p:tgtEl>
                                          <p:spTgt spid="9"/>
                                        </p:tgtEl>
                                        <p:attrNameLst>
                                          <p:attrName>ppt_w</p:attrName>
                                        </p:attrNameLst>
                                      </p:cBhvr>
                                      <p:tavLst>
                                        <p:tav tm="0">
                                          <p:val>
                                            <p:strVal val="#ppt_w*0.70"/>
                                          </p:val>
                                        </p:tav>
                                        <p:tav tm="100000">
                                          <p:val>
                                            <p:strVal val="#ppt_w"/>
                                          </p:val>
                                        </p:tav>
                                      </p:tavLst>
                                    </p:anim>
                                    <p:anim calcmode="lin" valueType="num">
                                      <p:cBhvr>
                                        <p:cTn id="48" dur="2000" fill="hold"/>
                                        <p:tgtEl>
                                          <p:spTgt spid="9"/>
                                        </p:tgtEl>
                                        <p:attrNameLst>
                                          <p:attrName>ppt_h</p:attrName>
                                        </p:attrNameLst>
                                      </p:cBhvr>
                                      <p:tavLst>
                                        <p:tav tm="0">
                                          <p:val>
                                            <p:strVal val="#ppt_h"/>
                                          </p:val>
                                        </p:tav>
                                        <p:tav tm="100000">
                                          <p:val>
                                            <p:strVal val="#ppt_h"/>
                                          </p:val>
                                        </p:tav>
                                      </p:tavLst>
                                    </p:anim>
                                    <p:animEffect transition="in" filter="fade">
                                      <p:cBhvr>
                                        <p:cTn id="49" dur="2000"/>
                                        <p:tgtEl>
                                          <p:spTgt spid="9"/>
                                        </p:tgtEl>
                                      </p:cBhvr>
                                    </p:animEffect>
                                  </p:childTnLst>
                                </p:cTn>
                              </p:par>
                            </p:childTnLst>
                          </p:cTn>
                        </p:par>
                        <p:par>
                          <p:cTn id="50" fill="hold">
                            <p:stCondLst>
                              <p:cond delay="11500"/>
                            </p:stCondLst>
                            <p:childTnLst>
                              <p:par>
                                <p:cTn id="51" presetID="2" presetClass="entr" presetSubtype="4"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2000" fill="hold"/>
                                        <p:tgtEl>
                                          <p:spTgt spid="14"/>
                                        </p:tgtEl>
                                        <p:attrNameLst>
                                          <p:attrName>ppt_x</p:attrName>
                                        </p:attrNameLst>
                                      </p:cBhvr>
                                      <p:tavLst>
                                        <p:tav tm="0">
                                          <p:val>
                                            <p:strVal val="#ppt_x"/>
                                          </p:val>
                                        </p:tav>
                                        <p:tav tm="100000">
                                          <p:val>
                                            <p:strVal val="#ppt_x"/>
                                          </p:val>
                                        </p:tav>
                                      </p:tavLst>
                                    </p:anim>
                                    <p:anim calcmode="lin" valueType="num">
                                      <p:cBhvr additive="base">
                                        <p:cTn id="54" dur="2000" fill="hold"/>
                                        <p:tgtEl>
                                          <p:spTgt spid="14"/>
                                        </p:tgtEl>
                                        <p:attrNameLst>
                                          <p:attrName>ppt_y</p:attrName>
                                        </p:attrNameLst>
                                      </p:cBhvr>
                                      <p:tavLst>
                                        <p:tav tm="0">
                                          <p:val>
                                            <p:strVal val="1+#ppt_h/2"/>
                                          </p:val>
                                        </p:tav>
                                        <p:tav tm="100000">
                                          <p:val>
                                            <p:strVal val="#ppt_y"/>
                                          </p:val>
                                        </p:tav>
                                      </p:tavLst>
                                    </p:anim>
                                  </p:childTnLst>
                                </p:cTn>
                              </p:par>
                            </p:childTnLst>
                          </p:cTn>
                        </p:par>
                        <p:par>
                          <p:cTn id="55" fill="hold">
                            <p:stCondLst>
                              <p:cond delay="13500"/>
                            </p:stCondLst>
                            <p:childTnLst>
                              <p:par>
                                <p:cTn id="56" presetID="35" presetClass="path" presetSubtype="0" accel="50000" decel="50000" fill="hold" nodeType="afterEffect">
                                  <p:stCondLst>
                                    <p:cond delay="0"/>
                                  </p:stCondLst>
                                  <p:childTnLst>
                                    <p:animMotion origin="layout" path="M 0 0 L -0.25 0 E" pathEditMode="relative" ptsTypes="">
                                      <p:cBhvr>
                                        <p:cTn id="57" dur="2000" fill="hold"/>
                                        <p:tgtEl>
                                          <p:spTgt spid="14"/>
                                        </p:tgtEl>
                                        <p:attrNameLst>
                                          <p:attrName>ppt_x</p:attrName>
                                          <p:attrName>ppt_y</p:attrName>
                                        </p:attrNameLst>
                                      </p:cBhvr>
                                    </p:animMotion>
                                  </p:childTnLst>
                                </p:cTn>
                              </p:par>
                            </p:childTnLst>
                          </p:cTn>
                        </p:par>
                        <p:par>
                          <p:cTn id="58" fill="hold">
                            <p:stCondLst>
                              <p:cond delay="15500"/>
                            </p:stCondLst>
                            <p:childTnLst>
                              <p:par>
                                <p:cTn id="59" presetID="12" presetClass="exit" presetSubtype="4" fill="hold" nodeType="afterEffect">
                                  <p:stCondLst>
                                    <p:cond delay="0"/>
                                  </p:stCondLst>
                                  <p:childTnLst>
                                    <p:anim calcmode="lin" valueType="num">
                                      <p:cBhvr additive="base">
                                        <p:cTn id="60" dur="500"/>
                                        <p:tgtEl>
                                          <p:spTgt spid="7"/>
                                        </p:tgtEl>
                                        <p:attrNameLst>
                                          <p:attrName>ppt_y</p:attrName>
                                        </p:attrNameLst>
                                      </p:cBhvr>
                                      <p:tavLst>
                                        <p:tav tm="0">
                                          <p:val>
                                            <p:strVal val="#ppt_y"/>
                                          </p:val>
                                        </p:tav>
                                        <p:tav tm="100000">
                                          <p:val>
                                            <p:strVal val="#ppt_y+#ppt_h*1.125000"/>
                                          </p:val>
                                        </p:tav>
                                      </p:tavLst>
                                    </p:anim>
                                    <p:animEffect transition="out" filter="wipe(down)">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childTnLst>
                          </p:cTn>
                        </p:par>
                        <p:par>
                          <p:cTn id="63" fill="hold">
                            <p:stCondLst>
                              <p:cond delay="16000"/>
                            </p:stCondLst>
                            <p:childTnLst>
                              <p:par>
                                <p:cTn id="64" presetID="63" presetClass="path" presetSubtype="0" accel="50000" decel="50000" fill="hold" nodeType="afterEffect">
                                  <p:stCondLst>
                                    <p:cond delay="0"/>
                                  </p:stCondLst>
                                  <p:childTnLst>
                                    <p:animMotion origin="layout" path="M 0 0 L 0.25 0 E" pathEditMode="relative" ptsTypes="">
                                      <p:cBhvr>
                                        <p:cTn id="65" dur="2000" fill="hold"/>
                                        <p:tgtEl>
                                          <p:spTgt spid="14"/>
                                        </p:tgtEl>
                                        <p:attrNameLst>
                                          <p:attrName>ppt_x</p:attrName>
                                          <p:attrName>ppt_y</p:attrName>
                                        </p:attrNameLst>
                                      </p:cBhvr>
                                    </p:animMotion>
                                  </p:childTnLst>
                                </p:cTn>
                              </p:par>
                            </p:childTnLst>
                          </p:cTn>
                        </p:par>
                        <p:par>
                          <p:cTn id="66" fill="hold">
                            <p:stCondLst>
                              <p:cond delay="18000"/>
                            </p:stCondLst>
                            <p:childTnLst>
                              <p:par>
                                <p:cTn id="67" presetID="12" presetClass="exit" presetSubtype="4" fill="hold" nodeType="afterEffect">
                                  <p:stCondLst>
                                    <p:cond delay="0"/>
                                  </p:stCondLst>
                                  <p:childTnLst>
                                    <p:anim calcmode="lin" valueType="num">
                                      <p:cBhvr additive="base">
                                        <p:cTn id="68" dur="500"/>
                                        <p:tgtEl>
                                          <p:spTgt spid="9"/>
                                        </p:tgtEl>
                                        <p:attrNameLst>
                                          <p:attrName>ppt_y</p:attrName>
                                        </p:attrNameLst>
                                      </p:cBhvr>
                                      <p:tavLst>
                                        <p:tav tm="0">
                                          <p:val>
                                            <p:strVal val="#ppt_y"/>
                                          </p:val>
                                        </p:tav>
                                        <p:tav tm="100000">
                                          <p:val>
                                            <p:strVal val="#ppt_y+#ppt_h*1.125000"/>
                                          </p:val>
                                        </p:tav>
                                      </p:tavLst>
                                    </p:anim>
                                    <p:animEffect transition="out" filter="wipe(dow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par>
                          <p:cTn id="71" fill="hold">
                            <p:stCondLst>
                              <p:cond delay="18500"/>
                            </p:stCondLst>
                            <p:childTnLst>
                              <p:par>
                                <p:cTn id="72" presetID="10" presetClass="exit" presetSubtype="0" fill="hold" nodeType="afterEffect">
                                  <p:stCondLst>
                                    <p:cond delay="0"/>
                                  </p:stCondLst>
                                  <p:childTnLst>
                                    <p:animEffect transition="out" filter="fade">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childTnLst>
                          </p:cTn>
                        </p:par>
                        <p:par>
                          <p:cTn id="75" fill="hold">
                            <p:stCondLst>
                              <p:cond delay="19000"/>
                            </p:stCondLst>
                            <p:childTnLst>
                              <p:par>
                                <p:cTn id="76" presetID="10" presetClass="exit" presetSubtype="0" fill="hold" grpId="1" nodeType="afterEffect">
                                  <p:stCondLst>
                                    <p:cond delay="0"/>
                                  </p:stCondLst>
                                  <p:childTnLst>
                                    <p:animEffect transition="out" filter="fade">
                                      <p:cBhvr>
                                        <p:cTn id="77" dur="1000"/>
                                        <p:tgtEl>
                                          <p:spTgt spid="3"/>
                                        </p:tgtEl>
                                      </p:cBhvr>
                                    </p:animEffect>
                                    <p:set>
                                      <p:cBhvr>
                                        <p:cTn id="78" dur="1" fill="hold">
                                          <p:stCondLst>
                                            <p:cond delay="999"/>
                                          </p:stCondLst>
                                        </p:cTn>
                                        <p:tgtEl>
                                          <p:spTgt spid="3"/>
                                        </p:tgtEl>
                                        <p:attrNameLst>
                                          <p:attrName>style.visibility</p:attrName>
                                        </p:attrNameLst>
                                      </p:cBhvr>
                                      <p:to>
                                        <p:strVal val="hidden"/>
                                      </p:to>
                                    </p:set>
                                  </p:childTnLst>
                                </p:cTn>
                              </p:par>
                            </p:childTnLst>
                          </p:cTn>
                        </p:par>
                        <p:par>
                          <p:cTn id="79" fill="hold">
                            <p:stCondLst>
                              <p:cond delay="20000"/>
                            </p:stCondLst>
                            <p:childTnLst>
                              <p:par>
                                <p:cTn id="80" presetID="18" presetClass="entr" presetSubtype="12"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trips(downLeft)">
                                      <p:cBhvr>
                                        <p:cTn id="82" dur="1000"/>
                                        <p:tgtEl>
                                          <p:spTgt spid="10"/>
                                        </p:tgtEl>
                                      </p:cBhvr>
                                    </p:animEffect>
                                  </p:childTnLst>
                                </p:cTn>
                              </p:par>
                            </p:childTnLst>
                          </p:cTn>
                        </p:par>
                        <p:par>
                          <p:cTn id="83" fill="hold">
                            <p:stCondLst>
                              <p:cond delay="21000"/>
                            </p:stCondLst>
                            <p:childTnLst>
                              <p:par>
                                <p:cTn id="84" presetID="6" presetClass="emph" presetSubtype="0" fill="hold" nodeType="afterEffect">
                                  <p:stCondLst>
                                    <p:cond delay="0"/>
                                  </p:stCondLst>
                                  <p:childTnLst>
                                    <p:animScale>
                                      <p:cBhvr>
                                        <p:cTn id="85"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1569660"/>
          </a:xfrm>
          <a:prstGeom prst="rect">
            <a:avLst/>
          </a:prstGeom>
          <a:noFill/>
        </p:spPr>
        <p:txBody>
          <a:bodyPr wrap="square" lIns="91440" tIns="45720" rIns="91440" bIns="45720">
            <a:spAutoFit/>
          </a:bodyPr>
          <a:lstStyle/>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Relationnal</a:t>
            </a: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Data </a:t>
            </a:r>
          </a:p>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Service</a:t>
            </a:r>
          </a:p>
        </p:txBody>
      </p:sp>
      <p:pic>
        <p:nvPicPr>
          <p:cNvPr id="5" name="Image 4">
            <a:extLst>
              <a:ext uri="{FF2B5EF4-FFF2-40B4-BE49-F238E27FC236}">
                <a16:creationId xmlns:a16="http://schemas.microsoft.com/office/drawing/2014/main" id="{BC347703-F8DF-4B41-8742-F0F245A4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100" y="348508"/>
            <a:ext cx="932768" cy="932768"/>
          </a:xfrm>
          <a:prstGeom prst="rect">
            <a:avLst/>
          </a:prstGeom>
        </p:spPr>
      </p:pic>
      <p:sp>
        <p:nvSpPr>
          <p:cNvPr id="4" name="Titre 3">
            <a:extLst>
              <a:ext uri="{FF2B5EF4-FFF2-40B4-BE49-F238E27FC236}">
                <a16:creationId xmlns:a16="http://schemas.microsoft.com/office/drawing/2014/main" id="{6C549D4A-990F-4F0C-BAED-FE2A48BB1F3D}"/>
              </a:ext>
            </a:extLst>
          </p:cNvPr>
          <p:cNvSpPr>
            <a:spLocks noGrp="1"/>
          </p:cNvSpPr>
          <p:nvPr>
            <p:ph type="title"/>
          </p:nvPr>
        </p:nvSpPr>
        <p:spPr>
          <a:xfrm>
            <a:off x="1449216" y="-172803"/>
            <a:ext cx="9295603" cy="1056319"/>
          </a:xfrm>
        </p:spPr>
        <p:txBody>
          <a:bodyPr/>
          <a:lstStyle/>
          <a:p>
            <a:endParaRPr lang="fr-CA" dirty="0"/>
          </a:p>
        </p:txBody>
      </p:sp>
      <p:sp>
        <p:nvSpPr>
          <p:cNvPr id="6" name="Espace réservé du texte 5">
            <a:extLst>
              <a:ext uri="{FF2B5EF4-FFF2-40B4-BE49-F238E27FC236}">
                <a16:creationId xmlns:a16="http://schemas.microsoft.com/office/drawing/2014/main" id="{328257C7-6EAD-4F64-8CE5-AAF6E832A7EC}"/>
              </a:ext>
            </a:extLst>
          </p:cNvPr>
          <p:cNvSpPr>
            <a:spLocks noGrp="1"/>
          </p:cNvSpPr>
          <p:nvPr>
            <p:ph type="body" idx="1"/>
          </p:nvPr>
        </p:nvSpPr>
        <p:spPr>
          <a:xfrm>
            <a:off x="374754" y="1745765"/>
            <a:ext cx="4488794" cy="801943"/>
          </a:xfrm>
        </p:spPr>
        <p:txBody>
          <a:bodyPr/>
          <a:lstStyle/>
          <a:p>
            <a:r>
              <a:rPr lang="fr-CA" dirty="0"/>
              <a:t>Points positifs</a:t>
            </a:r>
          </a:p>
        </p:txBody>
      </p:sp>
      <p:sp>
        <p:nvSpPr>
          <p:cNvPr id="7" name="Espace réservé du contenu 6">
            <a:extLst>
              <a:ext uri="{FF2B5EF4-FFF2-40B4-BE49-F238E27FC236}">
                <a16:creationId xmlns:a16="http://schemas.microsoft.com/office/drawing/2014/main" id="{9C3EEF45-8AC0-48EF-BEFA-14546CE4E828}"/>
              </a:ext>
            </a:extLst>
          </p:cNvPr>
          <p:cNvSpPr>
            <a:spLocks noGrp="1"/>
          </p:cNvSpPr>
          <p:nvPr>
            <p:ph sz="half" idx="2"/>
          </p:nvPr>
        </p:nvSpPr>
        <p:spPr>
          <a:xfrm>
            <a:off x="374754" y="2758560"/>
            <a:ext cx="5561231" cy="3066865"/>
          </a:xfrm>
          <a:gradFill>
            <a:gsLst>
              <a:gs pos="0">
                <a:srgbClr val="92D050"/>
              </a:gs>
              <a:gs pos="100000">
                <a:schemeClr val="bg1">
                  <a:shade val="80000"/>
                </a:schemeClr>
              </a:gs>
            </a:gsLst>
            <a:path path="circle">
              <a:fillToRect l="43000" r="43000" b="100000"/>
            </a:path>
          </a:gradFill>
        </p:spPr>
        <p:txBody>
          <a:bodyPr>
            <a:normAutofit fontScale="92500"/>
          </a:bodyPr>
          <a:lstStyle/>
          <a:p>
            <a:r>
              <a:rPr lang="fr-CA" dirty="0"/>
              <a:t>La mise en place des bases de données se fait automatiquement et en très peu de temps</a:t>
            </a:r>
          </a:p>
          <a:p>
            <a:r>
              <a:rPr lang="fr-CA" dirty="0"/>
              <a:t>Grande évolutivité et fiabilité</a:t>
            </a:r>
          </a:p>
          <a:p>
            <a:r>
              <a:rPr lang="fr-CA" dirty="0"/>
              <a:t>Sauvegardes automatiques, pas besoin de se préoccuper des risques de pertes de données</a:t>
            </a:r>
          </a:p>
          <a:p>
            <a:r>
              <a:rPr lang="fr-CA" dirty="0"/>
              <a:t>Possibilité d’instancier nos bases de données dans différentes parties du monde</a:t>
            </a:r>
          </a:p>
        </p:txBody>
      </p:sp>
      <p:sp>
        <p:nvSpPr>
          <p:cNvPr id="11" name="Espace réservé du texte 10">
            <a:extLst>
              <a:ext uri="{FF2B5EF4-FFF2-40B4-BE49-F238E27FC236}">
                <a16:creationId xmlns:a16="http://schemas.microsoft.com/office/drawing/2014/main" id="{84332982-7538-47F5-A4CF-71601BD1E0BB}"/>
              </a:ext>
            </a:extLst>
          </p:cNvPr>
          <p:cNvSpPr>
            <a:spLocks noGrp="1"/>
          </p:cNvSpPr>
          <p:nvPr>
            <p:ph type="body" sz="quarter" idx="3"/>
          </p:nvPr>
        </p:nvSpPr>
        <p:spPr>
          <a:xfrm>
            <a:off x="6246153" y="1745471"/>
            <a:ext cx="4488794" cy="802237"/>
          </a:xfrm>
        </p:spPr>
        <p:txBody>
          <a:bodyPr/>
          <a:lstStyle/>
          <a:p>
            <a:r>
              <a:rPr lang="fr-CA" dirty="0"/>
              <a:t>Points négatifs</a:t>
            </a:r>
          </a:p>
        </p:txBody>
      </p:sp>
      <p:sp>
        <p:nvSpPr>
          <p:cNvPr id="13" name="Espace réservé du contenu 12">
            <a:extLst>
              <a:ext uri="{FF2B5EF4-FFF2-40B4-BE49-F238E27FC236}">
                <a16:creationId xmlns:a16="http://schemas.microsoft.com/office/drawing/2014/main" id="{608E2182-F7C4-4D24-81BC-2F72B724CF4C}"/>
              </a:ext>
            </a:extLst>
          </p:cNvPr>
          <p:cNvSpPr>
            <a:spLocks noGrp="1"/>
          </p:cNvSpPr>
          <p:nvPr>
            <p:ph sz="quarter" idx="4"/>
          </p:nvPr>
        </p:nvSpPr>
        <p:spPr>
          <a:xfrm>
            <a:off x="6246152" y="2754926"/>
            <a:ext cx="5561231" cy="2101887"/>
          </a:xfrm>
          <a:gradFill>
            <a:gsLst>
              <a:gs pos="0">
                <a:srgbClr val="FF0000"/>
              </a:gs>
              <a:gs pos="100000">
                <a:schemeClr val="bg1">
                  <a:shade val="80000"/>
                </a:schemeClr>
              </a:gs>
            </a:gsLst>
            <a:path path="circle">
              <a:fillToRect l="43000" r="43000" b="100000"/>
            </a:path>
          </a:gradFill>
        </p:spPr>
        <p:txBody>
          <a:bodyPr>
            <a:normAutofit fontScale="92500"/>
          </a:bodyPr>
          <a:lstStyle/>
          <a:p>
            <a:r>
              <a:rPr lang="fr-CA" dirty="0"/>
              <a:t>Coûteux</a:t>
            </a:r>
          </a:p>
          <a:p>
            <a:r>
              <a:rPr lang="fr-CA" dirty="0"/>
              <a:t>La documentation est complexe et difficile à naviguer</a:t>
            </a:r>
          </a:p>
        </p:txBody>
      </p:sp>
    </p:spTree>
    <p:extLst>
      <p:ext uri="{BB962C8B-B14F-4D97-AF65-F5344CB8AC3E}">
        <p14:creationId xmlns:p14="http://schemas.microsoft.com/office/powerpoint/2010/main" val="266488873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DynamoDB</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494674" y="1424065"/>
            <a:ext cx="10528091" cy="461665"/>
          </a:xfrm>
          <a:prstGeom prst="rect">
            <a:avLst/>
          </a:prstGeom>
          <a:noFill/>
        </p:spPr>
        <p:txBody>
          <a:bodyPr wrap="square" lIns="91440" tIns="45720" rIns="91440" bIns="45720">
            <a:spAutoFit/>
          </a:bodyPr>
          <a:lstStyle/>
          <a:p>
            <a:r>
              <a:rPr lang="fr-FR" sz="2400" b="1" dirty="0" err="1">
                <a:ln w="0"/>
                <a:solidFill>
                  <a:schemeClr val="accent1"/>
                </a:solidFill>
                <a:effectLst>
                  <a:outerShdw blurRad="38100" dist="25400" dir="5400000" algn="ctr" rotWithShape="0">
                    <a:srgbClr val="6E747A">
                      <a:alpha val="43000"/>
                    </a:srgbClr>
                  </a:outerShdw>
                </a:effectLst>
              </a:rPr>
              <a:t>DynamoDB</a:t>
            </a:r>
            <a:r>
              <a:rPr lang="fr-FR" sz="2400" b="1" dirty="0">
                <a:ln w="0"/>
                <a:solidFill>
                  <a:schemeClr val="accent1"/>
                </a:solidFill>
                <a:effectLst>
                  <a:outerShdw blurRad="38100" dist="25400" dir="5400000" algn="ctr" rotWithShape="0">
                    <a:srgbClr val="6E747A">
                      <a:alpha val="43000"/>
                    </a:srgbClr>
                  </a:outerShdw>
                </a:effectLst>
              </a:rPr>
              <a:t> dans AWS (NoSQL):</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4" y="2257136"/>
            <a:ext cx="10863740" cy="2954655"/>
          </a:xfrm>
          <a:prstGeom prst="rect">
            <a:avLst/>
          </a:prstGeom>
          <a:noFill/>
        </p:spPr>
        <p:txBody>
          <a:bodyPr wrap="square" rtlCol="0">
            <a:spAutoFit/>
          </a:bodyPr>
          <a:lstStyle/>
          <a:p>
            <a:pPr marL="285750" indent="-285750">
              <a:buFont typeface="Arial" panose="020B0604020202020204" pitchFamily="34" charset="0"/>
              <a:buChar char="•"/>
            </a:pPr>
            <a:r>
              <a:rPr lang="fr-CA" sz="2400" dirty="0"/>
              <a:t>Amazon </a:t>
            </a:r>
            <a:r>
              <a:rPr lang="fr-CA" sz="2400" dirty="0" err="1"/>
              <a:t>DynamoDB</a:t>
            </a:r>
            <a:r>
              <a:rPr lang="fr-CA" sz="2400" dirty="0"/>
              <a:t> est une base de données non relationnelle</a:t>
            </a:r>
          </a:p>
          <a:p>
            <a:pPr marL="285750" indent="-285750">
              <a:buFont typeface="Arial" panose="020B0604020202020204" pitchFamily="34" charset="0"/>
              <a:buChar char="•"/>
            </a:pPr>
            <a:r>
              <a:rPr lang="fr-CA" sz="2400" dirty="0"/>
              <a:t>Performance très rapide et fiable, quelque soit l’échelle entièrement gérée</a:t>
            </a:r>
          </a:p>
          <a:p>
            <a:pPr marL="285750" indent="-285750">
              <a:buFont typeface="Arial" panose="020B0604020202020204" pitchFamily="34" charset="0"/>
              <a:buChar char="•"/>
            </a:pPr>
            <a:r>
              <a:rPr lang="fr-CA" sz="2400" dirty="0"/>
              <a:t>Magasin de données </a:t>
            </a:r>
            <a:r>
              <a:rPr lang="fr-CA" sz="2400" i="1" dirty="0"/>
              <a:t>scalable</a:t>
            </a:r>
            <a:r>
              <a:rPr lang="fr-CA" sz="2400" dirty="0"/>
              <a:t> (extensible)</a:t>
            </a:r>
          </a:p>
          <a:p>
            <a:pPr marL="285750" indent="-285750">
              <a:buFont typeface="Arial" panose="020B0604020202020204" pitchFamily="34" charset="0"/>
              <a:buChar char="•"/>
            </a:pPr>
            <a:r>
              <a:rPr lang="fr-CA" sz="2400" dirty="0"/>
              <a:t>Mettre automatiquement votre capacité à l’échelle en fonction de l’utilisation</a:t>
            </a:r>
          </a:p>
          <a:p>
            <a:pPr marL="285750" indent="-285750">
              <a:buFont typeface="Arial" panose="020B0604020202020204" pitchFamily="34" charset="0"/>
              <a:buChar char="•"/>
            </a:pPr>
            <a:r>
              <a:rPr lang="fr-CA" sz="2400" dirty="0"/>
              <a:t>Plus coûteux pour l’écriture dans la base de données que pour la lecture</a:t>
            </a:r>
          </a:p>
          <a:p>
            <a:endParaRPr lang="fr-CA" dirty="0"/>
          </a:p>
        </p:txBody>
      </p:sp>
      <p:pic>
        <p:nvPicPr>
          <p:cNvPr id="6" name="Image 5">
            <a:extLst>
              <a:ext uri="{FF2B5EF4-FFF2-40B4-BE49-F238E27FC236}">
                <a16:creationId xmlns:a16="http://schemas.microsoft.com/office/drawing/2014/main" id="{2069FB19-1EFD-4D21-BA55-4E44341A4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119" y="366302"/>
            <a:ext cx="918691" cy="830997"/>
          </a:xfrm>
          <a:prstGeom prst="rect">
            <a:avLst/>
          </a:prstGeom>
        </p:spPr>
      </p:pic>
    </p:spTree>
    <p:extLst>
      <p:ext uri="{BB962C8B-B14F-4D97-AF65-F5344CB8AC3E}">
        <p14:creationId xmlns:p14="http://schemas.microsoft.com/office/powerpoint/2010/main" val="1287903851"/>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B109B-C412-485B-88F8-3CB2F1E087E6}"/>
              </a:ext>
            </a:extLst>
          </p:cNvPr>
          <p:cNvSpPr>
            <a:spLocks noGrp="1"/>
          </p:cNvSpPr>
          <p:nvPr>
            <p:ph type="title"/>
          </p:nvPr>
        </p:nvSpPr>
        <p:spPr>
          <a:xfrm>
            <a:off x="1447181" y="1573604"/>
            <a:ext cx="8423639" cy="802237"/>
          </a:xfrm>
        </p:spPr>
        <p:txBody>
          <a:bodyPr/>
          <a:lstStyle/>
          <a:p>
            <a:endParaRPr lang="fr-CA" dirty="0"/>
          </a:p>
        </p:txBody>
      </p:sp>
      <p:sp>
        <p:nvSpPr>
          <p:cNvPr id="3" name="Espace réservé du texte 2">
            <a:extLst>
              <a:ext uri="{FF2B5EF4-FFF2-40B4-BE49-F238E27FC236}">
                <a16:creationId xmlns:a16="http://schemas.microsoft.com/office/drawing/2014/main" id="{787DCE27-5E9E-447E-8320-22037405B9F3}"/>
              </a:ext>
            </a:extLst>
          </p:cNvPr>
          <p:cNvSpPr>
            <a:spLocks noGrp="1"/>
          </p:cNvSpPr>
          <p:nvPr>
            <p:ph type="body" idx="1"/>
          </p:nvPr>
        </p:nvSpPr>
        <p:spPr>
          <a:xfrm>
            <a:off x="645071" y="804163"/>
            <a:ext cx="4488794" cy="801943"/>
          </a:xfrm>
        </p:spPr>
        <p:txBody>
          <a:bodyPr/>
          <a:lstStyle/>
          <a:p>
            <a:r>
              <a:rPr lang="fr-CA" dirty="0"/>
              <a:t>POINTS FORTS </a:t>
            </a:r>
          </a:p>
        </p:txBody>
      </p:sp>
      <p:sp>
        <p:nvSpPr>
          <p:cNvPr id="4" name="Espace réservé du contenu 3">
            <a:extLst>
              <a:ext uri="{FF2B5EF4-FFF2-40B4-BE49-F238E27FC236}">
                <a16:creationId xmlns:a16="http://schemas.microsoft.com/office/drawing/2014/main" id="{D6DDB28A-F3EB-420F-AFE2-C79CF981E66F}"/>
              </a:ext>
            </a:extLst>
          </p:cNvPr>
          <p:cNvSpPr>
            <a:spLocks noGrp="1"/>
          </p:cNvSpPr>
          <p:nvPr>
            <p:ph sz="half" idx="2"/>
          </p:nvPr>
        </p:nvSpPr>
        <p:spPr>
          <a:xfrm>
            <a:off x="298322" y="1606106"/>
            <a:ext cx="5637664" cy="4447731"/>
          </a:xfrm>
          <a:gradFill>
            <a:gsLst>
              <a:gs pos="0">
                <a:srgbClr val="92D050"/>
              </a:gs>
              <a:gs pos="100000">
                <a:schemeClr val="bg1">
                  <a:shade val="80000"/>
                </a:schemeClr>
              </a:gs>
            </a:gsLst>
            <a:path path="circle">
              <a:fillToRect l="43000" r="43000" b="100000"/>
            </a:path>
          </a:gradFill>
        </p:spPr>
        <p:txBody>
          <a:bodyPr/>
          <a:lstStyle/>
          <a:p>
            <a:r>
              <a:rPr lang="fr-CA" dirty="0"/>
              <a:t>Bonne vitesse d’insertion de données et des performances rapides </a:t>
            </a:r>
          </a:p>
          <a:p>
            <a:r>
              <a:rPr lang="fr-CA" dirty="0"/>
              <a:t>Gestion automatique (</a:t>
            </a:r>
            <a:r>
              <a:rPr lang="fr-CA" dirty="0" err="1"/>
              <a:t>maintenace</a:t>
            </a:r>
            <a:r>
              <a:rPr lang="fr-CA" dirty="0"/>
              <a:t>, mise à jour, etc…)</a:t>
            </a:r>
          </a:p>
          <a:p>
            <a:r>
              <a:rPr lang="fr-CA" dirty="0"/>
              <a:t>Fonctionnalité </a:t>
            </a:r>
            <a:r>
              <a:rPr lang="en-CA" dirty="0"/>
              <a:t>“</a:t>
            </a:r>
            <a:r>
              <a:rPr lang="fr-CA" i="1" dirty="0"/>
              <a:t>Time to Live</a:t>
            </a:r>
            <a:r>
              <a:rPr lang="en-CA" dirty="0"/>
              <a:t>” </a:t>
            </a:r>
          </a:p>
          <a:p>
            <a:r>
              <a:rPr lang="en-CA" dirty="0" err="1"/>
              <a:t>Capacité</a:t>
            </a:r>
            <a:r>
              <a:rPr lang="en-CA" dirty="0"/>
              <a:t> adaptative de stockage et du </a:t>
            </a:r>
            <a:r>
              <a:rPr lang="en-CA" dirty="0" err="1"/>
              <a:t>débit</a:t>
            </a:r>
            <a:endParaRPr lang="en-CA" dirty="0"/>
          </a:p>
          <a:p>
            <a:r>
              <a:rPr lang="en-CA" dirty="0" err="1"/>
              <a:t>Fiabilité</a:t>
            </a:r>
            <a:r>
              <a:rPr lang="en-CA" dirty="0"/>
              <a:t> </a:t>
            </a:r>
            <a:r>
              <a:rPr lang="en-CA" dirty="0" err="1"/>
              <a:t>d’</a:t>
            </a:r>
            <a:r>
              <a:rPr lang="en-CA" i="1" dirty="0" err="1"/>
              <a:t>Amazon</a:t>
            </a:r>
            <a:r>
              <a:rPr lang="en-CA" dirty="0"/>
              <a:t>, inclusion facile dans </a:t>
            </a:r>
            <a:r>
              <a:rPr lang="en-CA" dirty="0" err="1"/>
              <a:t>l’architecture</a:t>
            </a:r>
            <a:r>
              <a:rPr lang="en-CA" dirty="0"/>
              <a:t> </a:t>
            </a:r>
            <a:r>
              <a:rPr lang="en-CA" dirty="0" err="1"/>
              <a:t>d’</a:t>
            </a:r>
            <a:r>
              <a:rPr lang="en-CA" i="1" dirty="0" err="1"/>
              <a:t>AWS</a:t>
            </a:r>
            <a:endParaRPr lang="fr-CA" i="1" dirty="0"/>
          </a:p>
        </p:txBody>
      </p:sp>
      <p:sp>
        <p:nvSpPr>
          <p:cNvPr id="5" name="Espace réservé du texte 4">
            <a:extLst>
              <a:ext uri="{FF2B5EF4-FFF2-40B4-BE49-F238E27FC236}">
                <a16:creationId xmlns:a16="http://schemas.microsoft.com/office/drawing/2014/main" id="{04487B8D-0342-4169-8553-C05F9E018DD5}"/>
              </a:ext>
            </a:extLst>
          </p:cNvPr>
          <p:cNvSpPr>
            <a:spLocks noGrp="1"/>
          </p:cNvSpPr>
          <p:nvPr>
            <p:ph type="body" sz="quarter" idx="3"/>
          </p:nvPr>
        </p:nvSpPr>
        <p:spPr>
          <a:xfrm>
            <a:off x="6256024" y="793387"/>
            <a:ext cx="4488794" cy="802237"/>
          </a:xfrm>
        </p:spPr>
        <p:txBody>
          <a:bodyPr/>
          <a:lstStyle/>
          <a:p>
            <a:r>
              <a:rPr lang="fr-CA" dirty="0"/>
              <a:t>POINTS FAIBLES</a:t>
            </a:r>
          </a:p>
        </p:txBody>
      </p:sp>
      <p:sp>
        <p:nvSpPr>
          <p:cNvPr id="6" name="Espace réservé du contenu 5">
            <a:extLst>
              <a:ext uri="{FF2B5EF4-FFF2-40B4-BE49-F238E27FC236}">
                <a16:creationId xmlns:a16="http://schemas.microsoft.com/office/drawing/2014/main" id="{8EDFEA9E-6E7B-4423-9BA8-A511A19C0237}"/>
              </a:ext>
            </a:extLst>
          </p:cNvPr>
          <p:cNvSpPr>
            <a:spLocks noGrp="1"/>
          </p:cNvSpPr>
          <p:nvPr>
            <p:ph sz="quarter" idx="4"/>
          </p:nvPr>
        </p:nvSpPr>
        <p:spPr>
          <a:xfrm>
            <a:off x="6256024" y="1562828"/>
            <a:ext cx="5799988" cy="2287263"/>
          </a:xfrm>
          <a:gradFill>
            <a:gsLst>
              <a:gs pos="0">
                <a:srgbClr val="C00000"/>
              </a:gs>
              <a:gs pos="100000">
                <a:schemeClr val="bg1">
                  <a:shade val="80000"/>
                </a:schemeClr>
              </a:gs>
            </a:gsLst>
            <a:path path="circle">
              <a:fillToRect l="43000" r="43000" b="100000"/>
            </a:path>
          </a:gradFill>
        </p:spPr>
        <p:txBody>
          <a:bodyPr/>
          <a:lstStyle/>
          <a:p>
            <a:r>
              <a:rPr lang="fr-CA" dirty="0"/>
              <a:t>Apprentissage difficile</a:t>
            </a:r>
          </a:p>
          <a:p>
            <a:r>
              <a:rPr lang="fr-CA" dirty="0"/>
              <a:t>Vous êtes liés à l’infrastructure </a:t>
            </a:r>
            <a:r>
              <a:rPr lang="fr-CA" i="1" dirty="0"/>
              <a:t>Amazon</a:t>
            </a:r>
          </a:p>
          <a:p>
            <a:r>
              <a:rPr lang="fr-CA" dirty="0"/>
              <a:t>N’est pas vraiment efficace pour les petits projets</a:t>
            </a:r>
          </a:p>
        </p:txBody>
      </p:sp>
      <p:sp>
        <p:nvSpPr>
          <p:cNvPr id="8" name="Rectangle 7">
            <a:extLst>
              <a:ext uri="{FF2B5EF4-FFF2-40B4-BE49-F238E27FC236}">
                <a16:creationId xmlns:a16="http://schemas.microsoft.com/office/drawing/2014/main" id="{1ECF4732-BA5C-4730-B0EE-491939CE316E}"/>
              </a:ext>
            </a:extLst>
          </p:cNvPr>
          <p:cNvSpPr/>
          <p:nvPr/>
        </p:nvSpPr>
        <p:spPr>
          <a:xfrm>
            <a:off x="2015468" y="314865"/>
            <a:ext cx="7287064" cy="769441"/>
          </a:xfrm>
          <a:prstGeom prst="rect">
            <a:avLst/>
          </a:prstGeom>
          <a:noFill/>
        </p:spPr>
        <p:txBody>
          <a:bodyPr wrap="square" lIns="91440" tIns="45720" rIns="91440" bIns="45720">
            <a:spAutoFit/>
          </a:bodyPr>
          <a:lstStyle/>
          <a:p>
            <a:pPr algn="ctr"/>
            <a:r>
              <a:rPr lang="fr-FR"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DynamoDB</a:t>
            </a:r>
            <a:endParaRPr lang="fr-FR"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9" name="Image 8">
            <a:extLst>
              <a:ext uri="{FF2B5EF4-FFF2-40B4-BE49-F238E27FC236}">
                <a16:creationId xmlns:a16="http://schemas.microsoft.com/office/drawing/2014/main" id="{E5166C23-320B-439D-9C2E-6112104E9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096" y="5141626"/>
            <a:ext cx="2273583" cy="909433"/>
          </a:xfrm>
          <a:prstGeom prst="rect">
            <a:avLst/>
          </a:prstGeom>
        </p:spPr>
      </p:pic>
      <p:pic>
        <p:nvPicPr>
          <p:cNvPr id="10" name="Image 9">
            <a:extLst>
              <a:ext uri="{FF2B5EF4-FFF2-40B4-BE49-F238E27FC236}">
                <a16:creationId xmlns:a16="http://schemas.microsoft.com/office/drawing/2014/main" id="{DA3179D2-5F24-4866-BB95-B13995CB2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335" y="266619"/>
            <a:ext cx="952117" cy="861233"/>
          </a:xfrm>
          <a:prstGeom prst="rect">
            <a:avLst/>
          </a:prstGeom>
        </p:spPr>
      </p:pic>
    </p:spTree>
    <p:extLst>
      <p:ext uri="{BB962C8B-B14F-4D97-AF65-F5344CB8AC3E}">
        <p14:creationId xmlns:p14="http://schemas.microsoft.com/office/powerpoint/2010/main" val="2525045295"/>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AWS S3</a:t>
            </a:r>
          </a:p>
        </p:txBody>
      </p:sp>
      <p:sp>
        <p:nvSpPr>
          <p:cNvPr id="8" name="Rectangle 7">
            <a:extLst>
              <a:ext uri="{FF2B5EF4-FFF2-40B4-BE49-F238E27FC236}">
                <a16:creationId xmlns:a16="http://schemas.microsoft.com/office/drawing/2014/main" id="{448D3C6F-F41C-472F-84CB-A4651E0C8800}"/>
              </a:ext>
            </a:extLst>
          </p:cNvPr>
          <p:cNvSpPr/>
          <p:nvPr/>
        </p:nvSpPr>
        <p:spPr>
          <a:xfrm>
            <a:off x="494675" y="1424065"/>
            <a:ext cx="3642610" cy="523220"/>
          </a:xfrm>
          <a:prstGeom prst="rect">
            <a:avLst/>
          </a:prstGeom>
          <a:noFill/>
        </p:spPr>
        <p:txBody>
          <a:bodyPr wrap="squar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99213" y="1947286"/>
            <a:ext cx="6421382" cy="1323439"/>
          </a:xfrm>
          <a:prstGeom prst="rect">
            <a:avLst/>
          </a:prstGeom>
          <a:noFill/>
        </p:spPr>
        <p:txBody>
          <a:bodyPr wrap="square" rtlCol="0">
            <a:spAutoFit/>
          </a:bodyPr>
          <a:lstStyle/>
          <a:p>
            <a:r>
              <a:rPr lang="fr-CA" sz="2000" dirty="0"/>
              <a:t>AWS S3 permet de stocker des données dans des </a:t>
            </a:r>
            <a:r>
              <a:rPr lang="fr-CA" sz="2000" dirty="0" err="1"/>
              <a:t>buckets</a:t>
            </a:r>
            <a:r>
              <a:rPr lang="fr-CA" sz="2000" dirty="0"/>
              <a:t>. Ce sont de gros conteneurs qui peuvent stocker autant de fichiers que l’on veut (répartis dans des dossiers à l’intérieur s’il le faut).</a:t>
            </a:r>
          </a:p>
        </p:txBody>
      </p:sp>
      <p:sp>
        <p:nvSpPr>
          <p:cNvPr id="12" name="Rectangle 11">
            <a:extLst>
              <a:ext uri="{FF2B5EF4-FFF2-40B4-BE49-F238E27FC236}">
                <a16:creationId xmlns:a16="http://schemas.microsoft.com/office/drawing/2014/main" id="{59D8C1E0-2948-4D58-9315-0A4C02BA6963}"/>
              </a:ext>
            </a:extLst>
          </p:cNvPr>
          <p:cNvSpPr/>
          <p:nvPr/>
        </p:nvSpPr>
        <p:spPr>
          <a:xfrm>
            <a:off x="763904" y="3242506"/>
            <a:ext cx="3807502" cy="461665"/>
          </a:xfrm>
          <a:prstGeom prst="rect">
            <a:avLst/>
          </a:prstGeom>
          <a:noFill/>
        </p:spPr>
        <p:txBody>
          <a:bodyPr wrap="square" lIns="91440" tIns="45720" rIns="91440" bIns="45720">
            <a:spAutoFit/>
          </a:bodyPr>
          <a:lstStyle/>
          <a:p>
            <a:pPr algn="ctr"/>
            <a:r>
              <a:rPr lang="fr-FR" sz="2400" b="1" cap="none" spc="0" dirty="0">
                <a:ln w="0"/>
                <a:solidFill>
                  <a:schemeClr val="accent1"/>
                </a:solidFill>
                <a:effectLst>
                  <a:outerShdw blurRad="38100" dist="25400" dir="5400000" algn="ctr" rotWithShape="0">
                    <a:srgbClr val="6E747A">
                      <a:alpha val="43000"/>
                    </a:srgbClr>
                  </a:outerShdw>
                </a:effectLst>
              </a:rPr>
              <a:t>Diviser en 3 classes:</a:t>
            </a:r>
          </a:p>
        </p:txBody>
      </p:sp>
      <p:sp>
        <p:nvSpPr>
          <p:cNvPr id="14" name="Rectangle 13">
            <a:extLst>
              <a:ext uri="{FF2B5EF4-FFF2-40B4-BE49-F238E27FC236}">
                <a16:creationId xmlns:a16="http://schemas.microsoft.com/office/drawing/2014/main" id="{1EF66A9E-1090-4810-B7EA-457872FF936E}"/>
              </a:ext>
            </a:extLst>
          </p:cNvPr>
          <p:cNvSpPr/>
          <p:nvPr/>
        </p:nvSpPr>
        <p:spPr>
          <a:xfrm flipH="1">
            <a:off x="1094281" y="3731281"/>
            <a:ext cx="1768840" cy="1938992"/>
          </a:xfrm>
          <a:prstGeom prst="rect">
            <a:avLst/>
          </a:prstGeom>
          <a:noFill/>
        </p:spPr>
        <p:txBody>
          <a:bodyPr wrap="square" lIns="91440" tIns="45720" rIns="91440" bIns="45720">
            <a:spAutoFit/>
          </a:bodyPr>
          <a:lstStyle/>
          <a:p>
            <a:pPr algn="ctr"/>
            <a:r>
              <a:rPr lang="fr-FR" sz="2000" dirty="0">
                <a:ln w="0"/>
                <a:effectLst>
                  <a:outerShdw blurRad="38100" dist="19050" dir="2700000" algn="tl" rotWithShape="0">
                    <a:schemeClr val="dk1">
                      <a:alpha val="40000"/>
                    </a:schemeClr>
                  </a:outerShdw>
                </a:effectLst>
              </a:rPr>
              <a:t>Classe de stockage pour les objets fréquemment utilisés</a:t>
            </a:r>
            <a:endParaRPr lang="fr-FR"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6D4F42F4-5098-4C42-93C3-61FBBC683A40}"/>
              </a:ext>
            </a:extLst>
          </p:cNvPr>
          <p:cNvSpPr/>
          <p:nvPr/>
        </p:nvSpPr>
        <p:spPr>
          <a:xfrm>
            <a:off x="3252865" y="3731281"/>
            <a:ext cx="1768840" cy="1938992"/>
          </a:xfrm>
          <a:prstGeom prst="rect">
            <a:avLst/>
          </a:prstGeom>
          <a:noFill/>
        </p:spPr>
        <p:txBody>
          <a:bodyPr wrap="square" lIns="91440" tIns="45720" rIns="91440" bIns="45720">
            <a:spAutoFit/>
          </a:bodyPr>
          <a:lstStyle/>
          <a:p>
            <a:pPr algn="ctr"/>
            <a:r>
              <a:rPr lang="fr-FR" sz="2000" b="0" cap="none" spc="0" dirty="0">
                <a:ln w="0"/>
                <a:solidFill>
                  <a:schemeClr val="tx1"/>
                </a:solidFill>
                <a:effectLst>
                  <a:outerShdw blurRad="38100" dist="19050" dir="2700000" algn="tl" rotWithShape="0">
                    <a:schemeClr val="dk1">
                      <a:alpha val="40000"/>
                    </a:schemeClr>
                  </a:outerShdw>
                </a:effectLst>
              </a:rPr>
              <a:t>Classe de stockage pour les objets à accès peu fréquent</a:t>
            </a:r>
          </a:p>
        </p:txBody>
      </p:sp>
      <p:sp>
        <p:nvSpPr>
          <p:cNvPr id="16" name="Rectangle 15">
            <a:extLst>
              <a:ext uri="{FF2B5EF4-FFF2-40B4-BE49-F238E27FC236}">
                <a16:creationId xmlns:a16="http://schemas.microsoft.com/office/drawing/2014/main" id="{093A2AC1-EA33-43BE-81A3-0CF2260E3A7B}"/>
              </a:ext>
            </a:extLst>
          </p:cNvPr>
          <p:cNvSpPr/>
          <p:nvPr/>
        </p:nvSpPr>
        <p:spPr>
          <a:xfrm>
            <a:off x="5216576" y="3731281"/>
            <a:ext cx="1843792" cy="1323439"/>
          </a:xfrm>
          <a:prstGeom prst="rect">
            <a:avLst/>
          </a:prstGeom>
          <a:noFill/>
        </p:spPr>
        <p:txBody>
          <a:bodyPr wrap="square" lIns="91440" tIns="45720" rIns="91440" bIns="45720">
            <a:spAutoFit/>
          </a:bodyPr>
          <a:lstStyle/>
          <a:p>
            <a:pPr algn="ctr"/>
            <a:r>
              <a:rPr lang="fr-FR" sz="2000" dirty="0">
                <a:ln w="0"/>
                <a:effectLst>
                  <a:outerShdw blurRad="38100" dist="19050" dir="2700000" algn="tl" rotWithShape="0">
                    <a:schemeClr val="dk1">
                      <a:alpha val="40000"/>
                    </a:schemeClr>
                  </a:outerShdw>
                </a:effectLst>
              </a:rPr>
              <a:t>Classe de stockage GLACIER</a:t>
            </a:r>
          </a:p>
          <a:p>
            <a:pPr algn="ctr"/>
            <a:r>
              <a:rPr lang="fr-FR" sz="2000" b="0" cap="none" spc="0" dirty="0">
                <a:ln w="0"/>
                <a:solidFill>
                  <a:schemeClr val="tx1"/>
                </a:solidFill>
                <a:effectLst>
                  <a:outerShdw blurRad="38100" dist="19050" dir="2700000" algn="tl" rotWithShape="0">
                    <a:schemeClr val="dk1">
                      <a:alpha val="40000"/>
                    </a:schemeClr>
                  </a:outerShdw>
                </a:effectLst>
              </a:rPr>
              <a:t>(Archivage)</a:t>
            </a:r>
          </a:p>
        </p:txBody>
      </p:sp>
      <p:cxnSp>
        <p:nvCxnSpPr>
          <p:cNvPr id="18" name="Connecteur droit 17">
            <a:extLst>
              <a:ext uri="{FF2B5EF4-FFF2-40B4-BE49-F238E27FC236}">
                <a16:creationId xmlns:a16="http://schemas.microsoft.com/office/drawing/2014/main" id="{92AA99F4-4D5B-42BE-8199-E8E9C844352E}"/>
              </a:ext>
            </a:extLst>
          </p:cNvPr>
          <p:cNvCxnSpPr/>
          <p:nvPr/>
        </p:nvCxnSpPr>
        <p:spPr>
          <a:xfrm>
            <a:off x="3072984" y="3897443"/>
            <a:ext cx="0" cy="158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D6BF894D-C6B8-4985-8A77-148CEF6B2FBF}"/>
              </a:ext>
            </a:extLst>
          </p:cNvPr>
          <p:cNvCxnSpPr/>
          <p:nvPr/>
        </p:nvCxnSpPr>
        <p:spPr>
          <a:xfrm>
            <a:off x="5216576" y="3852472"/>
            <a:ext cx="0" cy="163392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1" name="Encre 20">
                <a:extLst>
                  <a:ext uri="{FF2B5EF4-FFF2-40B4-BE49-F238E27FC236}">
                    <a16:creationId xmlns:a16="http://schemas.microsoft.com/office/drawing/2014/main" id="{56B905D1-0A7D-4E11-8881-99D23E887E1E}"/>
                  </a:ext>
                </a:extLst>
              </p14:cNvPr>
              <p14:cNvContentPartPr/>
              <p14:nvPr/>
            </p14:nvContentPartPr>
            <p14:xfrm>
              <a:off x="11406978" y="1348566"/>
              <a:ext cx="360" cy="40680"/>
            </p14:xfrm>
          </p:contentPart>
        </mc:Choice>
        <mc:Fallback xmlns="">
          <p:pic>
            <p:nvPicPr>
              <p:cNvPr id="21" name="Encre 20">
                <a:extLst>
                  <a:ext uri="{FF2B5EF4-FFF2-40B4-BE49-F238E27FC236}">
                    <a16:creationId xmlns:a16="http://schemas.microsoft.com/office/drawing/2014/main" id="{56B905D1-0A7D-4E11-8881-99D23E887E1E}"/>
                  </a:ext>
                </a:extLst>
              </p:cNvPr>
              <p:cNvPicPr/>
              <p:nvPr/>
            </p:nvPicPr>
            <p:blipFill>
              <a:blip r:embed="rId4"/>
              <a:stretch>
                <a:fillRect/>
              </a:stretch>
            </p:blipFill>
            <p:spPr>
              <a:xfrm>
                <a:off x="11317338" y="1168926"/>
                <a:ext cx="18000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Encre 21">
                <a:extLst>
                  <a:ext uri="{FF2B5EF4-FFF2-40B4-BE49-F238E27FC236}">
                    <a16:creationId xmlns:a16="http://schemas.microsoft.com/office/drawing/2014/main" id="{619D5A82-8251-4147-8ADD-D319DD3C4262}"/>
                  </a:ext>
                </a:extLst>
              </p14:cNvPr>
              <p14:cNvContentPartPr/>
              <p14:nvPr/>
            </p14:nvContentPartPr>
            <p14:xfrm>
              <a:off x="11302218" y="1303926"/>
              <a:ext cx="360" cy="107280"/>
            </p14:xfrm>
          </p:contentPart>
        </mc:Choice>
        <mc:Fallback xmlns="">
          <p:pic>
            <p:nvPicPr>
              <p:cNvPr id="22" name="Encre 21">
                <a:extLst>
                  <a:ext uri="{FF2B5EF4-FFF2-40B4-BE49-F238E27FC236}">
                    <a16:creationId xmlns:a16="http://schemas.microsoft.com/office/drawing/2014/main" id="{619D5A82-8251-4147-8ADD-D319DD3C4262}"/>
                  </a:ext>
                </a:extLst>
              </p:cNvPr>
              <p:cNvPicPr/>
              <p:nvPr/>
            </p:nvPicPr>
            <p:blipFill>
              <a:blip r:embed="rId6"/>
              <a:stretch>
                <a:fillRect/>
              </a:stretch>
            </p:blipFill>
            <p:spPr>
              <a:xfrm>
                <a:off x="11212218" y="1123926"/>
                <a:ext cx="18000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Encre 25">
                <a:extLst>
                  <a:ext uri="{FF2B5EF4-FFF2-40B4-BE49-F238E27FC236}">
                    <a16:creationId xmlns:a16="http://schemas.microsoft.com/office/drawing/2014/main" id="{3B946421-E081-4108-836B-32D69F63BB4E}"/>
                  </a:ext>
                </a:extLst>
              </p14:cNvPr>
              <p14:cNvContentPartPr/>
              <p14:nvPr/>
            </p14:nvContentPartPr>
            <p14:xfrm>
              <a:off x="11121858" y="2442606"/>
              <a:ext cx="360" cy="6480"/>
            </p14:xfrm>
          </p:contentPart>
        </mc:Choice>
        <mc:Fallback xmlns="">
          <p:pic>
            <p:nvPicPr>
              <p:cNvPr id="26" name="Encre 25">
                <a:extLst>
                  <a:ext uri="{FF2B5EF4-FFF2-40B4-BE49-F238E27FC236}">
                    <a16:creationId xmlns:a16="http://schemas.microsoft.com/office/drawing/2014/main" id="{3B946421-E081-4108-836B-32D69F63BB4E}"/>
                  </a:ext>
                </a:extLst>
              </p:cNvPr>
              <p:cNvPicPr/>
              <p:nvPr/>
            </p:nvPicPr>
            <p:blipFill>
              <a:blip r:embed="rId8"/>
              <a:stretch>
                <a:fillRect/>
              </a:stretch>
            </p:blipFill>
            <p:spPr>
              <a:xfrm>
                <a:off x="11032218" y="2262966"/>
                <a:ext cx="1800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Encre 26">
                <a:extLst>
                  <a:ext uri="{FF2B5EF4-FFF2-40B4-BE49-F238E27FC236}">
                    <a16:creationId xmlns:a16="http://schemas.microsoft.com/office/drawing/2014/main" id="{F5496422-3F63-4FBE-B649-DC1B5F0C31CC}"/>
                  </a:ext>
                </a:extLst>
              </p14:cNvPr>
              <p14:cNvContentPartPr/>
              <p14:nvPr/>
            </p14:nvContentPartPr>
            <p14:xfrm>
              <a:off x="11286738" y="2562846"/>
              <a:ext cx="360" cy="24840"/>
            </p14:xfrm>
          </p:contentPart>
        </mc:Choice>
        <mc:Fallback xmlns="">
          <p:pic>
            <p:nvPicPr>
              <p:cNvPr id="27" name="Encre 26">
                <a:extLst>
                  <a:ext uri="{FF2B5EF4-FFF2-40B4-BE49-F238E27FC236}">
                    <a16:creationId xmlns:a16="http://schemas.microsoft.com/office/drawing/2014/main" id="{F5496422-3F63-4FBE-B649-DC1B5F0C31CC}"/>
                  </a:ext>
                </a:extLst>
              </p:cNvPr>
              <p:cNvPicPr/>
              <p:nvPr/>
            </p:nvPicPr>
            <p:blipFill>
              <a:blip r:embed="rId10"/>
              <a:stretch>
                <a:fillRect/>
              </a:stretch>
            </p:blipFill>
            <p:spPr>
              <a:xfrm>
                <a:off x="11197098" y="2382846"/>
                <a:ext cx="1800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Encre 27">
                <a:extLst>
                  <a:ext uri="{FF2B5EF4-FFF2-40B4-BE49-F238E27FC236}">
                    <a16:creationId xmlns:a16="http://schemas.microsoft.com/office/drawing/2014/main" id="{1E38CAF9-E1D4-44DB-9073-7F137DF48D6F}"/>
                  </a:ext>
                </a:extLst>
              </p14:cNvPr>
              <p14:cNvContentPartPr/>
              <p14:nvPr/>
            </p14:nvContentPartPr>
            <p14:xfrm>
              <a:off x="11277738" y="2652846"/>
              <a:ext cx="9360" cy="73440"/>
            </p14:xfrm>
          </p:contentPart>
        </mc:Choice>
        <mc:Fallback xmlns="">
          <p:pic>
            <p:nvPicPr>
              <p:cNvPr id="28" name="Encre 27">
                <a:extLst>
                  <a:ext uri="{FF2B5EF4-FFF2-40B4-BE49-F238E27FC236}">
                    <a16:creationId xmlns:a16="http://schemas.microsoft.com/office/drawing/2014/main" id="{1E38CAF9-E1D4-44DB-9073-7F137DF48D6F}"/>
                  </a:ext>
                </a:extLst>
              </p:cNvPr>
              <p:cNvPicPr/>
              <p:nvPr/>
            </p:nvPicPr>
            <p:blipFill>
              <a:blip r:embed="rId12"/>
              <a:stretch>
                <a:fillRect/>
              </a:stretch>
            </p:blipFill>
            <p:spPr>
              <a:xfrm>
                <a:off x="11188098" y="2473206"/>
                <a:ext cx="1890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Encre 28">
                <a:extLst>
                  <a:ext uri="{FF2B5EF4-FFF2-40B4-BE49-F238E27FC236}">
                    <a16:creationId xmlns:a16="http://schemas.microsoft.com/office/drawing/2014/main" id="{6788FCCA-1C73-42CD-B8D0-25A30CB3C0C3}"/>
                  </a:ext>
                </a:extLst>
              </p14:cNvPr>
              <p14:cNvContentPartPr/>
              <p14:nvPr/>
            </p14:nvContentPartPr>
            <p14:xfrm>
              <a:off x="11260458" y="2773086"/>
              <a:ext cx="11880" cy="82440"/>
            </p14:xfrm>
          </p:contentPart>
        </mc:Choice>
        <mc:Fallback xmlns="">
          <p:pic>
            <p:nvPicPr>
              <p:cNvPr id="29" name="Encre 28">
                <a:extLst>
                  <a:ext uri="{FF2B5EF4-FFF2-40B4-BE49-F238E27FC236}">
                    <a16:creationId xmlns:a16="http://schemas.microsoft.com/office/drawing/2014/main" id="{6788FCCA-1C73-42CD-B8D0-25A30CB3C0C3}"/>
                  </a:ext>
                </a:extLst>
              </p:cNvPr>
              <p:cNvPicPr/>
              <p:nvPr/>
            </p:nvPicPr>
            <p:blipFill>
              <a:blip r:embed="rId14"/>
              <a:stretch>
                <a:fillRect/>
              </a:stretch>
            </p:blipFill>
            <p:spPr>
              <a:xfrm>
                <a:off x="11170818" y="2593086"/>
                <a:ext cx="19152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Encre 29">
                <a:extLst>
                  <a:ext uri="{FF2B5EF4-FFF2-40B4-BE49-F238E27FC236}">
                    <a16:creationId xmlns:a16="http://schemas.microsoft.com/office/drawing/2014/main" id="{3A2AAA8D-AE55-4DB8-9072-DEC2BCAE67B1}"/>
                  </a:ext>
                </a:extLst>
              </p14:cNvPr>
              <p14:cNvContentPartPr/>
              <p14:nvPr/>
            </p14:nvContentPartPr>
            <p14:xfrm>
              <a:off x="11197458" y="2997366"/>
              <a:ext cx="45000" cy="345240"/>
            </p14:xfrm>
          </p:contentPart>
        </mc:Choice>
        <mc:Fallback xmlns="">
          <p:pic>
            <p:nvPicPr>
              <p:cNvPr id="30" name="Encre 29">
                <a:extLst>
                  <a:ext uri="{FF2B5EF4-FFF2-40B4-BE49-F238E27FC236}">
                    <a16:creationId xmlns:a16="http://schemas.microsoft.com/office/drawing/2014/main" id="{3A2AAA8D-AE55-4DB8-9072-DEC2BCAE67B1}"/>
                  </a:ext>
                </a:extLst>
              </p:cNvPr>
              <p:cNvPicPr/>
              <p:nvPr/>
            </p:nvPicPr>
            <p:blipFill>
              <a:blip r:embed="rId16"/>
              <a:stretch>
                <a:fillRect/>
              </a:stretch>
            </p:blipFill>
            <p:spPr>
              <a:xfrm>
                <a:off x="11107458" y="2817366"/>
                <a:ext cx="224640" cy="704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Encre 30">
                <a:extLst>
                  <a:ext uri="{FF2B5EF4-FFF2-40B4-BE49-F238E27FC236}">
                    <a16:creationId xmlns:a16="http://schemas.microsoft.com/office/drawing/2014/main" id="{705D0084-952D-4EF0-902B-FFE5C5F6DF89}"/>
                  </a:ext>
                </a:extLst>
              </p14:cNvPr>
              <p14:cNvContentPartPr/>
              <p14:nvPr/>
            </p14:nvContentPartPr>
            <p14:xfrm>
              <a:off x="11191338" y="3342246"/>
              <a:ext cx="6480" cy="6120"/>
            </p14:xfrm>
          </p:contentPart>
        </mc:Choice>
        <mc:Fallback xmlns="">
          <p:pic>
            <p:nvPicPr>
              <p:cNvPr id="31" name="Encre 30">
                <a:extLst>
                  <a:ext uri="{FF2B5EF4-FFF2-40B4-BE49-F238E27FC236}">
                    <a16:creationId xmlns:a16="http://schemas.microsoft.com/office/drawing/2014/main" id="{705D0084-952D-4EF0-902B-FFE5C5F6DF89}"/>
                  </a:ext>
                </a:extLst>
              </p:cNvPr>
              <p:cNvPicPr/>
              <p:nvPr/>
            </p:nvPicPr>
            <p:blipFill>
              <a:blip r:embed="rId18"/>
              <a:stretch>
                <a:fillRect/>
              </a:stretch>
            </p:blipFill>
            <p:spPr>
              <a:xfrm>
                <a:off x="11101338" y="3162606"/>
                <a:ext cx="186120" cy="365760"/>
              </a:xfrm>
              <a:prstGeom prst="rect">
                <a:avLst/>
              </a:prstGeom>
            </p:spPr>
          </p:pic>
        </mc:Fallback>
      </mc:AlternateContent>
      <p:pic>
        <p:nvPicPr>
          <p:cNvPr id="35" name="Image 34">
            <a:extLst>
              <a:ext uri="{FF2B5EF4-FFF2-40B4-BE49-F238E27FC236}">
                <a16:creationId xmlns:a16="http://schemas.microsoft.com/office/drawing/2014/main" id="{6E14F391-CEBD-464E-AB8A-985D251A4FB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31139" y="1590062"/>
            <a:ext cx="3163259" cy="3200416"/>
          </a:xfrm>
          <a:prstGeom prst="rect">
            <a:avLst/>
          </a:prstGeom>
          <a:ln w="101600" cmpd="sng">
            <a:solidFill>
              <a:schemeClr val="bg1">
                <a:lumMod val="95000"/>
                <a:lumOff val="5000"/>
              </a:schemeClr>
            </a:solidFill>
          </a:ln>
        </p:spPr>
      </p:pic>
      <p:pic>
        <p:nvPicPr>
          <p:cNvPr id="37" name="Image 36">
            <a:extLst>
              <a:ext uri="{FF2B5EF4-FFF2-40B4-BE49-F238E27FC236}">
                <a16:creationId xmlns:a16="http://schemas.microsoft.com/office/drawing/2014/main" id="{A126B097-290D-483C-9075-5A3359A7EB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91009" y="215916"/>
            <a:ext cx="1167055" cy="1167055"/>
          </a:xfrm>
          <a:prstGeom prst="rect">
            <a:avLst/>
          </a:prstGeom>
        </p:spPr>
      </p:pic>
    </p:spTree>
    <p:extLst>
      <p:ext uri="{BB962C8B-B14F-4D97-AF65-F5344CB8AC3E}">
        <p14:creationId xmlns:p14="http://schemas.microsoft.com/office/powerpoint/2010/main" val="29307469"/>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B109B-C412-485B-88F8-3CB2F1E087E6}"/>
              </a:ext>
            </a:extLst>
          </p:cNvPr>
          <p:cNvSpPr>
            <a:spLocks noGrp="1"/>
          </p:cNvSpPr>
          <p:nvPr>
            <p:ph type="title"/>
          </p:nvPr>
        </p:nvSpPr>
        <p:spPr>
          <a:xfrm>
            <a:off x="1447191" y="1058245"/>
            <a:ext cx="8423639" cy="802237"/>
          </a:xfrm>
        </p:spPr>
        <p:txBody>
          <a:bodyPr/>
          <a:lstStyle/>
          <a:p>
            <a:endParaRPr lang="fr-CA" dirty="0"/>
          </a:p>
        </p:txBody>
      </p:sp>
      <p:sp>
        <p:nvSpPr>
          <p:cNvPr id="3" name="Espace réservé du texte 2">
            <a:extLst>
              <a:ext uri="{FF2B5EF4-FFF2-40B4-BE49-F238E27FC236}">
                <a16:creationId xmlns:a16="http://schemas.microsoft.com/office/drawing/2014/main" id="{787DCE27-5E9E-447E-8320-22037405B9F3}"/>
              </a:ext>
            </a:extLst>
          </p:cNvPr>
          <p:cNvSpPr>
            <a:spLocks noGrp="1"/>
          </p:cNvSpPr>
          <p:nvPr>
            <p:ph type="body" idx="1"/>
          </p:nvPr>
        </p:nvSpPr>
        <p:spPr/>
        <p:txBody>
          <a:bodyPr/>
          <a:lstStyle/>
          <a:p>
            <a:r>
              <a:rPr lang="fr-CA" dirty="0"/>
              <a:t>POINTS Positifs </a:t>
            </a:r>
          </a:p>
        </p:txBody>
      </p:sp>
      <p:sp>
        <p:nvSpPr>
          <p:cNvPr id="4" name="Espace réservé du contenu 3">
            <a:extLst>
              <a:ext uri="{FF2B5EF4-FFF2-40B4-BE49-F238E27FC236}">
                <a16:creationId xmlns:a16="http://schemas.microsoft.com/office/drawing/2014/main" id="{D6DDB28A-F3EB-420F-AFE2-C79CF981E66F}"/>
              </a:ext>
            </a:extLst>
          </p:cNvPr>
          <p:cNvSpPr>
            <a:spLocks noGrp="1"/>
          </p:cNvSpPr>
          <p:nvPr>
            <p:ph sz="half" idx="2"/>
          </p:nvPr>
        </p:nvSpPr>
        <p:spPr>
          <a:xfrm>
            <a:off x="524656" y="2824269"/>
            <a:ext cx="5411329" cy="3229568"/>
          </a:xfrm>
          <a:gradFill>
            <a:gsLst>
              <a:gs pos="0">
                <a:srgbClr val="92D050"/>
              </a:gs>
              <a:gs pos="100000">
                <a:schemeClr val="bg1">
                  <a:shade val="80000"/>
                </a:schemeClr>
              </a:gs>
            </a:gsLst>
            <a:path path="circle">
              <a:fillToRect l="43000" r="43000" b="100000"/>
            </a:path>
          </a:gradFill>
        </p:spPr>
        <p:txBody>
          <a:bodyPr/>
          <a:lstStyle/>
          <a:p>
            <a:r>
              <a:rPr lang="fr-CA" dirty="0"/>
              <a:t>Il n’y a pas de limite de place</a:t>
            </a:r>
          </a:p>
          <a:p>
            <a:r>
              <a:rPr lang="fr-CA" dirty="0"/>
              <a:t>Vos fichiers peuvent être répliqués </a:t>
            </a:r>
          </a:p>
          <a:p>
            <a:pPr marL="0" indent="0">
              <a:buNone/>
            </a:pPr>
            <a:r>
              <a:rPr lang="fr-CA" dirty="0"/>
              <a:t>    automatiquement sur plusieurs </a:t>
            </a:r>
          </a:p>
          <a:p>
            <a:pPr marL="0" indent="0">
              <a:buNone/>
            </a:pPr>
            <a:r>
              <a:rPr lang="fr-CA" dirty="0"/>
              <a:t>    datacenters AWS. Ainsi, vous diminuez le</a:t>
            </a:r>
          </a:p>
          <a:p>
            <a:pPr marL="0" indent="0">
              <a:buNone/>
            </a:pPr>
            <a:r>
              <a:rPr lang="fr-CA" dirty="0"/>
              <a:t>    risque de perdre des données </a:t>
            </a:r>
          </a:p>
          <a:p>
            <a:pPr marL="0" indent="0">
              <a:buNone/>
            </a:pPr>
            <a:r>
              <a:rPr lang="fr-CA" dirty="0"/>
              <a:t>    importantes.</a:t>
            </a:r>
          </a:p>
        </p:txBody>
      </p:sp>
      <p:sp>
        <p:nvSpPr>
          <p:cNvPr id="5" name="Espace réservé du texte 4">
            <a:extLst>
              <a:ext uri="{FF2B5EF4-FFF2-40B4-BE49-F238E27FC236}">
                <a16:creationId xmlns:a16="http://schemas.microsoft.com/office/drawing/2014/main" id="{04487B8D-0342-4169-8553-C05F9E018DD5}"/>
              </a:ext>
            </a:extLst>
          </p:cNvPr>
          <p:cNvSpPr>
            <a:spLocks noGrp="1"/>
          </p:cNvSpPr>
          <p:nvPr>
            <p:ph type="body" sz="quarter" idx="3"/>
          </p:nvPr>
        </p:nvSpPr>
        <p:spPr/>
        <p:txBody>
          <a:bodyPr/>
          <a:lstStyle/>
          <a:p>
            <a:r>
              <a:rPr lang="fr-CA" dirty="0"/>
              <a:t>POINTS Négatifs</a:t>
            </a:r>
          </a:p>
        </p:txBody>
      </p:sp>
      <p:sp>
        <p:nvSpPr>
          <p:cNvPr id="6" name="Espace réservé du contenu 5">
            <a:extLst>
              <a:ext uri="{FF2B5EF4-FFF2-40B4-BE49-F238E27FC236}">
                <a16:creationId xmlns:a16="http://schemas.microsoft.com/office/drawing/2014/main" id="{8EDFEA9E-6E7B-4423-9BA8-A511A19C0237}"/>
              </a:ext>
            </a:extLst>
          </p:cNvPr>
          <p:cNvSpPr>
            <a:spLocks noGrp="1"/>
          </p:cNvSpPr>
          <p:nvPr>
            <p:ph sz="quarter" idx="4"/>
          </p:nvPr>
        </p:nvSpPr>
        <p:spPr>
          <a:xfrm>
            <a:off x="6256024" y="2821491"/>
            <a:ext cx="5411319" cy="3229568"/>
          </a:xfrm>
          <a:gradFill>
            <a:gsLst>
              <a:gs pos="0">
                <a:srgbClr val="C00000"/>
              </a:gs>
              <a:gs pos="100000">
                <a:schemeClr val="bg1">
                  <a:shade val="80000"/>
                </a:schemeClr>
              </a:gs>
            </a:gsLst>
            <a:path path="circle">
              <a:fillToRect l="43000" r="43000" b="100000"/>
            </a:path>
          </a:gradFill>
        </p:spPr>
        <p:txBody>
          <a:bodyPr/>
          <a:lstStyle/>
          <a:p>
            <a:r>
              <a:rPr lang="fr-CA" dirty="0"/>
              <a:t>Complexe à configurer pour rendre </a:t>
            </a:r>
          </a:p>
          <a:p>
            <a:pPr marL="0" indent="0">
              <a:buNone/>
            </a:pPr>
            <a:r>
              <a:rPr lang="fr-CA" dirty="0"/>
              <a:t>    parfaitement imperméable (</a:t>
            </a:r>
            <a:r>
              <a:rPr lang="fr-CA" dirty="0" err="1"/>
              <a:t>Bucket</a:t>
            </a:r>
            <a:endParaRPr lang="fr-CA" dirty="0"/>
          </a:p>
          <a:p>
            <a:pPr marL="0" indent="0">
              <a:buNone/>
            </a:pPr>
            <a:r>
              <a:rPr lang="fr-CA" dirty="0"/>
              <a:t>    public/ </a:t>
            </a:r>
            <a:r>
              <a:rPr lang="fr-CA" dirty="0" err="1"/>
              <a:t>private</a:t>
            </a:r>
            <a:r>
              <a:rPr lang="fr-CA" dirty="0"/>
              <a:t>)</a:t>
            </a:r>
          </a:p>
          <a:p>
            <a:pPr marL="0" indent="0">
              <a:buNone/>
            </a:pPr>
            <a:r>
              <a:rPr lang="fr-CA" dirty="0"/>
              <a:t>	-</a:t>
            </a:r>
            <a:r>
              <a:rPr lang="fr-CA" dirty="0" err="1"/>
              <a:t>Pentagon</a:t>
            </a:r>
            <a:endParaRPr lang="fr-CA" dirty="0"/>
          </a:p>
          <a:p>
            <a:pPr marL="0" indent="0">
              <a:buNone/>
            </a:pPr>
            <a:r>
              <a:rPr lang="fr-CA" dirty="0"/>
              <a:t>	-Verizon</a:t>
            </a:r>
          </a:p>
        </p:txBody>
      </p:sp>
      <p:sp>
        <p:nvSpPr>
          <p:cNvPr id="8" name="Rectangle 7">
            <a:extLst>
              <a:ext uri="{FF2B5EF4-FFF2-40B4-BE49-F238E27FC236}">
                <a16:creationId xmlns:a16="http://schemas.microsoft.com/office/drawing/2014/main" id="{1ECF4732-BA5C-4730-B0EE-491939CE316E}"/>
              </a:ext>
            </a:extLst>
          </p:cNvPr>
          <p:cNvSpPr/>
          <p:nvPr/>
        </p:nvSpPr>
        <p:spPr>
          <a:xfrm>
            <a:off x="2292453" y="300844"/>
            <a:ext cx="7287064"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AWS S3</a:t>
            </a:r>
            <a:endParaRPr lang="fr-FR"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9" name="Image 8">
            <a:extLst>
              <a:ext uri="{FF2B5EF4-FFF2-40B4-BE49-F238E27FC236}">
                <a16:creationId xmlns:a16="http://schemas.microsoft.com/office/drawing/2014/main" id="{E5166C23-320B-439D-9C2E-6112104E9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096" y="5141626"/>
            <a:ext cx="2273583" cy="909433"/>
          </a:xfrm>
          <a:prstGeom prst="rect">
            <a:avLst/>
          </a:prstGeom>
        </p:spPr>
      </p:pic>
      <p:pic>
        <p:nvPicPr>
          <p:cNvPr id="10" name="Image 9">
            <a:extLst>
              <a:ext uri="{FF2B5EF4-FFF2-40B4-BE49-F238E27FC236}">
                <a16:creationId xmlns:a16="http://schemas.microsoft.com/office/drawing/2014/main" id="{E4989C29-235A-4655-B2A1-9739AF654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464" y="198377"/>
            <a:ext cx="1127186" cy="1127186"/>
          </a:xfrm>
          <a:prstGeom prst="rect">
            <a:avLst/>
          </a:prstGeom>
        </p:spPr>
      </p:pic>
    </p:spTree>
    <p:extLst>
      <p:ext uri="{BB962C8B-B14F-4D97-AF65-F5344CB8AC3E}">
        <p14:creationId xmlns:p14="http://schemas.microsoft.com/office/powerpoint/2010/main" val="142869587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BlockChain</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494675" y="1424065"/>
            <a:ext cx="3642610" cy="461665"/>
          </a:xfrm>
          <a:prstGeom prst="rect">
            <a:avLst/>
          </a:prstGeom>
          <a:noFill/>
        </p:spPr>
        <p:txBody>
          <a:bodyPr wrap="square" lIns="91440" tIns="45720" rIns="91440" bIns="45720">
            <a:spAutoFit/>
          </a:bodyPr>
          <a:lstStyle/>
          <a:p>
            <a:pPr algn="ctr"/>
            <a:r>
              <a:rPr lang="fr-FR" sz="2400" b="1" dirty="0">
                <a:ln w="0"/>
                <a:solidFill>
                  <a:schemeClr val="accent1"/>
                </a:solidFill>
                <a:effectLst>
                  <a:outerShdw blurRad="38100" dist="25400" dir="5400000" algn="ctr" rotWithShape="0">
                    <a:srgbClr val="6E747A">
                      <a:alpha val="43000"/>
                    </a:srgbClr>
                  </a:outerShdw>
                </a:effectLst>
              </a:rPr>
              <a:t>Description:</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4" y="2257136"/>
            <a:ext cx="10863740" cy="3323987"/>
          </a:xfrm>
          <a:prstGeom prst="rect">
            <a:avLst/>
          </a:prstGeom>
          <a:noFill/>
        </p:spPr>
        <p:txBody>
          <a:bodyPr wrap="square" rtlCol="0">
            <a:spAutoFit/>
          </a:bodyPr>
          <a:lstStyle/>
          <a:p>
            <a:r>
              <a:rPr lang="fr-CA" sz="2400" dirty="0"/>
              <a:t>AWS Blockchain </a:t>
            </a:r>
            <a:r>
              <a:rPr lang="fr-CA" sz="2400" dirty="0" err="1"/>
              <a:t>Templates</a:t>
            </a:r>
            <a:r>
              <a:rPr lang="fr-CA" sz="2400" dirty="0"/>
              <a:t>, vous permet de créer et de déployer rapidement des réseaux blockchain sur AWS à l’aide de différentes infrastructures blockchain. Ne payez que pour les ressources que vous utilisez. Démarrage et arrêt à la demande en fonction de vos besoins.</a:t>
            </a:r>
          </a:p>
          <a:p>
            <a:endParaRPr lang="fr-CA" sz="2400" dirty="0"/>
          </a:p>
          <a:p>
            <a:r>
              <a:rPr lang="fr-CA" sz="2400" dirty="0" err="1"/>
              <a:t>Templates</a:t>
            </a:r>
            <a:r>
              <a:rPr lang="fr-CA" sz="2400" dirty="0"/>
              <a:t> que AWS utilise: </a:t>
            </a:r>
          </a:p>
          <a:p>
            <a:r>
              <a:rPr lang="fr-CA" sz="2400" dirty="0"/>
              <a:t>	-</a:t>
            </a:r>
            <a:r>
              <a:rPr lang="fr-CA" sz="2400" dirty="0" err="1"/>
              <a:t>Ethereum</a:t>
            </a:r>
            <a:r>
              <a:rPr lang="fr-CA" sz="2400" dirty="0"/>
              <a:t> </a:t>
            </a:r>
          </a:p>
          <a:p>
            <a:r>
              <a:rPr lang="fr-CA" sz="2400" dirty="0"/>
              <a:t>	-</a:t>
            </a:r>
            <a:r>
              <a:rPr lang="fr-CA" sz="2400" dirty="0" err="1"/>
              <a:t>Hyperledger</a:t>
            </a:r>
            <a:r>
              <a:rPr lang="fr-CA" sz="2400" dirty="0"/>
              <a:t> </a:t>
            </a:r>
            <a:r>
              <a:rPr lang="fr-CA" sz="2400" dirty="0" err="1"/>
              <a:t>Fabric</a:t>
            </a:r>
            <a:r>
              <a:rPr lang="fr-CA" dirty="0"/>
              <a:t> </a:t>
            </a:r>
          </a:p>
          <a:p>
            <a:endParaRPr lang="fr-CA" dirty="0"/>
          </a:p>
        </p:txBody>
      </p:sp>
      <p:pic>
        <p:nvPicPr>
          <p:cNvPr id="6" name="Image 5">
            <a:extLst>
              <a:ext uri="{FF2B5EF4-FFF2-40B4-BE49-F238E27FC236}">
                <a16:creationId xmlns:a16="http://schemas.microsoft.com/office/drawing/2014/main" id="{CC6BD78C-6101-4F61-80E5-E611EA582245}"/>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7853033" y="344774"/>
            <a:ext cx="676369" cy="724001"/>
          </a:xfrm>
          <a:prstGeom prst="rect">
            <a:avLst/>
          </a:prstGeom>
          <a:ln w="38100">
            <a:solidFill>
              <a:schemeClr val="bg1">
                <a:lumMod val="95000"/>
                <a:lumOff val="5000"/>
              </a:schemeClr>
            </a:solidFill>
          </a:ln>
        </p:spPr>
      </p:pic>
    </p:spTree>
    <p:extLst>
      <p:ext uri="{BB962C8B-B14F-4D97-AF65-F5344CB8AC3E}">
        <p14:creationId xmlns:p14="http://schemas.microsoft.com/office/powerpoint/2010/main" val="1113305928"/>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BlockChain</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856413" y="1559304"/>
            <a:ext cx="10863740" cy="646331"/>
          </a:xfrm>
          <a:prstGeom prst="rect">
            <a:avLst/>
          </a:prstGeom>
          <a:noFill/>
        </p:spPr>
        <p:txBody>
          <a:bodyPr wrap="square" rtlCol="0">
            <a:spAutoFit/>
          </a:bodyPr>
          <a:lstStyle/>
          <a:p>
            <a:r>
              <a:rPr lang="fr-CA" b="1" dirty="0" err="1">
                <a:solidFill>
                  <a:schemeClr val="accent1">
                    <a:lumMod val="75000"/>
                  </a:schemeClr>
                </a:solidFill>
              </a:rPr>
              <a:t>Ethereum</a:t>
            </a:r>
            <a:r>
              <a:rPr lang="fr-CA" b="1" dirty="0">
                <a:solidFill>
                  <a:schemeClr val="accent1">
                    <a:lumMod val="75000"/>
                  </a:schemeClr>
                </a:solidFill>
              </a:rPr>
              <a:t> </a:t>
            </a:r>
            <a:r>
              <a:rPr lang="fr-CA" dirty="0"/>
              <a:t>(Réseau public/ privé et sans permission) exécute les contrats intelligents </a:t>
            </a:r>
            <a:r>
              <a:rPr lang="fr-CA" i="1" dirty="0"/>
              <a:t>sur </a:t>
            </a:r>
            <a:r>
              <a:rPr lang="fr-CA" i="1" dirty="0" err="1"/>
              <a:t>Ethereum</a:t>
            </a:r>
            <a:r>
              <a:rPr lang="fr-CA" i="1" dirty="0"/>
              <a:t> Virtual Machine</a:t>
            </a:r>
            <a:r>
              <a:rPr lang="fr-CA" dirty="0"/>
              <a:t> pour les applications attribuées à la décentralisation et la </a:t>
            </a:r>
            <a:r>
              <a:rPr lang="fr-CA" u="sng" dirty="0"/>
              <a:t>consommation de masse</a:t>
            </a:r>
            <a:r>
              <a:rPr lang="fr-CA" dirty="0"/>
              <a:t>.</a:t>
            </a:r>
            <a:endParaRPr lang="fr-CA" i="1" u="sng" dirty="0"/>
          </a:p>
        </p:txBody>
      </p:sp>
      <p:pic>
        <p:nvPicPr>
          <p:cNvPr id="6" name="Image 5">
            <a:extLst>
              <a:ext uri="{FF2B5EF4-FFF2-40B4-BE49-F238E27FC236}">
                <a16:creationId xmlns:a16="http://schemas.microsoft.com/office/drawing/2014/main" id="{CC6BD78C-6101-4F61-80E5-E611EA582245}"/>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7853033" y="344774"/>
            <a:ext cx="676369" cy="724001"/>
          </a:xfrm>
          <a:prstGeom prst="rect">
            <a:avLst/>
          </a:prstGeom>
          <a:ln w="38100">
            <a:solidFill>
              <a:schemeClr val="bg1">
                <a:lumMod val="95000"/>
                <a:lumOff val="5000"/>
              </a:schemeClr>
            </a:solidFill>
          </a:ln>
        </p:spPr>
      </p:pic>
      <p:sp>
        <p:nvSpPr>
          <p:cNvPr id="4" name="Rectangle 3">
            <a:extLst>
              <a:ext uri="{FF2B5EF4-FFF2-40B4-BE49-F238E27FC236}">
                <a16:creationId xmlns:a16="http://schemas.microsoft.com/office/drawing/2014/main" id="{9C7AE7D0-79B4-45BD-95C0-778B7964CC5D}"/>
              </a:ext>
            </a:extLst>
          </p:cNvPr>
          <p:cNvSpPr/>
          <p:nvPr/>
        </p:nvSpPr>
        <p:spPr>
          <a:xfrm>
            <a:off x="856413" y="2326575"/>
            <a:ext cx="10863740" cy="923330"/>
          </a:xfrm>
          <a:prstGeom prst="rect">
            <a:avLst/>
          </a:prstGeom>
        </p:spPr>
        <p:txBody>
          <a:bodyPr wrap="square">
            <a:spAutoFit/>
          </a:bodyPr>
          <a:lstStyle/>
          <a:p>
            <a:r>
              <a:rPr lang="fr-CA" b="1" dirty="0" err="1">
                <a:solidFill>
                  <a:schemeClr val="accent1">
                    <a:lumMod val="75000"/>
                  </a:schemeClr>
                </a:solidFill>
              </a:rPr>
              <a:t>Hyperledger</a:t>
            </a:r>
            <a:r>
              <a:rPr lang="fr-CA" dirty="0"/>
              <a:t> (Réseau privé et autorisé) </a:t>
            </a:r>
            <a:r>
              <a:rPr lang="fr-CA" u="sng" dirty="0"/>
              <a:t>exploite la technologie des chaînes de blocs pour les entreprises</a:t>
            </a:r>
            <a:r>
              <a:rPr lang="fr-CA" dirty="0"/>
              <a:t>. Il est conçu pour prendre en charge les implémentations enfichables de composants en offrant des degrés élevés de confidentialité, de résilience et d’évolutivité.</a:t>
            </a:r>
          </a:p>
        </p:txBody>
      </p:sp>
      <p:pic>
        <p:nvPicPr>
          <p:cNvPr id="7" name="Image 6">
            <a:extLst>
              <a:ext uri="{FF2B5EF4-FFF2-40B4-BE49-F238E27FC236}">
                <a16:creationId xmlns:a16="http://schemas.microsoft.com/office/drawing/2014/main" id="{27854D87-129C-41AF-A4EC-F96400F8E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413" y="3478269"/>
            <a:ext cx="7481993" cy="2348194"/>
          </a:xfrm>
          <a:prstGeom prst="rect">
            <a:avLst/>
          </a:prstGeom>
          <a:ln w="57150">
            <a:solidFill>
              <a:schemeClr val="bg1">
                <a:lumMod val="95000"/>
                <a:lumOff val="5000"/>
              </a:schemeClr>
            </a:solidFill>
          </a:ln>
        </p:spPr>
      </p:pic>
      <p:sp>
        <p:nvSpPr>
          <p:cNvPr id="10" name="Rectangle 9">
            <a:extLst>
              <a:ext uri="{FF2B5EF4-FFF2-40B4-BE49-F238E27FC236}">
                <a16:creationId xmlns:a16="http://schemas.microsoft.com/office/drawing/2014/main" id="{6370CD32-1801-4782-9007-704978EFC104}"/>
              </a:ext>
            </a:extLst>
          </p:cNvPr>
          <p:cNvSpPr/>
          <p:nvPr/>
        </p:nvSpPr>
        <p:spPr>
          <a:xfrm>
            <a:off x="8785756" y="3429000"/>
            <a:ext cx="1598066" cy="369332"/>
          </a:xfrm>
          <a:prstGeom prst="rect">
            <a:avLst/>
          </a:prstGeom>
          <a:noFill/>
        </p:spPr>
        <p:txBody>
          <a:bodyPr wrap="none" lIns="91440" tIns="45720" rIns="91440" bIns="45720">
            <a:spAutoFit/>
          </a:bodyPr>
          <a:lstStyle/>
          <a:p>
            <a:pPr algn="ctr"/>
            <a:r>
              <a:rPr lang="fr-FR" b="0" cap="none" spc="0" dirty="0">
                <a:ln w="0"/>
                <a:solidFill>
                  <a:schemeClr val="accent1"/>
                </a:solidFill>
                <a:effectLst>
                  <a:outerShdw blurRad="38100" dist="25400" dir="5400000" algn="ctr" rotWithShape="0">
                    <a:srgbClr val="6E747A">
                      <a:alpha val="43000"/>
                    </a:srgbClr>
                  </a:outerShdw>
                </a:effectLst>
              </a:rPr>
              <a:t>Point positifs:</a:t>
            </a:r>
          </a:p>
        </p:txBody>
      </p:sp>
      <p:sp>
        <p:nvSpPr>
          <p:cNvPr id="11" name="Rectangle 10">
            <a:extLst>
              <a:ext uri="{FF2B5EF4-FFF2-40B4-BE49-F238E27FC236}">
                <a16:creationId xmlns:a16="http://schemas.microsoft.com/office/drawing/2014/main" id="{91CDE9AD-E0D3-472C-BA33-C5641B5ED771}"/>
              </a:ext>
            </a:extLst>
          </p:cNvPr>
          <p:cNvSpPr/>
          <p:nvPr/>
        </p:nvSpPr>
        <p:spPr>
          <a:xfrm>
            <a:off x="8904157" y="3866299"/>
            <a:ext cx="2815996" cy="36933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p:spPr>
        <p:txBody>
          <a:bodyPr wrap="square" lIns="91440" tIns="45720" rIns="91440" bIns="45720">
            <a:spAutoFit/>
          </a:bodyPr>
          <a:lstStyle/>
          <a:p>
            <a:r>
              <a:rPr lang="fr-FR" dirty="0">
                <a:ln w="0"/>
                <a:effectLst>
                  <a:outerShdw blurRad="38100" dist="19050" dir="2700000" algn="tl" rotWithShape="0">
                    <a:schemeClr val="dk1">
                      <a:alpha val="40000"/>
                    </a:schemeClr>
                  </a:outerShdw>
                </a:effectLst>
              </a:rPr>
              <a:t>Déploiement facile</a:t>
            </a:r>
            <a:endParaRPr lang="fr-FR"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12812245"/>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GLUE</a:t>
            </a:r>
          </a:p>
        </p:txBody>
      </p:sp>
      <p:sp>
        <p:nvSpPr>
          <p:cNvPr id="8" name="Rectangle 7">
            <a:extLst>
              <a:ext uri="{FF2B5EF4-FFF2-40B4-BE49-F238E27FC236}">
                <a16:creationId xmlns:a16="http://schemas.microsoft.com/office/drawing/2014/main" id="{448D3C6F-F41C-472F-84CB-A4651E0C8800}"/>
              </a:ext>
            </a:extLst>
          </p:cNvPr>
          <p:cNvSpPr/>
          <p:nvPr/>
        </p:nvSpPr>
        <p:spPr>
          <a:xfrm>
            <a:off x="1416570" y="3733826"/>
            <a:ext cx="3642610" cy="461665"/>
          </a:xfrm>
          <a:prstGeom prst="rect">
            <a:avLst/>
          </a:prstGeom>
          <a:noFill/>
        </p:spPr>
        <p:txBody>
          <a:bodyPr wrap="square" lIns="91440" tIns="45720" rIns="91440" bIns="45720">
            <a:spAutoFit/>
          </a:bodyPr>
          <a:lstStyle/>
          <a:p>
            <a:r>
              <a:rPr lang="fr-FR" sz="2400" b="1" dirty="0">
                <a:ln w="0"/>
                <a:solidFill>
                  <a:schemeClr val="accent1"/>
                </a:solidFill>
                <a:effectLst>
                  <a:outerShdw blurRad="38100" dist="25400" dir="5400000" algn="ctr" rotWithShape="0">
                    <a:srgbClr val="6E747A">
                      <a:alpha val="43000"/>
                    </a:srgbClr>
                  </a:outerShdw>
                </a:effectLst>
              </a:rPr>
              <a:t>Points Positifs :</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3" y="1777451"/>
            <a:ext cx="10863740" cy="1477328"/>
          </a:xfrm>
          <a:prstGeom prst="rect">
            <a:avLst/>
          </a:prstGeom>
          <a:noFill/>
        </p:spPr>
        <p:txBody>
          <a:bodyPr wrap="square" rtlCol="0">
            <a:spAutoFit/>
          </a:bodyPr>
          <a:lstStyle/>
          <a:p>
            <a:r>
              <a:rPr lang="fr-CA" i="1" dirty="0"/>
              <a:t>Glue</a:t>
            </a:r>
            <a:r>
              <a:rPr lang="fr-CA" dirty="0"/>
              <a:t> est un service </a:t>
            </a:r>
            <a:r>
              <a:rPr lang="fr-CA" i="1" dirty="0"/>
              <a:t>ETL (</a:t>
            </a:r>
            <a:r>
              <a:rPr lang="fr-CA" i="1" dirty="0" err="1"/>
              <a:t>Extract</a:t>
            </a:r>
            <a:r>
              <a:rPr lang="fr-CA" i="1" dirty="0"/>
              <a:t>, </a:t>
            </a:r>
            <a:r>
              <a:rPr lang="fr-CA" i="1" dirty="0" err="1"/>
              <a:t>Transform</a:t>
            </a:r>
            <a:r>
              <a:rPr lang="fr-CA" i="1" dirty="0"/>
              <a:t> and </a:t>
            </a:r>
            <a:r>
              <a:rPr lang="fr-CA" i="1" dirty="0" err="1"/>
              <a:t>Load</a:t>
            </a:r>
            <a:r>
              <a:rPr lang="fr-CA" i="1" dirty="0"/>
              <a:t>) </a:t>
            </a:r>
          </a:p>
          <a:p>
            <a:r>
              <a:rPr lang="fr-CA" dirty="0"/>
              <a:t>Rôle: automatise les tâches liées à la découverte, à la catégorisation. Nettoyage, à l’enrichissement et aux transferts des données</a:t>
            </a:r>
          </a:p>
          <a:p>
            <a:r>
              <a:rPr lang="fr-CA" i="1" dirty="0"/>
              <a:t>S3, Amazon RDS, </a:t>
            </a:r>
            <a:r>
              <a:rPr lang="fr-CA" i="1" dirty="0" err="1"/>
              <a:t>DynamoDB</a:t>
            </a:r>
            <a:r>
              <a:rPr lang="fr-CA" i="1" dirty="0"/>
              <a:t>, Redshift, Aurora</a:t>
            </a:r>
          </a:p>
          <a:p>
            <a:r>
              <a:rPr lang="fr-CA" i="1" dirty="0"/>
              <a:t>MySQL, PostgreSQL, Oracle, etc.</a:t>
            </a:r>
          </a:p>
        </p:txBody>
      </p:sp>
      <p:sp>
        <p:nvSpPr>
          <p:cNvPr id="7" name="Rectangle 6">
            <a:extLst>
              <a:ext uri="{FF2B5EF4-FFF2-40B4-BE49-F238E27FC236}">
                <a16:creationId xmlns:a16="http://schemas.microsoft.com/office/drawing/2014/main" id="{AF3816ED-2C91-4634-896C-EF3A73ECC9D4}"/>
              </a:ext>
            </a:extLst>
          </p:cNvPr>
          <p:cNvSpPr/>
          <p:nvPr/>
        </p:nvSpPr>
        <p:spPr>
          <a:xfrm>
            <a:off x="662066" y="1328171"/>
            <a:ext cx="3642610" cy="461665"/>
          </a:xfrm>
          <a:prstGeom prst="rect">
            <a:avLst/>
          </a:prstGeom>
          <a:noFill/>
        </p:spPr>
        <p:txBody>
          <a:bodyPr wrap="square" lIns="91440" tIns="45720" rIns="91440" bIns="45720">
            <a:spAutoFit/>
          </a:bodyPr>
          <a:lstStyle/>
          <a:p>
            <a:pPr algn="ctr"/>
            <a:r>
              <a:rPr lang="fr-FR" sz="2400" b="1" dirty="0">
                <a:ln w="0"/>
                <a:solidFill>
                  <a:schemeClr val="accent1"/>
                </a:solidFill>
                <a:effectLst>
                  <a:outerShdw blurRad="38100" dist="25400" dir="5400000" algn="ctr" rotWithShape="0">
                    <a:srgbClr val="6E747A">
                      <a:alpha val="43000"/>
                    </a:srgbClr>
                  </a:outerShdw>
                </a:effectLst>
              </a:rPr>
              <a:t>Description:</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3DED593F-1EC1-4774-AB69-3EB014F0ECBF}"/>
              </a:ext>
            </a:extLst>
          </p:cNvPr>
          <p:cNvSpPr/>
          <p:nvPr/>
        </p:nvSpPr>
        <p:spPr>
          <a:xfrm>
            <a:off x="1131116" y="4368277"/>
            <a:ext cx="7173378" cy="1938992"/>
          </a:xfrm>
          <a:prstGeom prst="rect">
            <a:avLst/>
          </a:prstGeom>
          <a:gradFill flip="none" rotWithShape="1">
            <a:gsLst>
              <a:gs pos="57537">
                <a:srgbClr val="77B338"/>
              </a:gs>
              <a:gs pos="30954">
                <a:srgbClr val="669B2F"/>
              </a:gs>
              <a:gs pos="15900">
                <a:srgbClr val="5D8D2A"/>
              </a:gs>
              <a:gs pos="0">
                <a:srgbClr val="92D050">
                  <a:shade val="30000"/>
                  <a:satMod val="115000"/>
                </a:srgbClr>
              </a:gs>
              <a:gs pos="100000">
                <a:srgbClr val="92D050">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fr-CA"/>
          </a:p>
        </p:txBody>
      </p:sp>
      <p:sp>
        <p:nvSpPr>
          <p:cNvPr id="6" name="Rectangle 5">
            <a:extLst>
              <a:ext uri="{FF2B5EF4-FFF2-40B4-BE49-F238E27FC236}">
                <a16:creationId xmlns:a16="http://schemas.microsoft.com/office/drawing/2014/main" id="{C832F8C8-55D5-4586-AE47-3E290848E29B}"/>
              </a:ext>
            </a:extLst>
          </p:cNvPr>
          <p:cNvSpPr/>
          <p:nvPr/>
        </p:nvSpPr>
        <p:spPr>
          <a:xfrm>
            <a:off x="1131116" y="4397061"/>
            <a:ext cx="7049498" cy="2246769"/>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fr-CA" sz="2000" dirty="0">
                <a:ln w="0"/>
                <a:effectLst>
                  <a:outerShdw blurRad="38100" dist="19050" dir="2700000" algn="tl" rotWithShape="0">
                    <a:schemeClr val="dk1">
                      <a:alpha val="40000"/>
                    </a:schemeClr>
                  </a:outerShdw>
                </a:effectLst>
              </a:rPr>
              <a:t>Facile</a:t>
            </a:r>
          </a:p>
          <a:p>
            <a:pPr marL="342900" indent="-342900">
              <a:buFont typeface="Arial" panose="020B0604020202020204" pitchFamily="34" charset="0"/>
              <a:buChar char="•"/>
            </a:pPr>
            <a:r>
              <a:rPr lang="fr-CA" sz="2000" cap="none" spc="0" dirty="0">
                <a:ln w="0"/>
                <a:solidFill>
                  <a:schemeClr val="tx1"/>
                </a:solidFill>
                <a:effectLst>
                  <a:outerShdw blurRad="38100" dist="19050" dir="2700000" algn="tl" rotWithShape="0">
                    <a:schemeClr val="dk1">
                      <a:alpha val="40000"/>
                    </a:schemeClr>
                  </a:outerShdw>
                </a:effectLst>
              </a:rPr>
              <a:t>Intégré</a:t>
            </a:r>
          </a:p>
          <a:p>
            <a:pPr marL="342900" indent="-342900">
              <a:buFont typeface="Arial" panose="020B0604020202020204" pitchFamily="34" charset="0"/>
              <a:buChar char="•"/>
            </a:pPr>
            <a:r>
              <a:rPr lang="fr-CA" sz="2000" dirty="0">
                <a:ln w="0"/>
                <a:effectLst>
                  <a:outerShdw blurRad="38100" dist="19050" dir="2700000" algn="tl" rotWithShape="0">
                    <a:schemeClr val="dk1">
                      <a:alpha val="40000"/>
                    </a:schemeClr>
                  </a:outerShdw>
                </a:effectLst>
              </a:rPr>
              <a:t>Sans serveur</a:t>
            </a:r>
          </a:p>
          <a:p>
            <a:pPr marL="342900" indent="-342900">
              <a:buFont typeface="Arial" panose="020B0604020202020204" pitchFamily="34" charset="0"/>
              <a:buChar char="•"/>
            </a:pPr>
            <a:r>
              <a:rPr lang="fr-CA" sz="2000" cap="none" spc="0" dirty="0">
                <a:ln w="0"/>
                <a:solidFill>
                  <a:schemeClr val="tx1"/>
                </a:solidFill>
                <a:effectLst>
                  <a:outerShdw blurRad="38100" dist="19050" dir="2700000" algn="tl" rotWithShape="0">
                    <a:schemeClr val="dk1">
                      <a:alpha val="40000"/>
                    </a:schemeClr>
                  </a:outerShdw>
                </a:effectLst>
              </a:rPr>
              <a:t>Facile d’utilisation pour les développeurs</a:t>
            </a:r>
          </a:p>
          <a:p>
            <a:pPr marL="342900" indent="-342900">
              <a:buFont typeface="Arial" panose="020B0604020202020204" pitchFamily="34" charset="0"/>
              <a:buChar char="•"/>
            </a:pPr>
            <a:r>
              <a:rPr lang="fr-CA" sz="2000" dirty="0">
                <a:ln w="0"/>
                <a:effectLst>
                  <a:outerShdw blurRad="38100" dist="19050" dir="2700000" algn="tl" rotWithShape="0">
                    <a:schemeClr val="dk1">
                      <a:alpha val="40000"/>
                    </a:schemeClr>
                  </a:outerShdw>
                </a:effectLst>
              </a:rPr>
              <a:t>Pas d’infrastructure à construire, à paramétrer ou à gérer </a:t>
            </a:r>
            <a:endParaRPr lang="fr-CA" sz="2000" cap="none" spc="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fr-CA"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2883141"/>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803863" y="221913"/>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DevOps</a:t>
            </a:r>
          </a:p>
        </p:txBody>
      </p:sp>
      <p:sp>
        <p:nvSpPr>
          <p:cNvPr id="8" name="Rectangle 7">
            <a:extLst>
              <a:ext uri="{FF2B5EF4-FFF2-40B4-BE49-F238E27FC236}">
                <a16:creationId xmlns:a16="http://schemas.microsoft.com/office/drawing/2014/main" id="{448D3C6F-F41C-472F-84CB-A4651E0C8800}"/>
              </a:ext>
            </a:extLst>
          </p:cNvPr>
          <p:cNvSpPr/>
          <p:nvPr/>
        </p:nvSpPr>
        <p:spPr>
          <a:xfrm>
            <a:off x="803863" y="1895596"/>
            <a:ext cx="3642610" cy="461665"/>
          </a:xfrm>
          <a:prstGeom prst="rect">
            <a:avLst/>
          </a:prstGeom>
          <a:noFill/>
        </p:spPr>
        <p:txBody>
          <a:bodyPr wrap="square" lIns="91440" tIns="45720" rIns="91440" bIns="45720">
            <a:spAutoFit/>
          </a:bodyPr>
          <a:lstStyle/>
          <a:p>
            <a:r>
              <a:rPr lang="fr-FR" sz="2400" b="1" dirty="0" err="1">
                <a:ln w="0"/>
                <a:solidFill>
                  <a:schemeClr val="accent1"/>
                </a:solidFill>
                <a:effectLst>
                  <a:outerShdw blurRad="38100" dist="25400" dir="5400000" algn="ctr" rotWithShape="0">
                    <a:srgbClr val="6E747A">
                      <a:alpha val="43000"/>
                    </a:srgbClr>
                  </a:outerShdw>
                </a:effectLst>
              </a:rPr>
              <a:t>CloudFormation</a:t>
            </a:r>
            <a:r>
              <a:rPr lang="fr-FR" sz="2400" b="1" dirty="0">
                <a:ln w="0"/>
                <a:solidFill>
                  <a:schemeClr val="accent1"/>
                </a:solidFill>
                <a:effectLst>
                  <a:outerShdw blurRad="38100" dist="25400" dir="5400000" algn="ctr" rotWithShape="0">
                    <a:srgbClr val="6E747A">
                      <a:alpha val="43000"/>
                    </a:srgbClr>
                  </a:outerShdw>
                </a:effectLst>
              </a:rPr>
              <a:t>:</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996748" y="2492427"/>
            <a:ext cx="10863740" cy="677108"/>
          </a:xfrm>
          <a:prstGeom prst="rect">
            <a:avLst/>
          </a:prstGeom>
          <a:noFill/>
        </p:spPr>
        <p:txBody>
          <a:bodyPr wrap="square" rtlCol="0">
            <a:spAutoFit/>
          </a:bodyPr>
          <a:lstStyle/>
          <a:p>
            <a:r>
              <a:rPr lang="fr-CA" sz="2000" dirty="0"/>
              <a:t>Collaboration, automatisation</a:t>
            </a:r>
          </a:p>
          <a:p>
            <a:endParaRPr lang="fr-CA" dirty="0"/>
          </a:p>
        </p:txBody>
      </p:sp>
      <p:sp>
        <p:nvSpPr>
          <p:cNvPr id="4" name="Rectangle 3">
            <a:extLst>
              <a:ext uri="{FF2B5EF4-FFF2-40B4-BE49-F238E27FC236}">
                <a16:creationId xmlns:a16="http://schemas.microsoft.com/office/drawing/2014/main" id="{C3F2F2D8-41B8-471D-B9D3-E0009B12B7B3}"/>
              </a:ext>
            </a:extLst>
          </p:cNvPr>
          <p:cNvSpPr/>
          <p:nvPr/>
        </p:nvSpPr>
        <p:spPr>
          <a:xfrm>
            <a:off x="803863" y="3265915"/>
            <a:ext cx="2397195" cy="461665"/>
          </a:xfrm>
          <a:prstGeom prst="rect">
            <a:avLst/>
          </a:prstGeom>
          <a:noFill/>
        </p:spPr>
        <p:txBody>
          <a:bodyPr wrap="square" lIns="91440" tIns="45720" rIns="91440" bIns="45720">
            <a:spAutoFit/>
          </a:bodyPr>
          <a:lstStyle/>
          <a:p>
            <a:r>
              <a:rPr lang="fr-FR" sz="2400" b="1" dirty="0" err="1">
                <a:ln w="0"/>
                <a:solidFill>
                  <a:schemeClr val="accent1"/>
                </a:solidFill>
                <a:effectLst>
                  <a:outerShdw blurRad="38100" dist="25400" dir="5400000" algn="ctr" rotWithShape="0">
                    <a:srgbClr val="6E747A">
                      <a:alpha val="43000"/>
                    </a:srgbClr>
                  </a:outerShdw>
                </a:effectLst>
              </a:rPr>
              <a:t>CodeDeploy</a:t>
            </a:r>
            <a:r>
              <a:rPr lang="fr-FR" sz="2400" b="1" dirty="0">
                <a:ln w="0"/>
                <a:solidFill>
                  <a:schemeClr val="accent1"/>
                </a:solidFill>
                <a:effectLst>
                  <a:outerShdw blurRad="38100" dist="25400" dir="5400000" algn="ctr" rotWithShape="0">
                    <a:srgbClr val="6E747A">
                      <a:alpha val="43000"/>
                    </a:srgbClr>
                  </a:outerShdw>
                </a:effectLst>
              </a:rPr>
              <a:t>:</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B005397B-C97F-4265-A3E2-6609DABFBA49}"/>
              </a:ext>
            </a:extLst>
          </p:cNvPr>
          <p:cNvSpPr/>
          <p:nvPr/>
        </p:nvSpPr>
        <p:spPr>
          <a:xfrm>
            <a:off x="996748" y="3853933"/>
            <a:ext cx="2397195" cy="400110"/>
          </a:xfrm>
          <a:prstGeom prst="rect">
            <a:avLst/>
          </a:prstGeom>
          <a:noFill/>
        </p:spPr>
        <p:txBody>
          <a:bodyPr wrap="none" lIns="91440" tIns="45720" rIns="91440" bIns="45720">
            <a:spAutoFit/>
          </a:bodyPr>
          <a:lstStyle/>
          <a:p>
            <a:r>
              <a:rPr lang="fr-FR" sz="2000" dirty="0">
                <a:ln w="0"/>
                <a:effectLst>
                  <a:outerShdw blurRad="38100" dist="19050" dir="2700000" algn="tl" rotWithShape="0">
                    <a:schemeClr val="dk1">
                      <a:alpha val="40000"/>
                    </a:schemeClr>
                  </a:outerShdw>
                </a:effectLst>
              </a:rPr>
              <a:t> Livraison continue</a:t>
            </a:r>
            <a:endParaRPr lang="fr-FR"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AF9E6D0B-01FB-4369-974C-69D76E4C9E4B}"/>
              </a:ext>
            </a:extLst>
          </p:cNvPr>
          <p:cNvSpPr/>
          <p:nvPr/>
        </p:nvSpPr>
        <p:spPr>
          <a:xfrm>
            <a:off x="961435" y="5342408"/>
            <a:ext cx="4865017" cy="400110"/>
          </a:xfrm>
          <a:prstGeom prst="rect">
            <a:avLst/>
          </a:prstGeom>
        </p:spPr>
        <p:txBody>
          <a:bodyPr wrap="square">
            <a:spAutoFit/>
          </a:bodyPr>
          <a:lstStyle/>
          <a:p>
            <a:r>
              <a:rPr lang="fr-FR" sz="2000" dirty="0">
                <a:ln w="0"/>
                <a:effectLst>
                  <a:outerShdw blurRad="38100" dist="19050" dir="2700000" algn="tl" rotWithShape="0">
                    <a:schemeClr val="dk1">
                      <a:alpha val="40000"/>
                    </a:schemeClr>
                  </a:outerShdw>
                </a:effectLst>
              </a:rPr>
              <a:t> Intégration continue, Livraison continue</a:t>
            </a:r>
          </a:p>
        </p:txBody>
      </p:sp>
      <p:sp>
        <p:nvSpPr>
          <p:cNvPr id="11" name="Rectangle 10">
            <a:extLst>
              <a:ext uri="{FF2B5EF4-FFF2-40B4-BE49-F238E27FC236}">
                <a16:creationId xmlns:a16="http://schemas.microsoft.com/office/drawing/2014/main" id="{B89C7722-8531-4C7F-8C4A-02AA0774D089}"/>
              </a:ext>
            </a:extLst>
          </p:cNvPr>
          <p:cNvSpPr/>
          <p:nvPr/>
        </p:nvSpPr>
        <p:spPr>
          <a:xfrm>
            <a:off x="828099" y="4573236"/>
            <a:ext cx="2348721" cy="461665"/>
          </a:xfrm>
          <a:prstGeom prst="rect">
            <a:avLst/>
          </a:prstGeom>
          <a:noFill/>
        </p:spPr>
        <p:txBody>
          <a:bodyPr wrap="none" lIns="91440" tIns="45720" rIns="91440" bIns="45720">
            <a:spAutoFit/>
          </a:bodyPr>
          <a:lstStyle/>
          <a:p>
            <a:pPr algn="ctr"/>
            <a:r>
              <a:rPr lang="fr-FR" sz="2400" b="1" cap="none" spc="0" dirty="0" err="1">
                <a:ln w="0"/>
                <a:solidFill>
                  <a:schemeClr val="accent1"/>
                </a:solidFill>
                <a:effectLst>
                  <a:outerShdw blurRad="38100" dist="25400" dir="5400000" algn="ctr" rotWithShape="0">
                    <a:srgbClr val="6E747A">
                      <a:alpha val="43000"/>
                    </a:srgbClr>
                  </a:outerShdw>
                </a:effectLst>
              </a:rPr>
              <a:t>CodePipeline</a:t>
            </a:r>
            <a:r>
              <a:rPr lang="fr-FR" sz="2400" b="1" cap="none" spc="0" dirty="0">
                <a:ln w="0"/>
                <a:solidFill>
                  <a:schemeClr val="accent1"/>
                </a:solidFill>
                <a:effectLst>
                  <a:outerShdw blurRad="38100" dist="25400" dir="5400000" algn="ctr" rotWithShape="0">
                    <a:srgbClr val="6E747A">
                      <a:alpha val="43000"/>
                    </a:srgbClr>
                  </a:outerShdw>
                </a:effectLst>
              </a:rPr>
              <a:t>:</a:t>
            </a:r>
            <a:endParaRPr lang="fr-CA" sz="2400" b="1" cap="none" spc="0" dirty="0">
              <a:ln w="0"/>
              <a:solidFill>
                <a:schemeClr val="accent1"/>
              </a:solidFill>
              <a:effectLst>
                <a:outerShdw blurRad="38100" dist="25400" dir="5400000" algn="ctr" rotWithShape="0">
                  <a:srgbClr val="6E747A">
                    <a:alpha val="43000"/>
                  </a:srgbClr>
                </a:outerShdw>
              </a:effectLst>
            </a:endParaRPr>
          </a:p>
        </p:txBody>
      </p:sp>
      <p:pic>
        <p:nvPicPr>
          <p:cNvPr id="13" name="Image 12">
            <a:extLst>
              <a:ext uri="{FF2B5EF4-FFF2-40B4-BE49-F238E27FC236}">
                <a16:creationId xmlns:a16="http://schemas.microsoft.com/office/drawing/2014/main" id="{D420E67D-98EF-44BC-AB2E-CFC740988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101" y="131888"/>
            <a:ext cx="1049312" cy="1049312"/>
          </a:xfrm>
          <a:prstGeom prst="rect">
            <a:avLst/>
          </a:prstGeom>
        </p:spPr>
      </p:pic>
      <p:sp>
        <p:nvSpPr>
          <p:cNvPr id="14" name="Rectangle 13">
            <a:extLst>
              <a:ext uri="{FF2B5EF4-FFF2-40B4-BE49-F238E27FC236}">
                <a16:creationId xmlns:a16="http://schemas.microsoft.com/office/drawing/2014/main" id="{8B148C9C-7F06-4F77-815A-176EF75383A7}"/>
              </a:ext>
            </a:extLst>
          </p:cNvPr>
          <p:cNvSpPr/>
          <p:nvPr/>
        </p:nvSpPr>
        <p:spPr>
          <a:xfrm>
            <a:off x="6882980" y="1895596"/>
            <a:ext cx="2128789" cy="461665"/>
          </a:xfrm>
          <a:prstGeom prst="rect">
            <a:avLst/>
          </a:prstGeom>
          <a:noFill/>
        </p:spPr>
        <p:txBody>
          <a:bodyPr wrap="none" lIns="91440" tIns="45720" rIns="91440" bIns="45720">
            <a:spAutoFit/>
          </a:bodyPr>
          <a:lstStyle/>
          <a:p>
            <a:pPr algn="ctr"/>
            <a:r>
              <a:rPr lang="fr-FR" sz="2400" b="1" dirty="0" err="1">
                <a:ln w="0"/>
                <a:solidFill>
                  <a:schemeClr val="accent1"/>
                </a:solidFill>
                <a:effectLst>
                  <a:outerShdw blurRad="38100" dist="25400" dir="5400000" algn="ctr" rotWithShape="0">
                    <a:srgbClr val="6E747A">
                      <a:alpha val="43000"/>
                    </a:srgbClr>
                  </a:outerShdw>
                </a:effectLst>
              </a:rPr>
              <a:t>CloudWatch</a:t>
            </a:r>
            <a:r>
              <a:rPr lang="fr-FR" sz="2400" b="1" dirty="0">
                <a:ln w="0"/>
                <a:solidFill>
                  <a:schemeClr val="accent1"/>
                </a:solidFill>
                <a:effectLst>
                  <a:outerShdw blurRad="38100" dist="25400" dir="5400000" algn="ctr" rotWithShape="0">
                    <a:srgbClr val="6E747A">
                      <a:alpha val="43000"/>
                    </a:srgbClr>
                  </a:outerShdw>
                </a:effectLst>
              </a:rPr>
              <a:t>:</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1623E00A-3F9C-461C-A383-2374EAB3EEAF}"/>
              </a:ext>
            </a:extLst>
          </p:cNvPr>
          <p:cNvSpPr/>
          <p:nvPr/>
        </p:nvSpPr>
        <p:spPr>
          <a:xfrm>
            <a:off x="6882980" y="3337257"/>
            <a:ext cx="1201483" cy="461665"/>
          </a:xfrm>
          <a:prstGeom prst="rect">
            <a:avLst/>
          </a:prstGeom>
          <a:noFill/>
        </p:spPr>
        <p:txBody>
          <a:bodyPr wrap="none" lIns="91440" tIns="45720" rIns="91440" bIns="45720">
            <a:spAutoFit/>
          </a:bodyPr>
          <a:lstStyle/>
          <a:p>
            <a:pPr algn="ctr"/>
            <a:r>
              <a:rPr lang="fr-FR" sz="2400" b="1" dirty="0">
                <a:ln w="0"/>
                <a:solidFill>
                  <a:schemeClr val="accent1"/>
                </a:solidFill>
                <a:effectLst>
                  <a:outerShdw blurRad="38100" dist="25400" dir="5400000" algn="ctr" rotWithShape="0">
                    <a:srgbClr val="6E747A">
                      <a:alpha val="43000"/>
                    </a:srgbClr>
                  </a:outerShdw>
                </a:effectLst>
              </a:rPr>
              <a:t>X-Ray:</a:t>
            </a:r>
            <a:endParaRPr lang="fr-FR" sz="2400" b="1" cap="none" spc="0" dirty="0">
              <a:ln w="0"/>
              <a:solidFill>
                <a:schemeClr val="accent1"/>
              </a:solidFill>
              <a:effectLst>
                <a:outerShdw blurRad="38100" dist="25400" dir="5400000" algn="ctr" rotWithShape="0">
                  <a:srgbClr val="6E747A">
                    <a:alpha val="43000"/>
                  </a:srgbClr>
                </a:outerShdw>
              </a:effectLst>
            </a:endParaRPr>
          </a:p>
        </p:txBody>
      </p:sp>
      <p:sp>
        <p:nvSpPr>
          <p:cNvPr id="16" name="Rectangle 15">
            <a:extLst>
              <a:ext uri="{FF2B5EF4-FFF2-40B4-BE49-F238E27FC236}">
                <a16:creationId xmlns:a16="http://schemas.microsoft.com/office/drawing/2014/main" id="{50E63AFC-E37E-423D-9934-259A8D0BEB41}"/>
              </a:ext>
            </a:extLst>
          </p:cNvPr>
          <p:cNvSpPr/>
          <p:nvPr/>
        </p:nvSpPr>
        <p:spPr>
          <a:xfrm>
            <a:off x="7465101" y="2470716"/>
            <a:ext cx="3919340" cy="707886"/>
          </a:xfrm>
          <a:prstGeom prst="rect">
            <a:avLst/>
          </a:prstGeom>
          <a:noFill/>
        </p:spPr>
        <p:txBody>
          <a:bodyPr wrap="square" lIns="91440" tIns="45720" rIns="91440" bIns="45720">
            <a:spAutoFit/>
          </a:bodyPr>
          <a:lstStyle/>
          <a:p>
            <a:r>
              <a:rPr lang="fr-FR" sz="2000" dirty="0">
                <a:ln w="0"/>
                <a:effectLst>
                  <a:outerShdw blurRad="38100" dist="19050" dir="2700000" algn="tl" rotWithShape="0">
                    <a:schemeClr val="dk1">
                      <a:alpha val="40000"/>
                    </a:schemeClr>
                  </a:outerShdw>
                </a:effectLst>
              </a:rPr>
              <a:t>Surveillance continue, Test en continue, Remédiation Rapide</a:t>
            </a:r>
            <a:endParaRPr lang="fr-FR"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0E5743E9-77F5-4E6C-99CE-63E4B9B97B5E}"/>
              </a:ext>
            </a:extLst>
          </p:cNvPr>
          <p:cNvSpPr/>
          <p:nvPr/>
        </p:nvSpPr>
        <p:spPr>
          <a:xfrm>
            <a:off x="7220738" y="3864928"/>
            <a:ext cx="4408066" cy="400110"/>
          </a:xfrm>
          <a:prstGeom prst="rect">
            <a:avLst/>
          </a:prstGeom>
          <a:noFill/>
        </p:spPr>
        <p:txBody>
          <a:bodyPr wrap="none" lIns="91440" tIns="45720" rIns="91440" bIns="45720">
            <a:spAutoFit/>
          </a:bodyPr>
          <a:lstStyle/>
          <a:p>
            <a:pPr algn="ctr"/>
            <a:r>
              <a:rPr lang="fr-FR" sz="2000" dirty="0">
                <a:ln w="0"/>
                <a:effectLst>
                  <a:outerShdw blurRad="38100" dist="19050" dir="2700000" algn="tl" rotWithShape="0">
                    <a:schemeClr val="dk1">
                      <a:alpha val="40000"/>
                    </a:schemeClr>
                  </a:outerShdw>
                </a:effectLst>
              </a:rPr>
              <a:t>Test en continu, Remédiation rapide</a:t>
            </a:r>
            <a:endParaRPr lang="fr-FR"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1591178"/>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764499" y="272429"/>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DevOps</a:t>
            </a:r>
          </a:p>
        </p:txBody>
      </p:sp>
      <p:sp>
        <p:nvSpPr>
          <p:cNvPr id="4" name="Titre 3">
            <a:extLst>
              <a:ext uri="{FF2B5EF4-FFF2-40B4-BE49-F238E27FC236}">
                <a16:creationId xmlns:a16="http://schemas.microsoft.com/office/drawing/2014/main" id="{65471F3E-9BC7-44C9-A129-7D5C5A91E6B4}"/>
              </a:ext>
            </a:extLst>
          </p:cNvPr>
          <p:cNvSpPr>
            <a:spLocks noGrp="1"/>
          </p:cNvSpPr>
          <p:nvPr>
            <p:ph type="title"/>
          </p:nvPr>
        </p:nvSpPr>
        <p:spPr>
          <a:xfrm>
            <a:off x="1448198" y="-965992"/>
            <a:ext cx="9295603" cy="1056319"/>
          </a:xfrm>
        </p:spPr>
        <p:txBody>
          <a:bodyPr/>
          <a:lstStyle/>
          <a:p>
            <a:endParaRPr lang="fr-CA" dirty="0"/>
          </a:p>
        </p:txBody>
      </p:sp>
      <p:sp>
        <p:nvSpPr>
          <p:cNvPr id="5" name="Espace réservé du texte 4">
            <a:extLst>
              <a:ext uri="{FF2B5EF4-FFF2-40B4-BE49-F238E27FC236}">
                <a16:creationId xmlns:a16="http://schemas.microsoft.com/office/drawing/2014/main" id="{50477BDD-D877-46FA-B94B-EFE2F6633A2D}"/>
              </a:ext>
            </a:extLst>
          </p:cNvPr>
          <p:cNvSpPr>
            <a:spLocks noGrp="1"/>
          </p:cNvSpPr>
          <p:nvPr>
            <p:ph type="body" idx="1"/>
          </p:nvPr>
        </p:nvSpPr>
        <p:spPr>
          <a:xfrm>
            <a:off x="273130" y="1622031"/>
            <a:ext cx="4488794" cy="801943"/>
          </a:xfrm>
        </p:spPr>
        <p:txBody>
          <a:bodyPr/>
          <a:lstStyle/>
          <a:p>
            <a:r>
              <a:rPr lang="fr-CA" dirty="0"/>
              <a:t>Points positifs</a:t>
            </a:r>
          </a:p>
        </p:txBody>
      </p:sp>
      <p:sp>
        <p:nvSpPr>
          <p:cNvPr id="7" name="Espace réservé du contenu 6">
            <a:extLst>
              <a:ext uri="{FF2B5EF4-FFF2-40B4-BE49-F238E27FC236}">
                <a16:creationId xmlns:a16="http://schemas.microsoft.com/office/drawing/2014/main" id="{F71FD23F-0C56-4AD1-89E5-CA02165B405B}"/>
              </a:ext>
            </a:extLst>
          </p:cNvPr>
          <p:cNvSpPr>
            <a:spLocks noGrp="1"/>
          </p:cNvSpPr>
          <p:nvPr>
            <p:ph sz="half" idx="2"/>
          </p:nvPr>
        </p:nvSpPr>
        <p:spPr>
          <a:xfrm>
            <a:off x="308107" y="2630188"/>
            <a:ext cx="5345971" cy="3066073"/>
          </a:xfrm>
          <a:gradFill>
            <a:gsLst>
              <a:gs pos="0">
                <a:srgbClr val="92D050"/>
              </a:gs>
              <a:gs pos="100000">
                <a:schemeClr val="bg1">
                  <a:shade val="80000"/>
                </a:schemeClr>
              </a:gs>
            </a:gsLst>
            <a:path path="circle">
              <a:fillToRect l="43000" r="43000" b="100000"/>
            </a:path>
          </a:gradFill>
        </p:spPr>
        <p:txBody>
          <a:bodyPr>
            <a:normAutofit fontScale="85000" lnSpcReduction="10000"/>
          </a:bodyPr>
          <a:lstStyle/>
          <a:p>
            <a:r>
              <a:rPr lang="fr-CA" dirty="0"/>
              <a:t>Vaste palette d’outils pour le DevOps</a:t>
            </a:r>
          </a:p>
          <a:p>
            <a:r>
              <a:rPr lang="fr-CA" dirty="0"/>
              <a:t>Chaque service offre beaucoup de possibilités</a:t>
            </a:r>
          </a:p>
          <a:p>
            <a:r>
              <a:rPr lang="fr-CA" dirty="0"/>
              <a:t>Sélection à la carte des outils nécessaires</a:t>
            </a:r>
          </a:p>
          <a:p>
            <a:r>
              <a:rPr lang="fr-CA" dirty="0"/>
              <a:t>Tarification à l’utilisation</a:t>
            </a:r>
          </a:p>
          <a:p>
            <a:r>
              <a:rPr lang="fr-CA" dirty="0"/>
              <a:t>Instructions détaillées pour chaque produit</a:t>
            </a:r>
          </a:p>
        </p:txBody>
      </p:sp>
      <p:sp>
        <p:nvSpPr>
          <p:cNvPr id="10" name="Espace réservé du texte 9">
            <a:extLst>
              <a:ext uri="{FF2B5EF4-FFF2-40B4-BE49-F238E27FC236}">
                <a16:creationId xmlns:a16="http://schemas.microsoft.com/office/drawing/2014/main" id="{91D4358D-D758-4717-B6DC-00F4DC74BB73}"/>
              </a:ext>
            </a:extLst>
          </p:cNvPr>
          <p:cNvSpPr>
            <a:spLocks noGrp="1"/>
          </p:cNvSpPr>
          <p:nvPr>
            <p:ph type="body" sz="quarter" idx="3"/>
          </p:nvPr>
        </p:nvSpPr>
        <p:spPr>
          <a:xfrm>
            <a:off x="6261152" y="1575818"/>
            <a:ext cx="4488794" cy="802237"/>
          </a:xfrm>
        </p:spPr>
        <p:txBody>
          <a:bodyPr/>
          <a:lstStyle/>
          <a:p>
            <a:r>
              <a:rPr lang="fr-CA" dirty="0"/>
              <a:t>Points négatifs</a:t>
            </a:r>
          </a:p>
        </p:txBody>
      </p:sp>
      <p:sp>
        <p:nvSpPr>
          <p:cNvPr id="11" name="Espace réservé du contenu 10">
            <a:extLst>
              <a:ext uri="{FF2B5EF4-FFF2-40B4-BE49-F238E27FC236}">
                <a16:creationId xmlns:a16="http://schemas.microsoft.com/office/drawing/2014/main" id="{BF891FDD-15C4-47CD-ACEC-41844302B62B}"/>
              </a:ext>
            </a:extLst>
          </p:cNvPr>
          <p:cNvSpPr>
            <a:spLocks noGrp="1"/>
          </p:cNvSpPr>
          <p:nvPr>
            <p:ph sz="quarter" idx="4"/>
          </p:nvPr>
        </p:nvSpPr>
        <p:spPr>
          <a:xfrm>
            <a:off x="6271405" y="2630189"/>
            <a:ext cx="5761568" cy="3066072"/>
          </a:xfrm>
          <a:gradFill>
            <a:gsLst>
              <a:gs pos="0">
                <a:srgbClr val="FF0000"/>
              </a:gs>
              <a:gs pos="100000">
                <a:schemeClr val="bg1">
                  <a:shade val="80000"/>
                </a:schemeClr>
              </a:gs>
            </a:gsLst>
            <a:path path="circle">
              <a:fillToRect l="43000" r="43000" b="100000"/>
            </a:path>
          </a:gradFill>
        </p:spPr>
        <p:txBody>
          <a:bodyPr>
            <a:normAutofit fontScale="85000" lnSpcReduction="10000"/>
          </a:bodyPr>
          <a:lstStyle/>
          <a:p>
            <a:r>
              <a:rPr lang="fr-CA" dirty="0"/>
              <a:t>Difficile de bien choisir le bon service pour nos besoins</a:t>
            </a:r>
          </a:p>
          <a:p>
            <a:r>
              <a:rPr lang="fr-CA" dirty="0"/>
              <a:t>Il faut être un adepte d’AWS pour utiliser tous les outils à plein potentiel</a:t>
            </a:r>
          </a:p>
          <a:p>
            <a:r>
              <a:rPr lang="fr-CA" dirty="0"/>
              <a:t>Chaque sphère du DevOps étant séparé dans un menu différent, on peut perdre beaucoup plus de temps à naviguer entre les différents services</a:t>
            </a:r>
          </a:p>
          <a:p>
            <a:r>
              <a:rPr lang="fr-CA" dirty="0"/>
              <a:t>Peut rapidement devenir coûteux</a:t>
            </a:r>
          </a:p>
        </p:txBody>
      </p:sp>
      <p:pic>
        <p:nvPicPr>
          <p:cNvPr id="9" name="Image 8">
            <a:extLst>
              <a:ext uri="{FF2B5EF4-FFF2-40B4-BE49-F238E27FC236}">
                <a16:creationId xmlns:a16="http://schemas.microsoft.com/office/drawing/2014/main" id="{521439DA-3198-42EB-8AFD-8D646CCA2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029" y="255010"/>
            <a:ext cx="1068674" cy="1068674"/>
          </a:xfrm>
          <a:prstGeom prst="rect">
            <a:avLst/>
          </a:prstGeom>
        </p:spPr>
      </p:pic>
    </p:spTree>
    <p:extLst>
      <p:ext uri="{BB962C8B-B14F-4D97-AF65-F5344CB8AC3E}">
        <p14:creationId xmlns:p14="http://schemas.microsoft.com/office/powerpoint/2010/main" val="1401035446"/>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4" name="Rectangle 3">
            <a:extLst>
              <a:ext uri="{FF2B5EF4-FFF2-40B4-BE49-F238E27FC236}">
                <a16:creationId xmlns:a16="http://schemas.microsoft.com/office/drawing/2014/main" id="{EE6F8219-11B3-4156-977B-FF3F76A48797}"/>
              </a:ext>
            </a:extLst>
          </p:cNvPr>
          <p:cNvSpPr/>
          <p:nvPr/>
        </p:nvSpPr>
        <p:spPr>
          <a:xfrm>
            <a:off x="2119539" y="0"/>
            <a:ext cx="7952921" cy="769441"/>
          </a:xfrm>
          <a:prstGeom prst="rect">
            <a:avLst/>
          </a:prstGeom>
          <a:noFill/>
        </p:spPr>
        <p:txBody>
          <a:bodyPr wrap="square" lIns="91440" tIns="45720" rIns="91440" bIns="45720">
            <a:spAutoFit/>
          </a:bodyPr>
          <a:lstStyle/>
          <a:p>
            <a:pPr algn="ctr"/>
            <a:r>
              <a:rPr lang="fr-FR" sz="4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Schéma d’architecture</a:t>
            </a:r>
            <a:endParaRPr lang="fr-FR"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2" name="Image 1">
            <a:extLst>
              <a:ext uri="{FF2B5EF4-FFF2-40B4-BE49-F238E27FC236}">
                <a16:creationId xmlns:a16="http://schemas.microsoft.com/office/drawing/2014/main" id="{39E72ED1-5CB7-4349-A450-6768F1E5CA76}"/>
              </a:ext>
            </a:extLst>
          </p:cNvPr>
          <p:cNvPicPr>
            <a:picLocks noChangeAspect="1"/>
          </p:cNvPicPr>
          <p:nvPr/>
        </p:nvPicPr>
        <p:blipFill>
          <a:blip r:embed="rId3"/>
          <a:stretch>
            <a:fillRect/>
          </a:stretch>
        </p:blipFill>
        <p:spPr>
          <a:xfrm>
            <a:off x="648618" y="211627"/>
            <a:ext cx="10894763" cy="6434745"/>
          </a:xfrm>
          <a:prstGeom prst="rect">
            <a:avLst/>
          </a:prstGeom>
          <a:ln w="38100">
            <a:solidFill>
              <a:schemeClr val="bg1"/>
            </a:solidFill>
          </a:ln>
        </p:spPr>
      </p:pic>
    </p:spTree>
    <p:extLst>
      <p:ext uri="{BB962C8B-B14F-4D97-AF65-F5344CB8AC3E}">
        <p14:creationId xmlns:p14="http://schemas.microsoft.com/office/powerpoint/2010/main" val="118666243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after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803863" y="221913"/>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Internet Of  </a:t>
            </a: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Things</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803863" y="2459504"/>
            <a:ext cx="10885629" cy="1938992"/>
          </a:xfrm>
          <a:prstGeom prst="rect">
            <a:avLst/>
          </a:prstGeom>
          <a:noFill/>
        </p:spPr>
        <p:txBody>
          <a:bodyPr wrap="square" lIns="91440" tIns="45720" rIns="91440" bIns="45720">
            <a:spAutoFit/>
          </a:bodyPr>
          <a:lstStyle/>
          <a:p>
            <a:r>
              <a:rPr lang="fr-FR" sz="2400" b="1" cap="none" spc="0" dirty="0">
                <a:ln w="0"/>
                <a:effectLst>
                  <a:outerShdw blurRad="38100" dist="25400" dir="5400000" algn="ctr" rotWithShape="0">
                    <a:srgbClr val="6E747A">
                      <a:alpha val="43000"/>
                    </a:srgbClr>
                  </a:outerShdw>
                </a:effectLst>
              </a:rPr>
              <a:t>L’internet des objets connecte le monde physique à internet afin que vous puissiez utiliser les données des appareils pour augmenter la productivité et l’efficacité. Les entreprises industrielles utilisent les applications IoT pour rendre les équipements et les processus industriels plus intelligents et plus sûrs.</a:t>
            </a:r>
          </a:p>
        </p:txBody>
      </p:sp>
      <p:sp>
        <p:nvSpPr>
          <p:cNvPr id="7" name="Rectangle 6">
            <a:extLst>
              <a:ext uri="{FF2B5EF4-FFF2-40B4-BE49-F238E27FC236}">
                <a16:creationId xmlns:a16="http://schemas.microsoft.com/office/drawing/2014/main" id="{B005397B-C97F-4265-A3E2-6609DABFBA49}"/>
              </a:ext>
            </a:extLst>
          </p:cNvPr>
          <p:cNvSpPr/>
          <p:nvPr/>
        </p:nvSpPr>
        <p:spPr>
          <a:xfrm>
            <a:off x="996748" y="3853933"/>
            <a:ext cx="248786" cy="400110"/>
          </a:xfrm>
          <a:prstGeom prst="rect">
            <a:avLst/>
          </a:prstGeom>
          <a:noFill/>
        </p:spPr>
        <p:txBody>
          <a:bodyPr wrap="none" lIns="91440" tIns="45720" rIns="91440" bIns="45720">
            <a:spAutoFit/>
          </a:bodyPr>
          <a:lstStyle/>
          <a:p>
            <a:r>
              <a:rPr lang="fr-FR" sz="2000" dirty="0">
                <a:ln w="0"/>
                <a:effectLst>
                  <a:outerShdw blurRad="38100" dist="19050" dir="2700000" algn="tl" rotWithShape="0">
                    <a:schemeClr val="dk1">
                      <a:alpha val="40000"/>
                    </a:schemeClr>
                  </a:outerShdw>
                </a:effectLst>
              </a:rPr>
              <a:t> </a:t>
            </a:r>
            <a:endParaRPr lang="fr-FR" sz="2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F633018-EC1C-4520-BF49-E907ADF36923}"/>
              </a:ext>
            </a:extLst>
          </p:cNvPr>
          <p:cNvSpPr/>
          <p:nvPr/>
        </p:nvSpPr>
        <p:spPr>
          <a:xfrm>
            <a:off x="848491" y="1643014"/>
            <a:ext cx="2389692" cy="523220"/>
          </a:xfrm>
          <a:prstGeom prst="rect">
            <a:avLst/>
          </a:prstGeom>
          <a:noFill/>
        </p:spPr>
        <p:txBody>
          <a:bodyPr wrap="non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pic>
        <p:nvPicPr>
          <p:cNvPr id="19" name="Image 18">
            <a:extLst>
              <a:ext uri="{FF2B5EF4-FFF2-40B4-BE49-F238E27FC236}">
                <a16:creationId xmlns:a16="http://schemas.microsoft.com/office/drawing/2014/main" id="{24A7B856-808C-4778-BE0F-59D69C31E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701" y="167361"/>
            <a:ext cx="798777" cy="940100"/>
          </a:xfrm>
          <a:prstGeom prst="rect">
            <a:avLst/>
          </a:prstGeom>
        </p:spPr>
      </p:pic>
    </p:spTree>
    <p:extLst>
      <p:ext uri="{BB962C8B-B14F-4D97-AF65-F5344CB8AC3E}">
        <p14:creationId xmlns:p14="http://schemas.microsoft.com/office/powerpoint/2010/main" val="2600244807"/>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803863" y="221913"/>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Internet Of  </a:t>
            </a: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Things</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5036918" y="4514015"/>
            <a:ext cx="3642610" cy="369332"/>
          </a:xfrm>
          <a:prstGeom prst="rect">
            <a:avLst/>
          </a:prstGeom>
          <a:noFill/>
        </p:spPr>
        <p:txBody>
          <a:bodyPr wrap="square" lIns="91440" tIns="45720" rIns="91440" bIns="45720">
            <a:spAutoFit/>
          </a:bodyPr>
          <a:lstStyle/>
          <a:p>
            <a:r>
              <a:rPr lang="fr-FR" b="1" dirty="0">
                <a:ln w="0"/>
                <a:effectLst>
                  <a:outerShdw blurRad="38100" dist="25400" dir="5400000" algn="ctr" rotWithShape="0">
                    <a:srgbClr val="6E747A">
                      <a:alpha val="43000"/>
                    </a:srgbClr>
                  </a:outerShdw>
                </a:effectLst>
              </a:rPr>
              <a:t>AWS IoT </a:t>
            </a:r>
            <a:r>
              <a:rPr lang="fr-FR" b="1" dirty="0" err="1">
                <a:ln w="0"/>
                <a:effectLst>
                  <a:outerShdw blurRad="38100" dist="25400" dir="5400000" algn="ctr" rotWithShape="0">
                    <a:srgbClr val="6E747A">
                      <a:alpha val="43000"/>
                    </a:srgbClr>
                  </a:outerShdw>
                </a:effectLst>
              </a:rPr>
              <a:t>Device</a:t>
            </a:r>
            <a:r>
              <a:rPr lang="fr-FR" b="1" dirty="0">
                <a:ln w="0"/>
                <a:effectLst>
                  <a:outerShdw blurRad="38100" dist="25400" dir="5400000" algn="ctr" rotWithShape="0">
                    <a:srgbClr val="6E747A">
                      <a:alpha val="43000"/>
                    </a:srgbClr>
                  </a:outerShdw>
                </a:effectLst>
              </a:rPr>
              <a:t> Management</a:t>
            </a:r>
            <a:endParaRPr lang="fr-FR" b="1" cap="none" spc="0" dirty="0">
              <a:ln w="0"/>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C3F2F2D8-41B8-471D-B9D3-E0009B12B7B3}"/>
              </a:ext>
            </a:extLst>
          </p:cNvPr>
          <p:cNvSpPr/>
          <p:nvPr/>
        </p:nvSpPr>
        <p:spPr>
          <a:xfrm>
            <a:off x="978335" y="1866938"/>
            <a:ext cx="10637015" cy="1200329"/>
          </a:xfrm>
          <a:prstGeom prst="rect">
            <a:avLst/>
          </a:prstGeom>
          <a:noFill/>
        </p:spPr>
        <p:txBody>
          <a:bodyPr wrap="square" lIns="91440" tIns="45720" rIns="91440" bIns="45720">
            <a:spAutoFit/>
          </a:bodyPr>
          <a:lstStyle/>
          <a:p>
            <a:r>
              <a:rPr lang="fr-FR" b="1" cap="none" spc="0" dirty="0">
                <a:ln w="0"/>
                <a:effectLst>
                  <a:outerShdw blurRad="38100" dist="25400" dir="5400000" algn="ctr" rotWithShape="0">
                    <a:srgbClr val="6E747A">
                      <a:alpha val="43000"/>
                    </a:srgbClr>
                  </a:outerShdw>
                </a:effectLst>
              </a:rPr>
              <a:t>Un service basé sur le cloud géré qui permet aux appareils connectés d’interagir de manière simple et sécurisée avec d’autres appareils et ap</a:t>
            </a:r>
            <a:r>
              <a:rPr lang="fr-FR" b="1" dirty="0">
                <a:ln w="0"/>
                <a:effectLst>
                  <a:outerShdw blurRad="38100" dist="25400" dir="5400000" algn="ctr" rotWithShape="0">
                    <a:srgbClr val="6E747A">
                      <a:alpha val="43000"/>
                    </a:srgbClr>
                  </a:outerShdw>
                </a:effectLst>
              </a:rPr>
              <a:t>plications cloud. </a:t>
            </a:r>
            <a:r>
              <a:rPr lang="fr-FR" b="1" i="1" dirty="0">
                <a:ln w="0"/>
                <a:effectLst>
                  <a:outerShdw blurRad="38100" dist="25400" dir="5400000" algn="ctr" rotWithShape="0">
                    <a:srgbClr val="6E747A">
                      <a:alpha val="43000"/>
                    </a:srgbClr>
                  </a:outerShdw>
                </a:effectLst>
              </a:rPr>
              <a:t>AWS IoT </a:t>
            </a:r>
            <a:r>
              <a:rPr lang="fr-FR" b="1" i="1" dirty="0" err="1">
                <a:ln w="0"/>
                <a:effectLst>
                  <a:outerShdw blurRad="38100" dist="25400" dir="5400000" algn="ctr" rotWithShape="0">
                    <a:srgbClr val="6E747A">
                      <a:alpha val="43000"/>
                    </a:srgbClr>
                  </a:outerShdw>
                </a:effectLst>
              </a:rPr>
              <a:t>Core</a:t>
            </a:r>
            <a:r>
              <a:rPr lang="fr-FR" b="1" i="1" dirty="0">
                <a:ln w="0"/>
                <a:effectLst>
                  <a:outerShdw blurRad="38100" dist="25400" dir="5400000" algn="ctr" rotWithShape="0">
                    <a:srgbClr val="6E747A">
                      <a:alpha val="43000"/>
                    </a:srgbClr>
                  </a:outerShdw>
                </a:effectLst>
              </a:rPr>
              <a:t> </a:t>
            </a:r>
            <a:r>
              <a:rPr lang="fr-FR" b="1" dirty="0">
                <a:ln w="0"/>
                <a:effectLst>
                  <a:outerShdw blurRad="38100" dist="25400" dir="5400000" algn="ctr" rotWithShape="0">
                    <a:srgbClr val="6E747A">
                      <a:alpha val="43000"/>
                    </a:srgbClr>
                  </a:outerShdw>
                </a:effectLst>
              </a:rPr>
              <a:t>offre un système de communication et de traitement des données sécurisées sur différents types d’appareils connectés et à divers emplacements.</a:t>
            </a:r>
            <a:endParaRPr lang="fr-FR" b="1" cap="none" spc="0" dirty="0">
              <a:ln w="0"/>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B005397B-C97F-4265-A3E2-6609DABFBA49}"/>
              </a:ext>
            </a:extLst>
          </p:cNvPr>
          <p:cNvSpPr/>
          <p:nvPr/>
        </p:nvSpPr>
        <p:spPr>
          <a:xfrm>
            <a:off x="996748" y="3853933"/>
            <a:ext cx="248786" cy="400110"/>
          </a:xfrm>
          <a:prstGeom prst="rect">
            <a:avLst/>
          </a:prstGeom>
          <a:noFill/>
        </p:spPr>
        <p:txBody>
          <a:bodyPr wrap="none" lIns="91440" tIns="45720" rIns="91440" bIns="45720">
            <a:spAutoFit/>
          </a:bodyPr>
          <a:lstStyle/>
          <a:p>
            <a:r>
              <a:rPr lang="fr-FR" sz="2000" dirty="0">
                <a:ln w="0"/>
                <a:effectLst>
                  <a:outerShdw blurRad="38100" dist="19050" dir="2700000" algn="tl" rotWithShape="0">
                    <a:schemeClr val="dk1">
                      <a:alpha val="40000"/>
                    </a:schemeClr>
                  </a:outerShdw>
                </a:effectLst>
              </a:rPr>
              <a:t> </a:t>
            </a:r>
            <a:endParaRPr lang="fr-FR"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B89C7722-8531-4C7F-8C4A-02AA0774D089}"/>
              </a:ext>
            </a:extLst>
          </p:cNvPr>
          <p:cNvSpPr/>
          <p:nvPr/>
        </p:nvSpPr>
        <p:spPr>
          <a:xfrm>
            <a:off x="996748" y="5214986"/>
            <a:ext cx="2258246" cy="369332"/>
          </a:xfrm>
          <a:prstGeom prst="rect">
            <a:avLst/>
          </a:prstGeom>
          <a:noFill/>
        </p:spPr>
        <p:txBody>
          <a:bodyPr wrap="none" lIns="91440" tIns="45720" rIns="91440" bIns="45720">
            <a:spAutoFit/>
          </a:bodyPr>
          <a:lstStyle/>
          <a:p>
            <a:pPr algn="ctr"/>
            <a:r>
              <a:rPr lang="fr-FR" b="1" dirty="0">
                <a:ln w="0"/>
                <a:effectLst>
                  <a:outerShdw blurRad="38100" dist="25400" dir="5400000" algn="ctr" rotWithShape="0">
                    <a:srgbClr val="6E747A">
                      <a:alpha val="43000"/>
                    </a:srgbClr>
                  </a:outerShdw>
                </a:effectLst>
              </a:rPr>
              <a:t>AWS IoT Analytics</a:t>
            </a:r>
            <a:endParaRPr lang="fr-CA" b="1" cap="none" spc="0" dirty="0">
              <a:ln w="0"/>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3F633018-EC1C-4520-BF49-E907ADF36923}"/>
              </a:ext>
            </a:extLst>
          </p:cNvPr>
          <p:cNvSpPr/>
          <p:nvPr/>
        </p:nvSpPr>
        <p:spPr>
          <a:xfrm>
            <a:off x="996748" y="3883997"/>
            <a:ext cx="1829860" cy="461665"/>
          </a:xfrm>
          <a:prstGeom prst="rect">
            <a:avLst/>
          </a:prstGeom>
          <a:noFill/>
        </p:spPr>
        <p:txBody>
          <a:bodyPr wrap="none" lIns="91440" tIns="45720" rIns="91440" bIns="45720">
            <a:spAutoFit/>
          </a:bodyPr>
          <a:lstStyle/>
          <a:p>
            <a:pPr algn="ctr"/>
            <a:r>
              <a:rPr lang="fr-FR" sz="2400" b="1" u="sng" dirty="0">
                <a:ln w="0"/>
                <a:solidFill>
                  <a:schemeClr val="accent1"/>
                </a:solidFill>
                <a:effectLst>
                  <a:outerShdw blurRad="38100" dist="25400" dir="5400000" algn="ctr" rotWithShape="0">
                    <a:srgbClr val="6E747A">
                      <a:alpha val="43000"/>
                    </a:srgbClr>
                  </a:outerShdw>
                </a:effectLst>
              </a:rPr>
              <a:t>SERVICES:</a:t>
            </a:r>
            <a:endParaRPr lang="fr-FR" sz="2400" b="1" u="sng" cap="none" spc="0" dirty="0">
              <a:ln w="0"/>
              <a:solidFill>
                <a:schemeClr val="accent1"/>
              </a:solidFill>
              <a:effectLst>
                <a:outerShdw blurRad="38100" dist="25400" dir="5400000" algn="ctr" rotWithShape="0">
                  <a:srgbClr val="6E747A">
                    <a:alpha val="43000"/>
                  </a:srgbClr>
                </a:outerShdw>
              </a:effectLst>
            </a:endParaRPr>
          </a:p>
        </p:txBody>
      </p:sp>
      <p:pic>
        <p:nvPicPr>
          <p:cNvPr id="19" name="Image 18">
            <a:extLst>
              <a:ext uri="{FF2B5EF4-FFF2-40B4-BE49-F238E27FC236}">
                <a16:creationId xmlns:a16="http://schemas.microsoft.com/office/drawing/2014/main" id="{24A7B856-808C-4778-BE0F-59D69C31E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701" y="167361"/>
            <a:ext cx="798777" cy="940100"/>
          </a:xfrm>
          <a:prstGeom prst="rect">
            <a:avLst/>
          </a:prstGeom>
        </p:spPr>
      </p:pic>
      <p:sp>
        <p:nvSpPr>
          <p:cNvPr id="12" name="Rectangle 11">
            <a:extLst>
              <a:ext uri="{FF2B5EF4-FFF2-40B4-BE49-F238E27FC236}">
                <a16:creationId xmlns:a16="http://schemas.microsoft.com/office/drawing/2014/main" id="{55AC4ACE-923E-48DD-9A55-B55632C7C550}"/>
              </a:ext>
            </a:extLst>
          </p:cNvPr>
          <p:cNvSpPr/>
          <p:nvPr/>
        </p:nvSpPr>
        <p:spPr>
          <a:xfrm>
            <a:off x="978336" y="1231877"/>
            <a:ext cx="1617752" cy="461665"/>
          </a:xfrm>
          <a:prstGeom prst="rect">
            <a:avLst/>
          </a:prstGeom>
          <a:noFill/>
        </p:spPr>
        <p:txBody>
          <a:bodyPr wrap="none" lIns="91440" tIns="45720" rIns="91440" bIns="45720">
            <a:spAutoFit/>
          </a:bodyPr>
          <a:lstStyle/>
          <a:p>
            <a:pPr algn="ctr"/>
            <a:r>
              <a:rPr lang="fr-FR" sz="2400" b="1" u="sng" dirty="0">
                <a:ln w="0"/>
                <a:solidFill>
                  <a:schemeClr val="accent1"/>
                </a:solidFill>
                <a:effectLst>
                  <a:outerShdw blurRad="38100" dist="25400" dir="5400000" algn="ctr" rotWithShape="0">
                    <a:srgbClr val="6E747A">
                      <a:alpha val="43000"/>
                    </a:srgbClr>
                  </a:outerShdw>
                </a:effectLst>
              </a:rPr>
              <a:t>IoT </a:t>
            </a:r>
            <a:r>
              <a:rPr lang="fr-FR" sz="2400" b="1" u="sng" dirty="0" err="1">
                <a:ln w="0"/>
                <a:solidFill>
                  <a:schemeClr val="accent1"/>
                </a:solidFill>
                <a:effectLst>
                  <a:outerShdw blurRad="38100" dist="25400" dir="5400000" algn="ctr" rotWithShape="0">
                    <a:srgbClr val="6E747A">
                      <a:alpha val="43000"/>
                    </a:srgbClr>
                  </a:outerShdw>
                </a:effectLst>
              </a:rPr>
              <a:t>Core</a:t>
            </a:r>
            <a:r>
              <a:rPr lang="fr-FR" sz="2400" b="1" u="sng" dirty="0">
                <a:ln w="0"/>
                <a:solidFill>
                  <a:schemeClr val="accent1"/>
                </a:solidFill>
                <a:effectLst>
                  <a:outerShdw blurRad="38100" dist="25400" dir="5400000" algn="ctr" rotWithShape="0">
                    <a:srgbClr val="6E747A">
                      <a:alpha val="43000"/>
                    </a:srgbClr>
                  </a:outerShdw>
                </a:effectLst>
              </a:rPr>
              <a:t>:</a:t>
            </a:r>
            <a:endParaRPr lang="fr-FR" sz="2400" b="1" u="sng"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BA41D7AB-C798-43DD-9986-993D92C0B3AE}"/>
              </a:ext>
            </a:extLst>
          </p:cNvPr>
          <p:cNvSpPr/>
          <p:nvPr/>
        </p:nvSpPr>
        <p:spPr>
          <a:xfrm>
            <a:off x="978336" y="4688838"/>
            <a:ext cx="4505158" cy="369332"/>
          </a:xfrm>
          <a:prstGeom prst="rect">
            <a:avLst/>
          </a:prstGeom>
          <a:noFill/>
        </p:spPr>
        <p:txBody>
          <a:bodyPr wrap="square" lIns="91440" tIns="45720" rIns="91440" bIns="45720">
            <a:spAutoFit/>
          </a:bodyPr>
          <a:lstStyle/>
          <a:p>
            <a:r>
              <a:rPr lang="fr-FR" b="1" dirty="0">
                <a:ln w="0"/>
                <a:effectLst>
                  <a:outerShdw blurRad="38100" dist="25400" dir="5400000" algn="ctr" rotWithShape="0">
                    <a:srgbClr val="6E747A">
                      <a:alpha val="43000"/>
                    </a:srgbClr>
                  </a:outerShdw>
                </a:effectLst>
              </a:rPr>
              <a:t>AWS IoT </a:t>
            </a:r>
            <a:r>
              <a:rPr lang="fr-FR" b="1" dirty="0" err="1">
                <a:ln w="0"/>
                <a:effectLst>
                  <a:outerShdw blurRad="38100" dist="25400" dir="5400000" algn="ctr" rotWithShape="0">
                    <a:srgbClr val="6E747A">
                      <a:alpha val="43000"/>
                    </a:srgbClr>
                  </a:outerShdw>
                </a:effectLst>
              </a:rPr>
              <a:t>Device</a:t>
            </a:r>
            <a:r>
              <a:rPr lang="fr-FR" b="1" dirty="0">
                <a:ln w="0"/>
                <a:effectLst>
                  <a:outerShdw blurRad="38100" dist="25400" dir="5400000" algn="ctr" rotWithShape="0">
                    <a:srgbClr val="6E747A">
                      <a:alpha val="43000"/>
                    </a:srgbClr>
                  </a:outerShdw>
                </a:effectLst>
              </a:rPr>
              <a:t> Defender</a:t>
            </a:r>
            <a:endParaRPr lang="fr-FR" b="1"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02829245"/>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764499" y="272429"/>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Internet Of </a:t>
            </a: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Things</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Titre 3">
            <a:extLst>
              <a:ext uri="{FF2B5EF4-FFF2-40B4-BE49-F238E27FC236}">
                <a16:creationId xmlns:a16="http://schemas.microsoft.com/office/drawing/2014/main" id="{65471F3E-9BC7-44C9-A129-7D5C5A91E6B4}"/>
              </a:ext>
            </a:extLst>
          </p:cNvPr>
          <p:cNvSpPr>
            <a:spLocks noGrp="1"/>
          </p:cNvSpPr>
          <p:nvPr>
            <p:ph type="title"/>
          </p:nvPr>
        </p:nvSpPr>
        <p:spPr>
          <a:xfrm>
            <a:off x="1448198" y="-965992"/>
            <a:ext cx="9295603" cy="1056319"/>
          </a:xfrm>
        </p:spPr>
        <p:txBody>
          <a:bodyPr/>
          <a:lstStyle/>
          <a:p>
            <a:endParaRPr lang="fr-CA" dirty="0"/>
          </a:p>
        </p:txBody>
      </p:sp>
      <p:sp>
        <p:nvSpPr>
          <p:cNvPr id="5" name="Espace réservé du texte 4">
            <a:extLst>
              <a:ext uri="{FF2B5EF4-FFF2-40B4-BE49-F238E27FC236}">
                <a16:creationId xmlns:a16="http://schemas.microsoft.com/office/drawing/2014/main" id="{50477BDD-D877-46FA-B94B-EFE2F6633A2D}"/>
              </a:ext>
            </a:extLst>
          </p:cNvPr>
          <p:cNvSpPr>
            <a:spLocks noGrp="1"/>
          </p:cNvSpPr>
          <p:nvPr>
            <p:ph type="body" idx="1"/>
          </p:nvPr>
        </p:nvSpPr>
        <p:spPr>
          <a:xfrm>
            <a:off x="273130" y="1622031"/>
            <a:ext cx="4488794" cy="801943"/>
          </a:xfrm>
        </p:spPr>
        <p:txBody>
          <a:bodyPr/>
          <a:lstStyle/>
          <a:p>
            <a:r>
              <a:rPr lang="fr-CA" dirty="0"/>
              <a:t>Points positifs</a:t>
            </a:r>
          </a:p>
        </p:txBody>
      </p:sp>
      <p:sp>
        <p:nvSpPr>
          <p:cNvPr id="7" name="Espace réservé du contenu 6">
            <a:extLst>
              <a:ext uri="{FF2B5EF4-FFF2-40B4-BE49-F238E27FC236}">
                <a16:creationId xmlns:a16="http://schemas.microsoft.com/office/drawing/2014/main" id="{F71FD23F-0C56-4AD1-89E5-CA02165B405B}"/>
              </a:ext>
            </a:extLst>
          </p:cNvPr>
          <p:cNvSpPr>
            <a:spLocks noGrp="1"/>
          </p:cNvSpPr>
          <p:nvPr>
            <p:ph sz="half" idx="2"/>
          </p:nvPr>
        </p:nvSpPr>
        <p:spPr>
          <a:xfrm>
            <a:off x="308107" y="2630188"/>
            <a:ext cx="5345971" cy="3066073"/>
          </a:xfrm>
          <a:gradFill>
            <a:gsLst>
              <a:gs pos="0">
                <a:srgbClr val="92D050"/>
              </a:gs>
              <a:gs pos="100000">
                <a:schemeClr val="bg1">
                  <a:shade val="80000"/>
                </a:schemeClr>
              </a:gs>
            </a:gsLst>
            <a:path path="circle">
              <a:fillToRect l="43000" r="43000" b="100000"/>
            </a:path>
          </a:gradFill>
        </p:spPr>
        <p:txBody>
          <a:bodyPr>
            <a:normAutofit/>
          </a:bodyPr>
          <a:lstStyle/>
          <a:p>
            <a:r>
              <a:rPr lang="fr-CA" dirty="0"/>
              <a:t>Les développeurs préfèrent la plateforme IoT pour la taille de déploiement et la fréquence des messages</a:t>
            </a:r>
          </a:p>
          <a:p>
            <a:r>
              <a:rPr lang="fr-CA" dirty="0"/>
              <a:t>C’est un service sécurisé</a:t>
            </a:r>
          </a:p>
          <a:p>
            <a:r>
              <a:rPr lang="fr-CA" dirty="0"/>
              <a:t>Excellente plateforme pour les startup</a:t>
            </a:r>
          </a:p>
        </p:txBody>
      </p:sp>
      <p:sp>
        <p:nvSpPr>
          <p:cNvPr id="10" name="Espace réservé du texte 9">
            <a:extLst>
              <a:ext uri="{FF2B5EF4-FFF2-40B4-BE49-F238E27FC236}">
                <a16:creationId xmlns:a16="http://schemas.microsoft.com/office/drawing/2014/main" id="{91D4358D-D758-4717-B6DC-00F4DC74BB73}"/>
              </a:ext>
            </a:extLst>
          </p:cNvPr>
          <p:cNvSpPr>
            <a:spLocks noGrp="1"/>
          </p:cNvSpPr>
          <p:nvPr>
            <p:ph type="body" sz="quarter" idx="3"/>
          </p:nvPr>
        </p:nvSpPr>
        <p:spPr>
          <a:xfrm>
            <a:off x="6261152" y="1575818"/>
            <a:ext cx="4488794" cy="802237"/>
          </a:xfrm>
        </p:spPr>
        <p:txBody>
          <a:bodyPr/>
          <a:lstStyle/>
          <a:p>
            <a:r>
              <a:rPr lang="fr-CA" dirty="0"/>
              <a:t>Points négatifs</a:t>
            </a:r>
          </a:p>
        </p:txBody>
      </p:sp>
      <p:sp>
        <p:nvSpPr>
          <p:cNvPr id="11" name="Espace réservé du contenu 10">
            <a:extLst>
              <a:ext uri="{FF2B5EF4-FFF2-40B4-BE49-F238E27FC236}">
                <a16:creationId xmlns:a16="http://schemas.microsoft.com/office/drawing/2014/main" id="{BF891FDD-15C4-47CD-ACEC-41844302B62B}"/>
              </a:ext>
            </a:extLst>
          </p:cNvPr>
          <p:cNvSpPr>
            <a:spLocks noGrp="1"/>
          </p:cNvSpPr>
          <p:nvPr>
            <p:ph sz="quarter" idx="4"/>
          </p:nvPr>
        </p:nvSpPr>
        <p:spPr>
          <a:xfrm>
            <a:off x="6271405" y="2630189"/>
            <a:ext cx="5761568" cy="3066072"/>
          </a:xfrm>
          <a:gradFill>
            <a:gsLst>
              <a:gs pos="0">
                <a:srgbClr val="FF0000"/>
              </a:gs>
              <a:gs pos="100000">
                <a:schemeClr val="bg1">
                  <a:shade val="80000"/>
                </a:schemeClr>
              </a:gs>
            </a:gsLst>
            <a:path path="circle">
              <a:fillToRect l="43000" r="43000" b="100000"/>
            </a:path>
          </a:gradFill>
        </p:spPr>
        <p:txBody>
          <a:bodyPr>
            <a:normAutofit/>
          </a:bodyPr>
          <a:lstStyle/>
          <a:p>
            <a:r>
              <a:rPr lang="fr-CA" dirty="0"/>
              <a:t>Offre plusieurs services qui peuvent s’utiliser ensemble, mais ils sont difficiles à comprendre</a:t>
            </a:r>
          </a:p>
          <a:p>
            <a:r>
              <a:rPr lang="fr-CA" dirty="0"/>
              <a:t>Les </a:t>
            </a:r>
            <a:r>
              <a:rPr lang="fr-CA" i="1" dirty="0" err="1"/>
              <a:t>Devices</a:t>
            </a:r>
            <a:r>
              <a:rPr lang="fr-CA" dirty="0"/>
              <a:t> ont besoin d’une connexion avec un réseau avant de faire connexion dans le </a:t>
            </a:r>
            <a:r>
              <a:rPr lang="fr-CA" i="1" dirty="0"/>
              <a:t>cloud</a:t>
            </a:r>
          </a:p>
        </p:txBody>
      </p:sp>
      <p:pic>
        <p:nvPicPr>
          <p:cNvPr id="8" name="Image 7">
            <a:extLst>
              <a:ext uri="{FF2B5EF4-FFF2-40B4-BE49-F238E27FC236}">
                <a16:creationId xmlns:a16="http://schemas.microsoft.com/office/drawing/2014/main" id="{286AC920-34B9-43CA-9D48-E7F875CDF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189" y="272429"/>
            <a:ext cx="840227" cy="988882"/>
          </a:xfrm>
          <a:prstGeom prst="rect">
            <a:avLst/>
          </a:prstGeom>
        </p:spPr>
      </p:pic>
    </p:spTree>
    <p:extLst>
      <p:ext uri="{BB962C8B-B14F-4D97-AF65-F5344CB8AC3E}">
        <p14:creationId xmlns:p14="http://schemas.microsoft.com/office/powerpoint/2010/main" val="38913180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1169234" y="116015"/>
            <a:ext cx="10448143" cy="1569660"/>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Machine Learning </a:t>
            </a:r>
          </a:p>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SageMaker</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494675" y="2034117"/>
            <a:ext cx="3642610" cy="523220"/>
          </a:xfrm>
          <a:prstGeom prst="rect">
            <a:avLst/>
          </a:prstGeom>
          <a:noFill/>
        </p:spPr>
        <p:txBody>
          <a:bodyPr wrap="squar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3" y="2770859"/>
            <a:ext cx="10863740" cy="2215991"/>
          </a:xfrm>
          <a:prstGeom prst="rect">
            <a:avLst/>
          </a:prstGeom>
          <a:noFill/>
        </p:spPr>
        <p:txBody>
          <a:bodyPr wrap="square" rtlCol="0">
            <a:spAutoFit/>
          </a:bodyPr>
          <a:lstStyle/>
          <a:p>
            <a:pPr marL="342900" indent="-342900">
              <a:buFont typeface="Arial" panose="020B0604020202020204" pitchFamily="34" charset="0"/>
              <a:buChar char="•"/>
            </a:pPr>
            <a:r>
              <a:rPr lang="fr-CA" sz="2400" dirty="0"/>
              <a:t>Une </a:t>
            </a:r>
            <a:r>
              <a:rPr lang="fr-CA" sz="2400" i="1" dirty="0"/>
              <a:t>Machine Learning </a:t>
            </a:r>
            <a:r>
              <a:rPr lang="fr-CA" sz="2400" dirty="0"/>
              <a:t>utilise des données pour répondre à des requêtes et faire des prédictions</a:t>
            </a:r>
          </a:p>
          <a:p>
            <a:pPr marL="342900" indent="-342900">
              <a:buFont typeface="Arial" panose="020B0604020202020204" pitchFamily="34" charset="0"/>
              <a:buChar char="•"/>
            </a:pPr>
            <a:r>
              <a:rPr lang="fr-CA" sz="2400" dirty="0"/>
              <a:t>Entraînement en utilisant des données accumulées avec le temps</a:t>
            </a:r>
          </a:p>
          <a:p>
            <a:pPr marL="342900" indent="-342900">
              <a:buFont typeface="Arial" panose="020B0604020202020204" pitchFamily="34" charset="0"/>
              <a:buChar char="•"/>
            </a:pPr>
            <a:r>
              <a:rPr lang="fr-CA" sz="2400" dirty="0"/>
              <a:t>Plus on a de données, plus la prédiction sera précise</a:t>
            </a:r>
          </a:p>
          <a:p>
            <a:pPr marL="342900" indent="-342900">
              <a:buFont typeface="Arial" panose="020B0604020202020204" pitchFamily="34" charset="0"/>
              <a:buChar char="•"/>
            </a:pPr>
            <a:endParaRPr lang="fr-CA" sz="2400" dirty="0"/>
          </a:p>
          <a:p>
            <a:endParaRPr lang="fr-CA" dirty="0"/>
          </a:p>
        </p:txBody>
      </p:sp>
      <p:pic>
        <p:nvPicPr>
          <p:cNvPr id="6" name="Image 5">
            <a:extLst>
              <a:ext uri="{FF2B5EF4-FFF2-40B4-BE49-F238E27FC236}">
                <a16:creationId xmlns:a16="http://schemas.microsoft.com/office/drawing/2014/main" id="{2A0B46CE-B853-4986-ABD0-56838EC96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229" y="116016"/>
            <a:ext cx="3531735" cy="1569660"/>
          </a:xfrm>
          <a:prstGeom prst="rect">
            <a:avLst/>
          </a:prstGeom>
        </p:spPr>
      </p:pic>
    </p:spTree>
    <p:extLst>
      <p:ext uri="{BB962C8B-B14F-4D97-AF65-F5344CB8AC3E}">
        <p14:creationId xmlns:p14="http://schemas.microsoft.com/office/powerpoint/2010/main" val="398726034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1169234" y="116015"/>
            <a:ext cx="10448143" cy="1569660"/>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Machine Learning </a:t>
            </a:r>
          </a:p>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SageMaker</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6" name="Image 5">
            <a:extLst>
              <a:ext uri="{FF2B5EF4-FFF2-40B4-BE49-F238E27FC236}">
                <a16:creationId xmlns:a16="http://schemas.microsoft.com/office/drawing/2014/main" id="{2A0B46CE-B853-4986-ABD0-56838EC96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6229" y="116016"/>
            <a:ext cx="3531735" cy="1569660"/>
          </a:xfrm>
          <a:prstGeom prst="rect">
            <a:avLst/>
          </a:prstGeom>
        </p:spPr>
      </p:pic>
      <p:sp>
        <p:nvSpPr>
          <p:cNvPr id="4" name="Titre 3">
            <a:extLst>
              <a:ext uri="{FF2B5EF4-FFF2-40B4-BE49-F238E27FC236}">
                <a16:creationId xmlns:a16="http://schemas.microsoft.com/office/drawing/2014/main" id="{65471F3E-9BC7-44C9-A129-7D5C5A91E6B4}"/>
              </a:ext>
            </a:extLst>
          </p:cNvPr>
          <p:cNvSpPr>
            <a:spLocks noGrp="1"/>
          </p:cNvSpPr>
          <p:nvPr>
            <p:ph type="title"/>
          </p:nvPr>
        </p:nvSpPr>
        <p:spPr>
          <a:xfrm>
            <a:off x="1449216" y="-243400"/>
            <a:ext cx="9295603" cy="1056319"/>
          </a:xfrm>
        </p:spPr>
        <p:txBody>
          <a:bodyPr/>
          <a:lstStyle/>
          <a:p>
            <a:endParaRPr lang="fr-CA" dirty="0"/>
          </a:p>
        </p:txBody>
      </p:sp>
      <p:sp>
        <p:nvSpPr>
          <p:cNvPr id="5" name="Espace réservé du texte 4">
            <a:extLst>
              <a:ext uri="{FF2B5EF4-FFF2-40B4-BE49-F238E27FC236}">
                <a16:creationId xmlns:a16="http://schemas.microsoft.com/office/drawing/2014/main" id="{50477BDD-D877-46FA-B94B-EFE2F6633A2D}"/>
              </a:ext>
            </a:extLst>
          </p:cNvPr>
          <p:cNvSpPr>
            <a:spLocks noGrp="1"/>
          </p:cNvSpPr>
          <p:nvPr>
            <p:ph type="body" idx="1"/>
          </p:nvPr>
        </p:nvSpPr>
        <p:spPr>
          <a:xfrm>
            <a:off x="707861" y="2010772"/>
            <a:ext cx="4488794" cy="801943"/>
          </a:xfrm>
        </p:spPr>
        <p:txBody>
          <a:bodyPr/>
          <a:lstStyle/>
          <a:p>
            <a:r>
              <a:rPr lang="fr-CA" dirty="0"/>
              <a:t>Points positifs</a:t>
            </a:r>
          </a:p>
        </p:txBody>
      </p:sp>
      <p:sp>
        <p:nvSpPr>
          <p:cNvPr id="7" name="Espace réservé du contenu 6">
            <a:extLst>
              <a:ext uri="{FF2B5EF4-FFF2-40B4-BE49-F238E27FC236}">
                <a16:creationId xmlns:a16="http://schemas.microsoft.com/office/drawing/2014/main" id="{F71FD23F-0C56-4AD1-89E5-CA02165B405B}"/>
              </a:ext>
            </a:extLst>
          </p:cNvPr>
          <p:cNvSpPr>
            <a:spLocks noGrp="1"/>
          </p:cNvSpPr>
          <p:nvPr>
            <p:ph sz="half" idx="2"/>
          </p:nvPr>
        </p:nvSpPr>
        <p:spPr>
          <a:xfrm>
            <a:off x="742653" y="2836060"/>
            <a:ext cx="4488794" cy="2644457"/>
          </a:xfrm>
          <a:gradFill>
            <a:gsLst>
              <a:gs pos="0">
                <a:srgbClr val="92D050"/>
              </a:gs>
              <a:gs pos="100000">
                <a:schemeClr val="bg1">
                  <a:shade val="80000"/>
                </a:schemeClr>
              </a:gs>
            </a:gsLst>
            <a:path path="circle">
              <a:fillToRect l="43000" r="43000" b="100000"/>
            </a:path>
          </a:gradFill>
        </p:spPr>
        <p:txBody>
          <a:bodyPr/>
          <a:lstStyle/>
          <a:p>
            <a:r>
              <a:rPr lang="fr-CA" dirty="0"/>
              <a:t>Facile d’entrainer notre </a:t>
            </a:r>
            <a:r>
              <a:rPr lang="fr-CA" i="1" dirty="0"/>
              <a:t>Machine Learning</a:t>
            </a:r>
          </a:p>
          <a:p>
            <a:r>
              <a:rPr lang="fr-CA" dirty="0"/>
              <a:t>Beaucoup d’exemples de cas d’utilisation</a:t>
            </a:r>
          </a:p>
          <a:p>
            <a:r>
              <a:rPr lang="fr-CA" i="1" dirty="0" err="1"/>
              <a:t>SageMaker</a:t>
            </a:r>
            <a:r>
              <a:rPr lang="fr-CA" dirty="0"/>
              <a:t> n’est pas nécessaire à long terme pour l’entrainement </a:t>
            </a:r>
          </a:p>
        </p:txBody>
      </p:sp>
      <p:sp>
        <p:nvSpPr>
          <p:cNvPr id="10" name="Espace réservé du texte 9">
            <a:extLst>
              <a:ext uri="{FF2B5EF4-FFF2-40B4-BE49-F238E27FC236}">
                <a16:creationId xmlns:a16="http://schemas.microsoft.com/office/drawing/2014/main" id="{91D4358D-D758-4717-B6DC-00F4DC74BB73}"/>
              </a:ext>
            </a:extLst>
          </p:cNvPr>
          <p:cNvSpPr>
            <a:spLocks noGrp="1"/>
          </p:cNvSpPr>
          <p:nvPr>
            <p:ph type="body" sz="quarter" idx="3"/>
          </p:nvPr>
        </p:nvSpPr>
        <p:spPr/>
        <p:txBody>
          <a:bodyPr/>
          <a:lstStyle/>
          <a:p>
            <a:r>
              <a:rPr lang="fr-CA" dirty="0"/>
              <a:t>Points négatifs</a:t>
            </a:r>
          </a:p>
        </p:txBody>
      </p:sp>
      <p:sp>
        <p:nvSpPr>
          <p:cNvPr id="11" name="Espace réservé du contenu 10">
            <a:extLst>
              <a:ext uri="{FF2B5EF4-FFF2-40B4-BE49-F238E27FC236}">
                <a16:creationId xmlns:a16="http://schemas.microsoft.com/office/drawing/2014/main" id="{BF891FDD-15C4-47CD-ACEC-41844302B62B}"/>
              </a:ext>
            </a:extLst>
          </p:cNvPr>
          <p:cNvSpPr>
            <a:spLocks noGrp="1"/>
          </p:cNvSpPr>
          <p:nvPr>
            <p:ph sz="quarter" idx="4"/>
          </p:nvPr>
        </p:nvSpPr>
        <p:spPr>
          <a:gradFill>
            <a:gsLst>
              <a:gs pos="0">
                <a:srgbClr val="FF0000"/>
              </a:gs>
              <a:gs pos="100000">
                <a:schemeClr val="bg1">
                  <a:shade val="80000"/>
                </a:schemeClr>
              </a:gs>
            </a:gsLst>
            <a:path path="circle">
              <a:fillToRect l="43000" r="43000" b="100000"/>
            </a:path>
          </a:gradFill>
        </p:spPr>
        <p:txBody>
          <a:bodyPr/>
          <a:lstStyle/>
          <a:p>
            <a:r>
              <a:rPr lang="fr-CA" dirty="0"/>
              <a:t>Coûteux</a:t>
            </a:r>
          </a:p>
          <a:p>
            <a:r>
              <a:rPr lang="fr-CA" dirty="0"/>
              <a:t>Limité aux langages </a:t>
            </a:r>
            <a:r>
              <a:rPr lang="fr-CA" i="1" dirty="0"/>
              <a:t>Python</a:t>
            </a:r>
            <a:r>
              <a:rPr lang="fr-CA" dirty="0"/>
              <a:t> et </a:t>
            </a:r>
            <a:r>
              <a:rPr lang="fr-CA" i="1" dirty="0"/>
              <a:t>Sparks</a:t>
            </a:r>
          </a:p>
        </p:txBody>
      </p:sp>
    </p:spTree>
    <p:extLst>
      <p:ext uri="{BB962C8B-B14F-4D97-AF65-F5344CB8AC3E}">
        <p14:creationId xmlns:p14="http://schemas.microsoft.com/office/powerpoint/2010/main" val="1228182771"/>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AWS Mobile Hub</a:t>
            </a:r>
          </a:p>
        </p:txBody>
      </p:sp>
      <p:sp>
        <p:nvSpPr>
          <p:cNvPr id="9" name="ZoneTexte 8">
            <a:extLst>
              <a:ext uri="{FF2B5EF4-FFF2-40B4-BE49-F238E27FC236}">
                <a16:creationId xmlns:a16="http://schemas.microsoft.com/office/drawing/2014/main" id="{C3A0A7D8-941E-4A38-AC0C-13CF978E9C67}"/>
              </a:ext>
            </a:extLst>
          </p:cNvPr>
          <p:cNvSpPr txBox="1"/>
          <p:nvPr/>
        </p:nvSpPr>
        <p:spPr>
          <a:xfrm>
            <a:off x="451768" y="1239893"/>
            <a:ext cx="10863740" cy="2585323"/>
          </a:xfrm>
          <a:prstGeom prst="rect">
            <a:avLst/>
          </a:prstGeom>
          <a:noFill/>
        </p:spPr>
        <p:txBody>
          <a:bodyPr wrap="square" rtlCol="0">
            <a:spAutoFit/>
          </a:bodyPr>
          <a:lstStyle/>
          <a:p>
            <a:r>
              <a:rPr lang="fr-CA" dirty="0"/>
              <a:t>Un service intégré qui vous permet d’ajouter et de configurer facilement des fonctionnalités pour vos applications mobiles: </a:t>
            </a:r>
          </a:p>
          <a:p>
            <a:endParaRPr lang="fr-CA" dirty="0"/>
          </a:p>
          <a:p>
            <a:pPr marL="285750" indent="-285750">
              <a:buFont typeface="Arial" panose="020B0604020202020204" pitchFamily="34" charset="0"/>
              <a:buChar char="•"/>
            </a:pPr>
            <a:r>
              <a:rPr lang="fr-CA" dirty="0"/>
              <a:t>Authentification de l’utilisateur (</a:t>
            </a:r>
            <a:r>
              <a:rPr lang="fr-CA" b="1" i="1" dirty="0"/>
              <a:t>Amazon </a:t>
            </a:r>
            <a:r>
              <a:rPr lang="fr-CA" b="1" i="1" dirty="0" err="1"/>
              <a:t>Cognito</a:t>
            </a:r>
            <a:r>
              <a:rPr lang="fr-CA" dirty="0"/>
              <a:t>)</a:t>
            </a:r>
          </a:p>
          <a:p>
            <a:pPr marL="285750" indent="-285750">
              <a:buFont typeface="Arial" panose="020B0604020202020204" pitchFamily="34" charset="0"/>
              <a:buChar char="•"/>
            </a:pPr>
            <a:r>
              <a:rPr lang="fr-CA" dirty="0"/>
              <a:t>Le stockage de données (</a:t>
            </a:r>
            <a:r>
              <a:rPr lang="fr-CA" b="1" i="1" dirty="0"/>
              <a:t>S3</a:t>
            </a:r>
            <a:r>
              <a:rPr lang="fr-CA" dirty="0"/>
              <a:t>)</a:t>
            </a:r>
          </a:p>
          <a:p>
            <a:pPr marL="285750" indent="-285750">
              <a:buFont typeface="Arial" panose="020B0604020202020204" pitchFamily="34" charset="0"/>
              <a:buChar char="•"/>
            </a:pPr>
            <a:r>
              <a:rPr lang="fr-CA" dirty="0"/>
              <a:t>Les notifications </a:t>
            </a:r>
            <a:r>
              <a:rPr lang="fr-CA" i="1" dirty="0"/>
              <a:t>push</a:t>
            </a:r>
            <a:r>
              <a:rPr lang="fr-CA" dirty="0"/>
              <a:t>, la livraison de contenu et les analyses (</a:t>
            </a:r>
            <a:r>
              <a:rPr lang="fr-CA" b="1" i="1" dirty="0"/>
              <a:t>Amazon </a:t>
            </a:r>
            <a:r>
              <a:rPr lang="fr-CA" b="1" i="1" dirty="0" err="1"/>
              <a:t>PinPoint</a:t>
            </a:r>
            <a:r>
              <a:rPr lang="fr-CA" dirty="0"/>
              <a:t>)</a:t>
            </a:r>
          </a:p>
          <a:p>
            <a:pPr marL="285750" indent="-285750">
              <a:buFont typeface="Arial" panose="020B0604020202020204" pitchFamily="34" charset="0"/>
              <a:buChar char="•"/>
            </a:pPr>
            <a:r>
              <a:rPr lang="fr-CA" dirty="0"/>
              <a:t>Fonction sans serveur (</a:t>
            </a:r>
            <a:r>
              <a:rPr lang="fr-CA" b="1" i="1" dirty="0"/>
              <a:t>Amazon Lambda et API Gateway</a:t>
            </a:r>
            <a:r>
              <a:rPr lang="fr-CA" dirty="0"/>
              <a:t>)</a:t>
            </a:r>
          </a:p>
          <a:p>
            <a:pPr marL="285750" indent="-285750">
              <a:buFont typeface="Arial" panose="020B0604020202020204" pitchFamily="34" charset="0"/>
              <a:buChar char="•"/>
            </a:pPr>
            <a:r>
              <a:rPr lang="fr-CA" dirty="0"/>
              <a:t>Base de données NoSQL (</a:t>
            </a:r>
            <a:r>
              <a:rPr lang="fr-CA" b="1" i="1" dirty="0" err="1"/>
              <a:t>DynamoDB</a:t>
            </a:r>
            <a:r>
              <a:rPr lang="fr-CA" dirty="0"/>
              <a:t>)</a:t>
            </a:r>
          </a:p>
          <a:p>
            <a:pPr marL="285750" indent="-285750">
              <a:buFont typeface="Arial" panose="020B0604020202020204" pitchFamily="34" charset="0"/>
              <a:buChar char="•"/>
            </a:pPr>
            <a:r>
              <a:rPr lang="fr-CA" dirty="0"/>
              <a:t>Tester  (</a:t>
            </a:r>
            <a:r>
              <a:rPr lang="fr-CA" b="1" i="1" dirty="0"/>
              <a:t>Amazon </a:t>
            </a:r>
            <a:r>
              <a:rPr lang="fr-CA" b="1" i="1" dirty="0" err="1"/>
              <a:t>Device</a:t>
            </a:r>
            <a:r>
              <a:rPr lang="fr-CA" b="1" i="1" dirty="0"/>
              <a:t> </a:t>
            </a:r>
            <a:r>
              <a:rPr lang="fr-CA" b="1" i="1" dirty="0" err="1"/>
              <a:t>Farm</a:t>
            </a:r>
            <a:r>
              <a:rPr lang="fr-CA" dirty="0"/>
              <a:t>)</a:t>
            </a:r>
          </a:p>
        </p:txBody>
      </p:sp>
      <p:pic>
        <p:nvPicPr>
          <p:cNvPr id="7" name="Image 6">
            <a:extLst>
              <a:ext uri="{FF2B5EF4-FFF2-40B4-BE49-F238E27FC236}">
                <a16:creationId xmlns:a16="http://schemas.microsoft.com/office/drawing/2014/main" id="{69183044-38C9-4168-8410-0E86E43D1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769" y="408896"/>
            <a:ext cx="702752" cy="702752"/>
          </a:xfrm>
          <a:prstGeom prst="rect">
            <a:avLst/>
          </a:prstGeom>
        </p:spPr>
      </p:pic>
      <p:pic>
        <p:nvPicPr>
          <p:cNvPr id="1026" name="Picture 2" descr="https://lh5.googleusercontent.com/FnipRjf1oWgUs9MHEAfguY4JLqITKuTnogXERIB5BkKGLV_yrcZ5ZFFVfc3OZKteVlByWNmTUBbOp5wXjqSJ3xS3lZz_kR9kxypsi-fmZexRfoXFGBf_LGNsQrcakNJczLIL-5pd">
            <a:extLst>
              <a:ext uri="{FF2B5EF4-FFF2-40B4-BE49-F238E27FC236}">
                <a16:creationId xmlns:a16="http://schemas.microsoft.com/office/drawing/2014/main" id="{B554FA2F-A6D4-4C46-A36A-E5B548552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186" y="3953461"/>
            <a:ext cx="6776903" cy="1814293"/>
          </a:xfrm>
          <a:prstGeom prst="rect">
            <a:avLst/>
          </a:prstGeom>
          <a:noFill/>
          <a:ln w="57150">
            <a:solidFill>
              <a:schemeClr val="bg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2837"/>
      </p:ext>
    </p:extLst>
  </p:cSld>
  <p:clrMapOvr>
    <a:masterClrMapping/>
  </p:clrMapOvr>
  <mc:AlternateContent xmlns:mc="http://schemas.openxmlformats.org/markup-compatibility/2006">
    <mc:Choice xmlns:p14="http://schemas.microsoft.com/office/powerpoint/2010/main" Requires="p14">
      <p:transition spd="slow" p14:dur="1250" advTm="1000">
        <p14:honeycomb/>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AWS Mobile Hub</a:t>
            </a:r>
          </a:p>
        </p:txBody>
      </p:sp>
      <p:pic>
        <p:nvPicPr>
          <p:cNvPr id="7" name="Image 6">
            <a:extLst>
              <a:ext uri="{FF2B5EF4-FFF2-40B4-BE49-F238E27FC236}">
                <a16:creationId xmlns:a16="http://schemas.microsoft.com/office/drawing/2014/main" id="{69183044-38C9-4168-8410-0E86E43D1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9" y="408896"/>
            <a:ext cx="702752" cy="702752"/>
          </a:xfrm>
          <a:prstGeom prst="rect">
            <a:avLst/>
          </a:prstGeom>
        </p:spPr>
      </p:pic>
      <p:sp>
        <p:nvSpPr>
          <p:cNvPr id="4" name="Titre 3">
            <a:extLst>
              <a:ext uri="{FF2B5EF4-FFF2-40B4-BE49-F238E27FC236}">
                <a16:creationId xmlns:a16="http://schemas.microsoft.com/office/drawing/2014/main" id="{4048D497-D7AB-4174-BF0A-40C67E723B1E}"/>
              </a:ext>
            </a:extLst>
          </p:cNvPr>
          <p:cNvSpPr>
            <a:spLocks noGrp="1"/>
          </p:cNvSpPr>
          <p:nvPr>
            <p:ph type="title"/>
          </p:nvPr>
        </p:nvSpPr>
        <p:spPr/>
        <p:txBody>
          <a:bodyPr/>
          <a:lstStyle/>
          <a:p>
            <a:endParaRPr lang="fr-CA" dirty="0"/>
          </a:p>
        </p:txBody>
      </p:sp>
      <p:sp>
        <p:nvSpPr>
          <p:cNvPr id="5" name="Espace réservé du texte 4">
            <a:extLst>
              <a:ext uri="{FF2B5EF4-FFF2-40B4-BE49-F238E27FC236}">
                <a16:creationId xmlns:a16="http://schemas.microsoft.com/office/drawing/2014/main" id="{20EEFBE5-E5D1-4D26-8E58-AFEF06FA2B98}"/>
              </a:ext>
            </a:extLst>
          </p:cNvPr>
          <p:cNvSpPr>
            <a:spLocks noGrp="1"/>
          </p:cNvSpPr>
          <p:nvPr>
            <p:ph type="body" idx="1"/>
          </p:nvPr>
        </p:nvSpPr>
        <p:spPr/>
        <p:txBody>
          <a:bodyPr/>
          <a:lstStyle/>
          <a:p>
            <a:r>
              <a:rPr lang="fr-CA" dirty="0"/>
              <a:t>Points Positifs</a:t>
            </a:r>
          </a:p>
        </p:txBody>
      </p:sp>
      <p:sp>
        <p:nvSpPr>
          <p:cNvPr id="6" name="Espace réservé du contenu 5">
            <a:extLst>
              <a:ext uri="{FF2B5EF4-FFF2-40B4-BE49-F238E27FC236}">
                <a16:creationId xmlns:a16="http://schemas.microsoft.com/office/drawing/2014/main" id="{F59D419D-8531-4980-B304-92E222C8B7AB}"/>
              </a:ext>
            </a:extLst>
          </p:cNvPr>
          <p:cNvSpPr>
            <a:spLocks noGrp="1"/>
          </p:cNvSpPr>
          <p:nvPr>
            <p:ph sz="half" idx="2"/>
          </p:nvPr>
        </p:nvSpPr>
        <p:spPr>
          <a:xfrm>
            <a:off x="159027" y="2824270"/>
            <a:ext cx="5776950" cy="2946944"/>
          </a:xfrm>
          <a:gradFill>
            <a:gsLst>
              <a:gs pos="0">
                <a:srgbClr val="92D050"/>
              </a:gs>
              <a:gs pos="100000">
                <a:schemeClr val="bg1">
                  <a:shade val="80000"/>
                </a:schemeClr>
              </a:gs>
            </a:gsLst>
            <a:path path="circle">
              <a:fillToRect l="43000" r="43000" b="100000"/>
            </a:path>
          </a:gradFill>
        </p:spPr>
        <p:txBody>
          <a:bodyPr>
            <a:normAutofit/>
          </a:bodyPr>
          <a:lstStyle/>
          <a:p>
            <a:r>
              <a:rPr lang="fr-CA" sz="1800" dirty="0"/>
              <a:t>La facilité d’utilisation</a:t>
            </a:r>
          </a:p>
          <a:p>
            <a:r>
              <a:rPr lang="fr-CA" sz="1800" dirty="0"/>
              <a:t>Ils sont à jour avec les dernières technologies et cela peut aider notre produit à être plus stable</a:t>
            </a:r>
          </a:p>
          <a:p>
            <a:r>
              <a:rPr lang="fr-CA" sz="1800" dirty="0"/>
              <a:t>Vous pouvez obtenir beaucoup de soutien et d’aide de leur part et de la communauté étrangère</a:t>
            </a:r>
          </a:p>
          <a:p>
            <a:r>
              <a:rPr lang="fr-CA" sz="1800" dirty="0"/>
              <a:t>La fonctionnalité de redimensionnement automatique</a:t>
            </a:r>
          </a:p>
          <a:p>
            <a:endParaRPr lang="fr-CA" dirty="0"/>
          </a:p>
        </p:txBody>
      </p:sp>
      <p:sp>
        <p:nvSpPr>
          <p:cNvPr id="10" name="Espace réservé du texte 9">
            <a:extLst>
              <a:ext uri="{FF2B5EF4-FFF2-40B4-BE49-F238E27FC236}">
                <a16:creationId xmlns:a16="http://schemas.microsoft.com/office/drawing/2014/main" id="{DA1B4C6C-A1A2-4986-B8BA-F4C5AABCB517}"/>
              </a:ext>
            </a:extLst>
          </p:cNvPr>
          <p:cNvSpPr>
            <a:spLocks noGrp="1"/>
          </p:cNvSpPr>
          <p:nvPr>
            <p:ph type="body" sz="quarter" idx="3"/>
          </p:nvPr>
        </p:nvSpPr>
        <p:spPr/>
        <p:txBody>
          <a:bodyPr/>
          <a:lstStyle/>
          <a:p>
            <a:r>
              <a:rPr lang="fr-CA" dirty="0"/>
              <a:t>Points négatifs</a:t>
            </a:r>
          </a:p>
        </p:txBody>
      </p:sp>
      <p:sp>
        <p:nvSpPr>
          <p:cNvPr id="11" name="Espace réservé du contenu 10">
            <a:extLst>
              <a:ext uri="{FF2B5EF4-FFF2-40B4-BE49-F238E27FC236}">
                <a16:creationId xmlns:a16="http://schemas.microsoft.com/office/drawing/2014/main" id="{1CCDA89A-770D-4220-869B-5131D5AC08F1}"/>
              </a:ext>
            </a:extLst>
          </p:cNvPr>
          <p:cNvSpPr>
            <a:spLocks noGrp="1"/>
          </p:cNvSpPr>
          <p:nvPr>
            <p:ph sz="quarter" idx="4"/>
          </p:nvPr>
        </p:nvSpPr>
        <p:spPr>
          <a:xfrm>
            <a:off x="6256024" y="2821492"/>
            <a:ext cx="5935975" cy="1651032"/>
          </a:xfrm>
          <a:gradFill>
            <a:gsLst>
              <a:gs pos="0">
                <a:srgbClr val="FF0000"/>
              </a:gs>
              <a:gs pos="100000">
                <a:schemeClr val="bg1">
                  <a:shade val="80000"/>
                </a:schemeClr>
              </a:gs>
            </a:gsLst>
            <a:path path="circle">
              <a:fillToRect l="43000" r="43000" b="100000"/>
            </a:path>
          </a:gradFill>
        </p:spPr>
        <p:txBody>
          <a:bodyPr>
            <a:normAutofit/>
          </a:bodyPr>
          <a:lstStyle/>
          <a:p>
            <a:r>
              <a:rPr lang="fr-CA" sz="1800" dirty="0"/>
              <a:t>Le service est coûteux </a:t>
            </a:r>
          </a:p>
          <a:p>
            <a:r>
              <a:rPr lang="fr-CA" sz="1800" dirty="0"/>
              <a:t>L’interface dans le nuage est difficile à gérer pour les débutants</a:t>
            </a:r>
          </a:p>
        </p:txBody>
      </p:sp>
    </p:spTree>
    <p:extLst>
      <p:ext uri="{BB962C8B-B14F-4D97-AF65-F5344CB8AC3E}">
        <p14:creationId xmlns:p14="http://schemas.microsoft.com/office/powerpoint/2010/main" val="502287767"/>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7201813-685B-459F-82EC-4882A6E42C83}"/>
              </a:ext>
            </a:extLst>
          </p:cNvPr>
          <p:cNvPicPr>
            <a:picLocks noChangeAspect="1"/>
          </p:cNvPicPr>
          <p:nvPr/>
        </p:nvPicPr>
        <p:blipFill>
          <a:blip r:embed="rId2"/>
          <a:stretch>
            <a:fillRect/>
          </a:stretch>
        </p:blipFill>
        <p:spPr>
          <a:xfrm>
            <a:off x="861808" y="414154"/>
            <a:ext cx="10208963" cy="6029692"/>
          </a:xfrm>
          <a:prstGeom prst="rect">
            <a:avLst/>
          </a:prstGeom>
          <a:ln w="57150">
            <a:solidFill>
              <a:schemeClr val="bg1"/>
            </a:solidFill>
          </a:ln>
        </p:spPr>
      </p:pic>
    </p:spTree>
    <p:extLst>
      <p:ext uri="{BB962C8B-B14F-4D97-AF65-F5344CB8AC3E}">
        <p14:creationId xmlns:p14="http://schemas.microsoft.com/office/powerpoint/2010/main" val="2935889526"/>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B109B-C412-485B-88F8-3CB2F1E087E6}"/>
              </a:ext>
            </a:extLst>
          </p:cNvPr>
          <p:cNvSpPr>
            <a:spLocks noGrp="1"/>
          </p:cNvSpPr>
          <p:nvPr>
            <p:ph type="title"/>
          </p:nvPr>
        </p:nvSpPr>
        <p:spPr>
          <a:xfrm>
            <a:off x="1447191" y="1058245"/>
            <a:ext cx="8423639" cy="802237"/>
          </a:xfrm>
        </p:spPr>
        <p:txBody>
          <a:bodyPr/>
          <a:lstStyle/>
          <a:p>
            <a:endParaRPr lang="fr-CA" dirty="0"/>
          </a:p>
        </p:txBody>
      </p:sp>
      <p:sp>
        <p:nvSpPr>
          <p:cNvPr id="3" name="Espace réservé du texte 2">
            <a:extLst>
              <a:ext uri="{FF2B5EF4-FFF2-40B4-BE49-F238E27FC236}">
                <a16:creationId xmlns:a16="http://schemas.microsoft.com/office/drawing/2014/main" id="{787DCE27-5E9E-447E-8320-22037405B9F3}"/>
              </a:ext>
            </a:extLst>
          </p:cNvPr>
          <p:cNvSpPr>
            <a:spLocks noGrp="1"/>
          </p:cNvSpPr>
          <p:nvPr>
            <p:ph type="body" idx="1"/>
          </p:nvPr>
        </p:nvSpPr>
        <p:spPr>
          <a:xfrm>
            <a:off x="498064" y="1459510"/>
            <a:ext cx="4488794" cy="801943"/>
          </a:xfrm>
        </p:spPr>
        <p:txBody>
          <a:bodyPr/>
          <a:lstStyle/>
          <a:p>
            <a:r>
              <a:rPr lang="fr-CA" dirty="0"/>
              <a:t>POINTS positifs </a:t>
            </a:r>
          </a:p>
        </p:txBody>
      </p:sp>
      <p:sp>
        <p:nvSpPr>
          <p:cNvPr id="4" name="Espace réservé du contenu 3">
            <a:extLst>
              <a:ext uri="{FF2B5EF4-FFF2-40B4-BE49-F238E27FC236}">
                <a16:creationId xmlns:a16="http://schemas.microsoft.com/office/drawing/2014/main" id="{D6DDB28A-F3EB-420F-AFE2-C79CF981E66F}"/>
              </a:ext>
            </a:extLst>
          </p:cNvPr>
          <p:cNvSpPr>
            <a:spLocks noGrp="1"/>
          </p:cNvSpPr>
          <p:nvPr>
            <p:ph sz="half" idx="2"/>
          </p:nvPr>
        </p:nvSpPr>
        <p:spPr>
          <a:xfrm>
            <a:off x="583128" y="2366774"/>
            <a:ext cx="5411329" cy="3229568"/>
          </a:xfrm>
          <a:gradFill>
            <a:gsLst>
              <a:gs pos="0">
                <a:srgbClr val="92D050"/>
              </a:gs>
              <a:gs pos="100000">
                <a:schemeClr val="bg1">
                  <a:shade val="80000"/>
                </a:schemeClr>
              </a:gs>
            </a:gsLst>
            <a:path path="circle">
              <a:fillToRect l="43000" r="43000" b="100000"/>
            </a:path>
          </a:gradFill>
        </p:spPr>
        <p:txBody>
          <a:bodyPr>
            <a:normAutofit fontScale="70000" lnSpcReduction="20000"/>
          </a:bodyPr>
          <a:lstStyle/>
          <a:p>
            <a:r>
              <a:rPr lang="fr-CA" dirty="0"/>
              <a:t>Beaucoup de choix  d’offres et d’outils pour tous les besoins</a:t>
            </a:r>
          </a:p>
          <a:p>
            <a:r>
              <a:rPr lang="fr-CA" dirty="0"/>
              <a:t>Lorsqu’un service est installé, c’est fiable et efficace</a:t>
            </a:r>
          </a:p>
          <a:p>
            <a:r>
              <a:rPr lang="fr-CA" dirty="0"/>
              <a:t>Rapide et mature</a:t>
            </a:r>
          </a:p>
          <a:p>
            <a:r>
              <a:rPr lang="fr-CA" dirty="0"/>
              <a:t>Service à la carte des services et des outils</a:t>
            </a:r>
          </a:p>
          <a:p>
            <a:r>
              <a:rPr lang="fr-CA" dirty="0"/>
              <a:t>Instructions,  tutoriels et documentations</a:t>
            </a:r>
          </a:p>
          <a:p>
            <a:r>
              <a:rPr lang="fr-CA" dirty="0"/>
              <a:t>Certification </a:t>
            </a:r>
            <a:r>
              <a:rPr lang="fr-CA" i="1" dirty="0"/>
              <a:t>Amazon</a:t>
            </a:r>
            <a:r>
              <a:rPr lang="fr-CA" dirty="0"/>
              <a:t> offerte</a:t>
            </a:r>
          </a:p>
          <a:p>
            <a:r>
              <a:rPr lang="fr-CA" dirty="0"/>
              <a:t>Tarification </a:t>
            </a:r>
            <a:r>
              <a:rPr lang="en-CA" dirty="0"/>
              <a:t>“</a:t>
            </a:r>
            <a:r>
              <a:rPr lang="fr-CA" dirty="0" err="1"/>
              <a:t>Pay</a:t>
            </a:r>
            <a:r>
              <a:rPr lang="fr-CA" dirty="0"/>
              <a:t> as </a:t>
            </a:r>
            <a:r>
              <a:rPr lang="fr-CA" dirty="0" err="1"/>
              <a:t>you</a:t>
            </a:r>
            <a:r>
              <a:rPr lang="fr-CA" dirty="0"/>
              <a:t> go</a:t>
            </a:r>
            <a:r>
              <a:rPr lang="en-CA" dirty="0"/>
              <a:t>” et  “Pay less by using more”</a:t>
            </a:r>
            <a:endParaRPr lang="fr-CA" dirty="0"/>
          </a:p>
          <a:p>
            <a:endParaRPr lang="fr-CA" dirty="0"/>
          </a:p>
        </p:txBody>
      </p:sp>
      <p:sp>
        <p:nvSpPr>
          <p:cNvPr id="5" name="Espace réservé du texte 4">
            <a:extLst>
              <a:ext uri="{FF2B5EF4-FFF2-40B4-BE49-F238E27FC236}">
                <a16:creationId xmlns:a16="http://schemas.microsoft.com/office/drawing/2014/main" id="{04487B8D-0342-4169-8553-C05F9E018DD5}"/>
              </a:ext>
            </a:extLst>
          </p:cNvPr>
          <p:cNvSpPr>
            <a:spLocks noGrp="1"/>
          </p:cNvSpPr>
          <p:nvPr>
            <p:ph type="body" sz="quarter" idx="3"/>
          </p:nvPr>
        </p:nvSpPr>
        <p:spPr>
          <a:xfrm>
            <a:off x="6231160" y="1459216"/>
            <a:ext cx="4488794" cy="802237"/>
          </a:xfrm>
        </p:spPr>
        <p:txBody>
          <a:bodyPr/>
          <a:lstStyle/>
          <a:p>
            <a:r>
              <a:rPr lang="fr-CA" dirty="0"/>
              <a:t>POINTS négatifs</a:t>
            </a:r>
          </a:p>
        </p:txBody>
      </p:sp>
      <p:sp>
        <p:nvSpPr>
          <p:cNvPr id="6" name="Espace réservé du contenu 5">
            <a:extLst>
              <a:ext uri="{FF2B5EF4-FFF2-40B4-BE49-F238E27FC236}">
                <a16:creationId xmlns:a16="http://schemas.microsoft.com/office/drawing/2014/main" id="{8EDFEA9E-6E7B-4423-9BA8-A511A19C0237}"/>
              </a:ext>
            </a:extLst>
          </p:cNvPr>
          <p:cNvSpPr>
            <a:spLocks noGrp="1"/>
          </p:cNvSpPr>
          <p:nvPr>
            <p:ph sz="quarter" idx="4"/>
          </p:nvPr>
        </p:nvSpPr>
        <p:spPr>
          <a:xfrm>
            <a:off x="6231160" y="2366774"/>
            <a:ext cx="5751097" cy="2176028"/>
          </a:xfrm>
          <a:gradFill>
            <a:gsLst>
              <a:gs pos="0">
                <a:srgbClr val="C00000"/>
              </a:gs>
              <a:gs pos="100000">
                <a:schemeClr val="bg1">
                  <a:shade val="80000"/>
                </a:schemeClr>
              </a:gs>
            </a:gsLst>
            <a:path path="circle">
              <a:fillToRect l="43000" r="43000" b="100000"/>
            </a:path>
          </a:gradFill>
        </p:spPr>
        <p:txBody>
          <a:bodyPr>
            <a:normAutofit fontScale="70000" lnSpcReduction="20000"/>
          </a:bodyPr>
          <a:lstStyle/>
          <a:p>
            <a:r>
              <a:rPr lang="fr-CA" dirty="0"/>
              <a:t>Parfois trop de services et d’outils, on peut s’y perdre facilement</a:t>
            </a:r>
          </a:p>
          <a:p>
            <a:r>
              <a:rPr lang="en-CA" dirty="0"/>
              <a:t>L</a:t>
            </a:r>
            <a:r>
              <a:rPr lang="fr-CA" dirty="0"/>
              <a:t>e nom de la plupart des produits ne sont pas du tout représentatifs</a:t>
            </a:r>
          </a:p>
          <a:p>
            <a:r>
              <a:rPr lang="fr-CA" dirty="0"/>
              <a:t>Installation de services très complexe et laborieuse</a:t>
            </a:r>
          </a:p>
          <a:p>
            <a:r>
              <a:rPr lang="fr-CA" dirty="0"/>
              <a:t>Bémol sur le service </a:t>
            </a:r>
            <a:r>
              <a:rPr lang="fr-CA" i="1" dirty="0"/>
              <a:t>API Gateway</a:t>
            </a:r>
          </a:p>
          <a:p>
            <a:r>
              <a:rPr lang="fr-CA" dirty="0"/>
              <a:t>Peut rapidement devenir très coûteux</a:t>
            </a:r>
          </a:p>
        </p:txBody>
      </p:sp>
      <p:pic>
        <p:nvPicPr>
          <p:cNvPr id="9" name="Image 8">
            <a:extLst>
              <a:ext uri="{FF2B5EF4-FFF2-40B4-BE49-F238E27FC236}">
                <a16:creationId xmlns:a16="http://schemas.microsoft.com/office/drawing/2014/main" id="{E5166C23-320B-439D-9C2E-6112104E9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096" y="5141626"/>
            <a:ext cx="2273583" cy="909433"/>
          </a:xfrm>
          <a:prstGeom prst="rect">
            <a:avLst/>
          </a:prstGeom>
        </p:spPr>
      </p:pic>
      <p:sp>
        <p:nvSpPr>
          <p:cNvPr id="7" name="Rectangle 6">
            <a:extLst>
              <a:ext uri="{FF2B5EF4-FFF2-40B4-BE49-F238E27FC236}">
                <a16:creationId xmlns:a16="http://schemas.microsoft.com/office/drawing/2014/main" id="{30ABD646-6CFE-4CB0-A62D-1D3B779377C1}"/>
              </a:ext>
            </a:extLst>
          </p:cNvPr>
          <p:cNvSpPr/>
          <p:nvPr/>
        </p:nvSpPr>
        <p:spPr>
          <a:xfrm>
            <a:off x="2632239" y="168094"/>
            <a:ext cx="7197841" cy="1569660"/>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AWS pours et contres généraux</a:t>
            </a:r>
            <a:endParaRPr lang="fr-FR"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874330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4" name="Rectangle 3">
            <a:extLst>
              <a:ext uri="{FF2B5EF4-FFF2-40B4-BE49-F238E27FC236}">
                <a16:creationId xmlns:a16="http://schemas.microsoft.com/office/drawing/2014/main" id="{755D0F84-7530-4897-B693-4766819F0A3C}"/>
              </a:ext>
            </a:extLst>
          </p:cNvPr>
          <p:cNvSpPr/>
          <p:nvPr/>
        </p:nvSpPr>
        <p:spPr>
          <a:xfrm>
            <a:off x="1523999" y="176408"/>
            <a:ext cx="9250017" cy="769441"/>
          </a:xfrm>
          <a:prstGeom prst="rect">
            <a:avLst/>
          </a:prstGeom>
          <a:noFill/>
        </p:spPr>
        <p:txBody>
          <a:bodyPr wrap="square" lIns="91440" tIns="45720" rIns="91440" bIns="45720">
            <a:spAutoFit/>
          </a:bodyPr>
          <a:lstStyle/>
          <a:p>
            <a:pPr algn="ctr"/>
            <a:r>
              <a:rPr lang="fr-FR"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Ce qu’en dit la communauté?</a:t>
            </a:r>
            <a:endParaRPr lang="fr-FR"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Bulle narrative : ronde 1">
            <a:extLst>
              <a:ext uri="{FF2B5EF4-FFF2-40B4-BE49-F238E27FC236}">
                <a16:creationId xmlns:a16="http://schemas.microsoft.com/office/drawing/2014/main" id="{C28C3B5C-E63C-44B5-9774-A8B6157CC2B4}"/>
              </a:ext>
            </a:extLst>
          </p:cNvPr>
          <p:cNvSpPr/>
          <p:nvPr/>
        </p:nvSpPr>
        <p:spPr>
          <a:xfrm>
            <a:off x="8641064" y="861124"/>
            <a:ext cx="3391907" cy="248315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«You </a:t>
            </a:r>
            <a:r>
              <a:rPr lang="fr-CA" dirty="0" err="1"/>
              <a:t>will</a:t>
            </a:r>
            <a:r>
              <a:rPr lang="fr-CA" dirty="0"/>
              <a:t> </a:t>
            </a:r>
            <a:r>
              <a:rPr lang="fr-CA" dirty="0" err="1"/>
              <a:t>also</a:t>
            </a:r>
            <a:r>
              <a:rPr lang="fr-CA" dirty="0"/>
              <a:t> have the </a:t>
            </a:r>
            <a:r>
              <a:rPr lang="fr-CA" dirty="0" err="1"/>
              <a:t>most</a:t>
            </a:r>
            <a:r>
              <a:rPr lang="fr-CA" dirty="0"/>
              <a:t> options and the </a:t>
            </a:r>
            <a:r>
              <a:rPr lang="fr-CA" dirty="0" err="1"/>
              <a:t>greatest</a:t>
            </a:r>
            <a:r>
              <a:rPr lang="fr-CA" dirty="0"/>
              <a:t> </a:t>
            </a:r>
            <a:r>
              <a:rPr lang="fr-CA" dirty="0" err="1"/>
              <a:t>flexibility</a:t>
            </a:r>
            <a:r>
              <a:rPr lang="fr-CA" dirty="0"/>
              <a:t>» -Wayne Rash</a:t>
            </a:r>
          </a:p>
        </p:txBody>
      </p:sp>
      <p:sp>
        <p:nvSpPr>
          <p:cNvPr id="5" name="Bulle narrative : ronde 4">
            <a:extLst>
              <a:ext uri="{FF2B5EF4-FFF2-40B4-BE49-F238E27FC236}">
                <a16:creationId xmlns:a16="http://schemas.microsoft.com/office/drawing/2014/main" id="{D99923E9-253F-4A83-86CA-1F9AA1A9D766}"/>
              </a:ext>
            </a:extLst>
          </p:cNvPr>
          <p:cNvSpPr/>
          <p:nvPr/>
        </p:nvSpPr>
        <p:spPr>
          <a:xfrm flipH="1">
            <a:off x="-2" y="861123"/>
            <a:ext cx="4207891" cy="273651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a:t>
            </a:r>
            <a:r>
              <a:rPr lang="en-US" dirty="0"/>
              <a:t>Amazon is the Pioneer that made the cloud a public domain and made it mainstream, </a:t>
            </a:r>
            <a:r>
              <a:rPr lang="en-US" dirty="0" err="1"/>
              <a:t>mais</a:t>
            </a:r>
            <a:r>
              <a:rPr lang="en-US" dirty="0"/>
              <a:t> l’</a:t>
            </a:r>
            <a:r>
              <a:rPr lang="fr-CA" dirty="0"/>
              <a:t>API Gateway d’AWS c’est de la grosse marde!!» - Nicolas Genest </a:t>
            </a:r>
          </a:p>
        </p:txBody>
      </p:sp>
      <p:sp>
        <p:nvSpPr>
          <p:cNvPr id="6" name="Bulle narrative : ronde 5">
            <a:extLst>
              <a:ext uri="{FF2B5EF4-FFF2-40B4-BE49-F238E27FC236}">
                <a16:creationId xmlns:a16="http://schemas.microsoft.com/office/drawing/2014/main" id="{665FDCB9-0141-4193-A0CB-5BF777BCF225}"/>
              </a:ext>
            </a:extLst>
          </p:cNvPr>
          <p:cNvSpPr/>
          <p:nvPr/>
        </p:nvSpPr>
        <p:spPr>
          <a:xfrm>
            <a:off x="6901609" y="3662380"/>
            <a:ext cx="3747541" cy="258542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«Le Cloud </a:t>
            </a:r>
            <a:r>
              <a:rPr lang="fr-CA" dirty="0" err="1"/>
              <a:t>Computing</a:t>
            </a:r>
            <a:r>
              <a:rPr lang="fr-CA" dirty="0"/>
              <a:t> c’est une technologie d’avenir...» - Régis Labeaume</a:t>
            </a:r>
          </a:p>
          <a:p>
            <a:pPr algn="ctr"/>
            <a:endParaRPr lang="fr-CA" dirty="0"/>
          </a:p>
        </p:txBody>
      </p:sp>
      <p:sp>
        <p:nvSpPr>
          <p:cNvPr id="8" name="Bulle narrative : ronde 7">
            <a:extLst>
              <a:ext uri="{FF2B5EF4-FFF2-40B4-BE49-F238E27FC236}">
                <a16:creationId xmlns:a16="http://schemas.microsoft.com/office/drawing/2014/main" id="{CFF0C467-0814-4D67-BE14-96106B537FFF}"/>
              </a:ext>
            </a:extLst>
          </p:cNvPr>
          <p:cNvSpPr/>
          <p:nvPr/>
        </p:nvSpPr>
        <p:spPr>
          <a:xfrm flipH="1">
            <a:off x="4358224" y="1059937"/>
            <a:ext cx="3826838" cy="202765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«AWS est un des géants du cloud </a:t>
            </a:r>
            <a:r>
              <a:rPr lang="fr-CA" dirty="0" err="1"/>
              <a:t>computing</a:t>
            </a:r>
            <a:r>
              <a:rPr lang="fr-CA" dirty="0"/>
              <a:t>!» -</a:t>
            </a:r>
            <a:r>
              <a:rPr lang="fr-CA" dirty="0" err="1"/>
              <a:t>Fungo</a:t>
            </a:r>
            <a:endParaRPr lang="fr-CA" dirty="0"/>
          </a:p>
        </p:txBody>
      </p:sp>
      <p:sp>
        <p:nvSpPr>
          <p:cNvPr id="9" name="Bulle narrative : ronde 8">
            <a:extLst>
              <a:ext uri="{FF2B5EF4-FFF2-40B4-BE49-F238E27FC236}">
                <a16:creationId xmlns:a16="http://schemas.microsoft.com/office/drawing/2014/main" id="{C87CE760-F356-4265-9BF1-3A099095E7C8}"/>
              </a:ext>
            </a:extLst>
          </p:cNvPr>
          <p:cNvSpPr/>
          <p:nvPr/>
        </p:nvSpPr>
        <p:spPr>
          <a:xfrm flipH="1">
            <a:off x="740652" y="3996673"/>
            <a:ext cx="5839917" cy="244936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a:t>
            </a:r>
            <a:r>
              <a:rPr lang="en-US" dirty="0"/>
              <a:t>After assessing all of our cloud platform options, we decided to migrate to AWS so we could leverage the most reliable, high-performance, and secure cloud platform available for companies around the world today</a:t>
            </a:r>
            <a:r>
              <a:rPr lang="fr-CA" dirty="0"/>
              <a:t>» - Kim Hong-</a:t>
            </a:r>
            <a:r>
              <a:rPr lang="fr-CA" dirty="0" err="1"/>
              <a:t>Jae</a:t>
            </a:r>
            <a:endParaRPr lang="fr-CA" dirty="0"/>
          </a:p>
        </p:txBody>
      </p:sp>
      <p:pic>
        <p:nvPicPr>
          <p:cNvPr id="15" name="Image 14">
            <a:extLst>
              <a:ext uri="{FF2B5EF4-FFF2-40B4-BE49-F238E27FC236}">
                <a16:creationId xmlns:a16="http://schemas.microsoft.com/office/drawing/2014/main" id="{73CF2B14-67C2-447C-8704-4682DDBAC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369" y="4041987"/>
            <a:ext cx="2583795" cy="1722530"/>
          </a:xfrm>
          <a:prstGeom prst="rect">
            <a:avLst/>
          </a:prstGeom>
        </p:spPr>
      </p:pic>
    </p:spTree>
    <p:extLst>
      <p:ext uri="{BB962C8B-B14F-4D97-AF65-F5344CB8AC3E}">
        <p14:creationId xmlns:p14="http://schemas.microsoft.com/office/powerpoint/2010/main" val="977310184"/>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ppt_x</p:attrName>
                                        </p:attrNameLst>
                                      </p:cBhvr>
                                      <p:tavLst>
                                        <p:tav tm="0">
                                          <p:val>
                                            <p:strVal val="#ppt_x"/>
                                          </p:val>
                                        </p:tav>
                                        <p:tav tm="100000">
                                          <p:val>
                                            <p:strVal val="#ppt_x"/>
                                          </p:val>
                                        </p:tav>
                                      </p:tavLst>
                                    </p:anim>
                                    <p:anim calcmode="lin" valueType="num">
                                      <p:cBhvr>
                                        <p:cTn id="9" dur="1800" decel="100000" fill="hold"/>
                                        <p:tgtEl>
                                          <p:spTgt spid="3"/>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2000"/>
                            </p:stCondLst>
                            <p:childTnLst>
                              <p:par>
                                <p:cTn id="12" presetID="9" presetClass="emph" presetSubtype="0" nodeType="afterEffect">
                                  <p:stCondLst>
                                    <p:cond delay="0"/>
                                  </p:stCondLst>
                                  <p:childTnLst>
                                    <p:set>
                                      <p:cBhvr>
                                        <p:cTn id="13" dur="indefinite"/>
                                        <p:tgtEl>
                                          <p:spTgt spid="3"/>
                                        </p:tgtEl>
                                        <p:attrNameLst>
                                          <p:attrName>style.opacity</p:attrName>
                                        </p:attrNameLst>
                                      </p:cBhvr>
                                      <p:to>
                                        <p:strVal val="0.5"/>
                                      </p:to>
                                    </p:set>
                                    <p:animEffect filter="image" prLst="opacity: 0.5">
                                      <p:cBhvr rctx="IE">
                                        <p:cTn id="14" dur="indefinite"/>
                                        <p:tgtEl>
                                          <p:spTgt spid="3"/>
                                        </p:tgtEl>
                                      </p:cBhvr>
                                    </p:animEffect>
                                  </p:childTnLst>
                                </p:cTn>
                              </p:par>
                            </p:childTnLst>
                          </p:cTn>
                        </p:par>
                        <p:par>
                          <p:cTn id="15" fill="hold">
                            <p:stCondLst>
                              <p:cond delay="2000"/>
                            </p:stCondLst>
                            <p:childTnLst>
                              <p:par>
                                <p:cTn id="16" presetID="26"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435">
                                          <p:stCondLst>
                                            <p:cond delay="0"/>
                                          </p:stCondLst>
                                        </p:cTn>
                                        <p:tgtEl>
                                          <p:spTgt spid="4"/>
                                        </p:tgtEl>
                                      </p:cBhvr>
                                    </p:animEffect>
                                    <p:anim calcmode="lin" valueType="num">
                                      <p:cBhvr>
                                        <p:cTn id="19" dur="136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0"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1"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22"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23"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24" dur="19">
                                          <p:stCondLst>
                                            <p:cond delay="487"/>
                                          </p:stCondLst>
                                        </p:cTn>
                                        <p:tgtEl>
                                          <p:spTgt spid="4"/>
                                        </p:tgtEl>
                                      </p:cBhvr>
                                      <p:to x="100000" y="60000"/>
                                    </p:animScale>
                                    <p:animScale>
                                      <p:cBhvr>
                                        <p:cTn id="25" dur="124" decel="50000">
                                          <p:stCondLst>
                                            <p:cond delay="507"/>
                                          </p:stCondLst>
                                        </p:cTn>
                                        <p:tgtEl>
                                          <p:spTgt spid="4"/>
                                        </p:tgtEl>
                                      </p:cBhvr>
                                      <p:to x="100000" y="100000"/>
                                    </p:animScale>
                                    <p:animScale>
                                      <p:cBhvr>
                                        <p:cTn id="26" dur="19">
                                          <p:stCondLst>
                                            <p:cond delay="984"/>
                                          </p:stCondLst>
                                        </p:cTn>
                                        <p:tgtEl>
                                          <p:spTgt spid="4"/>
                                        </p:tgtEl>
                                      </p:cBhvr>
                                      <p:to x="100000" y="80000"/>
                                    </p:animScale>
                                    <p:animScale>
                                      <p:cBhvr>
                                        <p:cTn id="27" dur="124" decel="50000">
                                          <p:stCondLst>
                                            <p:cond delay="1003"/>
                                          </p:stCondLst>
                                        </p:cTn>
                                        <p:tgtEl>
                                          <p:spTgt spid="4"/>
                                        </p:tgtEl>
                                      </p:cBhvr>
                                      <p:to x="100000" y="100000"/>
                                    </p:animScale>
                                    <p:animScale>
                                      <p:cBhvr>
                                        <p:cTn id="28" dur="19">
                                          <p:stCondLst>
                                            <p:cond delay="1231"/>
                                          </p:stCondLst>
                                        </p:cTn>
                                        <p:tgtEl>
                                          <p:spTgt spid="4"/>
                                        </p:tgtEl>
                                      </p:cBhvr>
                                      <p:to x="100000" y="90000"/>
                                    </p:animScale>
                                    <p:animScale>
                                      <p:cBhvr>
                                        <p:cTn id="29" dur="124" decel="50000">
                                          <p:stCondLst>
                                            <p:cond delay="1251"/>
                                          </p:stCondLst>
                                        </p:cTn>
                                        <p:tgtEl>
                                          <p:spTgt spid="4"/>
                                        </p:tgtEl>
                                      </p:cBhvr>
                                      <p:to x="100000" y="100000"/>
                                    </p:animScale>
                                    <p:animScale>
                                      <p:cBhvr>
                                        <p:cTn id="30" dur="19">
                                          <p:stCondLst>
                                            <p:cond delay="1356"/>
                                          </p:stCondLst>
                                        </p:cTn>
                                        <p:tgtEl>
                                          <p:spTgt spid="4"/>
                                        </p:tgtEl>
                                      </p:cBhvr>
                                      <p:to x="100000" y="95000"/>
                                    </p:animScale>
                                    <p:animScale>
                                      <p:cBhvr>
                                        <p:cTn id="31" dur="124" decel="50000">
                                          <p:stCondLst>
                                            <p:cond delay="1376"/>
                                          </p:stCondLst>
                                        </p:cTn>
                                        <p:tgtEl>
                                          <p:spTgt spid="4"/>
                                        </p:tgtEl>
                                      </p:cBhvr>
                                      <p:to x="100000" y="100000"/>
                                    </p:animScale>
                                  </p:childTnLst>
                                </p:cTn>
                              </p:par>
                            </p:childTnLst>
                          </p:cTn>
                        </p:par>
                        <p:par>
                          <p:cTn id="32" fill="hold">
                            <p:stCondLst>
                              <p:cond delay="3500"/>
                            </p:stCondLst>
                            <p:childTnLst>
                              <p:par>
                                <p:cTn id="33" presetID="15"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500" fill="hold"/>
                                        <p:tgtEl>
                                          <p:spTgt spid="5"/>
                                        </p:tgtEl>
                                        <p:attrNameLst>
                                          <p:attrName>ppt_w</p:attrName>
                                        </p:attrNameLst>
                                      </p:cBhvr>
                                      <p:tavLst>
                                        <p:tav tm="0">
                                          <p:val>
                                            <p:fltVal val="0"/>
                                          </p:val>
                                        </p:tav>
                                        <p:tav tm="100000">
                                          <p:val>
                                            <p:strVal val="#ppt_w"/>
                                          </p:val>
                                        </p:tav>
                                      </p:tavLst>
                                    </p:anim>
                                    <p:anim calcmode="lin" valueType="num">
                                      <p:cBhvr>
                                        <p:cTn id="36" dur="1500" fill="hold"/>
                                        <p:tgtEl>
                                          <p:spTgt spid="5"/>
                                        </p:tgtEl>
                                        <p:attrNameLst>
                                          <p:attrName>ppt_h</p:attrName>
                                        </p:attrNameLst>
                                      </p:cBhvr>
                                      <p:tavLst>
                                        <p:tav tm="0">
                                          <p:val>
                                            <p:fltVal val="0"/>
                                          </p:val>
                                        </p:tav>
                                        <p:tav tm="100000">
                                          <p:val>
                                            <p:strVal val="#ppt_h"/>
                                          </p:val>
                                        </p:tav>
                                      </p:tavLst>
                                    </p:anim>
                                    <p:anim calcmode="lin" valueType="num">
                                      <p:cBhvr>
                                        <p:cTn id="37" dur="1500" fill="hold"/>
                                        <p:tgtEl>
                                          <p:spTgt spid="5"/>
                                        </p:tgtEl>
                                        <p:attrNameLst>
                                          <p:attrName>ppt_x</p:attrName>
                                        </p:attrNameLst>
                                      </p:cBhvr>
                                      <p:tavLst>
                                        <p:tav tm="0" fmla="#ppt_x+(cos(-2*pi*(1-$))*-#ppt_x-sin(-2*pi*(1-$))*(1-#ppt_y))*(1-$)">
                                          <p:val>
                                            <p:fltVal val="0"/>
                                          </p:val>
                                        </p:tav>
                                        <p:tav tm="100000">
                                          <p:val>
                                            <p:fltVal val="1"/>
                                          </p:val>
                                        </p:tav>
                                      </p:tavLst>
                                    </p:anim>
                                    <p:anim calcmode="lin" valueType="num">
                                      <p:cBhvr>
                                        <p:cTn id="38" dur="15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5000"/>
                            </p:stCondLst>
                            <p:childTnLst>
                              <p:par>
                                <p:cTn id="40" presetID="15"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500" fill="hold"/>
                                        <p:tgtEl>
                                          <p:spTgt spid="8"/>
                                        </p:tgtEl>
                                        <p:attrNameLst>
                                          <p:attrName>ppt_w</p:attrName>
                                        </p:attrNameLst>
                                      </p:cBhvr>
                                      <p:tavLst>
                                        <p:tav tm="0">
                                          <p:val>
                                            <p:fltVal val="0"/>
                                          </p:val>
                                        </p:tav>
                                        <p:tav tm="100000">
                                          <p:val>
                                            <p:strVal val="#ppt_w"/>
                                          </p:val>
                                        </p:tav>
                                      </p:tavLst>
                                    </p:anim>
                                    <p:anim calcmode="lin" valueType="num">
                                      <p:cBhvr>
                                        <p:cTn id="43" dur="1500" fill="hold"/>
                                        <p:tgtEl>
                                          <p:spTgt spid="8"/>
                                        </p:tgtEl>
                                        <p:attrNameLst>
                                          <p:attrName>ppt_h</p:attrName>
                                        </p:attrNameLst>
                                      </p:cBhvr>
                                      <p:tavLst>
                                        <p:tav tm="0">
                                          <p:val>
                                            <p:fltVal val="0"/>
                                          </p:val>
                                        </p:tav>
                                        <p:tav tm="100000">
                                          <p:val>
                                            <p:strVal val="#ppt_h"/>
                                          </p:val>
                                        </p:tav>
                                      </p:tavLst>
                                    </p:anim>
                                    <p:anim calcmode="lin" valueType="num">
                                      <p:cBhvr>
                                        <p:cTn id="44" dur="1500" fill="hold"/>
                                        <p:tgtEl>
                                          <p:spTgt spid="8"/>
                                        </p:tgtEl>
                                        <p:attrNameLst>
                                          <p:attrName>ppt_x</p:attrName>
                                        </p:attrNameLst>
                                      </p:cBhvr>
                                      <p:tavLst>
                                        <p:tav tm="0" fmla="#ppt_x+(cos(-2*pi*(1-$))*-#ppt_x-sin(-2*pi*(1-$))*(1-#ppt_y))*(1-$)">
                                          <p:val>
                                            <p:fltVal val="0"/>
                                          </p:val>
                                        </p:tav>
                                        <p:tav tm="100000">
                                          <p:val>
                                            <p:fltVal val="1"/>
                                          </p:val>
                                        </p:tav>
                                      </p:tavLst>
                                    </p:anim>
                                    <p:anim calcmode="lin" valueType="num">
                                      <p:cBhvr>
                                        <p:cTn id="45" dur="15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6500"/>
                            </p:stCondLst>
                            <p:childTnLst>
                              <p:par>
                                <p:cTn id="47" presetID="15"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1500" fill="hold"/>
                                        <p:tgtEl>
                                          <p:spTgt spid="2"/>
                                        </p:tgtEl>
                                        <p:attrNameLst>
                                          <p:attrName>ppt_w</p:attrName>
                                        </p:attrNameLst>
                                      </p:cBhvr>
                                      <p:tavLst>
                                        <p:tav tm="0">
                                          <p:val>
                                            <p:fltVal val="0"/>
                                          </p:val>
                                        </p:tav>
                                        <p:tav tm="100000">
                                          <p:val>
                                            <p:strVal val="#ppt_w"/>
                                          </p:val>
                                        </p:tav>
                                      </p:tavLst>
                                    </p:anim>
                                    <p:anim calcmode="lin" valueType="num">
                                      <p:cBhvr>
                                        <p:cTn id="50" dur="1500" fill="hold"/>
                                        <p:tgtEl>
                                          <p:spTgt spid="2"/>
                                        </p:tgtEl>
                                        <p:attrNameLst>
                                          <p:attrName>ppt_h</p:attrName>
                                        </p:attrNameLst>
                                      </p:cBhvr>
                                      <p:tavLst>
                                        <p:tav tm="0">
                                          <p:val>
                                            <p:fltVal val="0"/>
                                          </p:val>
                                        </p:tav>
                                        <p:tav tm="100000">
                                          <p:val>
                                            <p:strVal val="#ppt_h"/>
                                          </p:val>
                                        </p:tav>
                                      </p:tavLst>
                                    </p:anim>
                                    <p:anim calcmode="lin" valueType="num">
                                      <p:cBhvr>
                                        <p:cTn id="51" dur="1500" fill="hold"/>
                                        <p:tgtEl>
                                          <p:spTgt spid="2"/>
                                        </p:tgtEl>
                                        <p:attrNameLst>
                                          <p:attrName>ppt_x</p:attrName>
                                        </p:attrNameLst>
                                      </p:cBhvr>
                                      <p:tavLst>
                                        <p:tav tm="0" fmla="#ppt_x+(cos(-2*pi*(1-$))*-#ppt_x-sin(-2*pi*(1-$))*(1-#ppt_y))*(1-$)">
                                          <p:val>
                                            <p:fltVal val="0"/>
                                          </p:val>
                                        </p:tav>
                                        <p:tav tm="100000">
                                          <p:val>
                                            <p:fltVal val="1"/>
                                          </p:val>
                                        </p:tav>
                                      </p:tavLst>
                                    </p:anim>
                                    <p:anim calcmode="lin" valueType="num">
                                      <p:cBhvr>
                                        <p:cTn id="52" dur="15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8000"/>
                            </p:stCondLst>
                            <p:childTnLst>
                              <p:par>
                                <p:cTn id="54" presetID="15"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500" fill="hold"/>
                                        <p:tgtEl>
                                          <p:spTgt spid="9"/>
                                        </p:tgtEl>
                                        <p:attrNameLst>
                                          <p:attrName>ppt_w</p:attrName>
                                        </p:attrNameLst>
                                      </p:cBhvr>
                                      <p:tavLst>
                                        <p:tav tm="0">
                                          <p:val>
                                            <p:fltVal val="0"/>
                                          </p:val>
                                        </p:tav>
                                        <p:tav tm="100000">
                                          <p:val>
                                            <p:strVal val="#ppt_w"/>
                                          </p:val>
                                        </p:tav>
                                      </p:tavLst>
                                    </p:anim>
                                    <p:anim calcmode="lin" valueType="num">
                                      <p:cBhvr>
                                        <p:cTn id="57" dur="1500" fill="hold"/>
                                        <p:tgtEl>
                                          <p:spTgt spid="9"/>
                                        </p:tgtEl>
                                        <p:attrNameLst>
                                          <p:attrName>ppt_h</p:attrName>
                                        </p:attrNameLst>
                                      </p:cBhvr>
                                      <p:tavLst>
                                        <p:tav tm="0">
                                          <p:val>
                                            <p:fltVal val="0"/>
                                          </p:val>
                                        </p:tav>
                                        <p:tav tm="100000">
                                          <p:val>
                                            <p:strVal val="#ppt_h"/>
                                          </p:val>
                                        </p:tav>
                                      </p:tavLst>
                                    </p:anim>
                                    <p:anim calcmode="lin" valueType="num">
                                      <p:cBhvr>
                                        <p:cTn id="58" dur="1500" fill="hold"/>
                                        <p:tgtEl>
                                          <p:spTgt spid="9"/>
                                        </p:tgtEl>
                                        <p:attrNameLst>
                                          <p:attrName>ppt_x</p:attrName>
                                        </p:attrNameLst>
                                      </p:cBhvr>
                                      <p:tavLst>
                                        <p:tav tm="0" fmla="#ppt_x+(cos(-2*pi*(1-$))*-#ppt_x-sin(-2*pi*(1-$))*(1-#ppt_y))*(1-$)">
                                          <p:val>
                                            <p:fltVal val="0"/>
                                          </p:val>
                                        </p:tav>
                                        <p:tav tm="100000">
                                          <p:val>
                                            <p:fltVal val="1"/>
                                          </p:val>
                                        </p:tav>
                                      </p:tavLst>
                                    </p:anim>
                                    <p:anim calcmode="lin" valueType="num">
                                      <p:cBhvr>
                                        <p:cTn id="59" dur="15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60" fill="hold">
                            <p:stCondLst>
                              <p:cond delay="9500"/>
                            </p:stCondLst>
                            <p:childTnLst>
                              <p:par>
                                <p:cTn id="61" presetID="17" presetClass="entr" presetSubtype="10" fill="hold"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500" fill="hold"/>
                                        <p:tgtEl>
                                          <p:spTgt spid="15"/>
                                        </p:tgtEl>
                                        <p:attrNameLst>
                                          <p:attrName>ppt_w</p:attrName>
                                        </p:attrNameLst>
                                      </p:cBhvr>
                                      <p:tavLst>
                                        <p:tav tm="0">
                                          <p:val>
                                            <p:fltVal val="0"/>
                                          </p:val>
                                        </p:tav>
                                        <p:tav tm="100000">
                                          <p:val>
                                            <p:strVal val="#ppt_w"/>
                                          </p:val>
                                        </p:tav>
                                      </p:tavLst>
                                    </p:anim>
                                    <p:anim calcmode="lin" valueType="num">
                                      <p:cBhvr>
                                        <p:cTn id="64" dur="1500" fill="hold"/>
                                        <p:tgtEl>
                                          <p:spTgt spid="15"/>
                                        </p:tgtEl>
                                        <p:attrNameLst>
                                          <p:attrName>ppt_h</p:attrName>
                                        </p:attrNameLst>
                                      </p:cBhvr>
                                      <p:tavLst>
                                        <p:tav tm="0">
                                          <p:val>
                                            <p:strVal val="#ppt_h"/>
                                          </p:val>
                                        </p:tav>
                                        <p:tav tm="100000">
                                          <p:val>
                                            <p:strVal val="#ppt_h"/>
                                          </p:val>
                                        </p:tav>
                                      </p:tavLst>
                                    </p:anim>
                                  </p:childTnLst>
                                </p:cTn>
                              </p:par>
                            </p:childTnLst>
                          </p:cTn>
                        </p:par>
                        <p:par>
                          <p:cTn id="65" fill="hold">
                            <p:stCondLst>
                              <p:cond delay="11000"/>
                            </p:stCondLst>
                            <p:childTnLst>
                              <p:par>
                                <p:cTn id="66" presetID="6" presetClass="emph" presetSubtype="0" fill="hold" nodeType="afterEffect">
                                  <p:stCondLst>
                                    <p:cond delay="0"/>
                                  </p:stCondLst>
                                  <p:childTnLst>
                                    <p:animScale>
                                      <p:cBhvr>
                                        <p:cTn id="67" dur="2000" fill="hold"/>
                                        <p:tgtEl>
                                          <p:spTgt spid="15"/>
                                        </p:tgtEl>
                                      </p:cBhvr>
                                      <p:by x="150000" y="150000"/>
                                    </p:animScale>
                                  </p:childTnLst>
                                </p:cTn>
                              </p:par>
                            </p:childTnLst>
                          </p:cTn>
                        </p:par>
                        <p:par>
                          <p:cTn id="68" fill="hold">
                            <p:stCondLst>
                              <p:cond delay="13000"/>
                            </p:stCondLst>
                            <p:childTnLst>
                              <p:par>
                                <p:cTn id="69" presetID="17" presetClass="exit" presetSubtype="10" fill="hold" nodeType="afterEffect">
                                  <p:stCondLst>
                                    <p:cond delay="0"/>
                                  </p:stCondLst>
                                  <p:childTnLst>
                                    <p:anim calcmode="lin" valueType="num">
                                      <p:cBhvr>
                                        <p:cTn id="70" dur="500"/>
                                        <p:tgtEl>
                                          <p:spTgt spid="15"/>
                                        </p:tgtEl>
                                        <p:attrNameLst>
                                          <p:attrName>ppt_w</p:attrName>
                                        </p:attrNameLst>
                                      </p:cBhvr>
                                      <p:tavLst>
                                        <p:tav tm="0">
                                          <p:val>
                                            <p:strVal val="ppt_w"/>
                                          </p:val>
                                        </p:tav>
                                        <p:tav tm="100000">
                                          <p:val>
                                            <p:fltVal val="0"/>
                                          </p:val>
                                        </p:tav>
                                      </p:tavLst>
                                    </p:anim>
                                    <p:anim calcmode="lin" valueType="num">
                                      <p:cBhvr>
                                        <p:cTn id="71" dur="500"/>
                                        <p:tgtEl>
                                          <p:spTgt spid="15"/>
                                        </p:tgtEl>
                                        <p:attrNameLst>
                                          <p:attrName>ppt_h</p:attrName>
                                        </p:attrNameLst>
                                      </p:cBhvr>
                                      <p:tavLst>
                                        <p:tav tm="0">
                                          <p:val>
                                            <p:strVal val="ppt_h"/>
                                          </p:val>
                                        </p:tav>
                                        <p:tav tm="100000">
                                          <p:val>
                                            <p:strVal val="ppt_h"/>
                                          </p:val>
                                        </p:tav>
                                      </p:tavLst>
                                    </p:anim>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13500"/>
                            </p:stCondLst>
                            <p:childTnLst>
                              <p:par>
                                <p:cTn id="74" presetID="15"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1500" fill="hold"/>
                                        <p:tgtEl>
                                          <p:spTgt spid="6"/>
                                        </p:tgtEl>
                                        <p:attrNameLst>
                                          <p:attrName>ppt_w</p:attrName>
                                        </p:attrNameLst>
                                      </p:cBhvr>
                                      <p:tavLst>
                                        <p:tav tm="0">
                                          <p:val>
                                            <p:fltVal val="0"/>
                                          </p:val>
                                        </p:tav>
                                        <p:tav tm="100000">
                                          <p:val>
                                            <p:strVal val="#ppt_w"/>
                                          </p:val>
                                        </p:tav>
                                      </p:tavLst>
                                    </p:anim>
                                    <p:anim calcmode="lin" valueType="num">
                                      <p:cBhvr>
                                        <p:cTn id="77" dur="1500" fill="hold"/>
                                        <p:tgtEl>
                                          <p:spTgt spid="6"/>
                                        </p:tgtEl>
                                        <p:attrNameLst>
                                          <p:attrName>ppt_h</p:attrName>
                                        </p:attrNameLst>
                                      </p:cBhvr>
                                      <p:tavLst>
                                        <p:tav tm="0">
                                          <p:val>
                                            <p:fltVal val="0"/>
                                          </p:val>
                                        </p:tav>
                                        <p:tav tm="100000">
                                          <p:val>
                                            <p:strVal val="#ppt_h"/>
                                          </p:val>
                                        </p:tav>
                                      </p:tavLst>
                                    </p:anim>
                                    <p:anim calcmode="lin" valueType="num">
                                      <p:cBhvr>
                                        <p:cTn id="78" dur="1500" fill="hold"/>
                                        <p:tgtEl>
                                          <p:spTgt spid="6"/>
                                        </p:tgtEl>
                                        <p:attrNameLst>
                                          <p:attrName>ppt_x</p:attrName>
                                        </p:attrNameLst>
                                      </p:cBhvr>
                                      <p:tavLst>
                                        <p:tav tm="0" fmla="#ppt_x+(cos(-2*pi*(1-$))*-#ppt_x-sin(-2*pi*(1-$))*(1-#ppt_y))*(1-$)">
                                          <p:val>
                                            <p:fltVal val="0"/>
                                          </p:val>
                                        </p:tav>
                                        <p:tav tm="100000">
                                          <p:val>
                                            <p:fltVal val="1"/>
                                          </p:val>
                                        </p:tav>
                                      </p:tavLst>
                                    </p:anim>
                                    <p:anim calcmode="lin" valueType="num">
                                      <p:cBhvr>
                                        <p:cTn id="79" dur="15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animBg="1"/>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Amazon EC2</a:t>
            </a:r>
          </a:p>
        </p:txBody>
      </p:sp>
      <p:sp>
        <p:nvSpPr>
          <p:cNvPr id="8" name="Rectangle 7">
            <a:extLst>
              <a:ext uri="{FF2B5EF4-FFF2-40B4-BE49-F238E27FC236}">
                <a16:creationId xmlns:a16="http://schemas.microsoft.com/office/drawing/2014/main" id="{448D3C6F-F41C-472F-84CB-A4651E0C8800}"/>
              </a:ext>
            </a:extLst>
          </p:cNvPr>
          <p:cNvSpPr/>
          <p:nvPr/>
        </p:nvSpPr>
        <p:spPr>
          <a:xfrm>
            <a:off x="494675" y="2034117"/>
            <a:ext cx="3642610" cy="523220"/>
          </a:xfrm>
          <a:prstGeom prst="rect">
            <a:avLst/>
          </a:prstGeom>
          <a:noFill/>
        </p:spPr>
        <p:txBody>
          <a:bodyPr wrap="squar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3" y="2770859"/>
            <a:ext cx="10863740" cy="2215991"/>
          </a:xfrm>
          <a:prstGeom prst="rect">
            <a:avLst/>
          </a:prstGeom>
          <a:noFill/>
        </p:spPr>
        <p:txBody>
          <a:bodyPr wrap="square" rtlCol="0">
            <a:spAutoFit/>
          </a:bodyPr>
          <a:lstStyle/>
          <a:p>
            <a:r>
              <a:rPr lang="fr-CA" sz="2400" dirty="0"/>
              <a:t>Service web qui fournit une capacité de calcul sécurisé et redimensionnable dans le </a:t>
            </a:r>
            <a:r>
              <a:rPr lang="fr-CA" sz="2400" i="1" dirty="0"/>
              <a:t>cloud</a:t>
            </a:r>
            <a:r>
              <a:rPr lang="fr-CA" sz="2400" dirty="0"/>
              <a:t>. </a:t>
            </a:r>
          </a:p>
          <a:p>
            <a:pPr marL="342900" indent="-342900">
              <a:buFont typeface="Arial" panose="020B0604020202020204" pitchFamily="34" charset="0"/>
              <a:buChar char="•"/>
            </a:pPr>
            <a:r>
              <a:rPr lang="fr-CA" sz="2400" dirty="0"/>
              <a:t>Grande variété d’instances</a:t>
            </a:r>
          </a:p>
          <a:p>
            <a:pPr marL="342900" indent="-342900">
              <a:buFont typeface="Arial" panose="020B0604020202020204" pitchFamily="34" charset="0"/>
              <a:buChar char="•"/>
            </a:pPr>
            <a:r>
              <a:rPr lang="fr-CA" sz="2400" dirty="0"/>
              <a:t>Configuration du groupe de sécurité</a:t>
            </a:r>
          </a:p>
          <a:p>
            <a:pPr marL="342900" indent="-342900">
              <a:buFont typeface="Arial" panose="020B0604020202020204" pitchFamily="34" charset="0"/>
              <a:buChar char="•"/>
            </a:pPr>
            <a:r>
              <a:rPr lang="en-CA" sz="2400" dirty="0"/>
              <a:t>“</a:t>
            </a:r>
            <a:r>
              <a:rPr lang="fr-CA" sz="2400" dirty="0" err="1"/>
              <a:t>Load</a:t>
            </a:r>
            <a:r>
              <a:rPr lang="fr-CA" sz="2400" dirty="0"/>
              <a:t> Balancer</a:t>
            </a:r>
            <a:r>
              <a:rPr lang="en-CA" sz="2400" dirty="0"/>
              <a:t>”</a:t>
            </a:r>
            <a:endParaRPr lang="fr-CA" sz="2400" dirty="0"/>
          </a:p>
          <a:p>
            <a:endParaRPr lang="fr-CA" dirty="0"/>
          </a:p>
        </p:txBody>
      </p:sp>
      <p:pic>
        <p:nvPicPr>
          <p:cNvPr id="6" name="Image 5">
            <a:extLst>
              <a:ext uri="{FF2B5EF4-FFF2-40B4-BE49-F238E27FC236}">
                <a16:creationId xmlns:a16="http://schemas.microsoft.com/office/drawing/2014/main" id="{CB12A901-3385-42E1-8A83-A53C914DC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520" y="323311"/>
            <a:ext cx="791426" cy="830997"/>
          </a:xfrm>
          <a:prstGeom prst="rect">
            <a:avLst/>
          </a:prstGeom>
        </p:spPr>
      </p:pic>
    </p:spTree>
    <p:extLst>
      <p:ext uri="{BB962C8B-B14F-4D97-AF65-F5344CB8AC3E}">
        <p14:creationId xmlns:p14="http://schemas.microsoft.com/office/powerpoint/2010/main" val="3139717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5BF880-732D-4F54-BEC4-169A9C994036}"/>
              </a:ext>
            </a:extLst>
          </p:cNvPr>
          <p:cNvSpPr/>
          <p:nvPr/>
        </p:nvSpPr>
        <p:spPr>
          <a:xfrm>
            <a:off x="2892329" y="254115"/>
            <a:ext cx="5867696" cy="830997"/>
          </a:xfrm>
          <a:prstGeom prst="rect">
            <a:avLst/>
          </a:prstGeom>
          <a:noFill/>
        </p:spPr>
        <p:txBody>
          <a:bodyPr wrap="none" lIns="91440" tIns="45720" rIns="91440" bIns="45720">
            <a:spAutoFit/>
          </a:bodyPr>
          <a:lstStyle/>
          <a:p>
            <a:pPr algn="ctr"/>
            <a:r>
              <a:rPr lang="fr-FR"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Clients importants</a:t>
            </a:r>
          </a:p>
        </p:txBody>
      </p:sp>
      <p:pic>
        <p:nvPicPr>
          <p:cNvPr id="4" name="Image 3">
            <a:extLst>
              <a:ext uri="{FF2B5EF4-FFF2-40B4-BE49-F238E27FC236}">
                <a16:creationId xmlns:a16="http://schemas.microsoft.com/office/drawing/2014/main" id="{F1BACCDA-A441-4225-A48F-6F63663BB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37" y="1387523"/>
            <a:ext cx="1098785" cy="1446551"/>
          </a:xfrm>
          <a:prstGeom prst="rect">
            <a:avLst/>
          </a:prstGeom>
        </p:spPr>
      </p:pic>
      <p:pic>
        <p:nvPicPr>
          <p:cNvPr id="6" name="Image 5">
            <a:extLst>
              <a:ext uri="{FF2B5EF4-FFF2-40B4-BE49-F238E27FC236}">
                <a16:creationId xmlns:a16="http://schemas.microsoft.com/office/drawing/2014/main" id="{5162E8F0-3151-430D-AB27-3F15F127B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284" y="1707251"/>
            <a:ext cx="2259086" cy="959884"/>
          </a:xfrm>
          <a:prstGeom prst="rect">
            <a:avLst/>
          </a:prstGeom>
        </p:spPr>
      </p:pic>
      <p:pic>
        <p:nvPicPr>
          <p:cNvPr id="8" name="Image 7">
            <a:extLst>
              <a:ext uri="{FF2B5EF4-FFF2-40B4-BE49-F238E27FC236}">
                <a16:creationId xmlns:a16="http://schemas.microsoft.com/office/drawing/2014/main" id="{A0A6EF4A-9FB6-4EEB-9543-116271A29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6118" y="3941689"/>
            <a:ext cx="3389385" cy="959884"/>
          </a:xfrm>
          <a:prstGeom prst="rect">
            <a:avLst/>
          </a:prstGeom>
        </p:spPr>
      </p:pic>
      <p:pic>
        <p:nvPicPr>
          <p:cNvPr id="14" name="Image 13">
            <a:extLst>
              <a:ext uri="{FF2B5EF4-FFF2-40B4-BE49-F238E27FC236}">
                <a16:creationId xmlns:a16="http://schemas.microsoft.com/office/drawing/2014/main" id="{304205C0-D3C4-4066-BF61-F8A01A2DCF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863" y="3567658"/>
            <a:ext cx="3069997" cy="1707947"/>
          </a:xfrm>
          <a:prstGeom prst="rect">
            <a:avLst/>
          </a:prstGeom>
        </p:spPr>
      </p:pic>
      <p:pic>
        <p:nvPicPr>
          <p:cNvPr id="16" name="Image 15">
            <a:extLst>
              <a:ext uri="{FF2B5EF4-FFF2-40B4-BE49-F238E27FC236}">
                <a16:creationId xmlns:a16="http://schemas.microsoft.com/office/drawing/2014/main" id="{5B173A3C-A2C5-414D-9EFC-E134473B7B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6178" y="1928079"/>
            <a:ext cx="2940061" cy="688944"/>
          </a:xfrm>
          <a:prstGeom prst="rect">
            <a:avLst/>
          </a:prstGeom>
        </p:spPr>
      </p:pic>
      <p:pic>
        <p:nvPicPr>
          <p:cNvPr id="9" name="Image 8">
            <a:extLst>
              <a:ext uri="{FF2B5EF4-FFF2-40B4-BE49-F238E27FC236}">
                <a16:creationId xmlns:a16="http://schemas.microsoft.com/office/drawing/2014/main" id="{56E531D4-16A4-4134-A534-3B56536D15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1412" y="3941689"/>
            <a:ext cx="2794748" cy="873359"/>
          </a:xfrm>
          <a:prstGeom prst="rect">
            <a:avLst/>
          </a:prstGeom>
        </p:spPr>
      </p:pic>
    </p:spTree>
    <p:extLst>
      <p:ext uri="{BB962C8B-B14F-4D97-AF65-F5344CB8AC3E}">
        <p14:creationId xmlns:p14="http://schemas.microsoft.com/office/powerpoint/2010/main" val="4123922633"/>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7E7D61D3-D86D-486B-BCAC-8A9603DA7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36" y="1477077"/>
            <a:ext cx="7653528" cy="3061411"/>
          </a:xfrm>
          <a:prstGeom prst="rect">
            <a:avLst/>
          </a:prstGeom>
        </p:spPr>
      </p:pic>
      <p:pic>
        <p:nvPicPr>
          <p:cNvPr id="3" name="Image 2">
            <a:extLst>
              <a:ext uri="{FF2B5EF4-FFF2-40B4-BE49-F238E27FC236}">
                <a16:creationId xmlns:a16="http://schemas.microsoft.com/office/drawing/2014/main" id="{927C4058-C86C-4533-80FD-A0C288B05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85" y="1381539"/>
            <a:ext cx="6857143" cy="2742857"/>
          </a:xfrm>
          <a:prstGeom prst="rect">
            <a:avLst/>
          </a:prstGeom>
        </p:spPr>
      </p:pic>
    </p:spTree>
    <p:extLst>
      <p:ext uri="{BB962C8B-B14F-4D97-AF65-F5344CB8AC3E}">
        <p14:creationId xmlns:p14="http://schemas.microsoft.com/office/powerpoint/2010/main" val="1764367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DD8304-79D7-4325-B4E1-445900D13944}"/>
              </a:ext>
            </a:extLst>
          </p:cNvPr>
          <p:cNvSpPr/>
          <p:nvPr/>
        </p:nvSpPr>
        <p:spPr>
          <a:xfrm>
            <a:off x="4068417" y="2067339"/>
            <a:ext cx="3339548" cy="1107996"/>
          </a:xfrm>
          <a:prstGeom prst="rect">
            <a:avLst/>
          </a:prstGeom>
          <a:noFill/>
        </p:spPr>
        <p:txBody>
          <a:bodyPr wrap="square" lIns="91440" tIns="45720" rIns="91440" bIns="45720">
            <a:spAutoFit/>
          </a:bodyPr>
          <a:lstStyle/>
          <a:p>
            <a:pPr algn="ctr"/>
            <a:r>
              <a:rPr lang="fr-FR"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FIN</a:t>
            </a:r>
          </a:p>
        </p:txBody>
      </p:sp>
    </p:spTree>
    <p:extLst>
      <p:ext uri="{BB962C8B-B14F-4D97-AF65-F5344CB8AC3E}">
        <p14:creationId xmlns:p14="http://schemas.microsoft.com/office/powerpoint/2010/main" val="3779489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Amazon EC2</a:t>
            </a:r>
          </a:p>
        </p:txBody>
      </p:sp>
      <p:pic>
        <p:nvPicPr>
          <p:cNvPr id="6" name="Image 5">
            <a:extLst>
              <a:ext uri="{FF2B5EF4-FFF2-40B4-BE49-F238E27FC236}">
                <a16:creationId xmlns:a16="http://schemas.microsoft.com/office/drawing/2014/main" id="{CB12A901-3385-42E1-8A83-A53C914DC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520" y="323311"/>
            <a:ext cx="791426" cy="830997"/>
          </a:xfrm>
          <a:prstGeom prst="rect">
            <a:avLst/>
          </a:prstGeom>
        </p:spPr>
      </p:pic>
      <p:sp>
        <p:nvSpPr>
          <p:cNvPr id="4" name="Titre 3">
            <a:extLst>
              <a:ext uri="{FF2B5EF4-FFF2-40B4-BE49-F238E27FC236}">
                <a16:creationId xmlns:a16="http://schemas.microsoft.com/office/drawing/2014/main" id="{ABAF04D2-D5A4-48F7-93C5-93CB68A47DEA}"/>
              </a:ext>
            </a:extLst>
          </p:cNvPr>
          <p:cNvSpPr>
            <a:spLocks noGrp="1"/>
          </p:cNvSpPr>
          <p:nvPr>
            <p:ph type="title"/>
          </p:nvPr>
        </p:nvSpPr>
        <p:spPr/>
        <p:txBody>
          <a:bodyPr/>
          <a:lstStyle/>
          <a:p>
            <a:endParaRPr lang="fr-CA"/>
          </a:p>
        </p:txBody>
      </p:sp>
      <p:sp>
        <p:nvSpPr>
          <p:cNvPr id="5" name="Espace réservé du texte 4">
            <a:extLst>
              <a:ext uri="{FF2B5EF4-FFF2-40B4-BE49-F238E27FC236}">
                <a16:creationId xmlns:a16="http://schemas.microsoft.com/office/drawing/2014/main" id="{F272F0AE-1F25-4624-A3E4-26FC7CEE3FBA}"/>
              </a:ext>
            </a:extLst>
          </p:cNvPr>
          <p:cNvSpPr>
            <a:spLocks noGrp="1"/>
          </p:cNvSpPr>
          <p:nvPr>
            <p:ph type="body" idx="1"/>
          </p:nvPr>
        </p:nvSpPr>
        <p:spPr/>
        <p:txBody>
          <a:bodyPr/>
          <a:lstStyle/>
          <a:p>
            <a:r>
              <a:rPr lang="fr-CA" dirty="0"/>
              <a:t>Points positifs</a:t>
            </a:r>
          </a:p>
        </p:txBody>
      </p:sp>
      <p:sp>
        <p:nvSpPr>
          <p:cNvPr id="7" name="Espace réservé du contenu 6">
            <a:extLst>
              <a:ext uri="{FF2B5EF4-FFF2-40B4-BE49-F238E27FC236}">
                <a16:creationId xmlns:a16="http://schemas.microsoft.com/office/drawing/2014/main" id="{325EB36B-225F-4487-A65B-F1875A76DA40}"/>
              </a:ext>
            </a:extLst>
          </p:cNvPr>
          <p:cNvSpPr>
            <a:spLocks noGrp="1"/>
          </p:cNvSpPr>
          <p:nvPr>
            <p:ph sz="half" idx="2"/>
          </p:nvPr>
        </p:nvSpPr>
        <p:spPr>
          <a:gradFill>
            <a:gsLst>
              <a:gs pos="0">
                <a:srgbClr val="92D050"/>
              </a:gs>
              <a:gs pos="100000">
                <a:schemeClr val="bg1">
                  <a:shade val="80000"/>
                </a:schemeClr>
              </a:gs>
            </a:gsLst>
            <a:path path="circle">
              <a:fillToRect l="43000" r="43000" b="100000"/>
            </a:path>
          </a:gradFill>
        </p:spPr>
        <p:txBody>
          <a:bodyPr/>
          <a:lstStyle/>
          <a:p>
            <a:r>
              <a:rPr lang="fr-CA" dirty="0"/>
              <a:t>Très puissant</a:t>
            </a:r>
          </a:p>
          <a:p>
            <a:r>
              <a:rPr lang="fr-CA" dirty="0"/>
              <a:t>Diversifié</a:t>
            </a:r>
          </a:p>
          <a:p>
            <a:r>
              <a:rPr lang="fr-CA" dirty="0"/>
              <a:t>Bien documenté</a:t>
            </a:r>
          </a:p>
          <a:p>
            <a:r>
              <a:rPr lang="fr-CA" dirty="0"/>
              <a:t>Facilité d’activation/désactivation des instances </a:t>
            </a:r>
          </a:p>
        </p:txBody>
      </p:sp>
      <p:sp>
        <p:nvSpPr>
          <p:cNvPr id="10" name="Espace réservé du texte 9">
            <a:extLst>
              <a:ext uri="{FF2B5EF4-FFF2-40B4-BE49-F238E27FC236}">
                <a16:creationId xmlns:a16="http://schemas.microsoft.com/office/drawing/2014/main" id="{F92DA745-36D2-447A-AE6C-9CFBBB2CFE0E}"/>
              </a:ext>
            </a:extLst>
          </p:cNvPr>
          <p:cNvSpPr>
            <a:spLocks noGrp="1"/>
          </p:cNvSpPr>
          <p:nvPr>
            <p:ph type="body" sz="quarter" idx="3"/>
          </p:nvPr>
        </p:nvSpPr>
        <p:spPr/>
        <p:txBody>
          <a:bodyPr/>
          <a:lstStyle/>
          <a:p>
            <a:r>
              <a:rPr lang="fr-CA" dirty="0"/>
              <a:t>Points négatifs</a:t>
            </a:r>
          </a:p>
        </p:txBody>
      </p:sp>
      <p:sp>
        <p:nvSpPr>
          <p:cNvPr id="11" name="Espace réservé du contenu 10">
            <a:extLst>
              <a:ext uri="{FF2B5EF4-FFF2-40B4-BE49-F238E27FC236}">
                <a16:creationId xmlns:a16="http://schemas.microsoft.com/office/drawing/2014/main" id="{D1C3D5CD-F4D5-492A-A773-89C7557CC74C}"/>
              </a:ext>
            </a:extLst>
          </p:cNvPr>
          <p:cNvSpPr>
            <a:spLocks noGrp="1"/>
          </p:cNvSpPr>
          <p:nvPr>
            <p:ph sz="quarter" idx="4"/>
          </p:nvPr>
        </p:nvSpPr>
        <p:spPr>
          <a:gradFill>
            <a:gsLst>
              <a:gs pos="0">
                <a:srgbClr val="FF0000"/>
              </a:gs>
              <a:gs pos="100000">
                <a:schemeClr val="bg1">
                  <a:shade val="80000"/>
                </a:schemeClr>
              </a:gs>
            </a:gsLst>
            <a:path path="circle">
              <a:fillToRect l="43000" r="43000" b="100000"/>
            </a:path>
          </a:gradFill>
        </p:spPr>
        <p:txBody>
          <a:bodyPr/>
          <a:lstStyle/>
          <a:p>
            <a:r>
              <a:rPr lang="fr-CA" dirty="0"/>
              <a:t>Complexe</a:t>
            </a:r>
          </a:p>
          <a:p>
            <a:r>
              <a:rPr lang="fr-CA" dirty="0"/>
              <a:t>Facturation imprévisible</a:t>
            </a:r>
          </a:p>
        </p:txBody>
      </p:sp>
    </p:spTree>
    <p:extLst>
      <p:ext uri="{BB962C8B-B14F-4D97-AF65-F5344CB8AC3E}">
        <p14:creationId xmlns:p14="http://schemas.microsoft.com/office/powerpoint/2010/main" val="798656421"/>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API Gateway</a:t>
            </a:r>
          </a:p>
        </p:txBody>
      </p:sp>
      <p:sp>
        <p:nvSpPr>
          <p:cNvPr id="8" name="Rectangle 7">
            <a:extLst>
              <a:ext uri="{FF2B5EF4-FFF2-40B4-BE49-F238E27FC236}">
                <a16:creationId xmlns:a16="http://schemas.microsoft.com/office/drawing/2014/main" id="{448D3C6F-F41C-472F-84CB-A4651E0C8800}"/>
              </a:ext>
            </a:extLst>
          </p:cNvPr>
          <p:cNvSpPr/>
          <p:nvPr/>
        </p:nvSpPr>
        <p:spPr>
          <a:xfrm>
            <a:off x="494675" y="2034117"/>
            <a:ext cx="3642610" cy="523220"/>
          </a:xfrm>
          <a:prstGeom prst="rect">
            <a:avLst/>
          </a:prstGeom>
          <a:noFill/>
        </p:spPr>
        <p:txBody>
          <a:bodyPr wrap="squar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3" y="2770859"/>
            <a:ext cx="10863740" cy="1938992"/>
          </a:xfrm>
          <a:prstGeom prst="rect">
            <a:avLst/>
          </a:prstGeom>
          <a:noFill/>
        </p:spPr>
        <p:txBody>
          <a:bodyPr wrap="square" rtlCol="0">
            <a:spAutoFit/>
          </a:bodyPr>
          <a:lstStyle/>
          <a:p>
            <a:pPr marL="342900" indent="-342900">
              <a:buFont typeface="Arial" panose="020B0604020202020204" pitchFamily="34" charset="0"/>
              <a:buChar char="•"/>
            </a:pPr>
            <a:r>
              <a:rPr lang="fr-CA" sz="2400" i="1" dirty="0"/>
              <a:t>API</a:t>
            </a:r>
            <a:r>
              <a:rPr lang="fr-CA" sz="2400" dirty="0"/>
              <a:t> (interface d’application programmable) est un ensemble de routines, de protocoles et d’outils pour construire des programmes d’applications.</a:t>
            </a:r>
          </a:p>
          <a:p>
            <a:pPr marL="342900" indent="-342900">
              <a:buFont typeface="Arial" panose="020B0604020202020204" pitchFamily="34" charset="0"/>
              <a:buChar char="•"/>
            </a:pPr>
            <a:endParaRPr lang="fr-CA" sz="2400" dirty="0"/>
          </a:p>
          <a:p>
            <a:pPr marL="342900" indent="-342900">
              <a:buFont typeface="Arial" panose="020B0604020202020204" pitchFamily="34" charset="0"/>
              <a:buChar char="•"/>
            </a:pPr>
            <a:r>
              <a:rPr lang="fr-CA" sz="2400" i="1" dirty="0"/>
              <a:t>API Gateway</a:t>
            </a:r>
            <a:r>
              <a:rPr lang="fr-CA" sz="2400" dirty="0"/>
              <a:t> permet de sécuriser et de gérer tous nos </a:t>
            </a:r>
            <a:r>
              <a:rPr lang="fr-CA" sz="2400" i="1" dirty="0"/>
              <a:t>API</a:t>
            </a:r>
            <a:r>
              <a:rPr lang="fr-CA" sz="2400" dirty="0"/>
              <a:t> au même endroit.</a:t>
            </a:r>
          </a:p>
        </p:txBody>
      </p:sp>
      <p:pic>
        <p:nvPicPr>
          <p:cNvPr id="5" name="Image 4">
            <a:extLst>
              <a:ext uri="{FF2B5EF4-FFF2-40B4-BE49-F238E27FC236}">
                <a16:creationId xmlns:a16="http://schemas.microsoft.com/office/drawing/2014/main" id="{079E4430-1A47-4493-A6EE-C7DF3D304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881" y="271574"/>
            <a:ext cx="934470" cy="934470"/>
          </a:xfrm>
          <a:prstGeom prst="rect">
            <a:avLst/>
          </a:prstGeom>
        </p:spPr>
      </p:pic>
    </p:spTree>
    <p:extLst>
      <p:ext uri="{BB962C8B-B14F-4D97-AF65-F5344CB8AC3E}">
        <p14:creationId xmlns:p14="http://schemas.microsoft.com/office/powerpoint/2010/main" val="2472516763"/>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API Gateway</a:t>
            </a:r>
          </a:p>
        </p:txBody>
      </p:sp>
      <p:pic>
        <p:nvPicPr>
          <p:cNvPr id="5" name="Image 4">
            <a:extLst>
              <a:ext uri="{FF2B5EF4-FFF2-40B4-BE49-F238E27FC236}">
                <a16:creationId xmlns:a16="http://schemas.microsoft.com/office/drawing/2014/main" id="{079E4430-1A47-4493-A6EE-C7DF3D304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881" y="271574"/>
            <a:ext cx="934470" cy="934470"/>
          </a:xfrm>
          <a:prstGeom prst="rect">
            <a:avLst/>
          </a:prstGeom>
        </p:spPr>
      </p:pic>
      <p:sp>
        <p:nvSpPr>
          <p:cNvPr id="4" name="Titre 3">
            <a:extLst>
              <a:ext uri="{FF2B5EF4-FFF2-40B4-BE49-F238E27FC236}">
                <a16:creationId xmlns:a16="http://schemas.microsoft.com/office/drawing/2014/main" id="{0208C267-AADF-455B-A4EA-1880FC24336C}"/>
              </a:ext>
            </a:extLst>
          </p:cNvPr>
          <p:cNvSpPr>
            <a:spLocks noGrp="1"/>
          </p:cNvSpPr>
          <p:nvPr>
            <p:ph type="title"/>
          </p:nvPr>
        </p:nvSpPr>
        <p:spPr/>
        <p:txBody>
          <a:bodyPr/>
          <a:lstStyle/>
          <a:p>
            <a:endParaRPr lang="fr-CA"/>
          </a:p>
        </p:txBody>
      </p:sp>
      <p:sp>
        <p:nvSpPr>
          <p:cNvPr id="6" name="Espace réservé du texte 5">
            <a:extLst>
              <a:ext uri="{FF2B5EF4-FFF2-40B4-BE49-F238E27FC236}">
                <a16:creationId xmlns:a16="http://schemas.microsoft.com/office/drawing/2014/main" id="{46E3E707-16FC-4395-9D89-F9D101DB42E6}"/>
              </a:ext>
            </a:extLst>
          </p:cNvPr>
          <p:cNvSpPr>
            <a:spLocks noGrp="1"/>
          </p:cNvSpPr>
          <p:nvPr>
            <p:ph type="body" idx="1"/>
          </p:nvPr>
        </p:nvSpPr>
        <p:spPr>
          <a:xfrm>
            <a:off x="502192" y="1984918"/>
            <a:ext cx="4488794" cy="801943"/>
          </a:xfrm>
        </p:spPr>
        <p:txBody>
          <a:bodyPr/>
          <a:lstStyle/>
          <a:p>
            <a:r>
              <a:rPr lang="fr-CA" dirty="0"/>
              <a:t>Points positifs </a:t>
            </a:r>
          </a:p>
        </p:txBody>
      </p:sp>
      <p:sp>
        <p:nvSpPr>
          <p:cNvPr id="7" name="Espace réservé du contenu 6">
            <a:extLst>
              <a:ext uri="{FF2B5EF4-FFF2-40B4-BE49-F238E27FC236}">
                <a16:creationId xmlns:a16="http://schemas.microsoft.com/office/drawing/2014/main" id="{2ADE3C52-1D39-400F-A458-0C12EAFCFFB2}"/>
              </a:ext>
            </a:extLst>
          </p:cNvPr>
          <p:cNvSpPr>
            <a:spLocks noGrp="1"/>
          </p:cNvSpPr>
          <p:nvPr>
            <p:ph sz="half" idx="2"/>
          </p:nvPr>
        </p:nvSpPr>
        <p:spPr>
          <a:xfrm>
            <a:off x="479077" y="2814405"/>
            <a:ext cx="4917382" cy="2746946"/>
          </a:xfrm>
          <a:gradFill>
            <a:gsLst>
              <a:gs pos="0">
                <a:srgbClr val="92D050"/>
              </a:gs>
              <a:gs pos="100000">
                <a:schemeClr val="bg1">
                  <a:shade val="80000"/>
                </a:schemeClr>
              </a:gs>
            </a:gsLst>
            <a:path path="circle">
              <a:fillToRect l="43000" r="43000" b="100000"/>
            </a:path>
          </a:gradFill>
        </p:spPr>
        <p:txBody>
          <a:bodyPr>
            <a:normAutofit/>
          </a:bodyPr>
          <a:lstStyle/>
          <a:p>
            <a:r>
              <a:rPr lang="fr-CA" dirty="0"/>
              <a:t>Facturé à l’utilisation</a:t>
            </a:r>
          </a:p>
          <a:p>
            <a:r>
              <a:rPr lang="fr-CA" dirty="0"/>
              <a:t>Améliore la productivité de développement</a:t>
            </a:r>
          </a:p>
          <a:p>
            <a:r>
              <a:rPr lang="fr-CA" dirty="0"/>
              <a:t>Facilite la mise à jour des </a:t>
            </a:r>
            <a:r>
              <a:rPr lang="fr-CA" i="1" dirty="0"/>
              <a:t>API </a:t>
            </a:r>
            <a:r>
              <a:rPr lang="fr-CA" dirty="0"/>
              <a:t>(micro service) et la rétrocompatibilité</a:t>
            </a:r>
          </a:p>
          <a:p>
            <a:endParaRPr lang="fr-CA" dirty="0"/>
          </a:p>
        </p:txBody>
      </p:sp>
      <p:sp>
        <p:nvSpPr>
          <p:cNvPr id="10" name="Espace réservé du texte 9">
            <a:extLst>
              <a:ext uri="{FF2B5EF4-FFF2-40B4-BE49-F238E27FC236}">
                <a16:creationId xmlns:a16="http://schemas.microsoft.com/office/drawing/2014/main" id="{F8C246E0-7D35-4271-89DD-DF537DE78DB9}"/>
              </a:ext>
            </a:extLst>
          </p:cNvPr>
          <p:cNvSpPr>
            <a:spLocks noGrp="1"/>
          </p:cNvSpPr>
          <p:nvPr>
            <p:ph type="body" sz="quarter" idx="3"/>
          </p:nvPr>
        </p:nvSpPr>
        <p:spPr/>
        <p:txBody>
          <a:bodyPr/>
          <a:lstStyle/>
          <a:p>
            <a:r>
              <a:rPr lang="fr-CA" dirty="0"/>
              <a:t>Points négatifs</a:t>
            </a:r>
          </a:p>
        </p:txBody>
      </p:sp>
      <p:sp>
        <p:nvSpPr>
          <p:cNvPr id="11" name="Espace réservé du contenu 10">
            <a:extLst>
              <a:ext uri="{FF2B5EF4-FFF2-40B4-BE49-F238E27FC236}">
                <a16:creationId xmlns:a16="http://schemas.microsoft.com/office/drawing/2014/main" id="{BC48F6CD-1B17-416D-8E86-6668CA14778A}"/>
              </a:ext>
            </a:extLst>
          </p:cNvPr>
          <p:cNvSpPr>
            <a:spLocks noGrp="1"/>
          </p:cNvSpPr>
          <p:nvPr>
            <p:ph sz="quarter" idx="4"/>
          </p:nvPr>
        </p:nvSpPr>
        <p:spPr>
          <a:xfrm>
            <a:off x="6415789" y="2821492"/>
            <a:ext cx="5297133" cy="3106040"/>
          </a:xfrm>
          <a:gradFill>
            <a:gsLst>
              <a:gs pos="0">
                <a:srgbClr val="FF0000"/>
              </a:gs>
              <a:gs pos="100000">
                <a:schemeClr val="bg1">
                  <a:shade val="80000"/>
                </a:schemeClr>
              </a:gs>
            </a:gsLst>
            <a:path path="circle">
              <a:fillToRect l="43000" r="43000" b="100000"/>
            </a:path>
          </a:gradFill>
        </p:spPr>
        <p:txBody>
          <a:bodyPr>
            <a:normAutofit/>
          </a:bodyPr>
          <a:lstStyle/>
          <a:p>
            <a:r>
              <a:rPr lang="fr-CA" dirty="0"/>
              <a:t>Les symboles | et ; ne sont pas supportés</a:t>
            </a:r>
          </a:p>
          <a:p>
            <a:r>
              <a:rPr lang="fr-CA" dirty="0"/>
              <a:t>Limite actuelle de </a:t>
            </a:r>
            <a:r>
              <a:rPr lang="fr-CA" i="1" dirty="0"/>
              <a:t>log </a:t>
            </a:r>
            <a:r>
              <a:rPr lang="fr-CA" i="1" dirty="0" err="1"/>
              <a:t>events</a:t>
            </a:r>
            <a:r>
              <a:rPr lang="fr-CA" dirty="0"/>
              <a:t> de 1024 bytes. Elles seront tronquées par </a:t>
            </a:r>
            <a:r>
              <a:rPr lang="fr-CA" i="1" dirty="0"/>
              <a:t>API Gateway</a:t>
            </a:r>
            <a:r>
              <a:rPr lang="fr-CA" dirty="0"/>
              <a:t> avant la soumission sur </a:t>
            </a:r>
            <a:r>
              <a:rPr lang="fr-CA" i="1" dirty="0" err="1"/>
              <a:t>Cloudwatch</a:t>
            </a:r>
            <a:r>
              <a:rPr lang="fr-CA" i="1" dirty="0"/>
              <a:t> log </a:t>
            </a:r>
            <a:r>
              <a:rPr lang="fr-CA" dirty="0"/>
              <a:t>si elles sont plus grosses comme des requêtes ou des réponses.</a:t>
            </a:r>
            <a:endParaRPr lang="fr-CA" i="1" dirty="0"/>
          </a:p>
        </p:txBody>
      </p:sp>
    </p:spTree>
    <p:extLst>
      <p:ext uri="{BB962C8B-B14F-4D97-AF65-F5344CB8AC3E}">
        <p14:creationId xmlns:p14="http://schemas.microsoft.com/office/powerpoint/2010/main" val="232926255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Amazon </a:t>
            </a: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RedShift</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angle 7">
            <a:extLst>
              <a:ext uri="{FF2B5EF4-FFF2-40B4-BE49-F238E27FC236}">
                <a16:creationId xmlns:a16="http://schemas.microsoft.com/office/drawing/2014/main" id="{448D3C6F-F41C-472F-84CB-A4651E0C8800}"/>
              </a:ext>
            </a:extLst>
          </p:cNvPr>
          <p:cNvSpPr/>
          <p:nvPr/>
        </p:nvSpPr>
        <p:spPr>
          <a:xfrm>
            <a:off x="494675" y="1424065"/>
            <a:ext cx="3642610" cy="523220"/>
          </a:xfrm>
          <a:prstGeom prst="rect">
            <a:avLst/>
          </a:prstGeom>
          <a:noFill/>
        </p:spPr>
        <p:txBody>
          <a:bodyPr wrap="square" lIns="91440" tIns="45720" rIns="91440" bIns="45720">
            <a:spAutoFit/>
          </a:bodyPr>
          <a:lstStyle/>
          <a:p>
            <a:pPr algn="ctr"/>
            <a:r>
              <a:rPr lang="fr-FR" sz="2800" b="1" dirty="0">
                <a:ln w="0"/>
                <a:solidFill>
                  <a:schemeClr val="accent1"/>
                </a:solidFill>
                <a:effectLst>
                  <a:outerShdw blurRad="38100" dist="25400" dir="5400000" algn="ctr" rotWithShape="0">
                    <a:srgbClr val="6E747A">
                      <a:alpha val="43000"/>
                    </a:srgbClr>
                  </a:outerShdw>
                </a:effectLst>
              </a:rPr>
              <a:t>Description:</a:t>
            </a:r>
            <a:endParaRPr lang="fr-FR" sz="2800" b="1" cap="none" spc="0" dirty="0">
              <a:ln w="0"/>
              <a:solidFill>
                <a:schemeClr val="accent1"/>
              </a:solidFill>
              <a:effectLst>
                <a:outerShdw blurRad="38100" dist="25400" dir="5400000" algn="ctr" rotWithShape="0">
                  <a:srgbClr val="6E747A">
                    <a:alpha val="43000"/>
                  </a:srgb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4" y="2257136"/>
            <a:ext cx="10863740" cy="2215991"/>
          </a:xfrm>
          <a:prstGeom prst="rect">
            <a:avLst/>
          </a:prstGeom>
          <a:noFill/>
        </p:spPr>
        <p:txBody>
          <a:bodyPr wrap="square" rtlCol="0">
            <a:spAutoFit/>
          </a:bodyPr>
          <a:lstStyle/>
          <a:p>
            <a:r>
              <a:rPr lang="fr-CA" sz="2400" dirty="0"/>
              <a:t>Amazon Redshift est un entrepôt de données rapide et évolutif qui permet d’évaluer toute vos données de manière simple et économique. Redshift offre des performances 10 fois plus rapides que les autres entrepôts de données en utilisant l’apprentissage automatique, l’exécution de requête en parallèle et le stockage en colonnes sur un disque de haute performance.</a:t>
            </a:r>
          </a:p>
          <a:p>
            <a:endParaRPr lang="fr-CA" dirty="0"/>
          </a:p>
        </p:txBody>
      </p:sp>
      <p:pic>
        <p:nvPicPr>
          <p:cNvPr id="10" name="Image 9">
            <a:extLst>
              <a:ext uri="{FF2B5EF4-FFF2-40B4-BE49-F238E27FC236}">
                <a16:creationId xmlns:a16="http://schemas.microsoft.com/office/drawing/2014/main" id="{081DDF41-7885-4B28-BB59-109131FB1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23" y="302768"/>
            <a:ext cx="1744168" cy="872084"/>
          </a:xfrm>
          <a:prstGeom prst="rect">
            <a:avLst/>
          </a:prstGeom>
        </p:spPr>
      </p:pic>
    </p:spTree>
    <p:extLst>
      <p:ext uri="{BB962C8B-B14F-4D97-AF65-F5344CB8AC3E}">
        <p14:creationId xmlns:p14="http://schemas.microsoft.com/office/powerpoint/2010/main" val="2244483259"/>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3237875" y="344774"/>
            <a:ext cx="5291527" cy="830997"/>
          </a:xfrm>
          <a:prstGeom prst="rect">
            <a:avLst/>
          </a:prstGeom>
          <a:noFill/>
        </p:spPr>
        <p:txBody>
          <a:bodyPr wrap="square" lIns="91440" tIns="45720" rIns="91440" bIns="45720">
            <a:spAutoFit/>
          </a:bodyPr>
          <a:lstStyle/>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Amazon </a:t>
            </a: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RedShift</a:t>
            </a:r>
            <a:endPar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663122" y="1147876"/>
            <a:ext cx="10863740" cy="738664"/>
          </a:xfrm>
          <a:prstGeom prst="rect">
            <a:avLst/>
          </a:prstGeom>
          <a:noFill/>
        </p:spPr>
        <p:txBody>
          <a:bodyPr wrap="square" rtlCol="0">
            <a:spAutoFit/>
          </a:bodyPr>
          <a:lstStyle/>
          <a:p>
            <a:endParaRPr lang="fr-CA" sz="2400" dirty="0"/>
          </a:p>
          <a:p>
            <a:endParaRPr lang="fr-CA" dirty="0"/>
          </a:p>
        </p:txBody>
      </p:sp>
      <p:pic>
        <p:nvPicPr>
          <p:cNvPr id="10" name="Image 9">
            <a:extLst>
              <a:ext uri="{FF2B5EF4-FFF2-40B4-BE49-F238E27FC236}">
                <a16:creationId xmlns:a16="http://schemas.microsoft.com/office/drawing/2014/main" id="{081DDF41-7885-4B28-BB59-109131FB1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23" y="302768"/>
            <a:ext cx="1744168" cy="872084"/>
          </a:xfrm>
          <a:prstGeom prst="rect">
            <a:avLst/>
          </a:prstGeom>
        </p:spPr>
      </p:pic>
      <p:sp>
        <p:nvSpPr>
          <p:cNvPr id="4" name="Titre 3">
            <a:extLst>
              <a:ext uri="{FF2B5EF4-FFF2-40B4-BE49-F238E27FC236}">
                <a16:creationId xmlns:a16="http://schemas.microsoft.com/office/drawing/2014/main" id="{BE06582F-674C-4F3A-ACAC-671D7F854886}"/>
              </a:ext>
            </a:extLst>
          </p:cNvPr>
          <p:cNvSpPr>
            <a:spLocks noGrp="1"/>
          </p:cNvSpPr>
          <p:nvPr>
            <p:ph type="title"/>
          </p:nvPr>
        </p:nvSpPr>
        <p:spPr>
          <a:xfrm>
            <a:off x="1235836" y="117986"/>
            <a:ext cx="9295603" cy="1056319"/>
          </a:xfrm>
        </p:spPr>
        <p:txBody>
          <a:bodyPr/>
          <a:lstStyle/>
          <a:p>
            <a:endParaRPr lang="fr-CA" dirty="0"/>
          </a:p>
        </p:txBody>
      </p:sp>
      <p:sp>
        <p:nvSpPr>
          <p:cNvPr id="5" name="Espace réservé du texte 4">
            <a:extLst>
              <a:ext uri="{FF2B5EF4-FFF2-40B4-BE49-F238E27FC236}">
                <a16:creationId xmlns:a16="http://schemas.microsoft.com/office/drawing/2014/main" id="{B5470B1C-0C3D-4B0E-A6B4-699B96324F8E}"/>
              </a:ext>
            </a:extLst>
          </p:cNvPr>
          <p:cNvSpPr>
            <a:spLocks noGrp="1"/>
          </p:cNvSpPr>
          <p:nvPr>
            <p:ph type="body" idx="1"/>
          </p:nvPr>
        </p:nvSpPr>
        <p:spPr>
          <a:xfrm>
            <a:off x="1198991" y="862958"/>
            <a:ext cx="4488794" cy="801943"/>
          </a:xfrm>
        </p:spPr>
        <p:txBody>
          <a:bodyPr/>
          <a:lstStyle/>
          <a:p>
            <a:r>
              <a:rPr lang="fr-CA" dirty="0"/>
              <a:t>Points positifs</a:t>
            </a:r>
          </a:p>
        </p:txBody>
      </p:sp>
      <p:sp>
        <p:nvSpPr>
          <p:cNvPr id="6" name="Espace réservé du contenu 5">
            <a:extLst>
              <a:ext uri="{FF2B5EF4-FFF2-40B4-BE49-F238E27FC236}">
                <a16:creationId xmlns:a16="http://schemas.microsoft.com/office/drawing/2014/main" id="{251B6EB5-7687-4F0B-9717-5417C5474370}"/>
              </a:ext>
            </a:extLst>
          </p:cNvPr>
          <p:cNvSpPr>
            <a:spLocks noGrp="1"/>
          </p:cNvSpPr>
          <p:nvPr>
            <p:ph sz="half" idx="2"/>
          </p:nvPr>
        </p:nvSpPr>
        <p:spPr>
          <a:xfrm>
            <a:off x="1235836" y="1886541"/>
            <a:ext cx="4700141" cy="3572321"/>
          </a:xfrm>
          <a:gradFill>
            <a:gsLst>
              <a:gs pos="0">
                <a:srgbClr val="92D050"/>
              </a:gs>
              <a:gs pos="100000">
                <a:schemeClr val="bg1">
                  <a:shade val="80000"/>
                </a:schemeClr>
              </a:gs>
            </a:gsLst>
            <a:path path="circle">
              <a:fillToRect l="43000" r="43000" b="100000"/>
            </a:path>
          </a:gradFill>
        </p:spPr>
        <p:txBody>
          <a:bodyPr>
            <a:normAutofit/>
          </a:bodyPr>
          <a:lstStyle/>
          <a:p>
            <a:r>
              <a:rPr lang="fr-CA" dirty="0"/>
              <a:t>Exceptionnellement rapide</a:t>
            </a:r>
          </a:p>
          <a:p>
            <a:r>
              <a:rPr lang="fr-CA" dirty="0"/>
              <a:t>Haute performance</a:t>
            </a:r>
          </a:p>
          <a:p>
            <a:r>
              <a:rPr lang="fr-CA" dirty="0"/>
              <a:t>Évolutif</a:t>
            </a:r>
          </a:p>
          <a:p>
            <a:r>
              <a:rPr lang="fr-CA" dirty="0"/>
              <a:t>Capacité de stockage massive</a:t>
            </a:r>
          </a:p>
          <a:p>
            <a:r>
              <a:rPr lang="fr-CA" dirty="0"/>
              <a:t>Prix flexible et transparent</a:t>
            </a:r>
          </a:p>
          <a:p>
            <a:r>
              <a:rPr lang="fr-CA" dirty="0"/>
              <a:t>Interface SQL</a:t>
            </a:r>
          </a:p>
          <a:p>
            <a:r>
              <a:rPr lang="fr-CA" dirty="0"/>
              <a:t>Sécurisé</a:t>
            </a:r>
          </a:p>
        </p:txBody>
      </p:sp>
      <p:sp>
        <p:nvSpPr>
          <p:cNvPr id="7" name="Espace réservé du texte 6">
            <a:extLst>
              <a:ext uri="{FF2B5EF4-FFF2-40B4-BE49-F238E27FC236}">
                <a16:creationId xmlns:a16="http://schemas.microsoft.com/office/drawing/2014/main" id="{E8D19391-58E1-4405-A75A-AB86FE1B6BC6}"/>
              </a:ext>
            </a:extLst>
          </p:cNvPr>
          <p:cNvSpPr>
            <a:spLocks noGrp="1"/>
          </p:cNvSpPr>
          <p:nvPr>
            <p:ph type="body" sz="quarter" idx="3"/>
          </p:nvPr>
        </p:nvSpPr>
        <p:spPr>
          <a:xfrm>
            <a:off x="6275690" y="862958"/>
            <a:ext cx="4488794" cy="802237"/>
          </a:xfrm>
        </p:spPr>
        <p:txBody>
          <a:bodyPr/>
          <a:lstStyle/>
          <a:p>
            <a:r>
              <a:rPr lang="fr-CA" dirty="0"/>
              <a:t>Points négatifs</a:t>
            </a:r>
          </a:p>
        </p:txBody>
      </p:sp>
      <p:sp>
        <p:nvSpPr>
          <p:cNvPr id="11" name="Espace réservé du contenu 10">
            <a:extLst>
              <a:ext uri="{FF2B5EF4-FFF2-40B4-BE49-F238E27FC236}">
                <a16:creationId xmlns:a16="http://schemas.microsoft.com/office/drawing/2014/main" id="{1E9EFB47-68F4-4FC1-926B-5AEBE43AD9A2}"/>
              </a:ext>
            </a:extLst>
          </p:cNvPr>
          <p:cNvSpPr>
            <a:spLocks noGrp="1"/>
          </p:cNvSpPr>
          <p:nvPr>
            <p:ph sz="quarter" idx="4"/>
          </p:nvPr>
        </p:nvSpPr>
        <p:spPr>
          <a:xfrm>
            <a:off x="6256024" y="1919277"/>
            <a:ext cx="4508459" cy="3539585"/>
          </a:xfrm>
          <a:gradFill>
            <a:gsLst>
              <a:gs pos="0">
                <a:srgbClr val="FF0000"/>
              </a:gs>
              <a:gs pos="100000">
                <a:schemeClr val="bg1">
                  <a:shade val="80000"/>
                </a:schemeClr>
              </a:gs>
            </a:gsLst>
            <a:path path="circle">
              <a:fillToRect l="43000" r="43000" b="100000"/>
            </a:path>
          </a:gradFill>
        </p:spPr>
        <p:txBody>
          <a:bodyPr>
            <a:normAutofit/>
          </a:bodyPr>
          <a:lstStyle/>
          <a:p>
            <a:r>
              <a:rPr lang="fr-CA" dirty="0"/>
              <a:t>Complexe à gérer de manière optimale </a:t>
            </a:r>
          </a:p>
        </p:txBody>
      </p:sp>
    </p:spTree>
    <p:extLst>
      <p:ext uri="{BB962C8B-B14F-4D97-AF65-F5344CB8AC3E}">
        <p14:creationId xmlns:p14="http://schemas.microsoft.com/office/powerpoint/2010/main" val="244158637"/>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9B2F3FA-B9FD-4B98-A06C-6BB1E460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390" y="5221357"/>
            <a:ext cx="2244583" cy="897833"/>
          </a:xfrm>
          <a:prstGeom prst="rect">
            <a:avLst/>
          </a:prstGeom>
        </p:spPr>
      </p:pic>
      <p:sp>
        <p:nvSpPr>
          <p:cNvPr id="2" name="Rectangle 1">
            <a:extLst>
              <a:ext uri="{FF2B5EF4-FFF2-40B4-BE49-F238E27FC236}">
                <a16:creationId xmlns:a16="http://schemas.microsoft.com/office/drawing/2014/main" id="{50C8B80D-E89E-4435-B246-4A8C708AAA21}"/>
              </a:ext>
            </a:extLst>
          </p:cNvPr>
          <p:cNvSpPr/>
          <p:nvPr/>
        </p:nvSpPr>
        <p:spPr>
          <a:xfrm>
            <a:off x="958151" y="323311"/>
            <a:ext cx="10448143" cy="1569660"/>
          </a:xfrm>
          <a:prstGeom prst="rect">
            <a:avLst/>
          </a:prstGeom>
          <a:noFill/>
        </p:spPr>
        <p:txBody>
          <a:bodyPr wrap="square" lIns="91440" tIns="45720" rIns="91440" bIns="45720">
            <a:spAutoFit/>
          </a:bodyPr>
          <a:lstStyle/>
          <a:p>
            <a:pPr algn="ctr"/>
            <a:r>
              <a:rPr lang="fr-FR" sz="4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Relationnal</a:t>
            </a: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Data </a:t>
            </a:r>
          </a:p>
          <a:p>
            <a:pPr algn="ctr"/>
            <a:r>
              <a:rPr lang="fr-FR"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Service</a:t>
            </a:r>
          </a:p>
        </p:txBody>
      </p:sp>
      <p:sp>
        <p:nvSpPr>
          <p:cNvPr id="8" name="Rectangle 7">
            <a:extLst>
              <a:ext uri="{FF2B5EF4-FFF2-40B4-BE49-F238E27FC236}">
                <a16:creationId xmlns:a16="http://schemas.microsoft.com/office/drawing/2014/main" id="{448D3C6F-F41C-472F-84CB-A4651E0C8800}"/>
              </a:ext>
            </a:extLst>
          </p:cNvPr>
          <p:cNvSpPr/>
          <p:nvPr/>
        </p:nvSpPr>
        <p:spPr>
          <a:xfrm>
            <a:off x="-134912" y="1991921"/>
            <a:ext cx="3642610" cy="523220"/>
          </a:xfrm>
          <a:prstGeom prst="rect">
            <a:avLst/>
          </a:prstGeom>
          <a:noFill/>
        </p:spPr>
        <p:txBody>
          <a:bodyPr wrap="square" lIns="91440" tIns="45720" rIns="91440" bIns="45720">
            <a:spAutoFit/>
          </a:bodyPr>
          <a:lstStyle/>
          <a:p>
            <a:pPr algn="ctr"/>
            <a:r>
              <a:rPr lang="fr-FR" sz="2800" dirty="0">
                <a:ln w="0"/>
                <a:solidFill>
                  <a:schemeClr val="accent1"/>
                </a:solidFill>
              </a:rPr>
              <a:t>RDS:</a:t>
            </a:r>
            <a:endParaRPr lang="fr-FR" sz="2800" cap="none" spc="0" dirty="0">
              <a:ln w="0"/>
              <a:solidFill>
                <a:schemeClr val="accent1"/>
              </a:solidFill>
            </a:endParaRPr>
          </a:p>
        </p:txBody>
      </p:sp>
      <p:sp>
        <p:nvSpPr>
          <p:cNvPr id="9" name="ZoneTexte 8">
            <a:extLst>
              <a:ext uri="{FF2B5EF4-FFF2-40B4-BE49-F238E27FC236}">
                <a16:creationId xmlns:a16="http://schemas.microsoft.com/office/drawing/2014/main" id="{C3A0A7D8-941E-4A38-AC0C-13CF978E9C67}"/>
              </a:ext>
            </a:extLst>
          </p:cNvPr>
          <p:cNvSpPr txBox="1"/>
          <p:nvPr/>
        </p:nvSpPr>
        <p:spPr>
          <a:xfrm>
            <a:off x="1169233" y="2538726"/>
            <a:ext cx="10863740" cy="1107996"/>
          </a:xfrm>
          <a:prstGeom prst="rect">
            <a:avLst/>
          </a:prstGeom>
          <a:noFill/>
        </p:spPr>
        <p:txBody>
          <a:bodyPr wrap="square" rtlCol="0">
            <a:spAutoFit/>
          </a:bodyPr>
          <a:lstStyle/>
          <a:p>
            <a:pPr marL="342900" indent="-342900">
              <a:buFont typeface="Arial" panose="020B0604020202020204" pitchFamily="34" charset="0"/>
              <a:buChar char="•"/>
            </a:pPr>
            <a:r>
              <a:rPr lang="fr-CA" sz="2400" dirty="0"/>
              <a:t>Supporte </a:t>
            </a:r>
            <a:r>
              <a:rPr lang="fr-CA" sz="2400" i="1" dirty="0"/>
              <a:t>MySQL</a:t>
            </a:r>
            <a:r>
              <a:rPr lang="fr-CA" sz="2400" dirty="0"/>
              <a:t>, </a:t>
            </a:r>
            <a:r>
              <a:rPr lang="fr-CA" sz="2400" i="1" dirty="0"/>
              <a:t>PostgreSQL</a:t>
            </a:r>
            <a:r>
              <a:rPr lang="fr-CA" sz="2400" dirty="0"/>
              <a:t> et autre</a:t>
            </a:r>
          </a:p>
          <a:p>
            <a:pPr marL="342900" indent="-342900">
              <a:buFont typeface="Arial" panose="020B0604020202020204" pitchFamily="34" charset="0"/>
              <a:buChar char="•"/>
            </a:pPr>
            <a:r>
              <a:rPr lang="en-CA" sz="2400" dirty="0" err="1"/>
              <a:t>S’intègre</a:t>
            </a:r>
            <a:r>
              <a:rPr lang="en-CA" sz="2400" dirty="0"/>
              <a:t> à des </a:t>
            </a:r>
            <a:r>
              <a:rPr lang="en-CA" sz="2400" dirty="0" err="1"/>
              <a:t>systèmes</a:t>
            </a:r>
            <a:r>
              <a:rPr lang="en-CA" sz="2400" dirty="0"/>
              <a:t> de gestion (</a:t>
            </a:r>
            <a:r>
              <a:rPr lang="en-CA" sz="2400" i="1" dirty="0"/>
              <a:t>MySQL</a:t>
            </a:r>
            <a:r>
              <a:rPr lang="en-CA" sz="2400" dirty="0"/>
              <a:t>, </a:t>
            </a:r>
            <a:r>
              <a:rPr lang="en-CA" sz="2400" i="1" dirty="0"/>
              <a:t>Workbench</a:t>
            </a:r>
            <a:r>
              <a:rPr lang="en-CA" sz="2400" dirty="0"/>
              <a:t>)</a:t>
            </a:r>
            <a:endParaRPr lang="fr-CA" sz="2400" dirty="0"/>
          </a:p>
          <a:p>
            <a:endParaRPr lang="fr-CA" dirty="0"/>
          </a:p>
        </p:txBody>
      </p:sp>
      <p:pic>
        <p:nvPicPr>
          <p:cNvPr id="5" name="Image 4">
            <a:extLst>
              <a:ext uri="{FF2B5EF4-FFF2-40B4-BE49-F238E27FC236}">
                <a16:creationId xmlns:a16="http://schemas.microsoft.com/office/drawing/2014/main" id="{BC347703-F8DF-4B41-8742-F0F245A4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100" y="348508"/>
            <a:ext cx="932768" cy="932768"/>
          </a:xfrm>
          <a:prstGeom prst="rect">
            <a:avLst/>
          </a:prstGeom>
        </p:spPr>
      </p:pic>
      <p:sp>
        <p:nvSpPr>
          <p:cNvPr id="10" name="Rectangle 9">
            <a:extLst>
              <a:ext uri="{FF2B5EF4-FFF2-40B4-BE49-F238E27FC236}">
                <a16:creationId xmlns:a16="http://schemas.microsoft.com/office/drawing/2014/main" id="{0BEC15C3-C706-4A59-808F-4DF22E9DBE02}"/>
              </a:ext>
            </a:extLst>
          </p:cNvPr>
          <p:cNvSpPr/>
          <p:nvPr/>
        </p:nvSpPr>
        <p:spPr>
          <a:xfrm>
            <a:off x="1117135" y="3765276"/>
            <a:ext cx="1411733" cy="523220"/>
          </a:xfrm>
          <a:prstGeom prst="rect">
            <a:avLst/>
          </a:prstGeom>
          <a:noFill/>
        </p:spPr>
        <p:txBody>
          <a:bodyPr wrap="none" lIns="91440" tIns="45720" rIns="91440" bIns="45720">
            <a:spAutoFit/>
          </a:bodyPr>
          <a:lstStyle/>
          <a:p>
            <a:pPr algn="ctr"/>
            <a:r>
              <a:rPr lang="fr-FR" sz="2800" dirty="0">
                <a:ln w="0"/>
                <a:solidFill>
                  <a:schemeClr val="accent1"/>
                </a:solidFill>
                <a:effectLst>
                  <a:outerShdw blurRad="38100" dist="25400" dir="5400000" algn="ctr" rotWithShape="0">
                    <a:srgbClr val="6E747A">
                      <a:alpha val="43000"/>
                    </a:srgbClr>
                  </a:outerShdw>
                </a:effectLst>
              </a:rPr>
              <a:t>Aurora:</a:t>
            </a:r>
            <a:endParaRPr lang="fr-FR" sz="28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AC14FB8A-C35B-453B-9DFC-AFC9D0C262C0}"/>
              </a:ext>
            </a:extLst>
          </p:cNvPr>
          <p:cNvSpPr/>
          <p:nvPr/>
        </p:nvSpPr>
        <p:spPr>
          <a:xfrm>
            <a:off x="1169233" y="4407050"/>
            <a:ext cx="8218918" cy="461665"/>
          </a:xfrm>
          <a:prstGeom prst="rect">
            <a:avLst/>
          </a:prstGeom>
        </p:spPr>
        <p:txBody>
          <a:bodyPr wrap="none">
            <a:spAutoFit/>
          </a:bodyPr>
          <a:lstStyle/>
          <a:p>
            <a:pPr marL="285750" indent="-285750" algn="ctr">
              <a:buFont typeface="Arial" panose="020B0604020202020204" pitchFamily="34" charset="0"/>
              <a:buChar char="•"/>
            </a:pPr>
            <a:r>
              <a:rPr lang="fr-FR" sz="2400" dirty="0">
                <a:ln w="0"/>
                <a:effectLst>
                  <a:outerShdw blurRad="38100" dist="19050" dir="2700000" algn="tl" rotWithShape="0">
                    <a:schemeClr val="dk1">
                      <a:alpha val="40000"/>
                    </a:schemeClr>
                  </a:outerShdw>
                </a:effectLst>
              </a:rPr>
              <a:t>Haute performance (pas de </a:t>
            </a:r>
            <a:r>
              <a:rPr lang="en-CA" sz="2400" dirty="0">
                <a:ln w="0"/>
                <a:effectLst>
                  <a:outerShdw blurRad="38100" dist="19050" dir="2700000" algn="tl" rotWithShape="0">
                    <a:schemeClr val="dk1">
                      <a:alpha val="40000"/>
                    </a:schemeClr>
                  </a:outerShdw>
                </a:effectLst>
              </a:rPr>
              <a:t>“Down Time”, </a:t>
            </a:r>
            <a:r>
              <a:rPr lang="fr-CA" sz="2400" dirty="0">
                <a:ln w="0"/>
                <a:effectLst>
                  <a:outerShdw blurRad="38100" dist="19050" dir="2700000" algn="tl" rotWithShape="0">
                    <a:schemeClr val="dk1">
                      <a:alpha val="40000"/>
                    </a:schemeClr>
                  </a:outerShdw>
                </a:effectLst>
              </a:rPr>
              <a:t>plus rapide)</a:t>
            </a:r>
            <a:r>
              <a:rPr lang="fr-FR" dirty="0">
                <a:ln w="0"/>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2033517712"/>
      </p:ext>
    </p:extLst>
  </p:cSld>
  <p:clrMapOvr>
    <a:masterClrMapping/>
  </p:clrMapOvr>
  <mc:AlternateContent xmlns:mc="http://schemas.openxmlformats.org/markup-compatibility/2006">
    <mc:Choice xmlns:p14="http://schemas.microsoft.com/office/powerpoint/2010/main" Requires="p14">
      <p:transition spd="slow" p14:dur="12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ie">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4110</TotalTime>
  <Words>1557</Words>
  <Application>Microsoft Office PowerPoint</Application>
  <PresentationFormat>Grand écran</PresentationFormat>
  <Paragraphs>225</Paragraphs>
  <Slides>32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32</vt:i4>
      </vt:variant>
    </vt:vector>
  </HeadingPairs>
  <TitlesOfParts>
    <vt:vector size="35" baseType="lpstr">
      <vt:lpstr>Arial</vt:lpstr>
      <vt:lpstr>Rockwell</vt:lpstr>
      <vt:lpstr>Galerie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Offre du fournisseur </dc:title>
  <dc:creator>François Larouche</dc:creator>
  <cp:lastModifiedBy>François Larouche</cp:lastModifiedBy>
  <cp:revision>111</cp:revision>
  <dcterms:created xsi:type="dcterms:W3CDTF">2018-10-16T20:42:23Z</dcterms:created>
  <dcterms:modified xsi:type="dcterms:W3CDTF">2018-10-19T19:32:34Z</dcterms:modified>
</cp:coreProperties>
</file>