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D1BD44-36A4-409A-87AC-385ECFD5518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DA531FE-FE56-4480-B05B-295CA8DE61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2DAD4D5-9E87-466D-B1D9-7715907FF96A}"/>
              </a:ext>
            </a:extLst>
          </p:cNvPr>
          <p:cNvSpPr>
            <a:spLocks noGrp="1"/>
          </p:cNvSpPr>
          <p:nvPr>
            <p:ph type="dt" sz="half" idx="10"/>
          </p:nvPr>
        </p:nvSpPr>
        <p:spPr/>
        <p:txBody>
          <a:bodyPr/>
          <a:lstStyle/>
          <a:p>
            <a:fld id="{6D003F0F-31BC-4D9C-BF61-8072AEB9EC27}" type="datetimeFigureOut">
              <a:rPr lang="fr-FR" smtClean="0"/>
              <a:t>05/01/2022</a:t>
            </a:fld>
            <a:endParaRPr lang="fr-FR"/>
          </a:p>
        </p:txBody>
      </p:sp>
      <p:sp>
        <p:nvSpPr>
          <p:cNvPr id="5" name="Espace réservé du pied de page 4">
            <a:extLst>
              <a:ext uri="{FF2B5EF4-FFF2-40B4-BE49-F238E27FC236}">
                <a16:creationId xmlns:a16="http://schemas.microsoft.com/office/drawing/2014/main" id="{CA1FEFD7-505A-4F35-B868-FAB2B324A6A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5CCD3CA-686C-4C1F-823C-93CE2B294AA1}"/>
              </a:ext>
            </a:extLst>
          </p:cNvPr>
          <p:cNvSpPr>
            <a:spLocks noGrp="1"/>
          </p:cNvSpPr>
          <p:nvPr>
            <p:ph type="sldNum" sz="quarter" idx="12"/>
          </p:nvPr>
        </p:nvSpPr>
        <p:spPr/>
        <p:txBody>
          <a:bodyPr/>
          <a:lstStyle/>
          <a:p>
            <a:fld id="{953C2666-9D85-4EA8-A445-62400EE16C48}" type="slidenum">
              <a:rPr lang="fr-FR" smtClean="0"/>
              <a:t>‹N°›</a:t>
            </a:fld>
            <a:endParaRPr lang="fr-FR"/>
          </a:p>
        </p:txBody>
      </p:sp>
    </p:spTree>
    <p:extLst>
      <p:ext uri="{BB962C8B-B14F-4D97-AF65-F5344CB8AC3E}">
        <p14:creationId xmlns:p14="http://schemas.microsoft.com/office/powerpoint/2010/main" val="4239555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35CBE1-9A61-4EE0-8D59-608969C05EA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6566B6D-B4C0-4CEA-B218-AA49C538E54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C3AF78D-DE23-4629-9AD9-8A2E09F35070}"/>
              </a:ext>
            </a:extLst>
          </p:cNvPr>
          <p:cNvSpPr>
            <a:spLocks noGrp="1"/>
          </p:cNvSpPr>
          <p:nvPr>
            <p:ph type="dt" sz="half" idx="10"/>
          </p:nvPr>
        </p:nvSpPr>
        <p:spPr/>
        <p:txBody>
          <a:bodyPr/>
          <a:lstStyle/>
          <a:p>
            <a:fld id="{6D003F0F-31BC-4D9C-BF61-8072AEB9EC27}" type="datetimeFigureOut">
              <a:rPr lang="fr-FR" smtClean="0"/>
              <a:t>05/01/2022</a:t>
            </a:fld>
            <a:endParaRPr lang="fr-FR"/>
          </a:p>
        </p:txBody>
      </p:sp>
      <p:sp>
        <p:nvSpPr>
          <p:cNvPr id="5" name="Espace réservé du pied de page 4">
            <a:extLst>
              <a:ext uri="{FF2B5EF4-FFF2-40B4-BE49-F238E27FC236}">
                <a16:creationId xmlns:a16="http://schemas.microsoft.com/office/drawing/2014/main" id="{A216F1FE-21E4-4E94-8F75-8808524FFF9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0E954FF-BC80-4C74-82FC-5AA6BE89A9B4}"/>
              </a:ext>
            </a:extLst>
          </p:cNvPr>
          <p:cNvSpPr>
            <a:spLocks noGrp="1"/>
          </p:cNvSpPr>
          <p:nvPr>
            <p:ph type="sldNum" sz="quarter" idx="12"/>
          </p:nvPr>
        </p:nvSpPr>
        <p:spPr/>
        <p:txBody>
          <a:bodyPr/>
          <a:lstStyle/>
          <a:p>
            <a:fld id="{953C2666-9D85-4EA8-A445-62400EE16C48}" type="slidenum">
              <a:rPr lang="fr-FR" smtClean="0"/>
              <a:t>‹N°›</a:t>
            </a:fld>
            <a:endParaRPr lang="fr-FR"/>
          </a:p>
        </p:txBody>
      </p:sp>
    </p:spTree>
    <p:extLst>
      <p:ext uri="{BB962C8B-B14F-4D97-AF65-F5344CB8AC3E}">
        <p14:creationId xmlns:p14="http://schemas.microsoft.com/office/powerpoint/2010/main" val="1025151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03AF18B-543D-4D16-ABD5-2F9E7A04A9AF}"/>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D1FE460-7C9D-4C8E-824A-6A9AB0F2FE9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E34D8CD-6716-4D92-B9EC-03122A345D5D}"/>
              </a:ext>
            </a:extLst>
          </p:cNvPr>
          <p:cNvSpPr>
            <a:spLocks noGrp="1"/>
          </p:cNvSpPr>
          <p:nvPr>
            <p:ph type="dt" sz="half" idx="10"/>
          </p:nvPr>
        </p:nvSpPr>
        <p:spPr/>
        <p:txBody>
          <a:bodyPr/>
          <a:lstStyle/>
          <a:p>
            <a:fld id="{6D003F0F-31BC-4D9C-BF61-8072AEB9EC27}" type="datetimeFigureOut">
              <a:rPr lang="fr-FR" smtClean="0"/>
              <a:t>05/01/2022</a:t>
            </a:fld>
            <a:endParaRPr lang="fr-FR"/>
          </a:p>
        </p:txBody>
      </p:sp>
      <p:sp>
        <p:nvSpPr>
          <p:cNvPr id="5" name="Espace réservé du pied de page 4">
            <a:extLst>
              <a:ext uri="{FF2B5EF4-FFF2-40B4-BE49-F238E27FC236}">
                <a16:creationId xmlns:a16="http://schemas.microsoft.com/office/drawing/2014/main" id="{8585EBD7-DFC2-4ACF-8639-E31E5B7EDF3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3A70229-AE9B-4DE2-99DC-6BC9C2EA08EB}"/>
              </a:ext>
            </a:extLst>
          </p:cNvPr>
          <p:cNvSpPr>
            <a:spLocks noGrp="1"/>
          </p:cNvSpPr>
          <p:nvPr>
            <p:ph type="sldNum" sz="quarter" idx="12"/>
          </p:nvPr>
        </p:nvSpPr>
        <p:spPr/>
        <p:txBody>
          <a:bodyPr/>
          <a:lstStyle/>
          <a:p>
            <a:fld id="{953C2666-9D85-4EA8-A445-62400EE16C48}" type="slidenum">
              <a:rPr lang="fr-FR" smtClean="0"/>
              <a:t>‹N°›</a:t>
            </a:fld>
            <a:endParaRPr lang="fr-FR"/>
          </a:p>
        </p:txBody>
      </p:sp>
    </p:spTree>
    <p:extLst>
      <p:ext uri="{BB962C8B-B14F-4D97-AF65-F5344CB8AC3E}">
        <p14:creationId xmlns:p14="http://schemas.microsoft.com/office/powerpoint/2010/main" val="1145289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8AEEFA-DDBF-47F9-90F4-E73EAC676C3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0736534-CE9C-4592-B8B6-31159D8389C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CE0AFD7-B9ED-40A7-BDC7-2D5F1B8F0D4B}"/>
              </a:ext>
            </a:extLst>
          </p:cNvPr>
          <p:cNvSpPr>
            <a:spLocks noGrp="1"/>
          </p:cNvSpPr>
          <p:nvPr>
            <p:ph type="dt" sz="half" idx="10"/>
          </p:nvPr>
        </p:nvSpPr>
        <p:spPr/>
        <p:txBody>
          <a:bodyPr/>
          <a:lstStyle/>
          <a:p>
            <a:fld id="{6D003F0F-31BC-4D9C-BF61-8072AEB9EC27}" type="datetimeFigureOut">
              <a:rPr lang="fr-FR" smtClean="0"/>
              <a:t>05/01/2022</a:t>
            </a:fld>
            <a:endParaRPr lang="fr-FR"/>
          </a:p>
        </p:txBody>
      </p:sp>
      <p:sp>
        <p:nvSpPr>
          <p:cNvPr id="5" name="Espace réservé du pied de page 4">
            <a:extLst>
              <a:ext uri="{FF2B5EF4-FFF2-40B4-BE49-F238E27FC236}">
                <a16:creationId xmlns:a16="http://schemas.microsoft.com/office/drawing/2014/main" id="{2EC31B69-0144-472D-B76B-27A0636D9AA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007FC85-704A-4EE6-9018-A472462A0C89}"/>
              </a:ext>
            </a:extLst>
          </p:cNvPr>
          <p:cNvSpPr>
            <a:spLocks noGrp="1"/>
          </p:cNvSpPr>
          <p:nvPr>
            <p:ph type="sldNum" sz="quarter" idx="12"/>
          </p:nvPr>
        </p:nvSpPr>
        <p:spPr/>
        <p:txBody>
          <a:bodyPr/>
          <a:lstStyle/>
          <a:p>
            <a:fld id="{953C2666-9D85-4EA8-A445-62400EE16C48}" type="slidenum">
              <a:rPr lang="fr-FR" smtClean="0"/>
              <a:t>‹N°›</a:t>
            </a:fld>
            <a:endParaRPr lang="fr-FR"/>
          </a:p>
        </p:txBody>
      </p:sp>
    </p:spTree>
    <p:extLst>
      <p:ext uri="{BB962C8B-B14F-4D97-AF65-F5344CB8AC3E}">
        <p14:creationId xmlns:p14="http://schemas.microsoft.com/office/powerpoint/2010/main" val="3452074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CC12F5-44A7-415C-BB56-EFE08C2F5C2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7673477-FCEF-4186-983B-482542DE0F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73C590F-7CED-470C-B3DF-73227FC80A12}"/>
              </a:ext>
            </a:extLst>
          </p:cNvPr>
          <p:cNvSpPr>
            <a:spLocks noGrp="1"/>
          </p:cNvSpPr>
          <p:nvPr>
            <p:ph type="dt" sz="half" idx="10"/>
          </p:nvPr>
        </p:nvSpPr>
        <p:spPr/>
        <p:txBody>
          <a:bodyPr/>
          <a:lstStyle/>
          <a:p>
            <a:fld id="{6D003F0F-31BC-4D9C-BF61-8072AEB9EC27}" type="datetimeFigureOut">
              <a:rPr lang="fr-FR" smtClean="0"/>
              <a:t>05/01/2022</a:t>
            </a:fld>
            <a:endParaRPr lang="fr-FR"/>
          </a:p>
        </p:txBody>
      </p:sp>
      <p:sp>
        <p:nvSpPr>
          <p:cNvPr id="5" name="Espace réservé du pied de page 4">
            <a:extLst>
              <a:ext uri="{FF2B5EF4-FFF2-40B4-BE49-F238E27FC236}">
                <a16:creationId xmlns:a16="http://schemas.microsoft.com/office/drawing/2014/main" id="{498E1DAC-DA70-4574-BE58-A4E4C4F996F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9321AD9-122E-415D-B102-FB4CFA83E58F}"/>
              </a:ext>
            </a:extLst>
          </p:cNvPr>
          <p:cNvSpPr>
            <a:spLocks noGrp="1"/>
          </p:cNvSpPr>
          <p:nvPr>
            <p:ph type="sldNum" sz="quarter" idx="12"/>
          </p:nvPr>
        </p:nvSpPr>
        <p:spPr/>
        <p:txBody>
          <a:bodyPr/>
          <a:lstStyle/>
          <a:p>
            <a:fld id="{953C2666-9D85-4EA8-A445-62400EE16C48}" type="slidenum">
              <a:rPr lang="fr-FR" smtClean="0"/>
              <a:t>‹N°›</a:t>
            </a:fld>
            <a:endParaRPr lang="fr-FR"/>
          </a:p>
        </p:txBody>
      </p:sp>
    </p:spTree>
    <p:extLst>
      <p:ext uri="{BB962C8B-B14F-4D97-AF65-F5344CB8AC3E}">
        <p14:creationId xmlns:p14="http://schemas.microsoft.com/office/powerpoint/2010/main" val="3723730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AC63C5-8650-42AB-BE12-C7686713A4B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CB4D5D6-3CC2-47A1-A1AA-4E4A798B886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3BAAE1E8-4700-4744-891E-C662DA34641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93AE224-0925-4E71-BC79-62D0F71C1CE0}"/>
              </a:ext>
            </a:extLst>
          </p:cNvPr>
          <p:cNvSpPr>
            <a:spLocks noGrp="1"/>
          </p:cNvSpPr>
          <p:nvPr>
            <p:ph type="dt" sz="half" idx="10"/>
          </p:nvPr>
        </p:nvSpPr>
        <p:spPr/>
        <p:txBody>
          <a:bodyPr/>
          <a:lstStyle/>
          <a:p>
            <a:fld id="{6D003F0F-31BC-4D9C-BF61-8072AEB9EC27}" type="datetimeFigureOut">
              <a:rPr lang="fr-FR" smtClean="0"/>
              <a:t>05/01/2022</a:t>
            </a:fld>
            <a:endParaRPr lang="fr-FR"/>
          </a:p>
        </p:txBody>
      </p:sp>
      <p:sp>
        <p:nvSpPr>
          <p:cNvPr id="6" name="Espace réservé du pied de page 5">
            <a:extLst>
              <a:ext uri="{FF2B5EF4-FFF2-40B4-BE49-F238E27FC236}">
                <a16:creationId xmlns:a16="http://schemas.microsoft.com/office/drawing/2014/main" id="{1B6A1DEF-4151-4180-A61E-9854D96144A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138CBBB-EBD0-4B47-B155-168307D5CF1D}"/>
              </a:ext>
            </a:extLst>
          </p:cNvPr>
          <p:cNvSpPr>
            <a:spLocks noGrp="1"/>
          </p:cNvSpPr>
          <p:nvPr>
            <p:ph type="sldNum" sz="quarter" idx="12"/>
          </p:nvPr>
        </p:nvSpPr>
        <p:spPr/>
        <p:txBody>
          <a:bodyPr/>
          <a:lstStyle/>
          <a:p>
            <a:fld id="{953C2666-9D85-4EA8-A445-62400EE16C48}" type="slidenum">
              <a:rPr lang="fr-FR" smtClean="0"/>
              <a:t>‹N°›</a:t>
            </a:fld>
            <a:endParaRPr lang="fr-FR"/>
          </a:p>
        </p:txBody>
      </p:sp>
    </p:spTree>
    <p:extLst>
      <p:ext uri="{BB962C8B-B14F-4D97-AF65-F5344CB8AC3E}">
        <p14:creationId xmlns:p14="http://schemas.microsoft.com/office/powerpoint/2010/main" val="431959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EEA8C0-DF33-43D2-890F-0631E156CC4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F69AF38-F4F4-43DC-AE4B-66345DEE53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0BC98D6-4E7D-4A6A-8E0B-48B4B8722F7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8FCA1E0-04F2-4C24-B490-0F9F5F1924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5C777B5-8D7C-4A09-A2B2-9776CD632A8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7B1DA28-D2A8-4543-A176-268B3CFA2510}"/>
              </a:ext>
            </a:extLst>
          </p:cNvPr>
          <p:cNvSpPr>
            <a:spLocks noGrp="1"/>
          </p:cNvSpPr>
          <p:nvPr>
            <p:ph type="dt" sz="half" idx="10"/>
          </p:nvPr>
        </p:nvSpPr>
        <p:spPr/>
        <p:txBody>
          <a:bodyPr/>
          <a:lstStyle/>
          <a:p>
            <a:fld id="{6D003F0F-31BC-4D9C-BF61-8072AEB9EC27}" type="datetimeFigureOut">
              <a:rPr lang="fr-FR" smtClean="0"/>
              <a:t>05/01/2022</a:t>
            </a:fld>
            <a:endParaRPr lang="fr-FR"/>
          </a:p>
        </p:txBody>
      </p:sp>
      <p:sp>
        <p:nvSpPr>
          <p:cNvPr id="8" name="Espace réservé du pied de page 7">
            <a:extLst>
              <a:ext uri="{FF2B5EF4-FFF2-40B4-BE49-F238E27FC236}">
                <a16:creationId xmlns:a16="http://schemas.microsoft.com/office/drawing/2014/main" id="{4A1ED0F5-7765-4EE2-AE50-37BCAF12F97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FF5C11EA-5A91-48F8-AA53-A4EEF4EA66B6}"/>
              </a:ext>
            </a:extLst>
          </p:cNvPr>
          <p:cNvSpPr>
            <a:spLocks noGrp="1"/>
          </p:cNvSpPr>
          <p:nvPr>
            <p:ph type="sldNum" sz="quarter" idx="12"/>
          </p:nvPr>
        </p:nvSpPr>
        <p:spPr/>
        <p:txBody>
          <a:bodyPr/>
          <a:lstStyle/>
          <a:p>
            <a:fld id="{953C2666-9D85-4EA8-A445-62400EE16C48}" type="slidenum">
              <a:rPr lang="fr-FR" smtClean="0"/>
              <a:t>‹N°›</a:t>
            </a:fld>
            <a:endParaRPr lang="fr-FR"/>
          </a:p>
        </p:txBody>
      </p:sp>
    </p:spTree>
    <p:extLst>
      <p:ext uri="{BB962C8B-B14F-4D97-AF65-F5344CB8AC3E}">
        <p14:creationId xmlns:p14="http://schemas.microsoft.com/office/powerpoint/2010/main" val="2506934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54E8BB-26B5-48F7-974A-C55BDFDE9A0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49C8704-D7E4-486C-B844-40C27CDFD58B}"/>
              </a:ext>
            </a:extLst>
          </p:cNvPr>
          <p:cNvSpPr>
            <a:spLocks noGrp="1"/>
          </p:cNvSpPr>
          <p:nvPr>
            <p:ph type="dt" sz="half" idx="10"/>
          </p:nvPr>
        </p:nvSpPr>
        <p:spPr/>
        <p:txBody>
          <a:bodyPr/>
          <a:lstStyle/>
          <a:p>
            <a:fld id="{6D003F0F-31BC-4D9C-BF61-8072AEB9EC27}" type="datetimeFigureOut">
              <a:rPr lang="fr-FR" smtClean="0"/>
              <a:t>05/01/2022</a:t>
            </a:fld>
            <a:endParaRPr lang="fr-FR"/>
          </a:p>
        </p:txBody>
      </p:sp>
      <p:sp>
        <p:nvSpPr>
          <p:cNvPr id="4" name="Espace réservé du pied de page 3">
            <a:extLst>
              <a:ext uri="{FF2B5EF4-FFF2-40B4-BE49-F238E27FC236}">
                <a16:creationId xmlns:a16="http://schemas.microsoft.com/office/drawing/2014/main" id="{42AFFFD2-7F76-4ADD-B35C-8E7465E37EC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D27A31C-5AF4-485A-B2FD-8171BD67E448}"/>
              </a:ext>
            </a:extLst>
          </p:cNvPr>
          <p:cNvSpPr>
            <a:spLocks noGrp="1"/>
          </p:cNvSpPr>
          <p:nvPr>
            <p:ph type="sldNum" sz="quarter" idx="12"/>
          </p:nvPr>
        </p:nvSpPr>
        <p:spPr/>
        <p:txBody>
          <a:bodyPr/>
          <a:lstStyle/>
          <a:p>
            <a:fld id="{953C2666-9D85-4EA8-A445-62400EE16C48}" type="slidenum">
              <a:rPr lang="fr-FR" smtClean="0"/>
              <a:t>‹N°›</a:t>
            </a:fld>
            <a:endParaRPr lang="fr-FR"/>
          </a:p>
        </p:txBody>
      </p:sp>
    </p:spTree>
    <p:extLst>
      <p:ext uri="{BB962C8B-B14F-4D97-AF65-F5344CB8AC3E}">
        <p14:creationId xmlns:p14="http://schemas.microsoft.com/office/powerpoint/2010/main" val="2600227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AD7750F-2A3A-4A2F-8C40-522411729BE7}"/>
              </a:ext>
            </a:extLst>
          </p:cNvPr>
          <p:cNvSpPr>
            <a:spLocks noGrp="1"/>
          </p:cNvSpPr>
          <p:nvPr>
            <p:ph type="dt" sz="half" idx="10"/>
          </p:nvPr>
        </p:nvSpPr>
        <p:spPr/>
        <p:txBody>
          <a:bodyPr/>
          <a:lstStyle/>
          <a:p>
            <a:fld id="{6D003F0F-31BC-4D9C-BF61-8072AEB9EC27}" type="datetimeFigureOut">
              <a:rPr lang="fr-FR" smtClean="0"/>
              <a:t>05/01/2022</a:t>
            </a:fld>
            <a:endParaRPr lang="fr-FR"/>
          </a:p>
        </p:txBody>
      </p:sp>
      <p:sp>
        <p:nvSpPr>
          <p:cNvPr id="3" name="Espace réservé du pied de page 2">
            <a:extLst>
              <a:ext uri="{FF2B5EF4-FFF2-40B4-BE49-F238E27FC236}">
                <a16:creationId xmlns:a16="http://schemas.microsoft.com/office/drawing/2014/main" id="{147EF153-EE3B-4BC6-A4D5-F2BF154CB412}"/>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430E36F-D02B-4C6D-A521-CB0ACF9A67A1}"/>
              </a:ext>
            </a:extLst>
          </p:cNvPr>
          <p:cNvSpPr>
            <a:spLocks noGrp="1"/>
          </p:cNvSpPr>
          <p:nvPr>
            <p:ph type="sldNum" sz="quarter" idx="12"/>
          </p:nvPr>
        </p:nvSpPr>
        <p:spPr/>
        <p:txBody>
          <a:bodyPr/>
          <a:lstStyle/>
          <a:p>
            <a:fld id="{953C2666-9D85-4EA8-A445-62400EE16C48}" type="slidenum">
              <a:rPr lang="fr-FR" smtClean="0"/>
              <a:t>‹N°›</a:t>
            </a:fld>
            <a:endParaRPr lang="fr-FR"/>
          </a:p>
        </p:txBody>
      </p:sp>
    </p:spTree>
    <p:extLst>
      <p:ext uri="{BB962C8B-B14F-4D97-AF65-F5344CB8AC3E}">
        <p14:creationId xmlns:p14="http://schemas.microsoft.com/office/powerpoint/2010/main" val="684155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B10A51-589D-42BB-B986-EC1896E9C84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662E1C5-84A7-401C-8CA0-B167CA7880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F45DFC4-8B58-447D-B364-A611505147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6A03C36-5DB4-4C22-B713-D3AA644A05F3}"/>
              </a:ext>
            </a:extLst>
          </p:cNvPr>
          <p:cNvSpPr>
            <a:spLocks noGrp="1"/>
          </p:cNvSpPr>
          <p:nvPr>
            <p:ph type="dt" sz="half" idx="10"/>
          </p:nvPr>
        </p:nvSpPr>
        <p:spPr/>
        <p:txBody>
          <a:bodyPr/>
          <a:lstStyle/>
          <a:p>
            <a:fld id="{6D003F0F-31BC-4D9C-BF61-8072AEB9EC27}" type="datetimeFigureOut">
              <a:rPr lang="fr-FR" smtClean="0"/>
              <a:t>05/01/2022</a:t>
            </a:fld>
            <a:endParaRPr lang="fr-FR"/>
          </a:p>
        </p:txBody>
      </p:sp>
      <p:sp>
        <p:nvSpPr>
          <p:cNvPr id="6" name="Espace réservé du pied de page 5">
            <a:extLst>
              <a:ext uri="{FF2B5EF4-FFF2-40B4-BE49-F238E27FC236}">
                <a16:creationId xmlns:a16="http://schemas.microsoft.com/office/drawing/2014/main" id="{E478D50D-9A40-4509-9B8A-F150FD40EE2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5D7411D-0AB9-4C38-AB22-F02450FB1A1E}"/>
              </a:ext>
            </a:extLst>
          </p:cNvPr>
          <p:cNvSpPr>
            <a:spLocks noGrp="1"/>
          </p:cNvSpPr>
          <p:nvPr>
            <p:ph type="sldNum" sz="quarter" idx="12"/>
          </p:nvPr>
        </p:nvSpPr>
        <p:spPr/>
        <p:txBody>
          <a:bodyPr/>
          <a:lstStyle/>
          <a:p>
            <a:fld id="{953C2666-9D85-4EA8-A445-62400EE16C48}" type="slidenum">
              <a:rPr lang="fr-FR" smtClean="0"/>
              <a:t>‹N°›</a:t>
            </a:fld>
            <a:endParaRPr lang="fr-FR"/>
          </a:p>
        </p:txBody>
      </p:sp>
    </p:spTree>
    <p:extLst>
      <p:ext uri="{BB962C8B-B14F-4D97-AF65-F5344CB8AC3E}">
        <p14:creationId xmlns:p14="http://schemas.microsoft.com/office/powerpoint/2010/main" val="1191079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75FB14-6D1D-4544-9428-499D27ED95F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F17FA22-CD3E-4E4E-B01B-FB591B5090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AD1F877-3CC0-42F5-83EE-94C9F7F06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9D96D61-8FE9-43E8-894D-A1FF61CB24AF}"/>
              </a:ext>
            </a:extLst>
          </p:cNvPr>
          <p:cNvSpPr>
            <a:spLocks noGrp="1"/>
          </p:cNvSpPr>
          <p:nvPr>
            <p:ph type="dt" sz="half" idx="10"/>
          </p:nvPr>
        </p:nvSpPr>
        <p:spPr/>
        <p:txBody>
          <a:bodyPr/>
          <a:lstStyle/>
          <a:p>
            <a:fld id="{6D003F0F-31BC-4D9C-BF61-8072AEB9EC27}" type="datetimeFigureOut">
              <a:rPr lang="fr-FR" smtClean="0"/>
              <a:t>05/01/2022</a:t>
            </a:fld>
            <a:endParaRPr lang="fr-FR"/>
          </a:p>
        </p:txBody>
      </p:sp>
      <p:sp>
        <p:nvSpPr>
          <p:cNvPr id="6" name="Espace réservé du pied de page 5">
            <a:extLst>
              <a:ext uri="{FF2B5EF4-FFF2-40B4-BE49-F238E27FC236}">
                <a16:creationId xmlns:a16="http://schemas.microsoft.com/office/drawing/2014/main" id="{CE0303DC-D8E8-4A78-87DF-FD7CA1A30C3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C396AE1-70DE-45FF-918D-D256331C260B}"/>
              </a:ext>
            </a:extLst>
          </p:cNvPr>
          <p:cNvSpPr>
            <a:spLocks noGrp="1"/>
          </p:cNvSpPr>
          <p:nvPr>
            <p:ph type="sldNum" sz="quarter" idx="12"/>
          </p:nvPr>
        </p:nvSpPr>
        <p:spPr/>
        <p:txBody>
          <a:bodyPr/>
          <a:lstStyle/>
          <a:p>
            <a:fld id="{953C2666-9D85-4EA8-A445-62400EE16C48}" type="slidenum">
              <a:rPr lang="fr-FR" smtClean="0"/>
              <a:t>‹N°›</a:t>
            </a:fld>
            <a:endParaRPr lang="fr-FR"/>
          </a:p>
        </p:txBody>
      </p:sp>
    </p:spTree>
    <p:extLst>
      <p:ext uri="{BB962C8B-B14F-4D97-AF65-F5344CB8AC3E}">
        <p14:creationId xmlns:p14="http://schemas.microsoft.com/office/powerpoint/2010/main" val="4023276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C1AADC5-4928-494A-84A4-AA556A35F7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2229CE0-1A6D-4E33-9DC0-E799BAF303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ADD9541-CFF8-4833-BF34-2A315BDF09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003F0F-31BC-4D9C-BF61-8072AEB9EC27}" type="datetimeFigureOut">
              <a:rPr lang="fr-FR" smtClean="0"/>
              <a:t>05/01/2022</a:t>
            </a:fld>
            <a:endParaRPr lang="fr-FR"/>
          </a:p>
        </p:txBody>
      </p:sp>
      <p:sp>
        <p:nvSpPr>
          <p:cNvPr id="5" name="Espace réservé du pied de page 4">
            <a:extLst>
              <a:ext uri="{FF2B5EF4-FFF2-40B4-BE49-F238E27FC236}">
                <a16:creationId xmlns:a16="http://schemas.microsoft.com/office/drawing/2014/main" id="{5EBCB7AC-3D65-4CE5-90B0-5D998D09B3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597524B-F867-4DA5-88C0-37C16D34E6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3C2666-9D85-4EA8-A445-62400EE16C48}" type="slidenum">
              <a:rPr lang="fr-FR" smtClean="0"/>
              <a:t>‹N°›</a:t>
            </a:fld>
            <a:endParaRPr lang="fr-FR"/>
          </a:p>
        </p:txBody>
      </p:sp>
    </p:spTree>
    <p:extLst>
      <p:ext uri="{BB962C8B-B14F-4D97-AF65-F5344CB8AC3E}">
        <p14:creationId xmlns:p14="http://schemas.microsoft.com/office/powerpoint/2010/main" val="964022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Freeform: Shape 14">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re 1">
            <a:extLst>
              <a:ext uri="{FF2B5EF4-FFF2-40B4-BE49-F238E27FC236}">
                <a16:creationId xmlns:a16="http://schemas.microsoft.com/office/drawing/2014/main" id="{37D5C30F-D8D8-4CCE-9532-C59C5FD80F4C}"/>
              </a:ext>
            </a:extLst>
          </p:cNvPr>
          <p:cNvSpPr>
            <a:spLocks noGrp="1"/>
          </p:cNvSpPr>
          <p:nvPr>
            <p:ph type="ctrTitle"/>
          </p:nvPr>
        </p:nvSpPr>
        <p:spPr>
          <a:xfrm>
            <a:off x="1116701" y="2452526"/>
            <a:ext cx="4248318" cy="1952947"/>
          </a:xfrm>
          <a:noFill/>
        </p:spPr>
        <p:txBody>
          <a:bodyPr anchor="ctr">
            <a:normAutofit/>
          </a:bodyPr>
          <a:lstStyle/>
          <a:p>
            <a:r>
              <a:rPr lang="fr-FR" sz="3600" b="1" dirty="0">
                <a:solidFill>
                  <a:srgbClr val="080808"/>
                </a:solidFill>
              </a:rPr>
              <a:t>SKILLCRAFT DATASET ANALYSIS</a:t>
            </a:r>
          </a:p>
        </p:txBody>
      </p:sp>
      <p:sp>
        <p:nvSpPr>
          <p:cNvPr id="3" name="Sous-titre 2">
            <a:extLst>
              <a:ext uri="{FF2B5EF4-FFF2-40B4-BE49-F238E27FC236}">
                <a16:creationId xmlns:a16="http://schemas.microsoft.com/office/drawing/2014/main" id="{439CE0A3-B6E2-418E-A754-075FA7DCE0AB}"/>
              </a:ext>
            </a:extLst>
          </p:cNvPr>
          <p:cNvSpPr>
            <a:spLocks noGrp="1"/>
          </p:cNvSpPr>
          <p:nvPr>
            <p:ph type="subTitle" idx="1"/>
          </p:nvPr>
        </p:nvSpPr>
        <p:spPr>
          <a:xfrm>
            <a:off x="1991745" y="4557900"/>
            <a:ext cx="2442690" cy="915772"/>
          </a:xfrm>
          <a:noFill/>
        </p:spPr>
        <p:txBody>
          <a:bodyPr>
            <a:normAutofit/>
          </a:bodyPr>
          <a:lstStyle/>
          <a:p>
            <a:r>
              <a:rPr lang="fr-FR" sz="2000" i="1" dirty="0">
                <a:solidFill>
                  <a:srgbClr val="080808"/>
                </a:solidFill>
              </a:rPr>
              <a:t>By Valentin DUPUIS</a:t>
            </a:r>
          </a:p>
        </p:txBody>
      </p:sp>
      <p:sp>
        <p:nvSpPr>
          <p:cNvPr id="17" name="Isosceles Triangle 16">
            <a:extLst>
              <a:ext uri="{FF2B5EF4-FFF2-40B4-BE49-F238E27FC236}">
                <a16:creationId xmlns:a16="http://schemas.microsoft.com/office/drawing/2014/main" id="{CB64814D-A361-44E1-8D97-B83E41C8B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0" y="-2"/>
            <a:ext cx="1248189" cy="1248189"/>
          </a:xfrm>
          <a:prstGeom prst="triangle">
            <a:avLst>
              <a:gd name="adj" fmla="val 10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852A6879-032A-4946-9CCA-44D38BEDF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96832" y="246646"/>
            <a:ext cx="577231" cy="57723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6AB08D7-F0FB-4965-B730-8B874214C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93049" y="367194"/>
            <a:ext cx="999162" cy="99916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148D9297-49FA-43ED-AC6B-E2F153B3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9187" y="946949"/>
            <a:ext cx="352820" cy="352820"/>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A4B705DC-4202-47E1-B89F-31AA5BE8B51F}"/>
              </a:ext>
            </a:extLst>
          </p:cNvPr>
          <p:cNvPicPr>
            <a:picLocks noChangeAspect="1"/>
          </p:cNvPicPr>
          <p:nvPr/>
        </p:nvPicPr>
        <p:blipFill rotWithShape="1">
          <a:blip r:embed="rId2"/>
          <a:srcRect l="8390" r="16608" b="-3"/>
          <a:stretch/>
        </p:blipFill>
        <p:spPr>
          <a:xfrm>
            <a:off x="7483303" y="1350438"/>
            <a:ext cx="4160520" cy="4160520"/>
          </a:xfrm>
          <a:custGeom>
            <a:avLst/>
            <a:gdLst/>
            <a:ahLst/>
            <a:cxnLst/>
            <a:rect l="l" t="t" r="r" b="b"/>
            <a:pathLst>
              <a:path w="4291285" h="4291285">
                <a:moveTo>
                  <a:pt x="2145643" y="0"/>
                </a:moveTo>
                <a:lnTo>
                  <a:pt x="4291285" y="2145643"/>
                </a:lnTo>
                <a:lnTo>
                  <a:pt x="2145643" y="4291285"/>
                </a:lnTo>
                <a:lnTo>
                  <a:pt x="0" y="2145643"/>
                </a:lnTo>
                <a:close/>
              </a:path>
            </a:pathLst>
          </a:custGeom>
        </p:spPr>
      </p:pic>
      <p:pic>
        <p:nvPicPr>
          <p:cNvPr id="5" name="Image 4">
            <a:extLst>
              <a:ext uri="{FF2B5EF4-FFF2-40B4-BE49-F238E27FC236}">
                <a16:creationId xmlns:a16="http://schemas.microsoft.com/office/drawing/2014/main" id="{5D44E068-184E-4EF7-AF5B-C503069990E0}"/>
              </a:ext>
            </a:extLst>
          </p:cNvPr>
          <p:cNvPicPr>
            <a:picLocks noChangeAspect="1"/>
          </p:cNvPicPr>
          <p:nvPr/>
        </p:nvPicPr>
        <p:blipFill rotWithShape="1">
          <a:blip r:embed="rId3"/>
          <a:srcRect l="8381" r="1007" b="1"/>
          <a:stretch/>
        </p:blipFill>
        <p:spPr>
          <a:xfrm>
            <a:off x="5403344" y="3414344"/>
            <a:ext cx="4160519" cy="3443657"/>
          </a:xfrm>
          <a:custGeom>
            <a:avLst/>
            <a:gdLst/>
            <a:ahLst/>
            <a:cxnLst/>
            <a:rect l="l" t="t" r="r" b="b"/>
            <a:pathLst>
              <a:path w="4160519" h="3443657">
                <a:moveTo>
                  <a:pt x="2080260" y="0"/>
                </a:moveTo>
                <a:lnTo>
                  <a:pt x="4160519" y="2078563"/>
                </a:lnTo>
                <a:lnTo>
                  <a:pt x="2794310" y="3443657"/>
                </a:lnTo>
                <a:lnTo>
                  <a:pt x="1366210" y="3443657"/>
                </a:lnTo>
                <a:lnTo>
                  <a:pt x="0" y="2078563"/>
                </a:lnTo>
                <a:close/>
              </a:path>
            </a:pathLst>
          </a:custGeom>
        </p:spPr>
      </p:pic>
      <p:pic>
        <p:nvPicPr>
          <p:cNvPr id="6" name="Image 5">
            <a:extLst>
              <a:ext uri="{FF2B5EF4-FFF2-40B4-BE49-F238E27FC236}">
                <a16:creationId xmlns:a16="http://schemas.microsoft.com/office/drawing/2014/main" id="{511F4501-6DB6-44AF-ADD7-890E6B142139}"/>
              </a:ext>
            </a:extLst>
          </p:cNvPr>
          <p:cNvPicPr>
            <a:picLocks noChangeAspect="1"/>
          </p:cNvPicPr>
          <p:nvPr/>
        </p:nvPicPr>
        <p:blipFill rotWithShape="1">
          <a:blip r:embed="rId4"/>
          <a:srcRect l="15415" r="17001" b="2"/>
          <a:stretch/>
        </p:blipFill>
        <p:spPr>
          <a:xfrm>
            <a:off x="5403343" y="213"/>
            <a:ext cx="4160520" cy="3447288"/>
          </a:xfrm>
          <a:custGeom>
            <a:avLst/>
            <a:gdLst/>
            <a:ahLst/>
            <a:cxnLst/>
            <a:rect l="l" t="t" r="r" b="b"/>
            <a:pathLst>
              <a:path w="4160520" h="3430293">
                <a:moveTo>
                  <a:pt x="1352836" y="0"/>
                </a:moveTo>
                <a:lnTo>
                  <a:pt x="2807685" y="0"/>
                </a:lnTo>
                <a:lnTo>
                  <a:pt x="4160520" y="1351732"/>
                </a:lnTo>
                <a:lnTo>
                  <a:pt x="2080261" y="3430293"/>
                </a:lnTo>
                <a:lnTo>
                  <a:pt x="0" y="1351732"/>
                </a:lnTo>
                <a:close/>
              </a:path>
            </a:pathLst>
          </a:custGeom>
        </p:spPr>
      </p:pic>
      <p:sp>
        <p:nvSpPr>
          <p:cNvPr id="25" name="Isosceles Triangle 24">
            <a:extLst>
              <a:ext uri="{FF2B5EF4-FFF2-40B4-BE49-F238E27FC236}">
                <a16:creationId xmlns:a16="http://schemas.microsoft.com/office/drawing/2014/main" id="{D3EB41F8-8868-4FC3-8553-94FEE5A8B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972" y="6102888"/>
            <a:ext cx="1510228" cy="755112"/>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9064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30D49AC1-9B4E-47FF-B879-612461F025F9}"/>
              </a:ext>
            </a:extLst>
          </p:cNvPr>
          <p:cNvPicPr>
            <a:picLocks noChangeAspect="1"/>
          </p:cNvPicPr>
          <p:nvPr/>
        </p:nvPicPr>
        <p:blipFill rotWithShape="1">
          <a:blip r:embed="rId2">
            <a:alphaModFix amt="50000"/>
          </a:blip>
          <a:srcRect t="15413"/>
          <a:stretch/>
        </p:blipFill>
        <p:spPr>
          <a:xfrm>
            <a:off x="20" y="1"/>
            <a:ext cx="12191980" cy="6857999"/>
          </a:xfrm>
          <a:prstGeom prst="rect">
            <a:avLst/>
          </a:prstGeom>
        </p:spPr>
      </p:pic>
      <p:sp>
        <p:nvSpPr>
          <p:cNvPr id="2" name="Titre 1">
            <a:extLst>
              <a:ext uri="{FF2B5EF4-FFF2-40B4-BE49-F238E27FC236}">
                <a16:creationId xmlns:a16="http://schemas.microsoft.com/office/drawing/2014/main" id="{EA946D18-D022-468C-8234-BDA6E688FDD3}"/>
              </a:ext>
            </a:extLst>
          </p:cNvPr>
          <p:cNvSpPr>
            <a:spLocks noGrp="1"/>
          </p:cNvSpPr>
          <p:nvPr>
            <p:ph type="title"/>
          </p:nvPr>
        </p:nvSpPr>
        <p:spPr>
          <a:xfrm>
            <a:off x="1524000" y="2843868"/>
            <a:ext cx="9144000" cy="1179012"/>
          </a:xfrm>
        </p:spPr>
        <p:txBody>
          <a:bodyPr vert="horz" lIns="91440" tIns="45720" rIns="91440" bIns="45720" rtlCol="0" anchor="b">
            <a:normAutofit/>
          </a:bodyPr>
          <a:lstStyle/>
          <a:p>
            <a:pPr algn="ctr"/>
            <a:r>
              <a:rPr lang="en-US" sz="6000" b="1" dirty="0">
                <a:solidFill>
                  <a:srgbClr val="FFFFFF"/>
                </a:solidFill>
              </a:rPr>
              <a:t>Modeling</a:t>
            </a:r>
          </a:p>
        </p:txBody>
      </p:sp>
    </p:spTree>
    <p:extLst>
      <p:ext uri="{BB962C8B-B14F-4D97-AF65-F5344CB8AC3E}">
        <p14:creationId xmlns:p14="http://schemas.microsoft.com/office/powerpoint/2010/main" val="354139990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ZoneTexte 6">
            <a:extLst>
              <a:ext uri="{FF2B5EF4-FFF2-40B4-BE49-F238E27FC236}">
                <a16:creationId xmlns:a16="http://schemas.microsoft.com/office/drawing/2014/main" id="{ACF8F78E-7DF8-4C99-8EEE-E805A1C420CA}"/>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For the modeling part I used sklearn.</a:t>
            </a:r>
          </a:p>
          <a:p>
            <a:pPr indent="-228600">
              <a:lnSpc>
                <a:spcPct val="90000"/>
              </a:lnSpc>
              <a:spcAft>
                <a:spcPts val="600"/>
              </a:spcAft>
              <a:buFont typeface="Arial" panose="020B0604020202020204" pitchFamily="34" charset="0"/>
              <a:buChar char="•"/>
            </a:pPr>
            <a:r>
              <a:rPr lang="en-US" sz="2200"/>
              <a:t>I arbitrarily chose certain variables of the dataset to use. Then I divided my dataset (without the professionals) into training and testing set.</a:t>
            </a:r>
          </a:p>
          <a:p>
            <a:pPr indent="-228600">
              <a:lnSpc>
                <a:spcPct val="90000"/>
              </a:lnSpc>
              <a:spcAft>
                <a:spcPts val="600"/>
              </a:spcAft>
              <a:buFont typeface="Arial" panose="020B0604020202020204" pitchFamily="34" charset="0"/>
              <a:buChar char="•"/>
            </a:pPr>
            <a:r>
              <a:rPr lang="en-US" sz="2200"/>
              <a:t>I standardize the values using the minMaxScaler from sklearn.preprocessing. Finally I chose several models to test. </a:t>
            </a:r>
          </a:p>
        </p:txBody>
      </p:sp>
      <p:pic>
        <p:nvPicPr>
          <p:cNvPr id="5" name="Image 4">
            <a:extLst>
              <a:ext uri="{FF2B5EF4-FFF2-40B4-BE49-F238E27FC236}">
                <a16:creationId xmlns:a16="http://schemas.microsoft.com/office/drawing/2014/main" id="{8B1F53A1-A3DD-4C57-AA4F-663BF45F510E}"/>
              </a:ext>
            </a:extLst>
          </p:cNvPr>
          <p:cNvPicPr>
            <a:picLocks noChangeAspect="1"/>
          </p:cNvPicPr>
          <p:nvPr/>
        </p:nvPicPr>
        <p:blipFill>
          <a:blip r:embed="rId2"/>
          <a:stretch>
            <a:fillRect/>
          </a:stretch>
        </p:blipFill>
        <p:spPr>
          <a:xfrm>
            <a:off x="6099048" y="2023316"/>
            <a:ext cx="5458968" cy="2811368"/>
          </a:xfrm>
          <a:prstGeom prst="rect">
            <a:avLst/>
          </a:prstGeom>
        </p:spPr>
      </p:pic>
      <p:sp>
        <p:nvSpPr>
          <p:cNvPr id="4" name="ZoneTexte 3">
            <a:extLst>
              <a:ext uri="{FF2B5EF4-FFF2-40B4-BE49-F238E27FC236}">
                <a16:creationId xmlns:a16="http://schemas.microsoft.com/office/drawing/2014/main" id="{3E2EA93E-C4EF-4471-94BD-6B500B1C4923}"/>
              </a:ext>
            </a:extLst>
          </p:cNvPr>
          <p:cNvSpPr txBox="1"/>
          <p:nvPr/>
        </p:nvSpPr>
        <p:spPr>
          <a:xfrm>
            <a:off x="6720840" y="3495311"/>
            <a:ext cx="4818888" cy="3550789"/>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2200" dirty="0"/>
          </a:p>
        </p:txBody>
      </p:sp>
    </p:spTree>
    <p:extLst>
      <p:ext uri="{BB962C8B-B14F-4D97-AF65-F5344CB8AC3E}">
        <p14:creationId xmlns:p14="http://schemas.microsoft.com/office/powerpoint/2010/main" val="1256975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 9" descr="Une image contenant texte&#10;&#10;Description générée automatiquement">
            <a:extLst>
              <a:ext uri="{FF2B5EF4-FFF2-40B4-BE49-F238E27FC236}">
                <a16:creationId xmlns:a16="http://schemas.microsoft.com/office/drawing/2014/main" id="{B4004311-1EEB-4EF8-96E2-9A3AB71620D7}"/>
              </a:ext>
            </a:extLst>
          </p:cNvPr>
          <p:cNvPicPr>
            <a:picLocks noChangeAspect="1"/>
          </p:cNvPicPr>
          <p:nvPr/>
        </p:nvPicPr>
        <p:blipFill>
          <a:blip r:embed="rId2"/>
          <a:stretch>
            <a:fillRect/>
          </a:stretch>
        </p:blipFill>
        <p:spPr>
          <a:xfrm>
            <a:off x="8379409" y="849014"/>
            <a:ext cx="3532036" cy="716173"/>
          </a:xfrm>
          <a:prstGeom prst="rect">
            <a:avLst/>
          </a:prstGeom>
        </p:spPr>
      </p:pic>
      <p:sp>
        <p:nvSpPr>
          <p:cNvPr id="27"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ZoneTexte 4">
            <a:extLst>
              <a:ext uri="{FF2B5EF4-FFF2-40B4-BE49-F238E27FC236}">
                <a16:creationId xmlns:a16="http://schemas.microsoft.com/office/drawing/2014/main" id="{905F85FC-B3C3-4741-928D-FBF2D477079E}"/>
              </a:ext>
            </a:extLst>
          </p:cNvPr>
          <p:cNvSpPr txBox="1"/>
          <p:nvPr/>
        </p:nvSpPr>
        <p:spPr>
          <a:xfrm>
            <a:off x="612648" y="2504819"/>
            <a:ext cx="6986016" cy="36721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dirty="0"/>
              <a:t>The scores obtained were not very interesting as shown here. This is probably due to a bad preprocessing on my part. I could have done a PCA to know the best features to use. I should have tested other </a:t>
            </a:r>
            <a:r>
              <a:rPr lang="en-US" sz="2400" dirty="0" err="1"/>
              <a:t>sklearn</a:t>
            </a:r>
            <a:r>
              <a:rPr lang="en-US" sz="2400" dirty="0"/>
              <a:t> transformers and done more testing. </a:t>
            </a:r>
            <a:endParaRPr lang="en-US" sz="2200" dirty="0"/>
          </a:p>
        </p:txBody>
      </p:sp>
      <p:pic>
        <p:nvPicPr>
          <p:cNvPr id="6" name="Image 5" descr="Une image contenant texte&#10;&#10;Description générée automatiquement">
            <a:extLst>
              <a:ext uri="{FF2B5EF4-FFF2-40B4-BE49-F238E27FC236}">
                <a16:creationId xmlns:a16="http://schemas.microsoft.com/office/drawing/2014/main" id="{BBD53753-519B-4E1F-86F4-61FA448DDB65}"/>
              </a:ext>
            </a:extLst>
          </p:cNvPr>
          <p:cNvPicPr>
            <a:picLocks noChangeAspect="1"/>
          </p:cNvPicPr>
          <p:nvPr/>
        </p:nvPicPr>
        <p:blipFill>
          <a:blip r:embed="rId3"/>
          <a:stretch>
            <a:fillRect/>
          </a:stretch>
        </p:blipFill>
        <p:spPr>
          <a:xfrm>
            <a:off x="8381136" y="2856751"/>
            <a:ext cx="3530309" cy="796890"/>
          </a:xfrm>
          <a:prstGeom prst="rect">
            <a:avLst/>
          </a:prstGeom>
        </p:spPr>
      </p:pic>
      <p:pic>
        <p:nvPicPr>
          <p:cNvPr id="8" name="Image 7">
            <a:extLst>
              <a:ext uri="{FF2B5EF4-FFF2-40B4-BE49-F238E27FC236}">
                <a16:creationId xmlns:a16="http://schemas.microsoft.com/office/drawing/2014/main" id="{321CB7FD-F50F-4CC6-B50B-F5535F9FE550}"/>
              </a:ext>
            </a:extLst>
          </p:cNvPr>
          <p:cNvPicPr>
            <a:picLocks noChangeAspect="1"/>
          </p:cNvPicPr>
          <p:nvPr/>
        </p:nvPicPr>
        <p:blipFill>
          <a:blip r:embed="rId4"/>
          <a:stretch>
            <a:fillRect/>
          </a:stretch>
        </p:blipFill>
        <p:spPr>
          <a:xfrm>
            <a:off x="8381136" y="4909653"/>
            <a:ext cx="3530309" cy="787275"/>
          </a:xfrm>
          <a:prstGeom prst="rect">
            <a:avLst/>
          </a:prstGeom>
        </p:spPr>
      </p:pic>
      <p:sp>
        <p:nvSpPr>
          <p:cNvPr id="4" name="ZoneTexte 3">
            <a:extLst>
              <a:ext uri="{FF2B5EF4-FFF2-40B4-BE49-F238E27FC236}">
                <a16:creationId xmlns:a16="http://schemas.microsoft.com/office/drawing/2014/main" id="{3E2EA93E-C4EF-4471-94BD-6B500B1C4923}"/>
              </a:ext>
            </a:extLst>
          </p:cNvPr>
          <p:cNvSpPr txBox="1"/>
          <p:nvPr/>
        </p:nvSpPr>
        <p:spPr>
          <a:xfrm>
            <a:off x="6720840" y="3495311"/>
            <a:ext cx="4818888" cy="3550789"/>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2200" dirty="0"/>
          </a:p>
        </p:txBody>
      </p:sp>
    </p:spTree>
    <p:extLst>
      <p:ext uri="{BB962C8B-B14F-4D97-AF65-F5344CB8AC3E}">
        <p14:creationId xmlns:p14="http://schemas.microsoft.com/office/powerpoint/2010/main" val="2614006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Image 5">
            <a:extLst>
              <a:ext uri="{FF2B5EF4-FFF2-40B4-BE49-F238E27FC236}">
                <a16:creationId xmlns:a16="http://schemas.microsoft.com/office/drawing/2014/main" id="{2474280F-1795-4A17-99B7-5AB517D4FFCF}"/>
              </a:ext>
            </a:extLst>
          </p:cNvPr>
          <p:cNvPicPr>
            <a:picLocks noChangeAspect="1"/>
          </p:cNvPicPr>
          <p:nvPr/>
        </p:nvPicPr>
        <p:blipFill>
          <a:blip r:embed="rId2"/>
          <a:stretch>
            <a:fillRect/>
          </a:stretch>
        </p:blipFill>
        <p:spPr>
          <a:xfrm>
            <a:off x="2177095" y="553454"/>
            <a:ext cx="7838978" cy="2469279"/>
          </a:xfrm>
          <a:prstGeom prst="rect">
            <a:avLst/>
          </a:prstGeom>
        </p:spPr>
      </p:pic>
      <p:sp>
        <p:nvSpPr>
          <p:cNvPr id="5" name="ZoneTexte 4">
            <a:extLst>
              <a:ext uri="{FF2B5EF4-FFF2-40B4-BE49-F238E27FC236}">
                <a16:creationId xmlns:a16="http://schemas.microsoft.com/office/drawing/2014/main" id="{905F85FC-B3C3-4741-928D-FBF2D477079E}"/>
              </a:ext>
            </a:extLst>
          </p:cNvPr>
          <p:cNvSpPr txBox="1"/>
          <p:nvPr/>
        </p:nvSpPr>
        <p:spPr>
          <a:xfrm>
            <a:off x="5630779" y="3884452"/>
            <a:ext cx="5723021" cy="239871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Despite everything, I decided to test a cross validation on a KNN in addition to changing the K (from 1 to 50) and here is the result. This result is still not satisfactory but shows the concept of cross validation and change of hyperparameter of an algorithm. </a:t>
            </a:r>
            <a:endParaRPr lang="en-US" sz="1900" dirty="0"/>
          </a:p>
        </p:txBody>
      </p:sp>
      <p:sp>
        <p:nvSpPr>
          <p:cNvPr id="4" name="ZoneTexte 3">
            <a:extLst>
              <a:ext uri="{FF2B5EF4-FFF2-40B4-BE49-F238E27FC236}">
                <a16:creationId xmlns:a16="http://schemas.microsoft.com/office/drawing/2014/main" id="{3E2EA93E-C4EF-4471-94BD-6B500B1C4923}"/>
              </a:ext>
            </a:extLst>
          </p:cNvPr>
          <p:cNvSpPr txBox="1"/>
          <p:nvPr/>
        </p:nvSpPr>
        <p:spPr>
          <a:xfrm>
            <a:off x="6720840" y="3495311"/>
            <a:ext cx="4818888" cy="3550789"/>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2200" dirty="0"/>
          </a:p>
        </p:txBody>
      </p:sp>
    </p:spTree>
    <p:extLst>
      <p:ext uri="{BB962C8B-B14F-4D97-AF65-F5344CB8AC3E}">
        <p14:creationId xmlns:p14="http://schemas.microsoft.com/office/powerpoint/2010/main" val="1631921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A946D18-D022-468C-8234-BDA6E688FDD3}"/>
              </a:ext>
            </a:extLst>
          </p:cNvPr>
          <p:cNvSpPr>
            <a:spLocks noGrp="1"/>
          </p:cNvSpPr>
          <p:nvPr>
            <p:ph type="title"/>
          </p:nvPr>
        </p:nvSpPr>
        <p:spPr>
          <a:xfrm>
            <a:off x="640080" y="325369"/>
            <a:ext cx="4368602" cy="1956841"/>
          </a:xfrm>
        </p:spPr>
        <p:txBody>
          <a:bodyPr anchor="b">
            <a:normAutofit/>
          </a:bodyPr>
          <a:lstStyle/>
          <a:p>
            <a:r>
              <a:rPr lang="fr-FR" sz="5400" b="1" dirty="0"/>
              <a:t>Introduction</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1BE235CC-3BB4-46A1-B520-88F29A91AC68}"/>
              </a:ext>
            </a:extLst>
          </p:cNvPr>
          <p:cNvSpPr>
            <a:spLocks noGrp="1"/>
          </p:cNvSpPr>
          <p:nvPr>
            <p:ph idx="1"/>
          </p:nvPr>
        </p:nvSpPr>
        <p:spPr>
          <a:xfrm>
            <a:off x="640080" y="2872899"/>
            <a:ext cx="4243589" cy="3320668"/>
          </a:xfrm>
        </p:spPr>
        <p:txBody>
          <a:bodyPr>
            <a:normAutofit/>
          </a:bodyPr>
          <a:lstStyle/>
          <a:p>
            <a:pPr marL="0" indent="0">
              <a:buNone/>
            </a:pPr>
            <a:r>
              <a:rPr lang="en-US" sz="1700" dirty="0"/>
              <a:t>This dataset gathers data on the </a:t>
            </a:r>
            <a:r>
              <a:rPr lang="en-US" sz="1700" dirty="0" err="1"/>
              <a:t>starcraft</a:t>
            </a:r>
            <a:r>
              <a:rPr lang="en-US" sz="1700" dirty="0"/>
              <a:t> 2 video game. It is a real-time strategy game. Players can play against players or against the AI. Entries are various data that could be retrieved or calculated from a game. One line corresponds to a summary of a player's game. The output corresponds to the level of the player concerned. There are 8 different player level. The objective of this analysis is to understand and be able to predict the level of a player based on the most interesting entries. </a:t>
            </a:r>
            <a:endParaRPr lang="fr-FR" sz="1700" dirty="0"/>
          </a:p>
        </p:txBody>
      </p:sp>
      <p:pic>
        <p:nvPicPr>
          <p:cNvPr id="4" name="Image 3">
            <a:extLst>
              <a:ext uri="{FF2B5EF4-FFF2-40B4-BE49-F238E27FC236}">
                <a16:creationId xmlns:a16="http://schemas.microsoft.com/office/drawing/2014/main" id="{873E7032-A47E-426D-AF28-2A69C20F21B1}"/>
              </a:ext>
            </a:extLst>
          </p:cNvPr>
          <p:cNvPicPr>
            <a:picLocks noChangeAspect="1"/>
          </p:cNvPicPr>
          <p:nvPr/>
        </p:nvPicPr>
        <p:blipFill rotWithShape="1">
          <a:blip r:embed="rId2"/>
          <a:srcRect l="2567" r="30479"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377307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87C619C-EBAB-488E-96B9-153AA4C9B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130DA1C1-36FD-41D8-9826-EE797BF39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53312" cy="6858000"/>
          </a:xfrm>
          <a:custGeom>
            <a:avLst/>
            <a:gdLst>
              <a:gd name="connsiteX0" fmla="*/ 0 w 7433452"/>
              <a:gd name="connsiteY0" fmla="*/ 0 h 6858000"/>
              <a:gd name="connsiteX1" fmla="*/ 1592736 w 7433452"/>
              <a:gd name="connsiteY1" fmla="*/ 0 h 6858000"/>
              <a:gd name="connsiteX2" fmla="*/ 2171700 w 7433452"/>
              <a:gd name="connsiteY2" fmla="*/ 0 h 6858000"/>
              <a:gd name="connsiteX3" fmla="*/ 2762696 w 7433452"/>
              <a:gd name="connsiteY3" fmla="*/ 0 h 6858000"/>
              <a:gd name="connsiteX4" fmla="*/ 2829254 w 7433452"/>
              <a:gd name="connsiteY4" fmla="*/ 0 h 6858000"/>
              <a:gd name="connsiteX5" fmla="*/ 7415310 w 7433452"/>
              <a:gd name="connsiteY5" fmla="*/ 0 h 6858000"/>
              <a:gd name="connsiteX6" fmla="*/ 7405703 w 7433452"/>
              <a:gd name="connsiteY6" fmla="*/ 94814 h 6858000"/>
              <a:gd name="connsiteX7" fmla="*/ 7410754 w 7433452"/>
              <a:gd name="connsiteY7" fmla="*/ 421796 h 6858000"/>
              <a:gd name="connsiteX8" fmla="*/ 7414688 w 7433452"/>
              <a:gd name="connsiteY8" fmla="*/ 812192 h 6858000"/>
              <a:gd name="connsiteX9" fmla="*/ 7395017 w 7433452"/>
              <a:gd name="connsiteY9" fmla="*/ 1113642 h 6858000"/>
              <a:gd name="connsiteX10" fmla="*/ 7422810 w 7433452"/>
              <a:gd name="connsiteY10" fmla="*/ 1796708 h 6858000"/>
              <a:gd name="connsiteX11" fmla="*/ 7421161 w 7433452"/>
              <a:gd name="connsiteY11" fmla="*/ 2327333 h 6858000"/>
              <a:gd name="connsiteX12" fmla="*/ 7412023 w 7433452"/>
              <a:gd name="connsiteY12" fmla="*/ 2784280 h 6858000"/>
              <a:gd name="connsiteX13" fmla="*/ 7417480 w 7433452"/>
              <a:gd name="connsiteY13" fmla="*/ 2985458 h 6858000"/>
              <a:gd name="connsiteX14" fmla="*/ 7403774 w 7433452"/>
              <a:gd name="connsiteY14" fmla="*/ 3531096 h 6858000"/>
              <a:gd name="connsiteX15" fmla="*/ 7414307 w 7433452"/>
              <a:gd name="connsiteY15" fmla="*/ 4336830 h 6858000"/>
              <a:gd name="connsiteX16" fmla="*/ 7413419 w 7433452"/>
              <a:gd name="connsiteY16" fmla="*/ 5026893 h 6858000"/>
              <a:gd name="connsiteX17" fmla="*/ 7417734 w 7433452"/>
              <a:gd name="connsiteY17" fmla="*/ 5252632 h 6858000"/>
              <a:gd name="connsiteX18" fmla="*/ 7417734 w 7433452"/>
              <a:gd name="connsiteY18" fmla="*/ 5466282 h 6858000"/>
              <a:gd name="connsiteX19" fmla="*/ 7379659 w 7433452"/>
              <a:gd name="connsiteY19" fmla="*/ 6121225 h 6858000"/>
              <a:gd name="connsiteX20" fmla="*/ 7395115 w 7433452"/>
              <a:gd name="connsiteY20" fmla="*/ 6708907 h 6858000"/>
              <a:gd name="connsiteX21" fmla="*/ 7412408 w 7433452"/>
              <a:gd name="connsiteY21" fmla="*/ 6858000 h 6858000"/>
              <a:gd name="connsiteX22" fmla="*/ 2829254 w 7433452"/>
              <a:gd name="connsiteY22" fmla="*/ 6858000 h 6858000"/>
              <a:gd name="connsiteX23" fmla="*/ 2762696 w 7433452"/>
              <a:gd name="connsiteY23" fmla="*/ 6858000 h 6858000"/>
              <a:gd name="connsiteX24" fmla="*/ 2171700 w 7433452"/>
              <a:gd name="connsiteY24" fmla="*/ 6858000 h 6858000"/>
              <a:gd name="connsiteX25" fmla="*/ 1592736 w 7433452"/>
              <a:gd name="connsiteY25" fmla="*/ 6858000 h 6858000"/>
              <a:gd name="connsiteX26" fmla="*/ 0 w 7433452"/>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433452" h="6858000">
                <a:moveTo>
                  <a:pt x="0" y="0"/>
                </a:moveTo>
                <a:lnTo>
                  <a:pt x="1592736" y="0"/>
                </a:lnTo>
                <a:lnTo>
                  <a:pt x="2171700" y="0"/>
                </a:lnTo>
                <a:lnTo>
                  <a:pt x="2762696" y="0"/>
                </a:lnTo>
                <a:lnTo>
                  <a:pt x="2829254" y="0"/>
                </a:lnTo>
                <a:lnTo>
                  <a:pt x="7415310" y="0"/>
                </a:lnTo>
                <a:lnTo>
                  <a:pt x="7405703" y="94814"/>
                </a:lnTo>
                <a:cubicBezTo>
                  <a:pt x="7398856" y="203629"/>
                  <a:pt x="7403520" y="312712"/>
                  <a:pt x="7410754" y="421796"/>
                </a:cubicBezTo>
                <a:cubicBezTo>
                  <a:pt x="7421580" y="551656"/>
                  <a:pt x="7422900" y="682144"/>
                  <a:pt x="7414688" y="812192"/>
                </a:cubicBezTo>
                <a:cubicBezTo>
                  <a:pt x="7406693" y="912591"/>
                  <a:pt x="7397682" y="1012988"/>
                  <a:pt x="7395017" y="1113642"/>
                </a:cubicBezTo>
                <a:cubicBezTo>
                  <a:pt x="7388670" y="1342689"/>
                  <a:pt x="7407708" y="1569316"/>
                  <a:pt x="7422810" y="1796708"/>
                </a:cubicBezTo>
                <a:cubicBezTo>
                  <a:pt x="7434487" y="1973710"/>
                  <a:pt x="7439944" y="2150457"/>
                  <a:pt x="7421161" y="2327333"/>
                </a:cubicBezTo>
                <a:cubicBezTo>
                  <a:pt x="7405170" y="2479266"/>
                  <a:pt x="7396793" y="2631453"/>
                  <a:pt x="7412023" y="2784280"/>
                </a:cubicBezTo>
                <a:cubicBezTo>
                  <a:pt x="7418749" y="2851085"/>
                  <a:pt x="7425984" y="2918653"/>
                  <a:pt x="7417480" y="2985458"/>
                </a:cubicBezTo>
                <a:cubicBezTo>
                  <a:pt x="7394508" y="3167039"/>
                  <a:pt x="7398063" y="3349132"/>
                  <a:pt x="7403774" y="3531096"/>
                </a:cubicBezTo>
                <a:cubicBezTo>
                  <a:pt x="7412277" y="3799715"/>
                  <a:pt x="7426364" y="4067954"/>
                  <a:pt x="7414307" y="4336830"/>
                </a:cubicBezTo>
                <a:cubicBezTo>
                  <a:pt x="7404027" y="4566639"/>
                  <a:pt x="7420653" y="4796831"/>
                  <a:pt x="7413419" y="5026893"/>
                </a:cubicBezTo>
                <a:cubicBezTo>
                  <a:pt x="7410982" y="5102162"/>
                  <a:pt x="7412429" y="5177504"/>
                  <a:pt x="7417734" y="5252632"/>
                </a:cubicBezTo>
                <a:cubicBezTo>
                  <a:pt x="7424271" y="5323700"/>
                  <a:pt x="7424271" y="5395213"/>
                  <a:pt x="7417734" y="5466282"/>
                </a:cubicBezTo>
                <a:cubicBezTo>
                  <a:pt x="7393239" y="5683875"/>
                  <a:pt x="7383214" y="5902486"/>
                  <a:pt x="7379659" y="6121225"/>
                </a:cubicBezTo>
                <a:cubicBezTo>
                  <a:pt x="7376423" y="6317442"/>
                  <a:pt x="7378041" y="6513586"/>
                  <a:pt x="7395115" y="6708907"/>
                </a:cubicBezTo>
                <a:lnTo>
                  <a:pt x="7412408" y="6858000"/>
                </a:lnTo>
                <a:lnTo>
                  <a:pt x="2829254" y="6858000"/>
                </a:lnTo>
                <a:lnTo>
                  <a:pt x="2762696" y="6858000"/>
                </a:lnTo>
                <a:lnTo>
                  <a:pt x="2171700" y="6858000"/>
                </a:lnTo>
                <a:lnTo>
                  <a:pt x="159273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2CFE130D-10A5-4EB2-ABB9-945EBA2D2304}"/>
              </a:ext>
            </a:extLst>
          </p:cNvPr>
          <p:cNvSpPr>
            <a:spLocks noGrp="1"/>
          </p:cNvSpPr>
          <p:nvPr>
            <p:ph type="title"/>
          </p:nvPr>
        </p:nvSpPr>
        <p:spPr>
          <a:xfrm>
            <a:off x="838200" y="484632"/>
            <a:ext cx="6081713" cy="3566160"/>
          </a:xfrm>
        </p:spPr>
        <p:txBody>
          <a:bodyPr vert="horz" lIns="91440" tIns="45720" rIns="91440" bIns="45720" rtlCol="0" anchor="b">
            <a:normAutofit/>
          </a:bodyPr>
          <a:lstStyle/>
          <a:p>
            <a:r>
              <a:rPr lang="en-US" sz="6600" b="1" dirty="0" err="1">
                <a:solidFill>
                  <a:srgbClr val="FFFFFF"/>
                </a:solidFill>
              </a:rPr>
              <a:t>DataSet</a:t>
            </a:r>
            <a:r>
              <a:rPr lang="en-US" sz="6600" b="1" dirty="0">
                <a:solidFill>
                  <a:srgbClr val="FFFFFF"/>
                </a:solidFill>
              </a:rPr>
              <a:t> Presentation</a:t>
            </a:r>
          </a:p>
        </p:txBody>
      </p:sp>
      <p:pic>
        <p:nvPicPr>
          <p:cNvPr id="5" name="Image 4">
            <a:extLst>
              <a:ext uri="{FF2B5EF4-FFF2-40B4-BE49-F238E27FC236}">
                <a16:creationId xmlns:a16="http://schemas.microsoft.com/office/drawing/2014/main" id="{DC55FD95-E7EE-4F7C-9B84-8EA09B75F28B}"/>
              </a:ext>
            </a:extLst>
          </p:cNvPr>
          <p:cNvPicPr>
            <a:picLocks noChangeAspect="1"/>
          </p:cNvPicPr>
          <p:nvPr/>
        </p:nvPicPr>
        <p:blipFill>
          <a:blip r:embed="rId2"/>
          <a:stretch>
            <a:fillRect/>
          </a:stretch>
        </p:blipFill>
        <p:spPr>
          <a:xfrm>
            <a:off x="5647868" y="652022"/>
            <a:ext cx="6048925" cy="2948148"/>
          </a:xfrm>
          <a:prstGeom prst="rect">
            <a:avLst/>
          </a:prstGeom>
        </p:spPr>
      </p:pic>
      <p:sp>
        <p:nvSpPr>
          <p:cNvPr id="31" name="sketch line">
            <a:extLst>
              <a:ext uri="{FF2B5EF4-FFF2-40B4-BE49-F238E27FC236}">
                <a16:creationId xmlns:a16="http://schemas.microsoft.com/office/drawing/2014/main" id="{35BC54F7-1315-4D6C-9420-A5BF0CDDB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475" y="4252192"/>
            <a:ext cx="4056549" cy="18288"/>
          </a:xfrm>
          <a:custGeom>
            <a:avLst/>
            <a:gdLst>
              <a:gd name="connsiteX0" fmla="*/ 0 w 4056549"/>
              <a:gd name="connsiteY0" fmla="*/ 0 h 18288"/>
              <a:gd name="connsiteX1" fmla="*/ 676092 w 4056549"/>
              <a:gd name="connsiteY1" fmla="*/ 0 h 18288"/>
              <a:gd name="connsiteX2" fmla="*/ 1271052 w 4056549"/>
              <a:gd name="connsiteY2" fmla="*/ 0 h 18288"/>
              <a:gd name="connsiteX3" fmla="*/ 1947144 w 4056549"/>
              <a:gd name="connsiteY3" fmla="*/ 0 h 18288"/>
              <a:gd name="connsiteX4" fmla="*/ 2501539 w 4056549"/>
              <a:gd name="connsiteY4" fmla="*/ 0 h 18288"/>
              <a:gd name="connsiteX5" fmla="*/ 3137065 w 4056549"/>
              <a:gd name="connsiteY5" fmla="*/ 0 h 18288"/>
              <a:gd name="connsiteX6" fmla="*/ 4056549 w 4056549"/>
              <a:gd name="connsiteY6" fmla="*/ 0 h 18288"/>
              <a:gd name="connsiteX7" fmla="*/ 4056549 w 4056549"/>
              <a:gd name="connsiteY7" fmla="*/ 18288 h 18288"/>
              <a:gd name="connsiteX8" fmla="*/ 3380458 w 4056549"/>
              <a:gd name="connsiteY8" fmla="*/ 18288 h 18288"/>
              <a:gd name="connsiteX9" fmla="*/ 2663801 w 4056549"/>
              <a:gd name="connsiteY9" fmla="*/ 18288 h 18288"/>
              <a:gd name="connsiteX10" fmla="*/ 2068840 w 4056549"/>
              <a:gd name="connsiteY10" fmla="*/ 18288 h 18288"/>
              <a:gd name="connsiteX11" fmla="*/ 1311618 w 4056549"/>
              <a:gd name="connsiteY11" fmla="*/ 18288 h 18288"/>
              <a:gd name="connsiteX12" fmla="*/ 716657 w 4056549"/>
              <a:gd name="connsiteY12" fmla="*/ 18288 h 18288"/>
              <a:gd name="connsiteX13" fmla="*/ 0 w 4056549"/>
              <a:gd name="connsiteY13" fmla="*/ 18288 h 18288"/>
              <a:gd name="connsiteX14" fmla="*/ 0 w 4056549"/>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6549" h="18288" fill="none" extrusionOk="0">
                <a:moveTo>
                  <a:pt x="0" y="0"/>
                </a:moveTo>
                <a:cubicBezTo>
                  <a:pt x="324395" y="-12272"/>
                  <a:pt x="437185" y="20747"/>
                  <a:pt x="676092" y="0"/>
                </a:cubicBezTo>
                <a:cubicBezTo>
                  <a:pt x="914999" y="-20747"/>
                  <a:pt x="980886" y="20074"/>
                  <a:pt x="1271052" y="0"/>
                </a:cubicBezTo>
                <a:cubicBezTo>
                  <a:pt x="1561218" y="-20074"/>
                  <a:pt x="1609815" y="19965"/>
                  <a:pt x="1947144" y="0"/>
                </a:cubicBezTo>
                <a:cubicBezTo>
                  <a:pt x="2284473" y="-19965"/>
                  <a:pt x="2317816" y="-23682"/>
                  <a:pt x="2501539" y="0"/>
                </a:cubicBezTo>
                <a:cubicBezTo>
                  <a:pt x="2685262" y="23682"/>
                  <a:pt x="2879461" y="12712"/>
                  <a:pt x="3137065" y="0"/>
                </a:cubicBezTo>
                <a:cubicBezTo>
                  <a:pt x="3394669" y="-12712"/>
                  <a:pt x="3618306" y="-41742"/>
                  <a:pt x="4056549" y="0"/>
                </a:cubicBezTo>
                <a:cubicBezTo>
                  <a:pt x="4056201" y="6465"/>
                  <a:pt x="4056979" y="10922"/>
                  <a:pt x="4056549" y="18288"/>
                </a:cubicBezTo>
                <a:cubicBezTo>
                  <a:pt x="3807729" y="-7540"/>
                  <a:pt x="3536237" y="12619"/>
                  <a:pt x="3380458" y="18288"/>
                </a:cubicBezTo>
                <a:cubicBezTo>
                  <a:pt x="3224679" y="23957"/>
                  <a:pt x="2967497" y="23368"/>
                  <a:pt x="2663801" y="18288"/>
                </a:cubicBezTo>
                <a:cubicBezTo>
                  <a:pt x="2360105" y="13208"/>
                  <a:pt x="2359716" y="-8821"/>
                  <a:pt x="2068840" y="18288"/>
                </a:cubicBezTo>
                <a:cubicBezTo>
                  <a:pt x="1777964" y="45397"/>
                  <a:pt x="1641909" y="31681"/>
                  <a:pt x="1311618" y="18288"/>
                </a:cubicBezTo>
                <a:cubicBezTo>
                  <a:pt x="981327" y="4895"/>
                  <a:pt x="990410" y="11155"/>
                  <a:pt x="716657" y="18288"/>
                </a:cubicBezTo>
                <a:cubicBezTo>
                  <a:pt x="442904" y="25421"/>
                  <a:pt x="330722" y="13665"/>
                  <a:pt x="0" y="18288"/>
                </a:cubicBezTo>
                <a:cubicBezTo>
                  <a:pt x="75" y="12069"/>
                  <a:pt x="515" y="5650"/>
                  <a:pt x="0" y="0"/>
                </a:cubicBezTo>
                <a:close/>
              </a:path>
              <a:path w="4056549" h="18288" stroke="0" extrusionOk="0">
                <a:moveTo>
                  <a:pt x="0" y="0"/>
                </a:moveTo>
                <a:cubicBezTo>
                  <a:pt x="175099" y="13469"/>
                  <a:pt x="459673" y="14529"/>
                  <a:pt x="594961" y="0"/>
                </a:cubicBezTo>
                <a:cubicBezTo>
                  <a:pt x="730249" y="-14529"/>
                  <a:pt x="873178" y="22015"/>
                  <a:pt x="1149356" y="0"/>
                </a:cubicBezTo>
                <a:cubicBezTo>
                  <a:pt x="1425534" y="-22015"/>
                  <a:pt x="1498871" y="-21513"/>
                  <a:pt x="1744316" y="0"/>
                </a:cubicBezTo>
                <a:cubicBezTo>
                  <a:pt x="1989761" y="21513"/>
                  <a:pt x="2112991" y="-46"/>
                  <a:pt x="2420408" y="0"/>
                </a:cubicBezTo>
                <a:cubicBezTo>
                  <a:pt x="2727825" y="46"/>
                  <a:pt x="2880256" y="-10040"/>
                  <a:pt x="3137065" y="0"/>
                </a:cubicBezTo>
                <a:cubicBezTo>
                  <a:pt x="3393874" y="10040"/>
                  <a:pt x="3704325" y="-6685"/>
                  <a:pt x="4056549" y="0"/>
                </a:cubicBezTo>
                <a:cubicBezTo>
                  <a:pt x="4055732" y="6895"/>
                  <a:pt x="4055770" y="11206"/>
                  <a:pt x="4056549" y="18288"/>
                </a:cubicBezTo>
                <a:cubicBezTo>
                  <a:pt x="3812770" y="11959"/>
                  <a:pt x="3533996" y="-5717"/>
                  <a:pt x="3299327" y="18288"/>
                </a:cubicBezTo>
                <a:cubicBezTo>
                  <a:pt x="3064658" y="42293"/>
                  <a:pt x="2940381" y="24492"/>
                  <a:pt x="2744931" y="18288"/>
                </a:cubicBezTo>
                <a:cubicBezTo>
                  <a:pt x="2549481" y="12084"/>
                  <a:pt x="2252169" y="51841"/>
                  <a:pt x="1987709" y="18288"/>
                </a:cubicBezTo>
                <a:cubicBezTo>
                  <a:pt x="1723249" y="-15265"/>
                  <a:pt x="1438946" y="3423"/>
                  <a:pt x="1230487" y="18288"/>
                </a:cubicBezTo>
                <a:cubicBezTo>
                  <a:pt x="1022028" y="33153"/>
                  <a:pt x="795957" y="18596"/>
                  <a:pt x="676092" y="18288"/>
                </a:cubicBezTo>
                <a:cubicBezTo>
                  <a:pt x="556227" y="17980"/>
                  <a:pt x="334853" y="39451"/>
                  <a:pt x="0" y="18288"/>
                </a:cubicBezTo>
                <a:cubicBezTo>
                  <a:pt x="95" y="14343"/>
                  <a:pt x="742" y="686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 6">
            <a:extLst>
              <a:ext uri="{FF2B5EF4-FFF2-40B4-BE49-F238E27FC236}">
                <a16:creationId xmlns:a16="http://schemas.microsoft.com/office/drawing/2014/main" id="{A58B6A02-341F-4DD8-A652-69365BE5A679}"/>
              </a:ext>
            </a:extLst>
          </p:cNvPr>
          <p:cNvPicPr>
            <a:picLocks noChangeAspect="1"/>
          </p:cNvPicPr>
          <p:nvPr/>
        </p:nvPicPr>
        <p:blipFill>
          <a:blip r:embed="rId3"/>
          <a:stretch>
            <a:fillRect/>
          </a:stretch>
        </p:blipFill>
        <p:spPr>
          <a:xfrm>
            <a:off x="5647868" y="4252192"/>
            <a:ext cx="6195690" cy="928460"/>
          </a:xfrm>
          <a:prstGeom prst="rect">
            <a:avLst/>
          </a:prstGeom>
        </p:spPr>
      </p:pic>
    </p:spTree>
    <p:extLst>
      <p:ext uri="{BB962C8B-B14F-4D97-AF65-F5344CB8AC3E}">
        <p14:creationId xmlns:p14="http://schemas.microsoft.com/office/powerpoint/2010/main" val="3606486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30D49AC1-9B4E-47FF-B879-612461F025F9}"/>
              </a:ext>
            </a:extLst>
          </p:cNvPr>
          <p:cNvPicPr>
            <a:picLocks noChangeAspect="1"/>
          </p:cNvPicPr>
          <p:nvPr/>
        </p:nvPicPr>
        <p:blipFill rotWithShape="1">
          <a:blip r:embed="rId2">
            <a:alphaModFix amt="50000"/>
          </a:blip>
          <a:srcRect t="15413"/>
          <a:stretch/>
        </p:blipFill>
        <p:spPr>
          <a:xfrm>
            <a:off x="20" y="1"/>
            <a:ext cx="12191980" cy="6857999"/>
          </a:xfrm>
          <a:prstGeom prst="rect">
            <a:avLst/>
          </a:prstGeom>
        </p:spPr>
      </p:pic>
      <p:sp>
        <p:nvSpPr>
          <p:cNvPr id="2" name="Titre 1">
            <a:extLst>
              <a:ext uri="{FF2B5EF4-FFF2-40B4-BE49-F238E27FC236}">
                <a16:creationId xmlns:a16="http://schemas.microsoft.com/office/drawing/2014/main" id="{EA946D18-D022-468C-8234-BDA6E688FDD3}"/>
              </a:ext>
            </a:extLst>
          </p:cNvPr>
          <p:cNvSpPr>
            <a:spLocks noGrp="1"/>
          </p:cNvSpPr>
          <p:nvPr>
            <p:ph type="title"/>
          </p:nvPr>
        </p:nvSpPr>
        <p:spPr>
          <a:xfrm>
            <a:off x="1524000" y="2843868"/>
            <a:ext cx="9144000" cy="1179012"/>
          </a:xfrm>
        </p:spPr>
        <p:txBody>
          <a:bodyPr vert="horz" lIns="91440" tIns="45720" rIns="91440" bIns="45720" rtlCol="0" anchor="b">
            <a:normAutofit fontScale="90000"/>
          </a:bodyPr>
          <a:lstStyle/>
          <a:p>
            <a:pPr algn="ctr"/>
            <a:r>
              <a:rPr lang="en-US" sz="6000" b="1" dirty="0">
                <a:solidFill>
                  <a:srgbClr val="FFFFFF"/>
                </a:solidFill>
              </a:rPr>
              <a:t>Thoughts on the problem and Data Exploration</a:t>
            </a:r>
          </a:p>
        </p:txBody>
      </p:sp>
    </p:spTree>
    <p:extLst>
      <p:ext uri="{BB962C8B-B14F-4D97-AF65-F5344CB8AC3E}">
        <p14:creationId xmlns:p14="http://schemas.microsoft.com/office/powerpoint/2010/main" val="261066752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a:extLst>
              <a:ext uri="{FF2B5EF4-FFF2-40B4-BE49-F238E27FC236}">
                <a16:creationId xmlns:a16="http://schemas.microsoft.com/office/drawing/2014/main" id="{3E2EA93E-C4EF-4471-94BD-6B500B1C4923}"/>
              </a:ext>
            </a:extLst>
          </p:cNvPr>
          <p:cNvSpPr txBox="1"/>
          <p:nvPr/>
        </p:nvSpPr>
        <p:spPr>
          <a:xfrm>
            <a:off x="532337" y="1698477"/>
            <a:ext cx="3487975" cy="3594976"/>
          </a:xfrm>
          <a:prstGeom prst="rect">
            <a:avLst/>
          </a:prstGeom>
        </p:spPr>
        <p:txBody>
          <a:bodyPr vert="horz" lIns="91440" tIns="45720" rIns="91440" bIns="45720" rtlCol="0" anchor="t">
            <a:noAutofit/>
          </a:bodyPr>
          <a:lstStyle/>
          <a:p>
            <a:pPr indent="-228600">
              <a:lnSpc>
                <a:spcPct val="90000"/>
              </a:lnSpc>
              <a:spcAft>
                <a:spcPts val="600"/>
              </a:spcAft>
              <a:buFont typeface="Arial" panose="020B0604020202020204" pitchFamily="34" charset="0"/>
              <a:buChar char="•"/>
            </a:pPr>
            <a:r>
              <a:rPr lang="en-US" sz="1600" dirty="0"/>
              <a:t>To start, we had to explore the dataset. For that I used the panda module.</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r>
              <a:rPr lang="en-US" sz="1600" dirty="0"/>
              <a:t>I was able to do several visualizations to understand the dataset. For example, we can see the number of players per level here. I also used a </a:t>
            </a:r>
            <a:r>
              <a:rPr lang="en-US" sz="1600" dirty="0" err="1"/>
              <a:t>maping</a:t>
            </a:r>
            <a:r>
              <a:rPr lang="en-US" sz="1600" dirty="0"/>
              <a:t> to better understand the level of the players which goes from Bronze to </a:t>
            </a:r>
            <a:r>
              <a:rPr lang="en-US" sz="1600" dirty="0" err="1"/>
              <a:t>GrandMaster</a:t>
            </a:r>
            <a:r>
              <a:rPr lang="en-US" sz="1600" dirty="0"/>
              <a:t> / Professional, it is a level scale that we find in many video games nowadays. </a:t>
            </a:r>
          </a:p>
          <a:p>
            <a:pPr indent="-228600">
              <a:lnSpc>
                <a:spcPct val="90000"/>
              </a:lnSpc>
              <a:spcAft>
                <a:spcPts val="600"/>
              </a:spcAft>
              <a:buFont typeface="Arial" panose="020B0604020202020204" pitchFamily="34" charset="0"/>
              <a:buChar char="•"/>
            </a:pPr>
            <a:r>
              <a:rPr lang="en-US" sz="1600" dirty="0"/>
              <a:t>Here we see that the distribution of player in the dataset seems to be of normal law in the dataset. Which may correspond to the real distribution of all players. </a:t>
            </a:r>
          </a:p>
        </p:txBody>
      </p:sp>
      <p:pic>
        <p:nvPicPr>
          <p:cNvPr id="6" name="Image 5">
            <a:extLst>
              <a:ext uri="{FF2B5EF4-FFF2-40B4-BE49-F238E27FC236}">
                <a16:creationId xmlns:a16="http://schemas.microsoft.com/office/drawing/2014/main" id="{71407EBC-107E-411B-B5B8-17DAEDA032DC}"/>
              </a:ext>
            </a:extLst>
          </p:cNvPr>
          <p:cNvPicPr>
            <a:picLocks noChangeAspect="1"/>
          </p:cNvPicPr>
          <p:nvPr/>
        </p:nvPicPr>
        <p:blipFill>
          <a:blip r:embed="rId2"/>
          <a:stretch>
            <a:fillRect/>
          </a:stretch>
        </p:blipFill>
        <p:spPr>
          <a:xfrm>
            <a:off x="4654296" y="1349255"/>
            <a:ext cx="6903720" cy="4159490"/>
          </a:xfrm>
          <a:prstGeom prst="rect">
            <a:avLst/>
          </a:prstGeom>
        </p:spPr>
      </p:pic>
    </p:spTree>
    <p:extLst>
      <p:ext uri="{BB962C8B-B14F-4D97-AF65-F5344CB8AC3E}">
        <p14:creationId xmlns:p14="http://schemas.microsoft.com/office/powerpoint/2010/main" val="2422836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a:extLst>
              <a:ext uri="{FF2B5EF4-FFF2-40B4-BE49-F238E27FC236}">
                <a16:creationId xmlns:a16="http://schemas.microsoft.com/office/drawing/2014/main" id="{026A5759-E9B6-4B3A-9566-DB622E94AE08}"/>
              </a:ext>
            </a:extLst>
          </p:cNvPr>
          <p:cNvPicPr>
            <a:picLocks noChangeAspect="1"/>
          </p:cNvPicPr>
          <p:nvPr/>
        </p:nvPicPr>
        <p:blipFill>
          <a:blip r:embed="rId2"/>
          <a:stretch>
            <a:fillRect/>
          </a:stretch>
        </p:blipFill>
        <p:spPr>
          <a:xfrm>
            <a:off x="630936" y="1818604"/>
            <a:ext cx="5458968" cy="3220791"/>
          </a:xfrm>
          <a:prstGeom prst="rect">
            <a:avLst/>
          </a:prstGeom>
        </p:spPr>
      </p:pic>
      <p:sp>
        <p:nvSpPr>
          <p:cNvPr id="20"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a:extLst>
              <a:ext uri="{FF2B5EF4-FFF2-40B4-BE49-F238E27FC236}">
                <a16:creationId xmlns:a16="http://schemas.microsoft.com/office/drawing/2014/main" id="{3E2EA93E-C4EF-4471-94BD-6B500B1C4923}"/>
              </a:ext>
            </a:extLst>
          </p:cNvPr>
          <p:cNvSpPr txBox="1"/>
          <p:nvPr/>
        </p:nvSpPr>
        <p:spPr>
          <a:xfrm>
            <a:off x="6720840" y="3495311"/>
            <a:ext cx="4818888" cy="3550789"/>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2200" dirty="0"/>
          </a:p>
        </p:txBody>
      </p:sp>
      <p:sp>
        <p:nvSpPr>
          <p:cNvPr id="5" name="ZoneTexte 4">
            <a:extLst>
              <a:ext uri="{FF2B5EF4-FFF2-40B4-BE49-F238E27FC236}">
                <a16:creationId xmlns:a16="http://schemas.microsoft.com/office/drawing/2014/main" id="{905F85FC-B3C3-4741-928D-FBF2D477079E}"/>
              </a:ext>
            </a:extLst>
          </p:cNvPr>
          <p:cNvSpPr txBox="1"/>
          <p:nvPr/>
        </p:nvSpPr>
        <p:spPr>
          <a:xfrm>
            <a:off x="6652727" y="2659224"/>
            <a:ext cx="3694922" cy="3416320"/>
          </a:xfrm>
          <a:prstGeom prst="rect">
            <a:avLst/>
          </a:prstGeom>
          <a:noFill/>
        </p:spPr>
        <p:txBody>
          <a:bodyPr wrap="square" rtlCol="0">
            <a:spAutoFit/>
          </a:bodyPr>
          <a:lstStyle/>
          <a:p>
            <a:r>
              <a:rPr lang="en-US" dirty="0"/>
              <a:t>Here we can see the average number of hours played in total depending on the league. We can notice that up to the diamond level there is a linear relationship between playing time and level. But this is stopped by the Grand Master level. There would be a form of "talent" without a lot of playing time for these players. Knowing that the number of diamond and master players is appreciably close (800 and 650). </a:t>
            </a:r>
            <a:endParaRPr lang="fr-FR" dirty="0"/>
          </a:p>
        </p:txBody>
      </p:sp>
    </p:spTree>
    <p:extLst>
      <p:ext uri="{BB962C8B-B14F-4D97-AF65-F5344CB8AC3E}">
        <p14:creationId xmlns:p14="http://schemas.microsoft.com/office/powerpoint/2010/main" val="2453744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ZoneTexte 6">
            <a:extLst>
              <a:ext uri="{FF2B5EF4-FFF2-40B4-BE49-F238E27FC236}">
                <a16:creationId xmlns:a16="http://schemas.microsoft.com/office/drawing/2014/main" id="{ACF8F78E-7DF8-4C99-8EEE-E805A1C420CA}"/>
              </a:ext>
            </a:extLst>
          </p:cNvPr>
          <p:cNvSpPr txBox="1"/>
          <p:nvPr/>
        </p:nvSpPr>
        <p:spPr>
          <a:xfrm>
            <a:off x="630936" y="2660904"/>
            <a:ext cx="4818888" cy="3547872"/>
          </a:xfrm>
          <a:prstGeom prst="rect">
            <a:avLst/>
          </a:prstGeom>
        </p:spPr>
        <p:txBody>
          <a:bodyPr vert="horz" lIns="91440" tIns="45720" rIns="91440" bIns="45720" rtlCol="0" anchor="t">
            <a:normAutofit fontScale="92500" lnSpcReduction="10000"/>
          </a:bodyPr>
          <a:lstStyle/>
          <a:p>
            <a:pPr indent="-228600">
              <a:lnSpc>
                <a:spcPct val="90000"/>
              </a:lnSpc>
              <a:spcAft>
                <a:spcPts val="600"/>
              </a:spcAft>
              <a:buFont typeface="Arial" panose="020B0604020202020204" pitchFamily="34" charset="0"/>
              <a:buChar char="•"/>
            </a:pPr>
            <a:r>
              <a:rPr lang="en-US" sz="2200" dirty="0"/>
              <a:t>Here I made a Heatmap of the age of players and their league.</a:t>
            </a:r>
          </a:p>
          <a:p>
            <a:pPr indent="-228600">
              <a:lnSpc>
                <a:spcPct val="90000"/>
              </a:lnSpc>
              <a:spcAft>
                <a:spcPts val="600"/>
              </a:spcAft>
              <a:buFont typeface="Arial" panose="020B0604020202020204" pitchFamily="34" charset="0"/>
              <a:buChar char="•"/>
            </a:pPr>
            <a:r>
              <a:rPr lang="en-US" sz="2200" dirty="0"/>
              <a:t>We see that the game mainly interests young people and that many are between platinum and diamond as confirmed by the previous histogram.</a:t>
            </a:r>
          </a:p>
          <a:p>
            <a:pPr indent="-228600">
              <a:lnSpc>
                <a:spcPct val="90000"/>
              </a:lnSpc>
              <a:spcAft>
                <a:spcPts val="600"/>
              </a:spcAft>
              <a:buFont typeface="Arial" panose="020B0604020202020204" pitchFamily="34" charset="0"/>
              <a:buChar char="•"/>
            </a:pPr>
            <a:r>
              <a:rPr lang="en-US" sz="2200" dirty="0"/>
              <a:t>We can also notice something very interesting: for the "professional" release we do not know the age of the players.</a:t>
            </a:r>
          </a:p>
          <a:p>
            <a:pPr indent="-228600">
              <a:lnSpc>
                <a:spcPct val="90000"/>
              </a:lnSpc>
              <a:spcAft>
                <a:spcPts val="600"/>
              </a:spcAft>
              <a:buFont typeface="Arial" panose="020B0604020202020204" pitchFamily="34" charset="0"/>
              <a:buChar char="•"/>
            </a:pPr>
            <a:r>
              <a:rPr lang="en-US" sz="2200" dirty="0"/>
              <a:t>It was from this graph that I noticed that some features were missing data for these players, which is why I decided not to take them into account in the modeling part. </a:t>
            </a:r>
          </a:p>
        </p:txBody>
      </p:sp>
      <p:pic>
        <p:nvPicPr>
          <p:cNvPr id="6" name="Image 5">
            <a:extLst>
              <a:ext uri="{FF2B5EF4-FFF2-40B4-BE49-F238E27FC236}">
                <a16:creationId xmlns:a16="http://schemas.microsoft.com/office/drawing/2014/main" id="{864EC379-06CE-4F47-A77A-604C9B582941}"/>
              </a:ext>
            </a:extLst>
          </p:cNvPr>
          <p:cNvPicPr>
            <a:picLocks noChangeAspect="1"/>
          </p:cNvPicPr>
          <p:nvPr/>
        </p:nvPicPr>
        <p:blipFill>
          <a:blip r:embed="rId2"/>
          <a:stretch>
            <a:fillRect/>
          </a:stretch>
        </p:blipFill>
        <p:spPr>
          <a:xfrm>
            <a:off x="6099048" y="1600246"/>
            <a:ext cx="5458968" cy="3657507"/>
          </a:xfrm>
          <a:prstGeom prst="rect">
            <a:avLst/>
          </a:prstGeom>
        </p:spPr>
      </p:pic>
      <p:sp>
        <p:nvSpPr>
          <p:cNvPr id="4" name="ZoneTexte 3">
            <a:extLst>
              <a:ext uri="{FF2B5EF4-FFF2-40B4-BE49-F238E27FC236}">
                <a16:creationId xmlns:a16="http://schemas.microsoft.com/office/drawing/2014/main" id="{3E2EA93E-C4EF-4471-94BD-6B500B1C4923}"/>
              </a:ext>
            </a:extLst>
          </p:cNvPr>
          <p:cNvSpPr txBox="1"/>
          <p:nvPr/>
        </p:nvSpPr>
        <p:spPr>
          <a:xfrm>
            <a:off x="6720840" y="3495311"/>
            <a:ext cx="4818888" cy="3550789"/>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2200" dirty="0"/>
          </a:p>
        </p:txBody>
      </p:sp>
    </p:spTree>
    <p:extLst>
      <p:ext uri="{BB962C8B-B14F-4D97-AF65-F5344CB8AC3E}">
        <p14:creationId xmlns:p14="http://schemas.microsoft.com/office/powerpoint/2010/main" val="2342094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1516CB1-E8C8-4751-B6A6-46B2D1E72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0C0C0D1-E79A-41FF-8322-256F6DD1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521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Image 7">
            <a:extLst>
              <a:ext uri="{FF2B5EF4-FFF2-40B4-BE49-F238E27FC236}">
                <a16:creationId xmlns:a16="http://schemas.microsoft.com/office/drawing/2014/main" id="{70476454-9345-4647-B379-B679379817DD}"/>
              </a:ext>
            </a:extLst>
          </p:cNvPr>
          <p:cNvPicPr>
            <a:picLocks noChangeAspect="1"/>
          </p:cNvPicPr>
          <p:nvPr/>
        </p:nvPicPr>
        <p:blipFill rotWithShape="1">
          <a:blip r:embed="rId2"/>
          <a:srcRect r="5136" b="-4"/>
          <a:stretch/>
        </p:blipFill>
        <p:spPr>
          <a:xfrm>
            <a:off x="429767" y="1721922"/>
            <a:ext cx="3419856" cy="4520560"/>
          </a:xfrm>
          <a:prstGeom prst="rect">
            <a:avLst/>
          </a:prstGeom>
        </p:spPr>
      </p:pic>
      <p:pic>
        <p:nvPicPr>
          <p:cNvPr id="6" name="Image 5">
            <a:extLst>
              <a:ext uri="{FF2B5EF4-FFF2-40B4-BE49-F238E27FC236}">
                <a16:creationId xmlns:a16="http://schemas.microsoft.com/office/drawing/2014/main" id="{77AA964B-0DDE-44D3-882A-67A2AD288250}"/>
              </a:ext>
            </a:extLst>
          </p:cNvPr>
          <p:cNvPicPr>
            <a:picLocks noChangeAspect="1"/>
          </p:cNvPicPr>
          <p:nvPr/>
        </p:nvPicPr>
        <p:blipFill rotWithShape="1">
          <a:blip r:embed="rId3"/>
          <a:srcRect r="6867" b="-4"/>
          <a:stretch/>
        </p:blipFill>
        <p:spPr>
          <a:xfrm>
            <a:off x="4226837" y="1721922"/>
            <a:ext cx="3420596" cy="4520560"/>
          </a:xfrm>
          <a:prstGeom prst="rect">
            <a:avLst/>
          </a:prstGeom>
        </p:spPr>
      </p:pic>
      <p:sp useBgFill="1">
        <p:nvSpPr>
          <p:cNvPr id="29" name="Rectangle 28">
            <a:extLst>
              <a:ext uri="{FF2B5EF4-FFF2-40B4-BE49-F238E27FC236}">
                <a16:creationId xmlns:a16="http://schemas.microsoft.com/office/drawing/2014/main" id="{395FA420-5595-49D1-9D5F-79EC43B55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4648" y="1721922"/>
            <a:ext cx="3609143"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ZoneTexte 4">
            <a:extLst>
              <a:ext uri="{FF2B5EF4-FFF2-40B4-BE49-F238E27FC236}">
                <a16:creationId xmlns:a16="http://schemas.microsoft.com/office/drawing/2014/main" id="{905F85FC-B3C3-4741-928D-FBF2D477079E}"/>
              </a:ext>
            </a:extLst>
          </p:cNvPr>
          <p:cNvSpPr txBox="1"/>
          <p:nvPr/>
        </p:nvSpPr>
        <p:spPr>
          <a:xfrm>
            <a:off x="8309348" y="2020824"/>
            <a:ext cx="2956060" cy="3959352"/>
          </a:xfrm>
          <a:prstGeom prst="rect">
            <a:avLst/>
          </a:prstGeom>
        </p:spPr>
        <p:txBody>
          <a:bodyPr vert="horz" lIns="91440" tIns="45720" rIns="91440" bIns="45720" rtlCol="0" anchor="ctr">
            <a:normAutofit fontScale="92500"/>
          </a:bodyPr>
          <a:lstStyle/>
          <a:p>
            <a:pPr indent="-228600">
              <a:lnSpc>
                <a:spcPct val="90000"/>
              </a:lnSpc>
              <a:spcAft>
                <a:spcPts val="600"/>
              </a:spcAft>
              <a:buFont typeface="Arial" panose="020B0604020202020204" pitchFamily="34" charset="0"/>
              <a:buChar char="•"/>
            </a:pPr>
            <a:r>
              <a:rPr lang="en-US" sz="1700" dirty="0"/>
              <a:t>I made several other visuals like histograms between bronze players and grandmaster players. By comparing these two types of players the differences are glaring.</a:t>
            </a:r>
          </a:p>
          <a:p>
            <a:pPr indent="-228600">
              <a:lnSpc>
                <a:spcPct val="90000"/>
              </a:lnSpc>
              <a:spcAft>
                <a:spcPts val="600"/>
              </a:spcAft>
              <a:buFont typeface="Arial" panose="020B0604020202020204" pitchFamily="34" charset="0"/>
              <a:buChar char="•"/>
            </a:pPr>
            <a:r>
              <a:rPr lang="en-US" sz="1700" dirty="0"/>
              <a:t>In green we have the APM, Action Per Minute, and we can clearly see that the grandmasters are much more efficient in this area than the bronze ones.</a:t>
            </a:r>
          </a:p>
          <a:p>
            <a:pPr indent="-228600">
              <a:lnSpc>
                <a:spcPct val="90000"/>
              </a:lnSpc>
              <a:spcAft>
                <a:spcPts val="600"/>
              </a:spcAft>
              <a:buFont typeface="Arial" panose="020B0604020202020204" pitchFamily="34" charset="0"/>
              <a:buChar char="•"/>
            </a:pPr>
            <a:r>
              <a:rPr lang="en-US" sz="1700" dirty="0"/>
              <a:t>In blue these are the Action Latency, which can be matched to the players' "thinking / action time". We can see that the </a:t>
            </a:r>
            <a:r>
              <a:rPr lang="en-US" sz="1700" dirty="0" err="1"/>
              <a:t>GrandMasters</a:t>
            </a:r>
            <a:r>
              <a:rPr lang="en-US" sz="1700" dirty="0"/>
              <a:t> are much faster. </a:t>
            </a:r>
          </a:p>
        </p:txBody>
      </p:sp>
      <p:sp>
        <p:nvSpPr>
          <p:cNvPr id="4" name="ZoneTexte 3">
            <a:extLst>
              <a:ext uri="{FF2B5EF4-FFF2-40B4-BE49-F238E27FC236}">
                <a16:creationId xmlns:a16="http://schemas.microsoft.com/office/drawing/2014/main" id="{3E2EA93E-C4EF-4471-94BD-6B500B1C4923}"/>
              </a:ext>
            </a:extLst>
          </p:cNvPr>
          <p:cNvSpPr txBox="1"/>
          <p:nvPr/>
        </p:nvSpPr>
        <p:spPr>
          <a:xfrm>
            <a:off x="6720840" y="3495311"/>
            <a:ext cx="4818888" cy="3550789"/>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2200" dirty="0"/>
          </a:p>
        </p:txBody>
      </p:sp>
    </p:spTree>
    <p:extLst>
      <p:ext uri="{BB962C8B-B14F-4D97-AF65-F5344CB8AC3E}">
        <p14:creationId xmlns:p14="http://schemas.microsoft.com/office/powerpoint/2010/main" val="116939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ZoneTexte 6">
            <a:extLst>
              <a:ext uri="{FF2B5EF4-FFF2-40B4-BE49-F238E27FC236}">
                <a16:creationId xmlns:a16="http://schemas.microsoft.com/office/drawing/2014/main" id="{ACF8F78E-7DF8-4C99-8EEE-E805A1C420CA}"/>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500" dirty="0"/>
              <a:t>Here we have the comparison between the gold (blue) and the master (orange) which are almost as numerous. We can see that in the four features chosen the masters are always "better". The differences may seem slight but "all" the features together justify a better level of master players. </a:t>
            </a:r>
          </a:p>
          <a:p>
            <a:pPr indent="-228600">
              <a:lnSpc>
                <a:spcPct val="90000"/>
              </a:lnSpc>
              <a:spcAft>
                <a:spcPts val="600"/>
              </a:spcAft>
              <a:buFont typeface="Arial" panose="020B0604020202020204" pitchFamily="34" charset="0"/>
              <a:buChar char="•"/>
            </a:pPr>
            <a:r>
              <a:rPr lang="en-US" sz="1600" dirty="0"/>
              <a:t>The visuals and graphics are available in the attached python notebook for better reading. </a:t>
            </a:r>
            <a:endParaRPr lang="en-US" sz="1500" dirty="0"/>
          </a:p>
        </p:txBody>
      </p:sp>
      <p:pic>
        <p:nvPicPr>
          <p:cNvPr id="3" name="Image 2">
            <a:extLst>
              <a:ext uri="{FF2B5EF4-FFF2-40B4-BE49-F238E27FC236}">
                <a16:creationId xmlns:a16="http://schemas.microsoft.com/office/drawing/2014/main" id="{2E73BF73-4B4C-41B2-ABC5-DF914904895C}"/>
              </a:ext>
            </a:extLst>
          </p:cNvPr>
          <p:cNvPicPr>
            <a:picLocks noChangeAspect="1"/>
          </p:cNvPicPr>
          <p:nvPr/>
        </p:nvPicPr>
        <p:blipFill>
          <a:blip r:embed="rId2"/>
          <a:stretch>
            <a:fillRect/>
          </a:stretch>
        </p:blipFill>
        <p:spPr>
          <a:xfrm>
            <a:off x="4654296" y="1349255"/>
            <a:ext cx="6903720" cy="4159490"/>
          </a:xfrm>
          <a:prstGeom prst="rect">
            <a:avLst/>
          </a:prstGeom>
        </p:spPr>
      </p:pic>
      <p:sp>
        <p:nvSpPr>
          <p:cNvPr id="4" name="ZoneTexte 3">
            <a:extLst>
              <a:ext uri="{FF2B5EF4-FFF2-40B4-BE49-F238E27FC236}">
                <a16:creationId xmlns:a16="http://schemas.microsoft.com/office/drawing/2014/main" id="{3E2EA93E-C4EF-4471-94BD-6B500B1C4923}"/>
              </a:ext>
            </a:extLst>
          </p:cNvPr>
          <p:cNvSpPr txBox="1"/>
          <p:nvPr/>
        </p:nvSpPr>
        <p:spPr>
          <a:xfrm>
            <a:off x="6720840" y="3495311"/>
            <a:ext cx="4818888" cy="3550789"/>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2200" dirty="0"/>
          </a:p>
        </p:txBody>
      </p:sp>
    </p:spTree>
    <p:extLst>
      <p:ext uri="{BB962C8B-B14F-4D97-AF65-F5344CB8AC3E}">
        <p14:creationId xmlns:p14="http://schemas.microsoft.com/office/powerpoint/2010/main" val="132670963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723</Words>
  <Application>Microsoft Office PowerPoint</Application>
  <PresentationFormat>Grand écran</PresentationFormat>
  <Paragraphs>26</Paragraphs>
  <Slides>13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Calibri</vt:lpstr>
      <vt:lpstr>Calibri Light</vt:lpstr>
      <vt:lpstr>Thème Office</vt:lpstr>
      <vt:lpstr>SKILLCRAFT DATASET ANALYSIS</vt:lpstr>
      <vt:lpstr>Introduction</vt:lpstr>
      <vt:lpstr>DataSet Presentation</vt:lpstr>
      <vt:lpstr>Thoughts on the problem and Data Exploration</vt:lpstr>
      <vt:lpstr>Présentation PowerPoint</vt:lpstr>
      <vt:lpstr>Présentation PowerPoint</vt:lpstr>
      <vt:lpstr>Présentation PowerPoint</vt:lpstr>
      <vt:lpstr>Présentation PowerPoint</vt:lpstr>
      <vt:lpstr>Présentation PowerPoint</vt:lpstr>
      <vt:lpstr>Modeling</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SKILLCRAFT DATASET ANALYSIS</dc:title>
  <dc:creator>Valentin Dupuis</dc:creator>
  <cp:lastModifiedBy>Valentin Dupuis</cp:lastModifiedBy>
  <cp:revision>1</cp:revision>
  <dcterms:created xsi:type="dcterms:W3CDTF">2022-01-05T22:20:08Z</dcterms:created>
  <dcterms:modified xsi:type="dcterms:W3CDTF">2022-01-05T23:36:00Z</dcterms:modified>
</cp:coreProperties>
</file>