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Proxima Nova"/>
      <p:regular r:id="rId18"/>
      <p:bold r:id="rId19"/>
      <p:italic r:id="rId20"/>
      <p:boldItalic r:id="rId21"/>
    </p:embeddedFont>
    <p:embeddedFont>
      <p:font typeface="Roboto Medium"/>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RobotoMedium-regular.fntdata"/><Relationship Id="rId21" Type="http://schemas.openxmlformats.org/officeDocument/2006/relationships/font" Target="fonts/ProximaNova-boldItalic.fntdata"/><Relationship Id="rId24" Type="http://schemas.openxmlformats.org/officeDocument/2006/relationships/font" Target="fonts/RobotoMedium-italic.fntdata"/><Relationship Id="rId23" Type="http://schemas.openxmlformats.org/officeDocument/2006/relationships/font" Target="fonts/Roboto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2710a825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2710a825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070e9261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070e9261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070e92617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070e92617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070e9261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070e9261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070e9261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070e9261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070e9261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070e9261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070e92617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070e92617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2001125" y="-194000"/>
            <a:ext cx="13146250" cy="5916351"/>
          </a:xfrm>
          <a:prstGeom prst="rect">
            <a:avLst/>
          </a:prstGeom>
          <a:noFill/>
          <a:ln>
            <a:noFill/>
          </a:ln>
        </p:spPr>
      </p:pic>
      <p:sp>
        <p:nvSpPr>
          <p:cNvPr id="86" name="Google Shape;86;p13"/>
          <p:cNvSpPr txBox="1"/>
          <p:nvPr/>
        </p:nvSpPr>
        <p:spPr>
          <a:xfrm>
            <a:off x="903000" y="1199925"/>
            <a:ext cx="7338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200">
                <a:solidFill>
                  <a:schemeClr val="dk1"/>
                </a:solidFill>
                <a:latin typeface="Proxima Nova"/>
                <a:ea typeface="Proxima Nova"/>
                <a:cs typeface="Proxima Nova"/>
                <a:sym typeface="Proxima Nova"/>
              </a:rPr>
              <a:t>Ukrainian - russian war</a:t>
            </a:r>
            <a:endParaRPr b="1" sz="1800">
              <a:solidFill>
                <a:schemeClr val="dk1"/>
              </a:solidFill>
              <a:latin typeface="Proxima Nova"/>
              <a:ea typeface="Proxima Nova"/>
              <a:cs typeface="Proxima Nova"/>
              <a:sym typeface="Proxima Nova"/>
            </a:endParaRPr>
          </a:p>
        </p:txBody>
      </p:sp>
      <p:sp>
        <p:nvSpPr>
          <p:cNvPr id="87" name="Google Shape;87;p13"/>
          <p:cNvSpPr txBox="1"/>
          <p:nvPr/>
        </p:nvSpPr>
        <p:spPr>
          <a:xfrm>
            <a:off x="3278100" y="2185125"/>
            <a:ext cx="258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Sentiment Analysis</a:t>
            </a:r>
            <a:endParaRPr sz="20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3329675" y="658125"/>
            <a:ext cx="52362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Medium"/>
                <a:ea typeface="Roboto Medium"/>
                <a:cs typeface="Roboto Medium"/>
                <a:sym typeface="Roboto Medium"/>
              </a:rPr>
              <a:t>February 24, 2022. This date changed everything in my life. As I was finishing up my day here in the US, my parents, brother, sister, my whole family and friends back in Ukraine were woken up by explosions and missiles of russian army. No one could have imagined that russians will bomb Ukraine in 2022, right in the middle of Europe. My country is fighting hard, the war is taking away lives of brave Ukrainians who protect their land and families. My friends and family are on the battlefield now. I am doing this project to see how people around the world react to this war. Please see my discovery.</a:t>
            </a:r>
            <a:endParaRPr sz="1600">
              <a:latin typeface="Roboto Medium"/>
              <a:ea typeface="Roboto Medium"/>
              <a:cs typeface="Roboto Medium"/>
              <a:sym typeface="Roboto Medium"/>
            </a:endParaRPr>
          </a:p>
        </p:txBody>
      </p:sp>
      <p:pic>
        <p:nvPicPr>
          <p:cNvPr id="93" name="Google Shape;93;p14"/>
          <p:cNvPicPr preferRelativeResize="0"/>
          <p:nvPr/>
        </p:nvPicPr>
        <p:blipFill>
          <a:blip r:embed="rId3">
            <a:alphaModFix/>
          </a:blip>
          <a:stretch>
            <a:fillRect/>
          </a:stretch>
        </p:blipFill>
        <p:spPr>
          <a:xfrm>
            <a:off x="230175" y="658125"/>
            <a:ext cx="2619000" cy="36578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532950" y="467375"/>
            <a:ext cx="7585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Medium"/>
                <a:ea typeface="Roboto Medium"/>
                <a:cs typeface="Roboto Medium"/>
                <a:sym typeface="Roboto Medium"/>
              </a:rPr>
              <a:t>The goal of this project was to </a:t>
            </a:r>
            <a:r>
              <a:rPr lang="en" sz="1600">
                <a:latin typeface="Roboto Medium"/>
                <a:ea typeface="Roboto Medium"/>
                <a:cs typeface="Roboto Medium"/>
                <a:sym typeface="Roboto Medium"/>
              </a:rPr>
              <a:t>analyze</a:t>
            </a:r>
            <a:r>
              <a:rPr lang="en" sz="1600">
                <a:latin typeface="Roboto Medium"/>
                <a:ea typeface="Roboto Medium"/>
                <a:cs typeface="Roboto Medium"/>
                <a:sym typeface="Roboto Medium"/>
              </a:rPr>
              <a:t> </a:t>
            </a:r>
            <a:r>
              <a:rPr lang="en" sz="1600">
                <a:latin typeface="Roboto Medium"/>
                <a:ea typeface="Roboto Medium"/>
                <a:cs typeface="Roboto Medium"/>
                <a:sym typeface="Roboto Medium"/>
              </a:rPr>
              <a:t>people's</a:t>
            </a:r>
            <a:r>
              <a:rPr lang="en" sz="1600">
                <a:latin typeface="Roboto Medium"/>
                <a:ea typeface="Roboto Medium"/>
                <a:cs typeface="Roboto Medium"/>
                <a:sym typeface="Roboto Medium"/>
              </a:rPr>
              <a:t> reaction on the biggest war in Europe since World War 2 using Natural Language Processing.</a:t>
            </a:r>
            <a:endParaRPr sz="1600">
              <a:latin typeface="Roboto Medium"/>
              <a:ea typeface="Roboto Medium"/>
              <a:cs typeface="Roboto Medium"/>
              <a:sym typeface="Roboto Medium"/>
            </a:endParaRPr>
          </a:p>
        </p:txBody>
      </p:sp>
      <p:sp>
        <p:nvSpPr>
          <p:cNvPr id="99" name="Google Shape;99;p15"/>
          <p:cNvSpPr txBox="1"/>
          <p:nvPr/>
        </p:nvSpPr>
        <p:spPr>
          <a:xfrm>
            <a:off x="532950" y="1450650"/>
            <a:ext cx="71388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Roboto"/>
                <a:ea typeface="Roboto"/>
                <a:cs typeface="Roboto"/>
                <a:sym typeface="Roboto"/>
              </a:rPr>
              <a:t>Questions that I answered:</a:t>
            </a:r>
            <a:endParaRPr b="1" sz="1500">
              <a:latin typeface="Roboto"/>
              <a:ea typeface="Roboto"/>
              <a:cs typeface="Roboto"/>
              <a:sym typeface="Roboto"/>
            </a:endParaRPr>
          </a:p>
          <a:p>
            <a:pPr indent="0" lvl="0" marL="0" rtl="0" algn="l">
              <a:spcBef>
                <a:spcPts val="0"/>
              </a:spcBef>
              <a:spcAft>
                <a:spcPts val="0"/>
              </a:spcAft>
              <a:buNone/>
            </a:pPr>
            <a:r>
              <a:t/>
            </a:r>
            <a:endParaRPr b="1" sz="1500">
              <a:latin typeface="Roboto"/>
              <a:ea typeface="Roboto"/>
              <a:cs typeface="Roboto"/>
              <a:sym typeface="Roboto"/>
            </a:endParaRPr>
          </a:p>
          <a:p>
            <a:pPr indent="-317500" lvl="0" marL="457200" rtl="0" algn="l">
              <a:lnSpc>
                <a:spcPct val="200000"/>
              </a:lnSpc>
              <a:spcBef>
                <a:spcPts val="0"/>
              </a:spcBef>
              <a:spcAft>
                <a:spcPts val="0"/>
              </a:spcAft>
              <a:buSzPts val="1400"/>
              <a:buFont typeface="Roboto Medium"/>
              <a:buChar char="●"/>
            </a:pPr>
            <a:r>
              <a:rPr lang="en">
                <a:latin typeface="Roboto Medium"/>
                <a:ea typeface="Roboto Medium"/>
                <a:cs typeface="Roboto Medium"/>
                <a:sym typeface="Roboto Medium"/>
              </a:rPr>
              <a:t>What are the languages of the tweets?</a:t>
            </a:r>
            <a:endParaRPr>
              <a:latin typeface="Roboto Medium"/>
              <a:ea typeface="Roboto Medium"/>
              <a:cs typeface="Roboto Medium"/>
              <a:sym typeface="Roboto Medium"/>
            </a:endParaRPr>
          </a:p>
          <a:p>
            <a:pPr indent="-317500" lvl="0" marL="457200" rtl="0" algn="l">
              <a:lnSpc>
                <a:spcPct val="200000"/>
              </a:lnSpc>
              <a:spcBef>
                <a:spcPts val="0"/>
              </a:spcBef>
              <a:spcAft>
                <a:spcPts val="0"/>
              </a:spcAft>
              <a:buSzPts val="1400"/>
              <a:buFont typeface="Roboto Medium"/>
              <a:buChar char="●"/>
            </a:pPr>
            <a:r>
              <a:rPr lang="en">
                <a:latin typeface="Roboto Medium"/>
                <a:ea typeface="Roboto Medium"/>
                <a:cs typeface="Roboto Medium"/>
                <a:sym typeface="Roboto Medium"/>
              </a:rPr>
              <a:t>Origin of the tweets (from what countries)?</a:t>
            </a:r>
            <a:endParaRPr>
              <a:latin typeface="Roboto Medium"/>
              <a:ea typeface="Roboto Medium"/>
              <a:cs typeface="Roboto Medium"/>
              <a:sym typeface="Roboto Medium"/>
            </a:endParaRPr>
          </a:p>
          <a:p>
            <a:pPr indent="-317500" lvl="0" marL="457200" rtl="0" algn="l">
              <a:lnSpc>
                <a:spcPct val="200000"/>
              </a:lnSpc>
              <a:spcBef>
                <a:spcPts val="0"/>
              </a:spcBef>
              <a:spcAft>
                <a:spcPts val="0"/>
              </a:spcAft>
              <a:buSzPts val="1400"/>
              <a:buFont typeface="Roboto Medium"/>
              <a:buChar char="●"/>
            </a:pPr>
            <a:r>
              <a:rPr lang="en">
                <a:latin typeface="Roboto Medium"/>
                <a:ea typeface="Roboto Medium"/>
                <a:cs typeface="Roboto Medium"/>
                <a:sym typeface="Roboto Medium"/>
              </a:rPr>
              <a:t>What is the public sentiment in the Twitter about the ongoing conflict?</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Medium"/>
              <a:buChar char="●"/>
            </a:pPr>
            <a:r>
              <a:rPr lang="en">
                <a:latin typeface="Roboto Medium"/>
                <a:ea typeface="Roboto Medium"/>
                <a:cs typeface="Roboto Medium"/>
                <a:sym typeface="Roboto Medium"/>
              </a:rPr>
              <a:t>NEGATIVE vs POSITIVE sentiment?</a:t>
            </a:r>
            <a:endParaRPr>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6582400" y="858500"/>
            <a:ext cx="23895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Out of all the </a:t>
            </a:r>
            <a:r>
              <a:rPr lang="en" sz="1600">
                <a:latin typeface="Roboto"/>
                <a:ea typeface="Roboto"/>
                <a:cs typeface="Roboto"/>
                <a:sym typeface="Roboto"/>
              </a:rPr>
              <a:t>languages</a:t>
            </a:r>
            <a:r>
              <a:rPr lang="en" sz="1600">
                <a:latin typeface="Roboto"/>
                <a:ea typeface="Roboto"/>
                <a:cs typeface="Roboto"/>
                <a:sym typeface="Roboto"/>
              </a:rPr>
              <a:t> the most tweets were written in English </a:t>
            </a:r>
            <a:r>
              <a:rPr lang="en" sz="1600">
                <a:latin typeface="Roboto"/>
                <a:ea typeface="Roboto"/>
                <a:cs typeface="Roboto"/>
                <a:sym typeface="Roboto"/>
              </a:rPr>
              <a:t>language. It may not be a surprising discovery, as English is one of the most popular spoken languages in the world.</a:t>
            </a:r>
            <a:endParaRPr sz="1600">
              <a:latin typeface="Roboto"/>
              <a:ea typeface="Roboto"/>
              <a:cs typeface="Roboto"/>
              <a:sym typeface="Roboto"/>
            </a:endParaRPr>
          </a:p>
        </p:txBody>
      </p:sp>
      <p:pic>
        <p:nvPicPr>
          <p:cNvPr id="105" name="Google Shape;105;p16"/>
          <p:cNvPicPr preferRelativeResize="0"/>
          <p:nvPr/>
        </p:nvPicPr>
        <p:blipFill>
          <a:blip r:embed="rId3">
            <a:alphaModFix/>
          </a:blip>
          <a:stretch>
            <a:fillRect/>
          </a:stretch>
        </p:blipFill>
        <p:spPr>
          <a:xfrm>
            <a:off x="0" y="233400"/>
            <a:ext cx="6582399" cy="406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6866275" y="694075"/>
            <a:ext cx="2277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a:t>
            </a:r>
            <a:r>
              <a:rPr lang="en">
                <a:latin typeface="Roboto"/>
                <a:ea typeface="Roboto"/>
                <a:cs typeface="Roboto"/>
                <a:sym typeface="Roboto"/>
              </a:rPr>
              <a:t>iggest quantity of tweets were tweeted from people in the United States, which shows that US people are the most engaged in conversations about the ongoing wars in the world.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11" name="Google Shape;111;p17"/>
          <p:cNvPicPr preferRelativeResize="0"/>
          <p:nvPr/>
        </p:nvPicPr>
        <p:blipFill>
          <a:blip r:embed="rId3">
            <a:alphaModFix/>
          </a:blip>
          <a:stretch>
            <a:fillRect/>
          </a:stretch>
        </p:blipFill>
        <p:spPr>
          <a:xfrm>
            <a:off x="45000" y="155975"/>
            <a:ext cx="6821276" cy="418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05500" y="308950"/>
            <a:ext cx="6038425" cy="3969625"/>
          </a:xfrm>
          <a:prstGeom prst="rect">
            <a:avLst/>
          </a:prstGeom>
          <a:noFill/>
          <a:ln>
            <a:noFill/>
          </a:ln>
        </p:spPr>
      </p:pic>
      <p:sp>
        <p:nvSpPr>
          <p:cNvPr id="117" name="Google Shape;117;p18"/>
          <p:cNvSpPr txBox="1"/>
          <p:nvPr/>
        </p:nvSpPr>
        <p:spPr>
          <a:xfrm>
            <a:off x="5932925" y="793225"/>
            <a:ext cx="321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4292F"/>
                </a:solidFill>
                <a:highlight>
                  <a:srgbClr val="FFFFFF"/>
                </a:highlight>
              </a:rPr>
              <a:t>This WordCloud plot showing us that words 'russia' 'dropped' 'bomb' the most used (repeated) words in data set from tweets about war.</a:t>
            </a:r>
            <a:endParaRPr>
              <a:latin typeface="Roboto"/>
              <a:ea typeface="Roboto"/>
              <a:cs typeface="Roboto"/>
              <a:sym typeface="Roboto"/>
            </a:endParaRPr>
          </a:p>
        </p:txBody>
      </p:sp>
      <p:sp>
        <p:nvSpPr>
          <p:cNvPr id="118" name="Google Shape;118;p18"/>
          <p:cNvSpPr txBox="1"/>
          <p:nvPr/>
        </p:nvSpPr>
        <p:spPr>
          <a:xfrm>
            <a:off x="6333325" y="218135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9" name="Google Shape;119;p18"/>
          <p:cNvSpPr txBox="1"/>
          <p:nvPr/>
        </p:nvSpPr>
        <p:spPr>
          <a:xfrm>
            <a:off x="5959625" y="1902525"/>
            <a:ext cx="3157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These words tell us the general idea of what </a:t>
            </a:r>
            <a:r>
              <a:rPr lang="en">
                <a:latin typeface="Roboto"/>
                <a:ea typeface="Roboto"/>
                <a:cs typeface="Roboto"/>
                <a:sym typeface="Roboto"/>
              </a:rPr>
              <a:t>people</a:t>
            </a:r>
            <a:r>
              <a:rPr lang="en">
                <a:latin typeface="Roboto"/>
                <a:ea typeface="Roboto"/>
                <a:cs typeface="Roboto"/>
                <a:sym typeface="Roboto"/>
              </a:rPr>
              <a:t> have been talking about in Twitter.</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0" y="536775"/>
            <a:ext cx="6308525" cy="4021275"/>
          </a:xfrm>
          <a:prstGeom prst="rect">
            <a:avLst/>
          </a:prstGeom>
          <a:noFill/>
          <a:ln>
            <a:noFill/>
          </a:ln>
        </p:spPr>
      </p:pic>
      <p:sp>
        <p:nvSpPr>
          <p:cNvPr id="125" name="Google Shape;125;p19"/>
          <p:cNvSpPr txBox="1"/>
          <p:nvPr/>
        </p:nvSpPr>
        <p:spPr>
          <a:xfrm>
            <a:off x="6308525" y="1103050"/>
            <a:ext cx="30366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100"/>
              </a:spcAft>
              <a:buNone/>
            </a:pPr>
            <a:r>
              <a:rPr lang="en"/>
              <a:t>As we can see, most of the people were negative about the war.</a:t>
            </a:r>
            <a:endParaRPr>
              <a:latin typeface="Roboto"/>
              <a:ea typeface="Roboto"/>
              <a:cs typeface="Roboto"/>
              <a:sym typeface="Roboto"/>
            </a:endParaRPr>
          </a:p>
        </p:txBody>
      </p:sp>
      <p:sp>
        <p:nvSpPr>
          <p:cNvPr id="126" name="Google Shape;126;p19"/>
          <p:cNvSpPr txBox="1"/>
          <p:nvPr/>
        </p:nvSpPr>
        <p:spPr>
          <a:xfrm>
            <a:off x="6308525" y="2069800"/>
            <a:ext cx="28356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t>This or similar approach can be useful for business to get reaction on certain product or service from customer reviews.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72475"/>
            <a:ext cx="8520600" cy="87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Takeaways from </a:t>
            </a:r>
            <a:r>
              <a:rPr lang="en"/>
              <a:t>Ukraine</a:t>
            </a:r>
            <a:r>
              <a:rPr lang="en"/>
              <a:t> - russia war tweets</a:t>
            </a:r>
            <a:endParaRPr/>
          </a:p>
        </p:txBody>
      </p:sp>
      <p:sp>
        <p:nvSpPr>
          <p:cNvPr id="132" name="Google Shape;132;p20"/>
          <p:cNvSpPr txBox="1"/>
          <p:nvPr>
            <p:ph idx="1" type="body"/>
          </p:nvPr>
        </p:nvSpPr>
        <p:spPr>
          <a:xfrm>
            <a:off x="311700" y="1348000"/>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Ukraine russia war is the biggest war that is taking place in the center of Europe after WW2. With the internet working all over the world, media streaming the news right from the war zone, it was important to discover what kind of reaction are we seeing from the public all over the world. </a:t>
            </a:r>
            <a:endParaRPr/>
          </a:p>
          <a:p>
            <a:pPr indent="0" lvl="0" marL="0" rtl="0" algn="l">
              <a:spcBef>
                <a:spcPts val="1200"/>
              </a:spcBef>
              <a:spcAft>
                <a:spcPts val="0"/>
              </a:spcAft>
              <a:buNone/>
            </a:pPr>
            <a:r>
              <a:rPr lang="en"/>
              <a:t>We found out that </a:t>
            </a:r>
            <a:r>
              <a:rPr lang="en"/>
              <a:t>english</a:t>
            </a:r>
            <a:r>
              <a:rPr lang="en"/>
              <a:t> speaking people (in particular in the US) are the most engaged in this conversation. Because of the extraordinary bravery of Ukrainian people we see a lot of positive comments on twitter about the war, but as expected during the war - the leading is a </a:t>
            </a:r>
            <a:r>
              <a:rPr lang="en"/>
              <a:t>negative sentiment</a:t>
            </a:r>
            <a:r>
              <a:rPr lang="en"/>
              <a:t> in the </a:t>
            </a:r>
            <a:r>
              <a:rPr lang="en"/>
              <a:t>conversation</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