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45"/>
    <a:srgbClr val="FFED00"/>
    <a:srgbClr val="49875B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3659" autoAdjust="0"/>
  </p:normalViewPr>
  <p:slideViewPr>
    <p:cSldViewPr snapToGrid="0" snapToObjects="1">
      <p:cViewPr varScale="1">
        <p:scale>
          <a:sx n="141" d="100"/>
          <a:sy n="141" d="100"/>
        </p:scale>
        <p:origin x="120" y="92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2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Institutskürz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10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by Felix Rettenbacher, Matteo Valentini und Nicolas Lampl</a:t>
            </a:r>
            <a:endParaRPr lang="de-AT" dirty="0"/>
          </a:p>
        </p:txBody>
      </p:sp>
      <p:sp>
        <p:nvSpPr>
          <p:cNvPr id="21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GEN Hausübung 4   |   26. April 2023 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by Felix Rettenbacher, Matteo Valentini und Nicolas Lampl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GEN Hausübung 4   |   26. April 2023 </a:t>
            </a:r>
            <a:endParaRPr lang="de-AT" dirty="0"/>
          </a:p>
        </p:txBody>
      </p:sp>
      <p:sp>
        <p:nvSpPr>
          <p:cNvPr id="1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16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fi-FI" dirty="0"/>
              <a:t>36 x 9,7</a:t>
            </a:r>
            <a:r>
              <a:rPr lang="de-DE" dirty="0"/>
              <a:t> cm, optimal 200 dpi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rgbClr val="FFED00"/>
          </a:solidFill>
        </p:spPr>
        <p:txBody>
          <a:bodyPr bIns="76545" anchor="ctr" anchorCtr="0">
            <a:normAutofit/>
          </a:bodyPr>
          <a:lstStyle>
            <a:lvl1pPr marL="882819">
              <a:defRPr sz="43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20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1" y="6035161"/>
            <a:ext cx="2633156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17715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2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2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26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332628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6B6D4CA-917F-7141-BEDF-CA1508BFB41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" y="6703271"/>
            <a:ext cx="12938398" cy="610062"/>
          </a:xfrm>
          <a:prstGeom prst="rect">
            <a:avLst/>
          </a:prstGeom>
        </p:spPr>
      </p:pic>
      <p:pic>
        <p:nvPicPr>
          <p:cNvPr id="15" name="Bildplatzhalter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120" y="2465"/>
            <a:ext cx="610729" cy="287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785368"/>
            <a:ext cx="610968" cy="460800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2D616327-6909-42DF-8F3B-435E78F55BD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6802" y="136325"/>
            <a:ext cx="1242439" cy="4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8"/>
          <p:cNvCxnSpPr/>
          <p:nvPr userDrawn="1"/>
        </p:nvCxnSpPr>
        <p:spPr>
          <a:xfrm>
            <a:off x="880588" y="715716"/>
            <a:ext cx="11708722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881219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20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GEN Hausübung 4   |   26. April 2023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</p:sldLayoutIdLst>
  <p:transition spd="med">
    <p:push dir="u"/>
  </p:transition>
  <p:hf hdr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FED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4501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 Hausübung 4 </a:t>
            </a:r>
            <a:br>
              <a:rPr lang="de-DE" dirty="0"/>
            </a:br>
            <a:r>
              <a:rPr lang="de-DE" dirty="0"/>
              <a:t>Transiente Vorgänge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D6F195-E8FF-F7A8-1854-972E6925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1286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AFC3C-0C40-DB16-0AA2-B771FF6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-Plot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12C15-CA32-82D5-BA42-129E14A3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61010-0ADE-2EA5-94D2-80CEED95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2964A-EB34-BB0D-3F91-CE15206E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68415F-E87B-2EC9-D107-FE0F674EE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en-US" dirty="0" err="1"/>
              <a:t>Matlab</a:t>
            </a:r>
            <a:r>
              <a:rPr lang="en-US" dirty="0"/>
              <a:t> Plot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E8560E-E880-38B8-21E2-FB703174E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169" y="1371995"/>
            <a:ext cx="6837998" cy="512849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1F6C7D-7908-A7C5-AA7A-08AB9FA1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063" y="2462416"/>
            <a:ext cx="5412150" cy="261250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179AFC-3562-FB4E-0F32-1AFCEC43D223}"/>
              </a:ext>
            </a:extLst>
          </p:cNvPr>
          <p:cNvSpPr txBox="1"/>
          <p:nvPr/>
        </p:nvSpPr>
        <p:spPr>
          <a:xfrm>
            <a:off x="8930640" y="5064760"/>
            <a:ext cx="3901440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dirty="0" err="1"/>
              <a:t>Matlab</a:t>
            </a:r>
            <a:r>
              <a:rPr lang="en-US" sz="1600" dirty="0"/>
              <a:t> Source-Code</a:t>
            </a:r>
            <a:endParaRPr lang="de-AT" sz="1600" dirty="0" err="1"/>
          </a:p>
        </p:txBody>
      </p:sp>
    </p:spTree>
    <p:extLst>
      <p:ext uri="{BB962C8B-B14F-4D97-AF65-F5344CB8AC3E}">
        <p14:creationId xmlns:p14="http://schemas.microsoft.com/office/powerpoint/2010/main" val="263040501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AEBBD-A4B8-FEBF-1181-3A608508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 </a:t>
            </a:r>
            <a:r>
              <a:rPr lang="en-US" dirty="0" err="1"/>
              <a:t>Netzwerks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5F870-A885-3C36-F19B-5F0A10F8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AD1F9-6DF9-5241-B939-F09F90A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EA5F3-AF11-EF0F-5308-F7115123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134D47-0C15-D34B-2912-2C7E5AF5F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3 - Simulation</a:t>
            </a:r>
            <a:endParaRPr lang="de-AT" dirty="0"/>
          </a:p>
        </p:txBody>
      </p:sp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8BB408E-0412-5D98-3938-EDF7627D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" y="1496091"/>
            <a:ext cx="7044843" cy="49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185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E8245-8CDE-E969-3F92-EDD2D85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Simulationsergebnis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7F892-35DC-59AF-FB8F-B08A517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38DB0-8336-3EE6-B4E5-4927206D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21D93-103B-976D-B62D-517B6E0F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DF3D3-8366-0C5E-CDDC-C38DF4355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3 - Simulation</a:t>
            </a:r>
            <a:endParaRPr lang="de-AT" dirty="0"/>
          </a:p>
        </p:txBody>
      </p:sp>
      <p:pic>
        <p:nvPicPr>
          <p:cNvPr id="9" name="Grafik 8" descr="Ein Bild, das Text, Monitor enthält.&#10;&#10;Automatisch generierte Beschreibung">
            <a:extLst>
              <a:ext uri="{FF2B5EF4-FFF2-40B4-BE49-F238E27FC236}">
                <a16:creationId xmlns:a16="http://schemas.microsoft.com/office/drawing/2014/main" id="{7586F235-A06E-34EC-BAC6-6C663DC6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8" y="1496091"/>
            <a:ext cx="10049327" cy="50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5175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C571F-B50B-DB61-8B9E-388502F2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12" y="1936160"/>
            <a:ext cx="8659375" cy="2426880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für </a:t>
            </a:r>
            <a:r>
              <a:rPr lang="en-US" dirty="0" err="1"/>
              <a:t>eure</a:t>
            </a:r>
            <a:br>
              <a:rPr lang="en-US" dirty="0"/>
            </a:br>
            <a:r>
              <a:rPr lang="en-US" dirty="0" err="1"/>
              <a:t>Aufmerksamkeit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FE007C-286F-0463-62CF-A33E7B9BCD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Download der </a:t>
            </a:r>
            <a:r>
              <a:rPr lang="en-US" dirty="0" err="1"/>
              <a:t>Dateien</a:t>
            </a:r>
            <a:r>
              <a:rPr lang="en-US" dirty="0"/>
              <a:t>: https://github.com/ValLamp/gen-hue4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2787DA-52B8-9CEC-68F2-7C67BBC6C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" b="954"/>
          <a:stretch/>
        </p:blipFill>
        <p:spPr>
          <a:xfrm>
            <a:off x="7198768" y="2487503"/>
            <a:ext cx="2298701" cy="23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1024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EDEF-D1D9-3202-427B-9350546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0CA59-F564-BA9A-35F6-A26D920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F6843-A9E6-04F4-4F89-1A8DADA5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 Hausübung 4   |   26. April 2023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0FF24-164F-AA09-1D72-1D34DD5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CE0A53-027B-2699-A18D-604D1654A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0 - </a:t>
            </a:r>
            <a:r>
              <a:rPr lang="en-US" dirty="0" err="1"/>
              <a:t>Angabe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DD5FA8-756D-2239-5B00-B740AA50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617071"/>
            <a:ext cx="9701061" cy="49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259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EDEF-D1D9-3202-427B-9350546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Schaltplan</a:t>
            </a:r>
            <a:r>
              <a:rPr lang="en-US" dirty="0"/>
              <a:t> und </a:t>
            </a:r>
            <a:r>
              <a:rPr lang="en-US" dirty="0" err="1"/>
              <a:t>gegebene</a:t>
            </a:r>
            <a:r>
              <a:rPr lang="en-US" dirty="0"/>
              <a:t> </a:t>
            </a:r>
            <a:r>
              <a:rPr lang="en-US" dirty="0" err="1"/>
              <a:t>Werte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0CA59-F564-BA9A-35F6-A26D920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F6843-A9E6-04F4-4F89-1A8DADA5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 Hausübung 4   |   26. April 2023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0FF24-164F-AA09-1D72-1D34DD5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CE0A53-027B-2699-A18D-604D1654A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0 - </a:t>
            </a:r>
            <a:r>
              <a:rPr lang="en-US" dirty="0" err="1"/>
              <a:t>Angabe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CE2482-AB8C-8FDD-4D81-E2D96BB1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71" y="1490664"/>
            <a:ext cx="5689443" cy="51204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C8923D9-6009-3BD7-2D3D-4C8D6BED1D31}"/>
              </a:ext>
            </a:extLst>
          </p:cNvPr>
          <p:cNvSpPr/>
          <p:nvPr/>
        </p:nvSpPr>
        <p:spPr>
          <a:xfrm>
            <a:off x="2124362" y="3657600"/>
            <a:ext cx="858982" cy="854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4F9AD8-EC1A-82E4-F437-4302D99BA6B0}"/>
              </a:ext>
            </a:extLst>
          </p:cNvPr>
          <p:cNvSpPr/>
          <p:nvPr/>
        </p:nvSpPr>
        <p:spPr>
          <a:xfrm>
            <a:off x="3297380" y="2027281"/>
            <a:ext cx="549565" cy="328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6A295A8-B382-2850-BD16-527C71587DF0}"/>
              </a:ext>
            </a:extLst>
          </p:cNvPr>
          <p:cNvGrpSpPr/>
          <p:nvPr/>
        </p:nvGrpSpPr>
        <p:grpSpPr>
          <a:xfrm>
            <a:off x="6994366" y="2027282"/>
            <a:ext cx="4398918" cy="3513026"/>
            <a:chOff x="4439538" y="1664992"/>
            <a:chExt cx="4782249" cy="388329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5F605FC-0A99-E4DC-D3B7-71B7A74E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0554" y="1664992"/>
              <a:ext cx="1935446" cy="498234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1000E50-F41A-9E5C-1828-D5128892C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6958" y="2087406"/>
              <a:ext cx="2271498" cy="585083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13A08512-DD22-2964-ED81-1CE7F75CA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329"/>
            <a:stretch/>
          </p:blipFill>
          <p:spPr>
            <a:xfrm>
              <a:off x="6368094" y="2677609"/>
              <a:ext cx="2379133" cy="502944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E3685D37-ED96-AE6B-5642-872CF9763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4747" y="4082373"/>
              <a:ext cx="1854104" cy="469773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6BB8D96D-9C9B-CA03-1AB1-56AABB89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1736" y="3109955"/>
              <a:ext cx="1992175" cy="536354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D8BC4DAB-B948-99CF-5192-7DA9799EB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9141" y="3605326"/>
              <a:ext cx="2392646" cy="495372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4DFCEF03-AF51-22A6-FED0-A7AEB7874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13370" y="4547871"/>
              <a:ext cx="4155444" cy="46821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9AE13B49-E22C-D625-D87C-B6A6E11E6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5713"/>
            <a:stretch/>
          </p:blipFill>
          <p:spPr>
            <a:xfrm>
              <a:off x="4439538" y="5118493"/>
              <a:ext cx="4123438" cy="429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12564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EDEF-D1D9-3202-427B-9350546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Ermittlung</a:t>
            </a:r>
            <a:r>
              <a:rPr lang="en-US" dirty="0"/>
              <a:t> von          </a:t>
            </a:r>
            <a:r>
              <a:rPr lang="en-US" dirty="0" err="1"/>
              <a:t>vor</a:t>
            </a:r>
            <a:r>
              <a:rPr lang="en-US" dirty="0"/>
              <a:t> dem </a:t>
            </a:r>
            <a:r>
              <a:rPr lang="en-US" dirty="0" err="1"/>
              <a:t>Schaltvorgang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0CA59-F564-BA9A-35F6-A26D920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F6843-A9E6-04F4-4F89-1A8DADA5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 Hausübung 4   |   26. April 2023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0FF24-164F-AA09-1D72-1D34DD5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CE0A53-027B-2699-A18D-604D1654A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CE2482-AB8C-8FDD-4D81-E2D96BB1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84" y="1515547"/>
            <a:ext cx="4978569" cy="4661734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C8923D9-6009-3BD7-2D3D-4C8D6BED1D31}"/>
              </a:ext>
            </a:extLst>
          </p:cNvPr>
          <p:cNvSpPr/>
          <p:nvPr/>
        </p:nvSpPr>
        <p:spPr>
          <a:xfrm>
            <a:off x="8696050" y="3333750"/>
            <a:ext cx="844825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4F9AD8-EC1A-82E4-F437-4302D99BA6B0}"/>
              </a:ext>
            </a:extLst>
          </p:cNvPr>
          <p:cNvSpPr/>
          <p:nvPr/>
        </p:nvSpPr>
        <p:spPr>
          <a:xfrm>
            <a:off x="9631505" y="2010183"/>
            <a:ext cx="582019" cy="259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BE7340-EB12-9FFE-3F76-A4EF1C09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94" y="796536"/>
            <a:ext cx="1082965" cy="69955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350AAC-220F-834D-899B-6092B12C28E8}"/>
              </a:ext>
            </a:extLst>
          </p:cNvPr>
          <p:cNvSpPr/>
          <p:nvPr/>
        </p:nvSpPr>
        <p:spPr>
          <a:xfrm>
            <a:off x="9441095" y="2326640"/>
            <a:ext cx="1874859" cy="225274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FEB721-C711-58F6-C5F2-3DCF2BFEA1CD}"/>
              </a:ext>
            </a:extLst>
          </p:cNvPr>
          <p:cNvSpPr/>
          <p:nvPr/>
        </p:nvSpPr>
        <p:spPr>
          <a:xfrm>
            <a:off x="11315954" y="2783680"/>
            <a:ext cx="345596" cy="366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440577-FAA3-1D67-58DC-EA30102CA38A}"/>
              </a:ext>
            </a:extLst>
          </p:cNvPr>
          <p:cNvSpPr/>
          <p:nvPr/>
        </p:nvSpPr>
        <p:spPr>
          <a:xfrm>
            <a:off x="10213524" y="1952482"/>
            <a:ext cx="227324" cy="371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6F7FC3-313F-E659-0B53-C512DB2B82A1}"/>
              </a:ext>
            </a:extLst>
          </p:cNvPr>
          <p:cNvSpPr/>
          <p:nvPr/>
        </p:nvSpPr>
        <p:spPr>
          <a:xfrm>
            <a:off x="11315954" y="4435043"/>
            <a:ext cx="345596" cy="4425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0E29B6-1B43-09BE-6106-F5F68AF8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9" y="1608949"/>
            <a:ext cx="6546534" cy="96107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31FDA9F-B364-49AA-5FC3-BCE4E3AB0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18" y="2733310"/>
            <a:ext cx="5142157" cy="88838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F4E2AE9-C29F-4AEA-D36F-7180267E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984" y="3748504"/>
            <a:ext cx="5018274" cy="888387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3EA7538-3F30-EFA5-DA1B-E70D912DEDFB}"/>
              </a:ext>
            </a:extLst>
          </p:cNvPr>
          <p:cNvGrpSpPr/>
          <p:nvPr/>
        </p:nvGrpSpPr>
        <p:grpSpPr>
          <a:xfrm>
            <a:off x="866580" y="4954499"/>
            <a:ext cx="5478340" cy="1044858"/>
            <a:chOff x="866580" y="4954498"/>
            <a:chExt cx="6069212" cy="11577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A01262A-4273-955F-4A3B-D41C1E18F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580" y="4954498"/>
              <a:ext cx="6069212" cy="60041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05DB0590-C1E3-3CDD-7780-56E46B8C4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6568"/>
            <a:stretch/>
          </p:blipFill>
          <p:spPr>
            <a:xfrm>
              <a:off x="1689364" y="5554909"/>
              <a:ext cx="3969659" cy="557354"/>
            </a:xfrm>
            <a:prstGeom prst="rect">
              <a:avLst/>
            </a:prstGeom>
          </p:spPr>
        </p:pic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9294770-93FD-477F-9ED2-6F77F4834FCB}"/>
                </a:ext>
              </a:extLst>
            </p:cNvPr>
            <p:cNvCxnSpPr>
              <a:cxnSpLocks/>
            </p:cNvCxnSpPr>
            <p:nvPr/>
          </p:nvCxnSpPr>
          <p:spPr>
            <a:xfrm>
              <a:off x="1646039" y="6046633"/>
              <a:ext cx="4012984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938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EDEF-D1D9-3202-427B-9350546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Ermittlung</a:t>
            </a:r>
            <a:r>
              <a:rPr lang="en-US" dirty="0"/>
              <a:t> der </a:t>
            </a:r>
            <a:r>
              <a:rPr lang="en-US" dirty="0" err="1"/>
              <a:t>Knoten</a:t>
            </a:r>
            <a:r>
              <a:rPr lang="en-US" dirty="0"/>
              <a:t>- und </a:t>
            </a:r>
            <a:br>
              <a:rPr lang="en-US" dirty="0"/>
            </a:br>
            <a:r>
              <a:rPr lang="en-US" dirty="0" err="1"/>
              <a:t>Maschengleichungen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0CA59-F564-BA9A-35F6-A26D920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F6843-A9E6-04F4-4F89-1A8DADA5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 Hausübung 4   |   26. April 2023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0FF24-164F-AA09-1D72-1D34DD5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CE0A53-027B-2699-A18D-604D1654A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CE2482-AB8C-8FDD-4D81-E2D96BB1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84" y="1515547"/>
            <a:ext cx="4978569" cy="466173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350AAC-220F-834D-899B-6092B12C28E8}"/>
              </a:ext>
            </a:extLst>
          </p:cNvPr>
          <p:cNvSpPr/>
          <p:nvPr/>
        </p:nvSpPr>
        <p:spPr>
          <a:xfrm>
            <a:off x="11574695" y="1515547"/>
            <a:ext cx="844825" cy="33620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440577-FAA3-1D67-58DC-EA30102CA38A}"/>
              </a:ext>
            </a:extLst>
          </p:cNvPr>
          <p:cNvSpPr/>
          <p:nvPr/>
        </p:nvSpPr>
        <p:spPr>
          <a:xfrm>
            <a:off x="10369481" y="1572937"/>
            <a:ext cx="1205214" cy="64545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6F7FC3-313F-E659-0B53-C512DB2B82A1}"/>
              </a:ext>
            </a:extLst>
          </p:cNvPr>
          <p:cNvSpPr/>
          <p:nvPr/>
        </p:nvSpPr>
        <p:spPr>
          <a:xfrm>
            <a:off x="11229099" y="3326720"/>
            <a:ext cx="345596" cy="2636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0D623BE-0576-9B19-8729-EAE4C1CF4368}"/>
              </a:ext>
            </a:extLst>
          </p:cNvPr>
          <p:cNvGrpSpPr/>
          <p:nvPr/>
        </p:nvGrpSpPr>
        <p:grpSpPr>
          <a:xfrm>
            <a:off x="779015" y="2280362"/>
            <a:ext cx="7230950" cy="1181986"/>
            <a:chOff x="779015" y="1753511"/>
            <a:chExt cx="7230950" cy="1181986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E111608-F47F-0A73-1E5B-16CD654F1652}"/>
                </a:ext>
              </a:extLst>
            </p:cNvPr>
            <p:cNvGrpSpPr/>
            <p:nvPr/>
          </p:nvGrpSpPr>
          <p:grpSpPr>
            <a:xfrm>
              <a:off x="779015" y="1753511"/>
              <a:ext cx="7230950" cy="1181986"/>
              <a:chOff x="779015" y="1753511"/>
              <a:chExt cx="7230950" cy="118198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D7BF0E33-00CA-D8A9-135F-8C2BCE63A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015" y="1753511"/>
                <a:ext cx="7230950" cy="685419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BB033B59-056D-1B97-6A92-7D107D5B4A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2086" r="484"/>
              <a:stretch/>
            </p:blipFill>
            <p:spPr>
              <a:xfrm>
                <a:off x="880589" y="2343654"/>
                <a:ext cx="4897912" cy="591843"/>
              </a:xfrm>
              <a:prstGeom prst="rect">
                <a:avLst/>
              </a:prstGeom>
            </p:spPr>
          </p:pic>
        </p:grp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CDBFD0D-C233-E8F4-2B49-D4FB465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419325" y="2862276"/>
              <a:ext cx="4147203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CA8A2FC-8E43-C688-B797-D27698730650}"/>
              </a:ext>
            </a:extLst>
          </p:cNvPr>
          <p:cNvGrpSpPr/>
          <p:nvPr/>
        </p:nvGrpSpPr>
        <p:grpSpPr>
          <a:xfrm>
            <a:off x="805351" y="3958370"/>
            <a:ext cx="4761177" cy="1116099"/>
            <a:chOff x="805351" y="3136317"/>
            <a:chExt cx="4761177" cy="1116099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D067F53-12B6-E25D-E0F6-D17C51748020}"/>
                </a:ext>
              </a:extLst>
            </p:cNvPr>
            <p:cNvGrpSpPr/>
            <p:nvPr/>
          </p:nvGrpSpPr>
          <p:grpSpPr>
            <a:xfrm>
              <a:off x="805351" y="3136317"/>
              <a:ext cx="4519590" cy="1116099"/>
              <a:chOff x="805351" y="3136317"/>
              <a:chExt cx="4519590" cy="1116099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2C191555-F0DA-5D95-5EF1-DD86C7E69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351" y="3136317"/>
                <a:ext cx="3771132" cy="654457"/>
              </a:xfrm>
              <a:prstGeom prst="rect">
                <a:avLst/>
              </a:prstGeom>
            </p:spPr>
          </p:pic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0D99B786-6CAF-0135-4DB1-607772578E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2310"/>
              <a:stretch/>
            </p:blipFill>
            <p:spPr>
              <a:xfrm>
                <a:off x="908020" y="3697316"/>
                <a:ext cx="4416921" cy="555100"/>
              </a:xfrm>
              <a:prstGeom prst="rect">
                <a:avLst/>
              </a:prstGeom>
            </p:spPr>
          </p:pic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1EC564D-6F9A-8876-44CC-8B787AB314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9325" y="4108185"/>
              <a:ext cx="4147203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3153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75D3-21CE-1270-0189-A642ECCB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Aufstellen</a:t>
            </a:r>
            <a:r>
              <a:rPr lang="en-US" dirty="0"/>
              <a:t> der </a:t>
            </a:r>
            <a:r>
              <a:rPr lang="en-US" dirty="0" err="1"/>
              <a:t>Differentialgleichung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Ordnung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5E494-757D-8C4D-4AA7-70FAC47F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190A-80BC-71B3-8090-9710D7C6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8BA0-D170-1CBA-30AE-D66840C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7B881FC-2D60-4E6C-CAFF-905F393F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A063F9-2DA5-976F-2680-2603BF2D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4" y="2558992"/>
            <a:ext cx="8910917" cy="75385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20AB93E-0579-0E3F-E9B9-D397C20FA874}"/>
              </a:ext>
            </a:extLst>
          </p:cNvPr>
          <p:cNvGrpSpPr/>
          <p:nvPr/>
        </p:nvGrpSpPr>
        <p:grpSpPr>
          <a:xfrm>
            <a:off x="2420470" y="2105691"/>
            <a:ext cx="6559717" cy="703676"/>
            <a:chOff x="2420470" y="2105691"/>
            <a:chExt cx="6559717" cy="703676"/>
          </a:xfrm>
        </p:grpSpPr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2B8AEAA5-E504-4146-0C1F-299737697240}"/>
                </a:ext>
              </a:extLst>
            </p:cNvPr>
            <p:cNvSpPr/>
            <p:nvPr/>
          </p:nvSpPr>
          <p:spPr>
            <a:xfrm rot="5400000">
              <a:off x="3738282" y="1236061"/>
              <a:ext cx="255494" cy="2891117"/>
            </a:xfrm>
            <a:prstGeom prst="leftBrace">
              <a:avLst>
                <a:gd name="adj1" fmla="val 66228"/>
                <a:gd name="adj2" fmla="val 50000"/>
              </a:avLst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617AE317-05FE-9DAF-92D7-747EB12AC9EA}"/>
                </a:ext>
              </a:extLst>
            </p:cNvPr>
            <p:cNvSpPr/>
            <p:nvPr/>
          </p:nvSpPr>
          <p:spPr>
            <a:xfrm rot="5400000">
              <a:off x="7406882" y="1236061"/>
              <a:ext cx="255494" cy="2891117"/>
            </a:xfrm>
            <a:prstGeom prst="leftBrace">
              <a:avLst>
                <a:gd name="adj1" fmla="val 66228"/>
                <a:gd name="adj2" fmla="val 50000"/>
              </a:avLst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23A8DBAF-6719-AAAF-FBA2-DD8905C66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b="21256"/>
            <a:stretch/>
          </p:blipFill>
          <p:spPr>
            <a:xfrm>
              <a:off x="3517602" y="2105691"/>
              <a:ext cx="748027" cy="400932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93018AA-C8A7-749D-A265-2999D2B0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53591" y="2158060"/>
              <a:ext cx="762076" cy="400932"/>
            </a:xfrm>
            <a:prstGeom prst="rect">
              <a:avLst/>
            </a:prstGeom>
          </p:spPr>
        </p:pic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70C4EAFA-94B4-301C-C87C-E2FD70BB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76" y="3489434"/>
            <a:ext cx="7807750" cy="84277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DC4C408-7D1C-874B-742A-899E83E0972B}"/>
              </a:ext>
            </a:extLst>
          </p:cNvPr>
          <p:cNvGrpSpPr/>
          <p:nvPr/>
        </p:nvGrpSpPr>
        <p:grpSpPr>
          <a:xfrm>
            <a:off x="799055" y="4557485"/>
            <a:ext cx="8251812" cy="864168"/>
            <a:chOff x="799055" y="4557485"/>
            <a:chExt cx="8251812" cy="864168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5AE7857-DBE3-98A3-CBA6-5681353C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055" y="4557485"/>
              <a:ext cx="8251812" cy="826205"/>
            </a:xfrm>
            <a:prstGeom prst="rect">
              <a:avLst/>
            </a:prstGeom>
          </p:spPr>
        </p:pic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E4DD4A0-2EBF-E457-401E-8B55D3F8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338" y="5383690"/>
              <a:ext cx="7697529" cy="37963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917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97343-2CD1-10E4-F7C1-DF14326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Bestimmung</a:t>
            </a:r>
            <a:r>
              <a:rPr lang="en-US" dirty="0"/>
              <a:t> der Parameter </a:t>
            </a:r>
            <a:endParaRPr lang="de-AT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DFC822E-F99D-6998-8AE3-E89DC210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34"/>
          <a:stretch/>
        </p:blipFill>
        <p:spPr>
          <a:xfrm>
            <a:off x="6327023" y="881371"/>
            <a:ext cx="2191732" cy="60061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F535C-5758-C8B8-33A3-3A71F874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59AAE-31D4-3AC0-A155-1B720D8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B4E14-F026-4482-BC41-DF00D65D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FDFB45-EA71-21BF-1142-F5BAA02E0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F2E1F4-7602-252A-B43F-9C0855D3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19" y="1660383"/>
            <a:ext cx="4537614" cy="693867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376F81-75CB-EB24-B9D4-5F942A7778BF}"/>
              </a:ext>
            </a:extLst>
          </p:cNvPr>
          <p:cNvGrpSpPr/>
          <p:nvPr/>
        </p:nvGrpSpPr>
        <p:grpSpPr>
          <a:xfrm>
            <a:off x="6968836" y="5134109"/>
            <a:ext cx="3620834" cy="499373"/>
            <a:chOff x="6968836" y="5134109"/>
            <a:chExt cx="3620834" cy="499373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E171DE7-9957-68D9-09E8-8FD2F108A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374" b="12580"/>
            <a:stretch/>
          </p:blipFill>
          <p:spPr>
            <a:xfrm>
              <a:off x="6968836" y="5191307"/>
              <a:ext cx="1293026" cy="44217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C5FDD522-E03A-48BE-F377-D808F1DCA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459"/>
            <a:stretch/>
          </p:blipFill>
          <p:spPr>
            <a:xfrm>
              <a:off x="8261862" y="5134109"/>
              <a:ext cx="592573" cy="49937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15E55660-FEB7-313B-5BCF-933C3434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54435" y="5191307"/>
              <a:ext cx="1735235" cy="414129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4D62BC6-D742-5352-6CD2-54A99C477285}"/>
              </a:ext>
            </a:extLst>
          </p:cNvPr>
          <p:cNvGrpSpPr/>
          <p:nvPr/>
        </p:nvGrpSpPr>
        <p:grpSpPr>
          <a:xfrm>
            <a:off x="573394" y="4872889"/>
            <a:ext cx="4358969" cy="885215"/>
            <a:chOff x="573394" y="4872889"/>
            <a:chExt cx="4358969" cy="885215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A5A1464-B0E2-5718-47BD-B8281029C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394" y="4872889"/>
              <a:ext cx="4358969" cy="885215"/>
            </a:xfrm>
            <a:prstGeom prst="rect">
              <a:avLst/>
            </a:prstGeom>
          </p:spPr>
        </p:pic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5D615B1-E56F-D3B7-CE66-241044BB3D95}"/>
                </a:ext>
              </a:extLst>
            </p:cNvPr>
            <p:cNvCxnSpPr>
              <a:cxnSpLocks/>
            </p:cNvCxnSpPr>
            <p:nvPr/>
          </p:nvCxnSpPr>
          <p:spPr>
            <a:xfrm>
              <a:off x="3434989" y="5732515"/>
              <a:ext cx="1191064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8ED923D-BF79-2248-1FD8-E343E5564919}"/>
              </a:ext>
            </a:extLst>
          </p:cNvPr>
          <p:cNvGrpSpPr/>
          <p:nvPr/>
        </p:nvGrpSpPr>
        <p:grpSpPr>
          <a:xfrm>
            <a:off x="680170" y="3579251"/>
            <a:ext cx="11012298" cy="959334"/>
            <a:chOff x="680170" y="3579251"/>
            <a:chExt cx="11012298" cy="95933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8E3B0D2-D4D2-F984-A63B-C14941B8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170" y="3579251"/>
              <a:ext cx="11012298" cy="959334"/>
            </a:xfrm>
            <a:prstGeom prst="rect">
              <a:avLst/>
            </a:prstGeom>
          </p:spPr>
        </p:pic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CE78297-B422-A3D2-4868-25497C6B106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376" y="4485194"/>
              <a:ext cx="1612121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2BBEFA6-A96A-E95C-93FF-2824E8F6550F}"/>
              </a:ext>
            </a:extLst>
          </p:cNvPr>
          <p:cNvGrpSpPr/>
          <p:nvPr/>
        </p:nvGrpSpPr>
        <p:grpSpPr>
          <a:xfrm>
            <a:off x="797286" y="2354250"/>
            <a:ext cx="9180682" cy="971997"/>
            <a:chOff x="797286" y="2354250"/>
            <a:chExt cx="9180682" cy="971997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DE17FAD-6F9B-03ED-6C74-1E2448A8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286" y="2354250"/>
              <a:ext cx="9180682" cy="971997"/>
            </a:xfrm>
            <a:prstGeom prst="rect">
              <a:avLst/>
            </a:prstGeom>
          </p:spPr>
        </p:pic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39074-D3CC-BCDE-15FA-4C946C7E59F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411" y="3277255"/>
              <a:ext cx="1068298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2493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1EDF4-44A6-EE7B-722E-C5BCAABB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</a:t>
            </a:r>
            <a:r>
              <a:rPr lang="en-US" dirty="0"/>
              <a:t> der </a:t>
            </a:r>
            <a:r>
              <a:rPr lang="en-US" dirty="0" err="1"/>
              <a:t>Differentialgleichung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4B039-0218-F2F9-4D27-EE46260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2408E-7DB1-7E93-7CAD-26C3325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D7643-1D50-6C74-04A4-987254BE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2E87B6-943D-4A2D-6146-51C38DE6B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AA59273-63EE-A803-0E3D-0B6EB5B9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4" y="1584828"/>
            <a:ext cx="3302623" cy="4059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863592-D8E1-89EB-A795-80872865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88" y="2004713"/>
            <a:ext cx="7220750" cy="531589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A5BDE42-27F8-6F4C-DC40-A35E57EC12C8}"/>
              </a:ext>
            </a:extLst>
          </p:cNvPr>
          <p:cNvGrpSpPr/>
          <p:nvPr/>
        </p:nvGrpSpPr>
        <p:grpSpPr>
          <a:xfrm>
            <a:off x="837682" y="2586119"/>
            <a:ext cx="8886445" cy="547524"/>
            <a:chOff x="837682" y="2586119"/>
            <a:chExt cx="8886445" cy="54752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4952D18-FACC-EFBF-F306-F07EFB3BE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304"/>
            <a:stretch/>
          </p:blipFill>
          <p:spPr>
            <a:xfrm>
              <a:off x="837682" y="2586119"/>
              <a:ext cx="5680233" cy="54752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AC679758-FF57-7752-411B-5BD8BB32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53" t="23670" b="15186"/>
            <a:stretch/>
          </p:blipFill>
          <p:spPr>
            <a:xfrm>
              <a:off x="6473566" y="2645155"/>
              <a:ext cx="1590065" cy="439995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FFA5438-2D6B-97F7-88E1-0CE85809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3521" y="2604326"/>
              <a:ext cx="1690606" cy="496325"/>
            </a:xfrm>
            <a:prstGeom prst="rect">
              <a:avLst/>
            </a:prstGeom>
          </p:spPr>
        </p:pic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4C20390-E934-6C89-726C-3A3302394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566" y="3085150"/>
              <a:ext cx="3153034" cy="15501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8FA2D7D-E448-B7A7-01FB-8F1F222E4E26}"/>
              </a:ext>
            </a:extLst>
          </p:cNvPr>
          <p:cNvGrpSpPr/>
          <p:nvPr/>
        </p:nvGrpSpPr>
        <p:grpSpPr>
          <a:xfrm>
            <a:off x="806151" y="3261321"/>
            <a:ext cx="8324336" cy="477776"/>
            <a:chOff x="806151" y="3261321"/>
            <a:chExt cx="8324336" cy="477776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4BC2307-E180-53D9-DB68-D5B0C7925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151" y="3261321"/>
              <a:ext cx="8324336" cy="477776"/>
            </a:xfrm>
            <a:prstGeom prst="rect">
              <a:avLst/>
            </a:prstGeom>
          </p:spPr>
        </p:pic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26D358A3-7610-D98A-3417-0DA4F181F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400" y="3695426"/>
              <a:ext cx="2287067" cy="17316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943526B-5F5A-7AE1-290E-89938FC6EA07}"/>
              </a:ext>
            </a:extLst>
          </p:cNvPr>
          <p:cNvGrpSpPr/>
          <p:nvPr/>
        </p:nvGrpSpPr>
        <p:grpSpPr>
          <a:xfrm>
            <a:off x="837682" y="3940199"/>
            <a:ext cx="11819797" cy="2412086"/>
            <a:chOff x="837682" y="3940199"/>
            <a:chExt cx="11819797" cy="2412086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AB2574FB-C4EA-D9E0-AD83-B2BF9732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7682" y="3940199"/>
              <a:ext cx="11819797" cy="241208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4D5C3A8-2075-9591-4428-A920A96B8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1868" y="5605984"/>
              <a:ext cx="897228" cy="598152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CD498F54-0A65-0794-D46D-AEBF40351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09"/>
            <a:stretch/>
          </p:blipFill>
          <p:spPr>
            <a:xfrm>
              <a:off x="10268237" y="5584080"/>
              <a:ext cx="1691021" cy="651891"/>
            </a:xfrm>
            <a:prstGeom prst="rect">
              <a:avLst/>
            </a:prstGeom>
          </p:spPr>
        </p:pic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C21006F-95CD-FB1A-9B25-505472B16024}"/>
                </a:ext>
              </a:extLst>
            </p:cNvPr>
            <p:cNvCxnSpPr>
              <a:cxnSpLocks/>
            </p:cNvCxnSpPr>
            <p:nvPr/>
          </p:nvCxnSpPr>
          <p:spPr>
            <a:xfrm>
              <a:off x="9406466" y="6103518"/>
              <a:ext cx="2523810" cy="0"/>
            </a:xfrm>
            <a:prstGeom prst="line">
              <a:avLst/>
            </a:prstGeom>
            <a:ln w="25400">
              <a:solidFill>
                <a:srgbClr val="F60045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8349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ABF62-F06C-9C3E-2C8E-8A220A89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 Form der </a:t>
            </a:r>
            <a:r>
              <a:rPr lang="en-US" dirty="0" err="1"/>
              <a:t>Differentialgleichung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F3BD-24DE-FCE1-0847-E241B139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by Felix Rettenbacher, Matteo Valentini und Nicolas Lampl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29B0E-ABDE-B15B-C41B-2715801D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GEN Hausübung 4   |   26. April 2023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26493-3AEB-A64A-4730-64AEAB19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E87663-0811-DA2C-0577-444629EF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de-AT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C600CF4-4EBC-3109-652F-2A97DDEAC07C}"/>
              </a:ext>
            </a:extLst>
          </p:cNvPr>
          <p:cNvGrpSpPr/>
          <p:nvPr/>
        </p:nvGrpSpPr>
        <p:grpSpPr>
          <a:xfrm>
            <a:off x="1101543" y="3048537"/>
            <a:ext cx="10186217" cy="1827959"/>
            <a:chOff x="1294583" y="2682777"/>
            <a:chExt cx="10186217" cy="182795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7A72FB8-7168-A1DF-0FA2-A730E03F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4583" y="2682777"/>
              <a:ext cx="10041218" cy="81147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39890DF-6F82-48E7-9482-B8322AA9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07" y="3642897"/>
              <a:ext cx="6651493" cy="867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14120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U Graz mit Institutskü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Benutzerdefiniert</PresentationFormat>
  <Paragraphs>62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Grande</vt:lpstr>
      <vt:lpstr>Wingdings</vt:lpstr>
      <vt:lpstr>TU Graz mit Institutskürzel</vt:lpstr>
      <vt:lpstr>GEN Hausübung 4  Transiente Vorgänge</vt:lpstr>
      <vt:lpstr>Aufgabenstellung</vt:lpstr>
      <vt:lpstr>Schaltplan und gegebene Werte</vt:lpstr>
      <vt:lpstr>Ermittlung von          vor dem Schaltvorgang</vt:lpstr>
      <vt:lpstr>Ermittlung der Knoten- und  Maschengleichungen</vt:lpstr>
      <vt:lpstr>Aufstellen der Differentialgleichung 2. Ordnung</vt:lpstr>
      <vt:lpstr>Bestimmung der Parameter </vt:lpstr>
      <vt:lpstr>Lösung der Differentialgleichung</vt:lpstr>
      <vt:lpstr>Finale Form der Differentialgleichung</vt:lpstr>
      <vt:lpstr>Matlab-Plot</vt:lpstr>
      <vt:lpstr>Simulation des Netzwerks</vt:lpstr>
      <vt:lpstr>Simulationsergebnis</vt:lpstr>
      <vt:lpstr>Danke für eure Aufmerksamkeit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mit integriertem Institutskürzel 16:9</dc:title>
  <dc:subject/>
  <dc:creator>cd@tugraz.at</dc:creator>
  <cp:keywords/>
  <dc:description/>
  <cp:lastModifiedBy>Matteo Valentini</cp:lastModifiedBy>
  <cp:revision>69</cp:revision>
  <dcterms:created xsi:type="dcterms:W3CDTF">2015-08-27T14:41:22Z</dcterms:created>
  <dcterms:modified xsi:type="dcterms:W3CDTF">2023-04-23T11:06:55Z</dcterms:modified>
  <cp:category/>
</cp:coreProperties>
</file>