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764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0421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lickr.com/photos/67196253@N00/2884431258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1574D71B-7917-4BD7-887C-1D652DB0D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4130" y="679730"/>
            <a:ext cx="2963561" cy="3787041"/>
          </a:xfrm>
        </p:spPr>
        <p:txBody>
          <a:bodyPr>
            <a:normAutofit/>
          </a:bodyPr>
          <a:lstStyle/>
          <a:p>
            <a:pPr algn="l">
              <a:defRPr sz="4000"/>
            </a:pPr>
            <a:r>
              <a:rPr lang="en-US" sz="3700" dirty="0"/>
              <a:t>Programming Languages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44130" y="5045529"/>
            <a:ext cx="2963560" cy="1322614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defRPr sz="2800"/>
            </a:pPr>
            <a:r>
              <a:rPr lang="en-US" sz="2000" dirty="0"/>
              <a:t>Valdis Saulespurens, MSCS </a:t>
            </a:r>
          </a:p>
          <a:p>
            <a:pPr algn="l">
              <a:lnSpc>
                <a:spcPct val="90000"/>
              </a:lnSpc>
              <a:defRPr sz="2800"/>
            </a:pPr>
            <a:r>
              <a:rPr lang="en-US" sz="2000" dirty="0"/>
              <a:t>Riga Business School </a:t>
            </a:r>
          </a:p>
          <a:p>
            <a:pPr algn="l">
              <a:lnSpc>
                <a:spcPct val="90000"/>
              </a:lnSpc>
              <a:defRPr sz="2800"/>
            </a:pPr>
            <a:r>
              <a:rPr lang="en-US" sz="2000" dirty="0"/>
              <a:t>BITL PMB774</a:t>
            </a:r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739810" y="1011484"/>
            <a:ext cx="1715478" cy="519509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6467" y="269325"/>
            <a:ext cx="4587584" cy="61719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8F65583-E38C-E974-4295-8E00D9923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6947" y="2116676"/>
            <a:ext cx="4206623" cy="247723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CF143E5-57C3-46A3-91A2-EDAA7A8E6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0591" y="2754068"/>
            <a:ext cx="111762" cy="1709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38CD1F2-2CDE-4B42-BB23-EC7686F92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301226-F3C6-4744-94AE-2460B381D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C57637-D435-4155-993A-0E3A8BBBA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B81AE96-B9C7-4679-BC62-F2C79F2E8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D4225F6-B312-47D5-8299-988BD17E0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3C04A86-BCAE-473C-B18D-88FD5627C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2CCD134-9351-4847-8741-FF5EAB470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1470C83-08EE-4959-BA0A-F8846F524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E9827173-10F7-4BE6-8CC8-39A46D781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FD3A89-3666-47FE-913F-6C75228F5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D6B60E5-039C-4E82-9B5C-984D6C46E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3D05E89-A5D2-4DC0-B6B1-298EF0EF0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37967A-8AB7-47D5-A75E-6341730E9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A068AD4-624D-4314-8C86-A3C0C3378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A55E621-84C3-4951-A868-1A5373086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E8DBA34-16C7-4037-A320-6ECC92118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FA2C35F-46A8-4DCA-8560-1E0E63C45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56DC7EA-961A-4AE0-9FBA-1C6857BCC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9C94736-FA9D-4A20-BD9A-740897943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13875FB-44E3-486D-85BD-289650035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9843F79-A468-4213-B981-95793A30E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29" y="612648"/>
            <a:ext cx="3920899" cy="1917581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Aft>
                <a:spcPts val="0"/>
              </a:spcAft>
              <a:defRPr sz="3000"/>
            </a:pPr>
            <a:r>
              <a:rPr lang="en-US" sz="4200">
                <a:solidFill>
                  <a:schemeClr val="bg1"/>
                </a:solidFill>
              </a:rPr>
              <a:t>Course Aims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7368" y="612647"/>
            <a:ext cx="3949774" cy="5502517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defRPr sz="1800"/>
            </a:pPr>
            <a:r>
              <a:rPr lang="en-US">
                <a:solidFill>
                  <a:schemeClr val="bg1"/>
                </a:solidFill>
              </a:rPr>
              <a:t>Learn the concept of a programming language: how humans describe computations to be executed on a computer.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1800"/>
            </a:pPr>
            <a:r>
              <a:rPr lang="en-US">
                <a:solidFill>
                  <a:schemeClr val="bg1"/>
                </a:solidFill>
              </a:rPr>
              <a:t>Learn the tools for describing, defining, and implementing a programming language: syntax and semantics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1800"/>
            </a:pPr>
            <a:r>
              <a:rPr lang="en-US">
                <a:solidFill>
                  <a:schemeClr val="bg1"/>
                </a:solidFill>
              </a:rPr>
              <a:t>Learn different program description paradigms</a:t>
            </a:r>
          </a:p>
          <a:p>
            <a:pPr marL="0" lvl="2" defTabSz="914400">
              <a:lnSpc>
                <a:spcPct val="90000"/>
              </a:lnSpc>
              <a:spcBef>
                <a:spcPts val="1000"/>
              </a:spcBef>
              <a:defRPr sz="1400"/>
            </a:pPr>
            <a:r>
              <a:rPr lang="en-US" sz="2000">
                <a:solidFill>
                  <a:schemeClr val="bg1"/>
                </a:solidFill>
              </a:rPr>
              <a:t>Imperative</a:t>
            </a:r>
          </a:p>
          <a:p>
            <a:pPr marL="0" lvl="2" defTabSz="914400">
              <a:lnSpc>
                <a:spcPct val="90000"/>
              </a:lnSpc>
              <a:spcBef>
                <a:spcPts val="1000"/>
              </a:spcBef>
              <a:defRPr sz="1400"/>
            </a:pPr>
            <a:r>
              <a:rPr lang="en-US" sz="2000">
                <a:solidFill>
                  <a:schemeClr val="bg1"/>
                </a:solidFill>
              </a:rPr>
              <a:t>Functional</a:t>
            </a:r>
          </a:p>
          <a:p>
            <a:pPr marL="0" lvl="2" defTabSz="914400">
              <a:lnSpc>
                <a:spcPct val="90000"/>
              </a:lnSpc>
              <a:spcBef>
                <a:spcPts val="1000"/>
              </a:spcBef>
              <a:defRPr sz="1400"/>
            </a:pPr>
            <a:r>
              <a:rPr lang="en-US" sz="2000">
                <a:solidFill>
                  <a:schemeClr val="bg1"/>
                </a:solidFill>
              </a:rPr>
              <a:t>Logic</a:t>
            </a:r>
          </a:p>
          <a:p>
            <a:pPr marL="0" lvl="2" defTabSz="914400">
              <a:lnSpc>
                <a:spcPct val="90000"/>
              </a:lnSpc>
              <a:spcBef>
                <a:spcPts val="1000"/>
              </a:spcBef>
              <a:defRPr sz="1400"/>
            </a:pPr>
            <a:r>
              <a:rPr lang="en-US" sz="2000">
                <a:solidFill>
                  <a:schemeClr val="bg1"/>
                </a:solidFill>
              </a:rPr>
              <a:t>Declarative</a:t>
            </a:r>
          </a:p>
          <a:p>
            <a:pPr marL="0" lvl="2" defTabSz="914400">
              <a:lnSpc>
                <a:spcPct val="90000"/>
              </a:lnSpc>
              <a:spcBef>
                <a:spcPts val="1000"/>
              </a:spcBef>
              <a:defRPr sz="1400"/>
            </a:pPr>
            <a:r>
              <a:rPr lang="en-US" sz="2000">
                <a:solidFill>
                  <a:schemeClr val="bg1"/>
                </a:solidFill>
              </a:rPr>
              <a:t>Object-oriented</a:t>
            </a:r>
          </a:p>
          <a:p>
            <a:pPr marL="0" lvl="2" defTabSz="914400">
              <a:lnSpc>
                <a:spcPct val="90000"/>
              </a:lnSpc>
              <a:spcBef>
                <a:spcPts val="1000"/>
              </a:spcBef>
              <a:defRPr sz="1400"/>
            </a:pPr>
            <a:r>
              <a:rPr lang="en-US" sz="2000">
                <a:solidFill>
                  <a:schemeClr val="bg1"/>
                </a:solidFill>
              </a:rPr>
              <a:t>Hybrid</a:t>
            </a:r>
          </a:p>
        </p:txBody>
      </p:sp>
      <p:pic>
        <p:nvPicPr>
          <p:cNvPr id="5" name="Picture 4" descr="A row of archery targets with arrows&#10;&#10;Description automatically generated">
            <a:extLst>
              <a:ext uri="{FF2B5EF4-FFF2-40B4-BE49-F238E27FC236}">
                <a16:creationId xmlns:a16="http://schemas.microsoft.com/office/drawing/2014/main" id="{B0331AEC-976F-8067-3F13-FE84899789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6238" r="18802" b="2"/>
          <a:stretch/>
        </p:blipFill>
        <p:spPr>
          <a:xfrm>
            <a:off x="474663" y="2622669"/>
            <a:ext cx="3920898" cy="3492499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ACA2F7C3-1A69-44EE-A8B6-A4552E2C8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318687" y="2820369"/>
            <a:ext cx="304800" cy="322326"/>
            <a:chOff x="215328" y="-46937"/>
            <a:chExt cx="304800" cy="2773841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E44AF4D-8873-43B3-8E29-803B7720E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AE89E8A-BD14-4974-818A-D8382DCD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21B80B9-448B-4363-9DD7-C074AB2AD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7DA34E7-83FB-4CAA-94F3-CEF086907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63C1F321-BB96-4700-B3CE-1A6156067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A1AD64-F15F-417D-956C-B2C211FC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88" y="0"/>
            <a:ext cx="4548176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5F3C79B0-E0DE-407E-B550-3FDEB67B0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A1A2DFA8-F321-4204-9B31-A3713BC65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281" y="841664"/>
            <a:ext cx="3655995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0"/>
              </a:spcAft>
              <a:defRPr sz="3000"/>
            </a:pPr>
            <a:r>
              <a:rPr lang="en-US" sz="4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Course Grading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1015" y="841664"/>
            <a:ext cx="3650704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defRPr sz="1800"/>
            </a:pPr>
            <a:r>
              <a:rPr lang="en-US" sz="24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30% - Homework - 7 assignments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1800"/>
            </a:pPr>
            <a:r>
              <a:rPr lang="en-US" sz="24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10% - Weekly Quizzes + Participation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1800"/>
            </a:pPr>
            <a:r>
              <a:rPr lang="en-US" sz="24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30% - Midterm - in class - around week 7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1800"/>
            </a:pPr>
            <a:r>
              <a:rPr lang="en-US" sz="24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30% - Final - in class - around week 14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1800"/>
            </a:pPr>
            <a:r>
              <a:rPr lang="en-US" sz="24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Optional extra credit assignment - can raise the grade by 1 point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5595" y="728664"/>
            <a:ext cx="3738610" cy="945964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>
              <a:lnSpc>
                <a:spcPct val="90000"/>
              </a:lnSpc>
              <a:spcAft>
                <a:spcPts val="0"/>
              </a:spcAft>
              <a:defRPr sz="3000"/>
            </a:pPr>
            <a:r>
              <a:rPr lang="en-US" sz="4500" dirty="0"/>
              <a:t>Course Topics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595" y="1876647"/>
            <a:ext cx="3738610" cy="4252687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defRPr sz="1800"/>
            </a:pPr>
            <a:r>
              <a:rPr lang="en-US" sz="1600" dirty="0">
                <a:solidFill>
                  <a:schemeClr val="tx1"/>
                </a:solidFill>
              </a:rPr>
              <a:t>Introduction to Programming Languages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1800"/>
            </a:pPr>
            <a:r>
              <a:rPr lang="en-US" sz="1600" dirty="0">
                <a:solidFill>
                  <a:schemeClr val="tx1"/>
                </a:solidFill>
              </a:rPr>
              <a:t>Syntax and Semantics - BNF, EBNF, Syntax Diagrams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1800"/>
            </a:pPr>
            <a:r>
              <a:rPr lang="en-US" sz="1600" dirty="0">
                <a:solidFill>
                  <a:schemeClr val="tx1"/>
                </a:solidFill>
              </a:rPr>
              <a:t>Imperative Programming Languages Overview - </a:t>
            </a:r>
            <a:r>
              <a:rPr lang="en-US" sz="1600" b="1" dirty="0">
                <a:solidFill>
                  <a:schemeClr val="tx1"/>
                </a:solidFill>
              </a:rPr>
              <a:t>Go</a:t>
            </a:r>
            <a:r>
              <a:rPr lang="en-US" sz="1600" dirty="0">
                <a:solidFill>
                  <a:schemeClr val="tx1"/>
                </a:solidFill>
              </a:rPr>
              <a:t> 'A better C'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1800"/>
            </a:pPr>
            <a:r>
              <a:rPr lang="en-US" sz="1600" dirty="0">
                <a:solidFill>
                  <a:schemeClr val="tx1"/>
                </a:solidFill>
              </a:rPr>
              <a:t>Functional Programming Languages -&gt; </a:t>
            </a:r>
            <a:r>
              <a:rPr lang="en-US" sz="1600" b="1" dirty="0">
                <a:solidFill>
                  <a:schemeClr val="tx1"/>
                </a:solidFill>
              </a:rPr>
              <a:t>Clojure</a:t>
            </a:r>
            <a:r>
              <a:rPr lang="en-US" sz="1600" dirty="0">
                <a:solidFill>
                  <a:schemeClr val="tx1"/>
                </a:solidFill>
              </a:rPr>
              <a:t> 'A better Lisp'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1800"/>
            </a:pPr>
            <a:r>
              <a:rPr lang="en-US" sz="1600" dirty="0">
                <a:solidFill>
                  <a:schemeClr val="tx1"/>
                </a:solidFill>
              </a:rPr>
              <a:t>Logic Programming Languages -&gt; </a:t>
            </a:r>
            <a:r>
              <a:rPr lang="en-US" sz="1600" b="1" dirty="0">
                <a:solidFill>
                  <a:schemeClr val="tx1"/>
                </a:solidFill>
              </a:rPr>
              <a:t>Prolog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1800"/>
            </a:pPr>
            <a:r>
              <a:rPr lang="en-US" sz="1600" dirty="0">
                <a:solidFill>
                  <a:schemeClr val="tx1"/>
                </a:solidFill>
              </a:rPr>
              <a:t>Declarative Programming Languages -&gt; </a:t>
            </a:r>
            <a:r>
              <a:rPr lang="en-US" sz="1600" b="1" dirty="0">
                <a:solidFill>
                  <a:schemeClr val="tx1"/>
                </a:solidFill>
              </a:rPr>
              <a:t>SQL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1800"/>
            </a:pPr>
            <a:r>
              <a:rPr lang="en-US" sz="1600" dirty="0">
                <a:solidFill>
                  <a:schemeClr val="tx1"/>
                </a:solidFill>
              </a:rPr>
              <a:t>Object-Oriented Programming Languages -&gt; </a:t>
            </a:r>
            <a:r>
              <a:rPr lang="en-US" sz="1600" b="1" dirty="0">
                <a:solidFill>
                  <a:schemeClr val="tx1"/>
                </a:solidFill>
              </a:rPr>
              <a:t>Kotlin</a:t>
            </a:r>
            <a:r>
              <a:rPr lang="en-US" sz="1600" dirty="0">
                <a:solidFill>
                  <a:schemeClr val="tx1"/>
                </a:solidFill>
              </a:rPr>
              <a:t> 'A better Java'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1800"/>
            </a:pPr>
            <a:r>
              <a:rPr lang="en-US" sz="1600" dirty="0">
                <a:solidFill>
                  <a:schemeClr val="tx1"/>
                </a:solidFill>
              </a:rPr>
              <a:t>Hybrid Programming Languages -&gt; </a:t>
            </a:r>
            <a:r>
              <a:rPr lang="en-US" sz="1600" b="1" dirty="0">
                <a:solidFill>
                  <a:schemeClr val="tx1"/>
                </a:solidFill>
              </a:rPr>
              <a:t>Rust</a:t>
            </a:r>
            <a:r>
              <a:rPr lang="en-US" sz="1600" dirty="0">
                <a:solidFill>
                  <a:schemeClr val="tx1"/>
                </a:solidFill>
              </a:rPr>
              <a:t> 'A better C++ or Scala'</a:t>
            </a:r>
          </a:p>
        </p:txBody>
      </p:sp>
      <p:pic>
        <p:nvPicPr>
          <p:cNvPr id="23" name="Picture 22" descr="Computer script on a screen">
            <a:extLst>
              <a:ext uri="{FF2B5EF4-FFF2-40B4-BE49-F238E27FC236}">
                <a16:creationId xmlns:a16="http://schemas.microsoft.com/office/drawing/2014/main" id="{45B93A7C-20D8-C7C4-B9AA-3AD52B3462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94" r="47966" b="-1"/>
          <a:stretch/>
        </p:blipFill>
        <p:spPr>
          <a:xfrm>
            <a:off x="20" y="10"/>
            <a:ext cx="4504114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5595" y="728664"/>
            <a:ext cx="3738610" cy="1015076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>
              <a:lnSpc>
                <a:spcPct val="90000"/>
              </a:lnSpc>
              <a:spcAft>
                <a:spcPts val="0"/>
              </a:spcAft>
              <a:defRPr sz="3000"/>
            </a:pPr>
            <a:r>
              <a:rPr lang="en-US" sz="4500" dirty="0"/>
              <a:t>Course Materials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595" y="4072045"/>
            <a:ext cx="3738610" cy="2057289"/>
          </a:xfrm>
          <a:noFill/>
        </p:spPr>
        <p:txBody>
          <a:bodyPr vert="horz" lIns="91440" tIns="45720" rIns="91440" bIns="45720" rtlCol="0">
            <a:no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defRPr sz="1800"/>
            </a:pPr>
            <a:r>
              <a:rPr lang="en-US" sz="1400" dirty="0">
                <a:solidFill>
                  <a:schemeClr val="tx1"/>
                </a:solidFill>
              </a:rPr>
              <a:t>Course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r>
              <a:rPr lang="en-US" sz="1400" dirty="0">
                <a:solidFill>
                  <a:schemeClr val="tx1"/>
                </a:solidFill>
              </a:rPr>
              <a:t> Repository: https://github.com/ValRCS/RBS_PBM774_Programming_Languages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1800"/>
            </a:pPr>
            <a:r>
              <a:rPr lang="en-US" sz="1400" dirty="0">
                <a:solidFill>
                  <a:schemeClr val="tx1"/>
                </a:solidFill>
              </a:rPr>
              <a:t>Books - not absolutely necessary - but can be useful: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1800"/>
            </a:pPr>
            <a:r>
              <a:rPr lang="en-US" sz="1400" dirty="0">
                <a:solidFill>
                  <a:schemeClr val="tx1"/>
                </a:solidFill>
              </a:rPr>
              <a:t>https://www.cengage.uk/c/programming-logic-and-design-introductory-9e-farrell/9781337109635/ - official book for this course - however it is very general - lacks language specific details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1800"/>
            </a:pPr>
            <a:r>
              <a:rPr lang="en-US" sz="1400" dirty="0">
                <a:solidFill>
                  <a:schemeClr val="tx1"/>
                </a:solidFill>
              </a:rPr>
              <a:t>Concepts of Programming Languages, 12th edition by Robert W. Sebesta - used to be the main book for this course - still good if you have access to it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1800"/>
            </a:pPr>
            <a:r>
              <a:rPr lang="en-US" sz="1400" dirty="0">
                <a:solidFill>
                  <a:schemeClr val="tx1"/>
                </a:solidFill>
              </a:rPr>
              <a:t>Supplemental: https://cs.brown.edu/courses/cs173/2012/book/ - Programming Languages: Application and Interpretation by Shriram </a:t>
            </a:r>
            <a:r>
              <a:rPr lang="en-US" sz="1400" dirty="0" err="1">
                <a:solidFill>
                  <a:schemeClr val="tx1"/>
                </a:solidFill>
              </a:rPr>
              <a:t>Krishnamurthi</a:t>
            </a:r>
            <a:r>
              <a:rPr lang="en-US" sz="1400" dirty="0">
                <a:solidFill>
                  <a:schemeClr val="tx1"/>
                </a:solidFill>
              </a:rPr>
              <a:t> - free online book - very good for functional programming languages</a:t>
            </a:r>
          </a:p>
        </p:txBody>
      </p:sp>
      <p:pic>
        <p:nvPicPr>
          <p:cNvPr id="29" name="Picture 28" descr="Close-up of open book against blurred bookshelf background">
            <a:extLst>
              <a:ext uri="{FF2B5EF4-FFF2-40B4-BE49-F238E27FC236}">
                <a16:creationId xmlns:a16="http://schemas.microsoft.com/office/drawing/2014/main" id="{34E1513C-279A-66F2-192D-9529CF71D9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801" r="21359" b="-1"/>
          <a:stretch/>
        </p:blipFill>
        <p:spPr>
          <a:xfrm>
            <a:off x="20" y="10"/>
            <a:ext cx="4504114" cy="68579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308</Words>
  <Application>Microsoft Office PowerPoint</Application>
  <PresentationFormat>On-screen Show (4:3)</PresentationFormat>
  <Paragraphs>35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Programming Languages Introduction</vt:lpstr>
      <vt:lpstr>Course Aims</vt:lpstr>
      <vt:lpstr>Course Grading</vt:lpstr>
      <vt:lpstr>Course Topics</vt:lpstr>
      <vt:lpstr>Course Materials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Introduction</dc:title>
  <dc:subject/>
  <dc:creator/>
  <cp:keywords/>
  <dc:description>generated using python-pptx</dc:description>
  <cp:lastModifiedBy>Valdis Saulespurens</cp:lastModifiedBy>
  <cp:revision>2</cp:revision>
  <dcterms:created xsi:type="dcterms:W3CDTF">2013-01-27T09:14:16Z</dcterms:created>
  <dcterms:modified xsi:type="dcterms:W3CDTF">2023-08-28T21:47:41Z</dcterms:modified>
  <cp:category/>
</cp:coreProperties>
</file>