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764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0421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67196253@N00/2884431258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1574D71B-7917-4BD7-887C-1D652DB0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44130" y="679730"/>
            <a:ext cx="2963561" cy="3787041"/>
          </a:xfrm>
        </p:spPr>
        <p:txBody>
          <a:bodyPr>
            <a:normAutofit/>
          </a:bodyPr>
          <a:lstStyle/>
          <a:p>
            <a:pPr algn="l">
              <a:defRPr sz="4000"/>
            </a:pPr>
            <a:r>
              <a:rPr lang="en-US" sz="3700" dirty="0"/>
              <a:t>Programming Languages 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44130" y="5045529"/>
            <a:ext cx="2963560" cy="132261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Valdis Saulespurens, MSCS </a:t>
            </a:r>
          </a:p>
          <a:p>
            <a:pPr algn="l">
              <a:lnSpc>
                <a:spcPct val="90000"/>
              </a:lnSpc>
              <a:defRPr sz="2800"/>
            </a:pPr>
            <a:r>
              <a:rPr lang="lv-LV" sz="2000" dirty="0"/>
              <a:t>valdis.saulespurens@rtu.lv</a:t>
            </a:r>
            <a:endParaRPr lang="en-US" sz="2000" dirty="0"/>
          </a:p>
          <a:p>
            <a:pPr algn="l">
              <a:lnSpc>
                <a:spcPct val="90000"/>
              </a:lnSpc>
              <a:defRPr sz="2800"/>
            </a:pPr>
            <a:r>
              <a:rPr lang="en-US" sz="2000" dirty="0"/>
              <a:t>BITL PMB774</a:t>
            </a:r>
          </a:p>
        </p:txBody>
      </p:sp>
      <p:sp>
        <p:nvSpPr>
          <p:cNvPr id="33" name="Rectangle 2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739810" y="1011484"/>
            <a:ext cx="1715478" cy="51950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6467" y="269325"/>
            <a:ext cx="458758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8F65583-E38C-E974-4295-8E00D9923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947" y="2116676"/>
            <a:ext cx="4206623" cy="247723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CF143E5-57C3-46A3-91A2-EDAA7A8E6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0591" y="2754068"/>
            <a:ext cx="111762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0FE2D22C-409B-48AF-B24F-7988A8F7F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49BD-B7F2-E0C6-BA87-11AAB6C3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3587" y="349664"/>
            <a:ext cx="4384178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/>
              <a:t>COURSE AIMS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45363" y="6150940"/>
            <a:ext cx="524256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433100" y="1760836"/>
            <a:ext cx="524256" cy="8897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6888" y="399675"/>
            <a:ext cx="3485526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w of archery targets with arrows&#10;&#10;Description automatically generated">
            <a:extLst>
              <a:ext uri="{FF2B5EF4-FFF2-40B4-BE49-F238E27FC236}">
                <a16:creationId xmlns:a16="http://schemas.microsoft.com/office/drawing/2014/main" id="{109C492B-3B9D-F83A-8786-FB7648FC8F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910" r="36469" b="-1"/>
          <a:stretch/>
        </p:blipFill>
        <p:spPr>
          <a:xfrm>
            <a:off x="401332" y="627954"/>
            <a:ext cx="3176637" cy="5353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40415C-A5F7-55B5-116F-8049F3C2C894}"/>
              </a:ext>
            </a:extLst>
          </p:cNvPr>
          <p:cNvSpPr txBox="1"/>
          <p:nvPr/>
        </p:nvSpPr>
        <p:spPr>
          <a:xfrm>
            <a:off x="4324696" y="1812851"/>
            <a:ext cx="4417972" cy="4168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400" dirty="0"/>
              <a:t>Learn the concept of a programming language: how humans describe computations to be executed on a computer.</a:t>
            </a:r>
          </a:p>
          <a:p>
            <a:pPr marL="1714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400" dirty="0"/>
              <a:t>Learn the tools for describing, defining, and implementing a programming language: syntax and semantics</a:t>
            </a:r>
          </a:p>
          <a:p>
            <a:pPr marL="17145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400" dirty="0"/>
              <a:t>Learn different program description paradigms</a:t>
            </a:r>
          </a:p>
          <a:p>
            <a:pPr marL="628650" lvl="3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Imperative</a:t>
            </a:r>
          </a:p>
          <a:p>
            <a:pPr marL="628650" lvl="3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Functional</a:t>
            </a:r>
          </a:p>
          <a:p>
            <a:pPr marL="628650" lvl="3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Logic</a:t>
            </a:r>
          </a:p>
          <a:p>
            <a:pPr marL="628650" lvl="3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Declarative</a:t>
            </a:r>
          </a:p>
          <a:p>
            <a:pPr marL="628650" lvl="3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Object-oriented</a:t>
            </a:r>
          </a:p>
          <a:p>
            <a:pPr marL="628650" lvl="3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Hybrid</a:t>
            </a:r>
          </a:p>
        </p:txBody>
      </p:sp>
    </p:spTree>
    <p:extLst>
      <p:ext uri="{BB962C8B-B14F-4D97-AF65-F5344CB8AC3E}">
        <p14:creationId xmlns:p14="http://schemas.microsoft.com/office/powerpoint/2010/main" val="179352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134468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Grading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2264735"/>
            <a:ext cx="3738610" cy="2939901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800" dirty="0">
                <a:solidFill>
                  <a:schemeClr val="tx1"/>
                </a:solidFill>
              </a:rPr>
              <a:t>30% - Weekly Quizzes + Participation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800" dirty="0">
                <a:solidFill>
                  <a:schemeClr val="tx1"/>
                </a:solidFill>
              </a:rPr>
              <a:t>30% - Midterm - in class - around week 7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800" dirty="0">
                <a:solidFill>
                  <a:schemeClr val="tx1"/>
                </a:solidFill>
              </a:rPr>
              <a:t>40% - Homework - 7 assignments –&gt; automatic grade offer -&gt; no exam required</a:t>
            </a:r>
          </a:p>
          <a:p>
            <a:pPr marL="285750" indent="-28575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pPr>
            <a:r>
              <a:rPr lang="en-US" sz="1800" dirty="0">
                <a:solidFill>
                  <a:schemeClr val="tx1"/>
                </a:solidFill>
              </a:rPr>
              <a:t>Optional extra credit assignment - can raise the grade by 1 point</a:t>
            </a:r>
          </a:p>
        </p:txBody>
      </p:sp>
      <p:pic>
        <p:nvPicPr>
          <p:cNvPr id="25" name="Picture 24" descr="Hand holding a pen shading number on a sheet">
            <a:extLst>
              <a:ext uri="{FF2B5EF4-FFF2-40B4-BE49-F238E27FC236}">
                <a16:creationId xmlns:a16="http://schemas.microsoft.com/office/drawing/2014/main" id="{A09448E1-F07A-28F8-BA33-5E4F8EC373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395" r="4765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945964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Topics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1876647"/>
            <a:ext cx="3738610" cy="4252687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Introduction to Programming Languages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Syntax and Semantics - BNF, EBNF, Syntax Diagrams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Imperative Programming Languages Overview - </a:t>
            </a:r>
            <a:r>
              <a:rPr lang="en-US" sz="1600" b="1" dirty="0">
                <a:solidFill>
                  <a:schemeClr val="tx1"/>
                </a:solidFill>
              </a:rPr>
              <a:t>Go</a:t>
            </a:r>
            <a:r>
              <a:rPr lang="en-US" sz="1600" dirty="0">
                <a:solidFill>
                  <a:schemeClr val="tx1"/>
                </a:solidFill>
              </a:rPr>
              <a:t> 'A better C'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Functional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Clojure</a:t>
            </a:r>
            <a:r>
              <a:rPr lang="en-US" sz="1600" dirty="0">
                <a:solidFill>
                  <a:schemeClr val="tx1"/>
                </a:solidFill>
              </a:rPr>
              <a:t> 'A better Lisp'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Logic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Prolog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Declarative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SQL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Object-Oriented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Kotlin</a:t>
            </a:r>
            <a:r>
              <a:rPr lang="en-US" sz="1600" dirty="0">
                <a:solidFill>
                  <a:schemeClr val="tx1"/>
                </a:solidFill>
              </a:rPr>
              <a:t> 'A better Java'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600" dirty="0">
                <a:solidFill>
                  <a:schemeClr val="tx1"/>
                </a:solidFill>
              </a:rPr>
              <a:t>Hybrid Programming Languages -&gt; </a:t>
            </a:r>
            <a:r>
              <a:rPr lang="en-US" sz="1600" b="1" dirty="0">
                <a:solidFill>
                  <a:schemeClr val="tx1"/>
                </a:solidFill>
              </a:rPr>
              <a:t>Rust</a:t>
            </a:r>
            <a:r>
              <a:rPr lang="en-US" sz="1600" dirty="0">
                <a:solidFill>
                  <a:schemeClr val="tx1"/>
                </a:solidFill>
              </a:rPr>
              <a:t> 'A better C++ or Scala'</a:t>
            </a:r>
          </a:p>
        </p:txBody>
      </p:sp>
      <p:pic>
        <p:nvPicPr>
          <p:cNvPr id="23" name="Picture 22" descr="Computer script on a screen">
            <a:extLst>
              <a:ext uri="{FF2B5EF4-FFF2-40B4-BE49-F238E27FC236}">
                <a16:creationId xmlns:a16="http://schemas.microsoft.com/office/drawing/2014/main" id="{45B93A7C-20D8-C7C4-B9AA-3AD52B3462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94" r="47966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5595" y="728664"/>
            <a:ext cx="3738610" cy="101507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>
              <a:lnSpc>
                <a:spcPct val="90000"/>
              </a:lnSpc>
              <a:spcAft>
                <a:spcPts val="0"/>
              </a:spcAft>
              <a:defRPr sz="3000"/>
            </a:pPr>
            <a:r>
              <a:rPr lang="en-US" sz="4500" dirty="0"/>
              <a:t>Course Materials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595" y="4072045"/>
            <a:ext cx="3738610" cy="2057289"/>
          </a:xfrm>
          <a:noFill/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Course </a:t>
            </a:r>
            <a:r>
              <a:rPr lang="en-US" sz="1400" dirty="0" err="1">
                <a:solidFill>
                  <a:schemeClr val="tx1"/>
                </a:solidFill>
              </a:rPr>
              <a:t>Github</a:t>
            </a:r>
            <a:r>
              <a:rPr lang="en-US" sz="1400" dirty="0">
                <a:solidFill>
                  <a:schemeClr val="tx1"/>
                </a:solidFill>
              </a:rPr>
              <a:t> Repository: https://github.com/ValRCS/RBS_PBM774_Programming_Languages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Books - not absolutely necessary - but can be useful: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https://www.cengage.uk/c/programming-logic-and-design-introductory-9e-farrell/9781337109635/ - official book for this course - however it is very general - lacks language specific details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Concepts of Programming Languages, 12th edition by Robert W. Sebesta - used to be the main book for this course - still good if you have access to it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defRPr sz="1800"/>
            </a:pPr>
            <a:r>
              <a:rPr lang="en-US" sz="1400" dirty="0">
                <a:solidFill>
                  <a:schemeClr val="tx1"/>
                </a:solidFill>
              </a:rPr>
              <a:t>Supplemental: https://cs.brown.edu/courses/cs173/2012/book/ - Programming Languages: Application and Interpretation by Shriram </a:t>
            </a:r>
            <a:r>
              <a:rPr lang="en-US" sz="1400" dirty="0" err="1">
                <a:solidFill>
                  <a:schemeClr val="tx1"/>
                </a:solidFill>
              </a:rPr>
              <a:t>Krishnamurthi</a:t>
            </a:r>
            <a:r>
              <a:rPr lang="en-US" sz="1400" dirty="0">
                <a:solidFill>
                  <a:schemeClr val="tx1"/>
                </a:solidFill>
              </a:rPr>
              <a:t> - free online book - very good for functional programming languages</a:t>
            </a:r>
          </a:p>
        </p:txBody>
      </p:sp>
      <p:pic>
        <p:nvPicPr>
          <p:cNvPr id="29" name="Picture 28" descr="Close-up of open book against blurred bookshelf background">
            <a:extLst>
              <a:ext uri="{FF2B5EF4-FFF2-40B4-BE49-F238E27FC236}">
                <a16:creationId xmlns:a16="http://schemas.microsoft.com/office/drawing/2014/main" id="{34E1513C-279A-66F2-192D-9529CF71D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801" r="21359" b="-1"/>
          <a:stretch/>
        </p:blipFill>
        <p:spPr>
          <a:xfrm>
            <a:off x="20" y="10"/>
            <a:ext cx="4504114" cy="68579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309</Words>
  <Application>Microsoft Office PowerPoint</Application>
  <PresentationFormat>On-screen Show (4:3)</PresentationFormat>
  <Paragraphs>34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Programming Languages Introduction</vt:lpstr>
      <vt:lpstr>COURSE AIMS</vt:lpstr>
      <vt:lpstr>Course Grading</vt:lpstr>
      <vt:lpstr>Course Topics</vt:lpstr>
      <vt:lpstr>Course Materials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 Introduction</dc:title>
  <dc:subject/>
  <dc:creator/>
  <cp:keywords/>
  <dc:description>generated using python-pptx</dc:description>
  <cp:lastModifiedBy>Valdis Saulespurens</cp:lastModifiedBy>
  <cp:revision>4</cp:revision>
  <dcterms:created xsi:type="dcterms:W3CDTF">2013-01-27T09:14:16Z</dcterms:created>
  <dcterms:modified xsi:type="dcterms:W3CDTF">2023-08-29T05:18:36Z</dcterms:modified>
  <cp:category/>
</cp:coreProperties>
</file>