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0" r:id="rId2"/>
    <p:sldMasterId id="2147483676" r:id="rId3"/>
    <p:sldMasterId id="2147483663" r:id="rId4"/>
  </p:sldMasterIdLst>
  <p:notesMasterIdLst>
    <p:notesMasterId r:id="rId18"/>
  </p:notesMasterIdLst>
  <p:sldIdLst>
    <p:sldId id="257" r:id="rId5"/>
    <p:sldId id="1606" r:id="rId6"/>
    <p:sldId id="1601" r:id="rId7"/>
    <p:sldId id="1613" r:id="rId8"/>
    <p:sldId id="1611" r:id="rId9"/>
    <p:sldId id="1619" r:id="rId10"/>
    <p:sldId id="1615" r:id="rId11"/>
    <p:sldId id="1623" r:id="rId12"/>
    <p:sldId id="1620" r:id="rId13"/>
    <p:sldId id="1622" r:id="rId14"/>
    <p:sldId id="1621" r:id="rId15"/>
    <p:sldId id="1618" r:id="rId16"/>
    <p:sldId id="1617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14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4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36A82-A08D-4EBA-BCD0-6A67139C40F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0B220-B50E-48FD-9461-E8CDF124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09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97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79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101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74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9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85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2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6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Trends in QA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26.05.2019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How we see future of IT </a:t>
            </a:r>
          </a:p>
        </p:txBody>
      </p:sp>
    </p:spTree>
    <p:extLst>
      <p:ext uri="{BB962C8B-B14F-4D97-AF65-F5344CB8AC3E}">
        <p14:creationId xmlns:p14="http://schemas.microsoft.com/office/powerpoint/2010/main" val="1368970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>
            <a:lvl1pPr marL="457189" marR="0" lvl="0" indent="-22859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378" marR="0" lvl="1" indent="-36194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4289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2" marR="0" lvl="5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89" marR="0" lvl="0" indent="-22859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914378" marR="0" lvl="1" indent="-3047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98442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2" marR="0" lvl="5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3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Trends in QA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26.05.2019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How we see future of IT 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2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13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Trends in QA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26.05.2019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How we see future of IT 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53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>
            <a:lvl1pPr marL="457189" marR="0" lvl="0" indent="-22859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378" marR="0" lvl="1" indent="-36194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4289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2" marR="0" lvl="5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89" marR="0" lvl="0" indent="-22859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914378" marR="0" lvl="1" indent="-3047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98442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2" marR="0" lvl="5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2384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16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5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2" r:id="rId2"/>
    <p:sldLayoutId id="2147483699" r:id="rId3"/>
    <p:sldLayoutId id="2147483696" r:id="rId4"/>
    <p:sldLayoutId id="2147483698" r:id="rId5"/>
    <p:sldLayoutId id="2147483713" r:id="rId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1CDAC-4FCF-478B-8E35-E655E02BD56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0535-9B84-439E-AE8E-368E51AE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4" r:id="rId12"/>
    <p:sldLayoutId id="214748371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12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remock.org/" TargetMode="External"/><Relationship Id="rId2" Type="http://schemas.openxmlformats.org/officeDocument/2006/relationships/hyperlink" Target="https://github.com/spring-cloud-samples/spring-cloud-contract-samples/tree/2.0.x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docs.pact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alerii_timofeev@epa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C911-339D-4538-A306-0F83C3DA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1421928"/>
          </a:xfrm>
        </p:spPr>
        <p:txBody>
          <a:bodyPr/>
          <a:lstStyle/>
          <a:p>
            <a:r>
              <a:rPr lang="en-US" sz="3600" b="1" dirty="0"/>
              <a:t>Contract testing with </a:t>
            </a:r>
            <a:br>
              <a:rPr lang="en-US" sz="3600" b="1" dirty="0"/>
            </a:br>
            <a:r>
              <a:rPr lang="en-US" sz="3600" b="1" dirty="0"/>
              <a:t>Spring Cloud 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3A542-F1B4-4F34-B6C8-D9566EE709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DE51848-A2E1-4B51-889C-E3A2A78CAB4A}"/>
              </a:ext>
            </a:extLst>
          </p:cNvPr>
          <p:cNvSpPr txBox="1">
            <a:spLocks/>
          </p:cNvSpPr>
          <p:nvPr/>
        </p:nvSpPr>
        <p:spPr>
          <a:xfrm>
            <a:off x="531466" y="4829568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rebuchet MS"/>
                <a:cs typeface="Trebuchet MS"/>
              </a:rPr>
              <a:t>January, 2020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969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44CE8A-E7BC-43BA-82CF-80DEFF64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pPr marL="228595" indent="0" fontAlgn="base"/>
            <a:r>
              <a:rPr lang="en-US" dirty="0" err="1"/>
              <a:t>WireMock</a:t>
            </a:r>
            <a:r>
              <a:rPr lang="en-US" dirty="0"/>
              <a:t> features. Scenarios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7235F1-4525-4D6B-8A85-D24D84E5F157}"/>
              </a:ext>
            </a:extLst>
          </p:cNvPr>
          <p:cNvSpPr/>
          <p:nvPr/>
        </p:nvSpPr>
        <p:spPr>
          <a:xfrm>
            <a:off x="378000" y="1440671"/>
            <a:ext cx="8388000" cy="113107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06C75"/>
                </a:solidFill>
                <a:latin typeface="Monaco"/>
              </a:rPr>
              <a:t>my_contracts_dir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\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 </a:t>
            </a:r>
            <a:r>
              <a:rPr lang="en-US" dirty="0">
                <a:solidFill>
                  <a:srgbClr val="E06C75"/>
                </a:solidFill>
                <a:latin typeface="Monaco"/>
              </a:rPr>
              <a:t>scenario1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\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	1_</a:t>
            </a:r>
            <a:r>
              <a:rPr lang="en-US" dirty="0">
                <a:solidFill>
                  <a:srgbClr val="E06C75"/>
                </a:solidFill>
                <a:latin typeface="Monaco"/>
              </a:rPr>
              <a:t>login</a:t>
            </a:r>
            <a:r>
              <a:rPr lang="en-US" dirty="0">
                <a:solidFill>
                  <a:srgbClr val="D19A66"/>
                </a:solidFill>
                <a:latin typeface="Monaco"/>
              </a:rPr>
              <a:t>.groovy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	2_</a:t>
            </a:r>
            <a:r>
              <a:rPr lang="en-US" dirty="0">
                <a:solidFill>
                  <a:srgbClr val="E06C75"/>
                </a:solidFill>
                <a:latin typeface="Monaco"/>
              </a:rPr>
              <a:t>showCart</a:t>
            </a:r>
            <a:r>
              <a:rPr lang="en-US" dirty="0">
                <a:solidFill>
                  <a:srgbClr val="D19A66"/>
                </a:solidFill>
                <a:latin typeface="Monaco"/>
              </a:rPr>
              <a:t>.groovy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	3_</a:t>
            </a:r>
            <a:r>
              <a:rPr lang="en-US" dirty="0">
                <a:solidFill>
                  <a:srgbClr val="E06C75"/>
                </a:solidFill>
                <a:latin typeface="Monaco"/>
              </a:rPr>
              <a:t>logout</a:t>
            </a:r>
            <a:r>
              <a:rPr lang="en-US" dirty="0">
                <a:solidFill>
                  <a:srgbClr val="D19A66"/>
                </a:solidFill>
                <a:latin typeface="Monaco"/>
              </a:rPr>
              <a:t>.groovy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31AA9-0D4A-4BEF-AA43-E0FCFFA850FB}"/>
              </a:ext>
            </a:extLst>
          </p:cNvPr>
          <p:cNvSpPr/>
          <p:nvPr/>
        </p:nvSpPr>
        <p:spPr>
          <a:xfrm>
            <a:off x="378000" y="1140589"/>
            <a:ext cx="168969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E8AA2"/>
                </a:solidFill>
                <a:latin typeface="Lato"/>
              </a:rPr>
              <a:t>Stateful </a:t>
            </a:r>
            <a:r>
              <a:rPr lang="en-US" b="1" dirty="0" err="1">
                <a:solidFill>
                  <a:srgbClr val="7E8AA2"/>
                </a:solidFill>
                <a:latin typeface="Lato"/>
              </a:rPr>
              <a:t>Behaviour</a:t>
            </a:r>
            <a:endParaRPr lang="en-US" b="1" i="0" dirty="0">
              <a:solidFill>
                <a:srgbClr val="7E8AA2"/>
              </a:solidFill>
              <a:effectLst/>
              <a:latin typeface="Lato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72721C-01A8-4CC0-BAAB-58DCCE455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00" y="3312905"/>
            <a:ext cx="8388000" cy="13849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50" dirty="0" err="1">
                <a:solidFill>
                  <a:srgbClr val="E6E1DC"/>
                </a:solidFill>
                <a:latin typeface="Monaco"/>
              </a:rPr>
              <a:t>stubFor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350" dirty="0">
                <a:solidFill>
                  <a:srgbClr val="E6E1DC"/>
                </a:solidFill>
                <a:latin typeface="Monaco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350" dirty="0" err="1">
                <a:solidFill>
                  <a:srgbClr val="E6E1DC"/>
                </a:solidFill>
                <a:latin typeface="Monaco"/>
              </a:rPr>
              <a:t>urlEqualTo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Source Code Pro"/>
              </a:rPr>
              <a:t>"/some/thing"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))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       .</a:t>
            </a:r>
            <a:r>
              <a:rPr lang="en-US" altLang="en-US" sz="1350" dirty="0" err="1">
                <a:solidFill>
                  <a:srgbClr val="E6E1DC"/>
                </a:solidFill>
                <a:latin typeface="Monaco"/>
              </a:rPr>
              <a:t>willReturn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350" dirty="0" err="1">
                <a:solidFill>
                  <a:srgbClr val="E6E1DC"/>
                </a:solidFill>
                <a:latin typeface="Monaco"/>
              </a:rPr>
              <a:t>aResponse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	.</a:t>
            </a:r>
            <a:r>
              <a:rPr lang="en-US" altLang="en-US" sz="1350" dirty="0" err="1">
                <a:solidFill>
                  <a:srgbClr val="E6E1DC"/>
                </a:solidFill>
                <a:latin typeface="Monaco"/>
              </a:rPr>
              <a:t>withStatus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Source Code Pro"/>
              </a:rPr>
              <a:t>200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	.</a:t>
            </a:r>
            <a:r>
              <a:rPr lang="en-US" altLang="en-US" sz="1350" dirty="0" err="1">
                <a:solidFill>
                  <a:srgbClr val="E6E1DC"/>
                </a:solidFill>
                <a:latin typeface="Monaco"/>
              </a:rPr>
              <a:t>withStatusMessage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Source Code Pro"/>
              </a:rPr>
              <a:t>"Everything was just fine!"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	.</a:t>
            </a:r>
            <a:r>
              <a:rPr lang="en-US" altLang="en-US" sz="1350" dirty="0" err="1">
                <a:solidFill>
                  <a:srgbClr val="E6E1DC"/>
                </a:solidFill>
                <a:latin typeface="Monaco"/>
              </a:rPr>
              <a:t>withHeader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Source Code Pro"/>
              </a:rPr>
              <a:t>"Content-Type"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Source Code Pro"/>
              </a:rPr>
              <a:t>"text/plain"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" panose="020B0604020202020204" pitchFamily="34" charset="0"/>
              </a:rPr>
              <a:t>)));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0FC0D-2A6F-4393-8CAB-2D42E7A8890C}"/>
              </a:ext>
            </a:extLst>
          </p:cNvPr>
          <p:cNvSpPr/>
          <p:nvPr/>
        </p:nvSpPr>
        <p:spPr>
          <a:xfrm>
            <a:off x="378000" y="3012823"/>
            <a:ext cx="182235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E8AA2"/>
                </a:solidFill>
                <a:latin typeface="Lato"/>
              </a:rPr>
              <a:t>Stubbing in runtime</a:t>
            </a:r>
            <a:endParaRPr lang="en-US" b="1" i="0" dirty="0">
              <a:solidFill>
                <a:srgbClr val="7E8AA2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8191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44CE8A-E7BC-43BA-82CF-80DEFF64E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95" indent="0" fontAlgn="base"/>
            <a:r>
              <a:rPr lang="en-US" dirty="0"/>
              <a:t>Messaging contract tests (Kafka, RabbitMQ)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229891-E3D8-4382-992F-9F5230E96390}"/>
              </a:ext>
            </a:extLst>
          </p:cNvPr>
          <p:cNvSpPr/>
          <p:nvPr/>
        </p:nvSpPr>
        <p:spPr>
          <a:xfrm>
            <a:off x="896400" y="792000"/>
            <a:ext cx="7351200" cy="424731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onaco"/>
              </a:rPr>
              <a:t>def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dsl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= 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Contract.make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{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description 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'Some description’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</a:t>
            </a:r>
            <a:r>
              <a:rPr lang="en-US" i="1" dirty="0">
                <a:solidFill>
                  <a:srgbClr val="B18EB1"/>
                </a:solidFill>
                <a:latin typeface="Monaco"/>
              </a:rPr>
              <a:t>// Label by means of which the output message can be triggered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label 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'</a:t>
            </a:r>
            <a:r>
              <a:rPr lang="en-US" dirty="0" err="1">
                <a:solidFill>
                  <a:srgbClr val="98C379"/>
                </a:solidFill>
                <a:latin typeface="Monaco"/>
              </a:rPr>
              <a:t>some_label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’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</a:p>
          <a:p>
            <a:r>
              <a:rPr lang="en-US" i="1" dirty="0">
                <a:solidFill>
                  <a:srgbClr val="B18EB1"/>
                </a:solidFill>
                <a:latin typeface="Monaco"/>
              </a:rPr>
              <a:t>      // input to the contract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input {</a:t>
            </a:r>
          </a:p>
          <a:p>
            <a:r>
              <a:rPr lang="en-US" i="1" dirty="0">
                <a:solidFill>
                  <a:srgbClr val="B18EB1"/>
                </a:solidFill>
                <a:latin typeface="Monaco"/>
              </a:rPr>
              <a:t>          // the contract will be triggered by a method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    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triggeredBy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(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'</a:t>
            </a:r>
            <a:r>
              <a:rPr lang="en-US" dirty="0" err="1">
                <a:solidFill>
                  <a:srgbClr val="98C379"/>
                </a:solidFill>
                <a:latin typeface="Monaco"/>
              </a:rPr>
              <a:t>bookReturnedTriggered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()’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}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 </a:t>
            </a:r>
            <a:r>
              <a:rPr lang="en-US" i="1" dirty="0">
                <a:solidFill>
                  <a:srgbClr val="B18EB1"/>
                </a:solidFill>
                <a:latin typeface="Monaco"/>
              </a:rPr>
              <a:t>// output message of the contract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outputMessage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{ </a:t>
            </a:r>
          </a:p>
          <a:p>
            <a:r>
              <a:rPr lang="en-US" i="1" dirty="0">
                <a:solidFill>
                  <a:srgbClr val="B18EB1"/>
                </a:solidFill>
                <a:latin typeface="Monaco"/>
              </a:rPr>
              <a:t>          // destination to which the output message will be sent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    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sentTo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(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'output’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 </a:t>
            </a:r>
          </a:p>
          <a:p>
            <a:r>
              <a:rPr lang="en-US" i="1" dirty="0">
                <a:solidFill>
                  <a:srgbClr val="B18EB1"/>
                </a:solidFill>
                <a:latin typeface="Monaco"/>
              </a:rPr>
              <a:t>          // the body of the output message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    body(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'''{ "</a:t>
            </a:r>
            <a:r>
              <a:rPr lang="en-US" dirty="0" err="1">
                <a:solidFill>
                  <a:srgbClr val="98C379"/>
                </a:solidFill>
                <a:latin typeface="Monaco"/>
              </a:rPr>
              <a:t>bookName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" : "foo" }'‘’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 </a:t>
            </a:r>
          </a:p>
          <a:p>
            <a:r>
              <a:rPr lang="en-US" i="1" dirty="0">
                <a:solidFill>
                  <a:srgbClr val="B18EB1"/>
                </a:solidFill>
                <a:latin typeface="Monaco"/>
              </a:rPr>
              <a:t>          // the headers of the output message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    headers { header(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'BOOK-NAME'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, 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'foo’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    }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      }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4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44CE8A-E7BC-43BA-82CF-80DEFF64E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32155CE-46BF-40E3-AA7B-7C28BA3D4082}"/>
              </a:ext>
            </a:extLst>
          </p:cNvPr>
          <p:cNvSpPr txBox="1">
            <a:spLocks/>
          </p:cNvSpPr>
          <p:nvPr/>
        </p:nvSpPr>
        <p:spPr>
          <a:xfrm>
            <a:off x="403249" y="874514"/>
            <a:ext cx="8337502" cy="38630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rmAutofit lnSpcReduction="10000"/>
          </a:bodyPr>
          <a:lstStyle>
            <a:lvl1pPr marL="457189" marR="0" lvl="0" indent="-228594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kern="1200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914378" marR="0" lvl="1" indent="-304793" algn="l" defTabSz="914400" rtl="0" eaLnBrk="1" latinLnBrk="0" hangingPunct="1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98442" algn="l" defTabSz="914400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23842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23842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2" marR="0" lvl="5" indent="-323842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23842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23842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23842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cs typeface="Calibri"/>
                <a:sym typeface="Calibri"/>
              </a:rPr>
              <a:t>Fast feedback to verify the integration between microservices</a:t>
            </a:r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cs typeface="Calibri"/>
                <a:sym typeface="Calibri"/>
              </a:rPr>
              <a:t>Simple workflow for Consumer-Driven Contract  testing with minimal coding</a:t>
            </a:r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cs typeface="Calibri"/>
                <a:sym typeface="Calibri"/>
              </a:rPr>
              <a:t>Can be used not only for Java Spring Boot Application</a:t>
            </a:r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cs typeface="Calibri"/>
              <a:sym typeface="Calibri"/>
            </a:endParaRPr>
          </a:p>
          <a:p>
            <a:pPr marL="228595" indent="0" fontAlgn="base">
              <a:lnSpc>
                <a:spcPct val="200000"/>
              </a:lnSpc>
            </a:pPr>
            <a:r>
              <a:rPr lang="en-US" sz="1600" dirty="0">
                <a:latin typeface="Calibri"/>
                <a:cs typeface="Calibri"/>
              </a:rPr>
              <a:t>CAVEATS</a:t>
            </a:r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cs typeface="Calibri"/>
              </a:rPr>
              <a:t>CI environment configuration</a:t>
            </a:r>
            <a:endParaRPr lang="en-US" sz="1400" dirty="0">
              <a:latin typeface="Calibri"/>
              <a:cs typeface="Calibri"/>
            </a:endParaRPr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cs typeface="Calibri"/>
              </a:rPr>
              <a:t>Use random port for stubs requires a more complex setup for tests</a:t>
            </a:r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cs typeface="Calibri"/>
              </a:rPr>
              <a:t>No model classes generation</a:t>
            </a:r>
          </a:p>
          <a:p>
            <a:pPr marL="942959" lvl="1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FFF00"/>
              </a:highlight>
            </a:endParaRPr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1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44CE8A-E7BC-43BA-82CF-80DEFF64E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7A445-D601-462A-8C8E-CD411EC2FE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b="1" u="sng" dirty="0">
                <a:hlinkClick r:id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https://git.epam.com/Valerii_Timofeev/contract-tests</a:t>
            </a:r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b="1" u="sng" dirty="0">
                <a:hlinkClick r:id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https://cloud.spring.io/spring-cloud-contract/reference/html/</a:t>
            </a:r>
            <a:r>
              <a:rPr lang="en-US" sz="1500" b="1" u="sng" dirty="0"/>
              <a:t>​</a:t>
            </a:r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https://github.com/spring-cloud-samples/spring-cloud-contract-samples/tree/2.0.x</a:t>
            </a:r>
            <a:r>
              <a:rPr lang="en-US" sz="1500" b="1" u="sng" dirty="0"/>
              <a:t>​</a:t>
            </a:r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b="1" u="sng" dirty="0"/>
              <a:t>https://github.com/swagger-api/swagger-codegen/tree/master/</a:t>
            </a:r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b="1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http://wiremock.org/</a:t>
            </a:r>
            <a:endParaRPr lang="en-US" sz="1500" b="1" u="sng" dirty="0"/>
          </a:p>
          <a:p>
            <a:pPr marL="485770" indent="-257175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b="1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https://docs.pact.io/</a:t>
            </a:r>
            <a:r>
              <a:rPr lang="en-US" sz="1500" b="1" u="sng" dirty="0"/>
              <a:t>​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3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About me</a:t>
            </a:r>
            <a:endParaRPr dirty="0"/>
          </a:p>
        </p:txBody>
      </p:sp>
      <p:sp>
        <p:nvSpPr>
          <p:cNvPr id="499" name="Google Shape;499;p8"/>
          <p:cNvSpPr txBox="1">
            <a:spLocks noGrp="1"/>
          </p:cNvSpPr>
          <p:nvPr>
            <p:ph type="body" idx="2"/>
          </p:nvPr>
        </p:nvSpPr>
        <p:spPr>
          <a:xfrm>
            <a:off x="2856216" y="1063376"/>
            <a:ext cx="5887413" cy="378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indent="0"/>
            <a:r>
              <a:rPr lang="en-US" sz="2700" dirty="0">
                <a:solidFill>
                  <a:srgbClr val="39C2D7"/>
                </a:solidFill>
                <a:latin typeface="SecondaryBrandingFont"/>
              </a:rPr>
              <a:t>Valerii Timofeev</a:t>
            </a:r>
            <a:endParaRPr lang="en-US" sz="2700" dirty="0"/>
          </a:p>
          <a:p>
            <a:pPr marL="0" indent="0"/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</a:p>
          <a:p>
            <a:pPr marL="0" indent="0"/>
            <a:r>
              <a:rPr lang="en-US" sz="2100" dirty="0">
                <a:solidFill>
                  <a:srgbClr val="39C2D7"/>
                </a:solidFill>
                <a:latin typeface="SecondaryBrandingFont"/>
              </a:rPr>
              <a:t>Software Test Automation Engineer</a:t>
            </a:r>
          </a:p>
          <a:p>
            <a:pPr marL="0" indent="0"/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Project:</a:t>
            </a:r>
          </a:p>
          <a:p>
            <a:pPr marL="0" indent="0"/>
            <a:r>
              <a:rPr lang="en-US" sz="2100" dirty="0">
                <a:solidFill>
                  <a:srgbClr val="39C2D7"/>
                </a:solidFill>
                <a:latin typeface="SecondaryBrandingFont"/>
              </a:rPr>
              <a:t>EBS-CRDI</a:t>
            </a:r>
            <a:endParaRPr lang="en-US" sz="2100" dirty="0"/>
          </a:p>
          <a:p>
            <a:pPr marL="0" indent="0"/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Email:</a:t>
            </a:r>
            <a:br>
              <a:rPr lang="en-US" sz="2100" dirty="0">
                <a:solidFill>
                  <a:srgbClr val="1A9CB0"/>
                </a:solidFill>
                <a:latin typeface="MainBrandingFont"/>
                <a:hlinkClick r:id="rId3"/>
              </a:rPr>
            </a:br>
            <a:r>
              <a:rPr lang="en-US" sz="2100" dirty="0">
                <a:solidFill>
                  <a:srgbClr val="1A9CB0"/>
                </a:solidFill>
                <a:latin typeface="MainBrandingFont"/>
                <a:hlinkClick r:id="rId3"/>
              </a:rPr>
              <a:t>valerii_timofeev@epam.com</a:t>
            </a:r>
            <a:endParaRPr lang="en-US" sz="21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E79D88-2A5C-433F-962E-2C666BBF0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1" y="1063376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10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Terminology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0B1C9D-151A-4903-97B9-AA71F8E11621}"/>
              </a:ext>
            </a:extLst>
          </p:cNvPr>
          <p:cNvSpPr/>
          <p:nvPr/>
        </p:nvSpPr>
        <p:spPr>
          <a:xfrm>
            <a:off x="1986196" y="4628001"/>
            <a:ext cx="5171609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13" dirty="0"/>
              <a:t>https://www.novatec-gmbh.de/wp-content/uploads/2017/06/Microservices-Testing-02-2.png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0E0A29-DE8B-41C3-AC20-ACE212AD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91" y="1400175"/>
            <a:ext cx="5407819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8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body" idx="1"/>
          </p:nvPr>
        </p:nvSpPr>
        <p:spPr>
          <a:xfrm>
            <a:off x="0" y="-23117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End 2 End testing</a:t>
            </a:r>
          </a:p>
        </p:txBody>
      </p:sp>
      <p:pic>
        <p:nvPicPr>
          <p:cNvPr id="1026" name="Picture 2" descr="Microservices Architecture">
            <a:extLst>
              <a:ext uri="{FF2B5EF4-FFF2-40B4-BE49-F238E27FC236}">
                <a16:creationId xmlns:a16="http://schemas.microsoft.com/office/drawing/2014/main" id="{A238859E-B467-4BB3-B826-1F3E3CD49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32" y="1132285"/>
            <a:ext cx="4507706" cy="287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0B1C9D-151A-4903-97B9-AA71F8E11621}"/>
              </a:ext>
            </a:extLst>
          </p:cNvPr>
          <p:cNvSpPr/>
          <p:nvPr/>
        </p:nvSpPr>
        <p:spPr>
          <a:xfrm>
            <a:off x="2378131" y="4628001"/>
            <a:ext cx="4387740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13" dirty="0"/>
              <a:t>https://cloud.spring.io/spring-cloud-contract/reference/html/images/Deps.png</a:t>
            </a:r>
          </a:p>
        </p:txBody>
      </p:sp>
    </p:spTree>
    <p:extLst>
      <p:ext uri="{BB962C8B-B14F-4D97-AF65-F5344CB8AC3E}">
        <p14:creationId xmlns:p14="http://schemas.microsoft.com/office/powerpoint/2010/main" val="88881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Integration/Unit testing</a:t>
            </a:r>
            <a:endParaRPr dirty="0"/>
          </a:p>
        </p:txBody>
      </p:sp>
      <p:pic>
        <p:nvPicPr>
          <p:cNvPr id="7" name="Picture 2" descr="Stubbed Services">
            <a:extLst>
              <a:ext uri="{FF2B5EF4-FFF2-40B4-BE49-F238E27FC236}">
                <a16:creationId xmlns:a16="http://schemas.microsoft.com/office/drawing/2014/main" id="{66833587-0D6D-4B18-BCAE-BC6E16EDB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1" y="1493520"/>
            <a:ext cx="3014663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B97882F-CB45-4EC5-B7B5-7F604808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494" y="849630"/>
            <a:ext cx="568404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F6020B-4315-4AF5-9B47-0AFB6228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69" y="699516"/>
            <a:ext cx="1034238" cy="47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27F45D-6F7A-4259-A894-94FD0BC3F61A}"/>
              </a:ext>
            </a:extLst>
          </p:cNvPr>
          <p:cNvSpPr/>
          <p:nvPr/>
        </p:nvSpPr>
        <p:spPr>
          <a:xfrm>
            <a:off x="6176947" y="849630"/>
            <a:ext cx="102072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E8AA2"/>
                </a:solidFill>
                <a:latin typeface="Lato"/>
              </a:rPr>
              <a:t>WireMock</a:t>
            </a:r>
            <a:endParaRPr lang="en-US" b="1" i="0" dirty="0">
              <a:solidFill>
                <a:srgbClr val="7E8AA2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9844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Integration/Unit testing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C1CCC-648B-4219-A60B-8A65147E6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7" y="1404548"/>
            <a:ext cx="494416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7DFF4F-18A5-433A-917C-5E0335DAF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3117"/>
            <a:ext cx="9144000" cy="699516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5122" name="Picture 2" descr="Consumer-Driven Contract Testing">
            <a:extLst>
              <a:ext uri="{FF2B5EF4-FFF2-40B4-BE49-F238E27FC236}">
                <a16:creationId xmlns:a16="http://schemas.microsoft.com/office/drawing/2014/main" id="{78B7150C-02DB-428E-BE39-180DD1E61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75" y="767102"/>
            <a:ext cx="4993616" cy="401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5C2B13-40FC-4368-B129-5798A94E63D6}"/>
              </a:ext>
            </a:extLst>
          </p:cNvPr>
          <p:cNvSpPr/>
          <p:nvPr/>
        </p:nvSpPr>
        <p:spPr>
          <a:xfrm>
            <a:off x="20831" y="4536852"/>
            <a:ext cx="4020652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/>
              <a:t>https://specto.io/img/blog/cdc_spring_cloud_contract-db1b2b0585.png</a:t>
            </a:r>
          </a:p>
        </p:txBody>
      </p:sp>
    </p:spTree>
    <p:extLst>
      <p:ext uri="{BB962C8B-B14F-4D97-AF65-F5344CB8AC3E}">
        <p14:creationId xmlns:p14="http://schemas.microsoft.com/office/powerpoint/2010/main" val="62551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44CE8A-E7BC-43BA-82CF-80DEFF64E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features. Contract DSL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31A7B-BE86-48F8-8111-9170CC8E254C}"/>
              </a:ext>
            </a:extLst>
          </p:cNvPr>
          <p:cNvSpPr/>
          <p:nvPr/>
        </p:nvSpPr>
        <p:spPr>
          <a:xfrm>
            <a:off x="454025" y="1299921"/>
            <a:ext cx="8235949" cy="71558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6E1DC"/>
                </a:solidFill>
                <a:latin typeface="Monaco"/>
              </a:rPr>
              <a:t>org.springframework.cloud.contract.spec.Contract.make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{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	ignored()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F8B4B-25D7-4399-863B-DF67A1E6C982}"/>
              </a:ext>
            </a:extLst>
          </p:cNvPr>
          <p:cNvSpPr/>
          <p:nvPr/>
        </p:nvSpPr>
        <p:spPr>
          <a:xfrm>
            <a:off x="454025" y="996907"/>
            <a:ext cx="170982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E8AA2"/>
                </a:solidFill>
                <a:latin typeface="Lato"/>
              </a:rPr>
              <a:t>Ignoring Contracts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4A03D-9B67-4635-9A90-22AE5C54B31C}"/>
              </a:ext>
            </a:extLst>
          </p:cNvPr>
          <p:cNvSpPr/>
          <p:nvPr/>
        </p:nvSpPr>
        <p:spPr>
          <a:xfrm>
            <a:off x="454026" y="2789129"/>
            <a:ext cx="8235948" cy="30008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6E1DC"/>
                </a:solidFill>
                <a:latin typeface="Monaco"/>
              </a:rPr>
              <a:t>body(file(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Monaco"/>
              </a:rPr>
              <a:t>request.json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"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A1FAFE-EFC3-4EC3-B9AF-FFAC4866DF15}"/>
              </a:ext>
            </a:extLst>
          </p:cNvPr>
          <p:cNvSpPr/>
          <p:nvPr/>
        </p:nvSpPr>
        <p:spPr>
          <a:xfrm>
            <a:off x="454025" y="2489047"/>
            <a:ext cx="221528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E8AA2"/>
                </a:solidFill>
                <a:latin typeface="Lato"/>
              </a:rPr>
              <a:t>Passing Values from 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5491D-A05D-4DFA-963C-8C756930981B}"/>
              </a:ext>
            </a:extLst>
          </p:cNvPr>
          <p:cNvSpPr/>
          <p:nvPr/>
        </p:nvSpPr>
        <p:spPr>
          <a:xfrm>
            <a:off x="454025" y="3847814"/>
            <a:ext cx="8235947" cy="923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6E1DC"/>
                </a:solidFill>
                <a:latin typeface="Monaco"/>
              </a:rPr>
              <a:t>body( </a:t>
            </a:r>
          </a:p>
          <a:p>
            <a:r>
              <a:rPr lang="en-US" dirty="0">
                <a:solidFill>
                  <a:srgbClr val="61AEEE"/>
                </a:solidFill>
                <a:latin typeface="Monaco"/>
              </a:rPr>
              <a:t>	email: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$(consumer(optional(regex(email()))), producer(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'abc@abc.com'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)), </a:t>
            </a:r>
          </a:p>
          <a:p>
            <a:r>
              <a:rPr lang="en-US" dirty="0">
                <a:solidFill>
                  <a:srgbClr val="61AEEE"/>
                </a:solidFill>
                <a:latin typeface="Monaco"/>
              </a:rPr>
              <a:t>	</a:t>
            </a:r>
            <a:r>
              <a:rPr lang="en-US" dirty="0" err="1">
                <a:solidFill>
                  <a:srgbClr val="61AEEE"/>
                </a:solidFill>
                <a:latin typeface="Monaco"/>
              </a:rPr>
              <a:t>callback_url</a:t>
            </a:r>
            <a:r>
              <a:rPr lang="en-US" dirty="0">
                <a:solidFill>
                  <a:srgbClr val="61AEEE"/>
                </a:solidFill>
                <a:latin typeface="Monaco"/>
              </a:rPr>
              <a:t>: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$(consumer(regex(hostname())), producer(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'http://partners.com’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)) 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94E4B-79CA-4269-9FFC-1C9DBDEFEADF}"/>
              </a:ext>
            </a:extLst>
          </p:cNvPr>
          <p:cNvSpPr/>
          <p:nvPr/>
        </p:nvSpPr>
        <p:spPr>
          <a:xfrm>
            <a:off x="454025" y="3543394"/>
            <a:ext cx="25135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E8AA2"/>
                </a:solidFill>
                <a:latin typeface="Lato"/>
              </a:rPr>
              <a:t>Passing 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22902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44CE8A-E7BC-43BA-82CF-80DEFF64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pPr marL="228595" indent="0" fontAlgn="base"/>
            <a:r>
              <a:rPr lang="en-US" dirty="0"/>
              <a:t>Contract Testing for a non-Spring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B0F30-2192-46BA-B011-27B9EC7BB01B}"/>
              </a:ext>
            </a:extLst>
          </p:cNvPr>
          <p:cNvSpPr/>
          <p:nvPr/>
        </p:nvSpPr>
        <p:spPr>
          <a:xfrm>
            <a:off x="374904" y="3399936"/>
            <a:ext cx="8394192" cy="923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AEEE"/>
                </a:solidFill>
                <a:latin typeface="Monaco"/>
              </a:rPr>
              <a:t>@Rule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  <a:r>
              <a:rPr lang="en-US" dirty="0">
                <a:solidFill>
                  <a:srgbClr val="F92672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StubRunnerExtension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stubRunnerExtension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= </a:t>
            </a:r>
            <a:r>
              <a:rPr lang="en-US" dirty="0">
                <a:solidFill>
                  <a:srgbClr val="F92672"/>
                </a:solidFill>
                <a:latin typeface="Monaco"/>
              </a:rPr>
              <a:t>new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StubRunnerExtension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() 			.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downloadStub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(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Monaco"/>
              </a:rPr>
              <a:t>com.example"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98C379"/>
                </a:solidFill>
                <a:latin typeface="Monaco"/>
              </a:rPr>
              <a:t>"artifact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-id"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, 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"0.0.1"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repoRoot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(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"git://</a:t>
            </a:r>
            <a:r>
              <a:rPr lang="en-US" dirty="0" err="1">
                <a:solidFill>
                  <a:srgbClr val="98C379"/>
                </a:solidFill>
                <a:latin typeface="Monaco"/>
              </a:rPr>
              <a:t>git@github.com:spring-cloud-samples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/spring-cloud-contract-</a:t>
            </a:r>
            <a:r>
              <a:rPr lang="en-US" dirty="0" err="1">
                <a:solidFill>
                  <a:srgbClr val="98C379"/>
                </a:solidFill>
                <a:latin typeface="Monaco"/>
              </a:rPr>
              <a:t>nodejs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-contracts-</a:t>
            </a:r>
            <a:r>
              <a:rPr lang="en-US" dirty="0" err="1">
                <a:solidFill>
                  <a:srgbClr val="98C379"/>
                </a:solidFill>
                <a:latin typeface="Monaco"/>
              </a:rPr>
              <a:t>git.git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"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 	.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stubsMode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StubRunnerProperties.StubsMode.REMOTE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9D8536-FF55-43E0-8C24-8E08E1D00A83}"/>
              </a:ext>
            </a:extLst>
          </p:cNvPr>
          <p:cNvSpPr/>
          <p:nvPr/>
        </p:nvSpPr>
        <p:spPr>
          <a:xfrm>
            <a:off x="374904" y="1444611"/>
            <a:ext cx="8394192" cy="923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AEEE"/>
                </a:solidFill>
                <a:latin typeface="Monaco"/>
              </a:rPr>
              <a:t>@Rule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  <a:r>
              <a:rPr lang="en-US" dirty="0">
                <a:solidFill>
                  <a:srgbClr val="F92672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StubRunnerRule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rule = </a:t>
            </a:r>
            <a:r>
              <a:rPr lang="en-US" dirty="0">
                <a:solidFill>
                  <a:srgbClr val="F92672"/>
                </a:solidFill>
                <a:latin typeface="Monaco"/>
              </a:rPr>
              <a:t>new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StubRunnerRule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()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downloadStub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(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Monaco"/>
              </a:rPr>
              <a:t>com.example"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98C379"/>
                </a:solidFill>
                <a:latin typeface="Monaco"/>
              </a:rPr>
              <a:t>"artifact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-id"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, 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"0.0.1"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repoRoot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(</a:t>
            </a:r>
            <a:r>
              <a:rPr lang="en-US" dirty="0">
                <a:solidFill>
                  <a:srgbClr val="98C379"/>
                </a:solidFill>
                <a:latin typeface="Monaco"/>
              </a:rPr>
              <a:t>" git://git@github.com:spring-cloud-samples/spring-cloud-contract-nodejs-contracts-git.git"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E6E1DC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stubsMode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E6E1DC"/>
                </a:solidFill>
                <a:latin typeface="Monaco"/>
              </a:rPr>
              <a:t>StubRunnerProperties.StubsMode.REMOTE</a:t>
            </a:r>
            <a:r>
              <a:rPr lang="en-US" dirty="0">
                <a:solidFill>
                  <a:srgbClr val="E6E1DC"/>
                </a:solidFill>
                <a:latin typeface="Monaco"/>
              </a:rPr>
              <a:t>);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FC442-744E-4A0D-A8DB-759CAEA60A50}"/>
              </a:ext>
            </a:extLst>
          </p:cNvPr>
          <p:cNvSpPr/>
          <p:nvPr/>
        </p:nvSpPr>
        <p:spPr>
          <a:xfrm>
            <a:off x="374904" y="3099854"/>
            <a:ext cx="15913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E8AA2"/>
                </a:solidFill>
                <a:latin typeface="Lato"/>
              </a:rPr>
              <a:t>JUnit 5 Extension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9C46C4-A0FC-4A40-9509-0CD07D45FF7C}"/>
              </a:ext>
            </a:extLst>
          </p:cNvPr>
          <p:cNvSpPr/>
          <p:nvPr/>
        </p:nvSpPr>
        <p:spPr>
          <a:xfrm>
            <a:off x="374904" y="1144529"/>
            <a:ext cx="116410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E8AA2"/>
                </a:solidFill>
                <a:latin typeface="Lato"/>
              </a:rPr>
              <a:t>JUnit 4 Rule</a:t>
            </a:r>
          </a:p>
        </p:txBody>
      </p:sp>
    </p:spTree>
    <p:extLst>
      <p:ext uri="{BB962C8B-B14F-4D97-AF65-F5344CB8AC3E}">
        <p14:creationId xmlns:p14="http://schemas.microsoft.com/office/powerpoint/2010/main" val="2361330773"/>
      </p:ext>
    </p:extLst>
  </p:cSld>
  <p:clrMapOvr>
    <a:masterClrMapping/>
  </p:clrMapOvr>
</p:sld>
</file>

<file path=ppt/theme/theme1.xml><?xml version="1.0" encoding="utf-8"?>
<a:theme xmlns:a="http://schemas.openxmlformats.org/drawingml/2006/main" name="EPAM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" id="{116F71D6-BAFA-4D7D-827A-6F7DF7C4641C}" vid="{F2032D87-306E-406D-999A-8EB79B78733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</Template>
  <TotalTime>73</TotalTime>
  <Words>632</Words>
  <Application>Microsoft Office PowerPoint</Application>
  <PresentationFormat>On-screen Show (16:9)</PresentationFormat>
  <Paragraphs>90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MainBrandingFont</vt:lpstr>
      <vt:lpstr>Monaco</vt:lpstr>
      <vt:lpstr>Oswald</vt:lpstr>
      <vt:lpstr>SecondaryBrandingFont</vt:lpstr>
      <vt:lpstr>Source Code Pro</vt:lpstr>
      <vt:lpstr>Source Sans Pro Light</vt:lpstr>
      <vt:lpstr>Trebuchet MS</vt:lpstr>
      <vt:lpstr>EPAM</vt:lpstr>
      <vt:lpstr>Custom Design</vt:lpstr>
      <vt:lpstr>General</vt:lpstr>
      <vt:lpstr>Breakers</vt:lpstr>
      <vt:lpstr>Contract testing with  Spring Cloud Contract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testing with  Spring Cloud Contract</dc:title>
  <dc:creator>Valerii Timofeev</dc:creator>
  <cp:lastModifiedBy>Valerii Timofeev</cp:lastModifiedBy>
  <cp:revision>10</cp:revision>
  <dcterms:created xsi:type="dcterms:W3CDTF">2020-01-22T13:34:58Z</dcterms:created>
  <dcterms:modified xsi:type="dcterms:W3CDTF">2020-01-22T14:48:44Z</dcterms:modified>
</cp:coreProperties>
</file>