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6400" autoAdjust="0"/>
  </p:normalViewPr>
  <p:slideViewPr>
    <p:cSldViewPr>
      <p:cViewPr varScale="1">
        <p:scale>
          <a:sx n="111" d="100"/>
          <a:sy n="111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0CD6-FC00-48AC-A84A-14140378B57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0DF3-2542-4F4F-B732-2F241280EC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92017" y="476672"/>
            <a:ext cx="8928739" cy="5802727"/>
            <a:chOff x="92017" y="951246"/>
            <a:chExt cx="8928739" cy="5802727"/>
          </a:xfrm>
        </p:grpSpPr>
        <p:sp>
          <p:nvSpPr>
            <p:cNvPr id="29" name="Rechteck 28"/>
            <p:cNvSpPr/>
            <p:nvPr/>
          </p:nvSpPr>
          <p:spPr bwMode="auto">
            <a:xfrm>
              <a:off x="93109" y="3838505"/>
              <a:ext cx="4320480" cy="146270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lang="en-US" sz="1200" dirty="0" smtClean="0"/>
                <a:t>Identify the contactors: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1200" dirty="0" smtClean="0"/>
                <a:t> set the </a:t>
              </a:r>
              <a:r>
                <a:rPr lang="en-US" sz="1200" dirty="0" err="1" smtClean="0"/>
                <a:t>typedefed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enumerationCONT_NAMES_e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e.g</a:t>
              </a:r>
              <a:endParaRPr lang="en-US" sz="1200" dirty="0" smtClean="0"/>
            </a:p>
            <a:p>
              <a:r>
                <a:rPr lang="fr-FR" sz="900" dirty="0" smtClean="0"/>
                <a:t> </a:t>
              </a:r>
              <a:r>
                <a:rPr lang="fr-FR" sz="900" dirty="0" err="1" smtClean="0"/>
                <a:t>typedef</a:t>
              </a:r>
              <a:r>
                <a:rPr lang="fr-FR" sz="900" dirty="0" smtClean="0"/>
                <a:t> </a:t>
              </a:r>
              <a:r>
                <a:rPr lang="fr-FR" sz="900" dirty="0" err="1"/>
                <a:t>enum</a:t>
              </a:r>
              <a:r>
                <a:rPr lang="fr-FR" sz="900" dirty="0"/>
                <a:t> {</a:t>
              </a:r>
            </a:p>
            <a:p>
              <a:r>
                <a:rPr lang="fr-FR" sz="900" dirty="0"/>
                <a:t>    CONT_PLUS_MAIN              = 0,</a:t>
              </a:r>
            </a:p>
            <a:p>
              <a:r>
                <a:rPr lang="fr-FR" sz="900" dirty="0"/>
                <a:t>    CONT_PLUS_MAIN_PRECHARGE    = 1,</a:t>
              </a:r>
            </a:p>
            <a:p>
              <a:r>
                <a:rPr lang="fr-FR" sz="900" dirty="0"/>
                <a:t>    CONT_MINUS_MAIN             = 2,</a:t>
              </a:r>
            </a:p>
            <a:p>
              <a:r>
                <a:rPr lang="fr-FR" sz="900" dirty="0" smtClean="0"/>
                <a:t> } </a:t>
              </a:r>
              <a:r>
                <a:rPr lang="fr-FR" sz="900" dirty="0" err="1"/>
                <a:t>CONT_NAMES_e</a:t>
              </a:r>
              <a:r>
                <a:rPr lang="fr-FR" sz="900" dirty="0"/>
                <a:t>;</a:t>
              </a:r>
              <a:endParaRPr lang="en-US" sz="9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5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92017" y="1635628"/>
              <a:ext cx="4320480" cy="2049488"/>
              <a:chOff x="92017" y="1635628"/>
              <a:chExt cx="4320480" cy="2049488"/>
            </a:xfrm>
          </p:grpSpPr>
          <p:sp>
            <p:nvSpPr>
              <p:cNvPr id="28" name="Rechteck 27"/>
              <p:cNvSpPr/>
              <p:nvPr/>
            </p:nvSpPr>
            <p:spPr bwMode="auto">
              <a:xfrm>
                <a:off x="92017" y="1635628"/>
                <a:ext cx="4320480" cy="204948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Define names of the contactors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p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effectLst/>
                  </a:rPr>
                  <a:t>hysical</a:t>
                </a:r>
                <a:r>
                  <a:rPr lang="en-US" sz="1200" dirty="0" smtClean="0"/>
                  <a:t> pins (given in the </a:t>
                </a:r>
                <a:r>
                  <a:rPr lang="en-US" sz="1200" b="1" dirty="0" err="1" smtClean="0"/>
                  <a:t>io_mcu_cfg.h</a:t>
                </a:r>
                <a:r>
                  <a:rPr lang="en-US" sz="1200" dirty="0" smtClean="0"/>
                  <a:t>) , e.g.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PIN_MCU_0_CONTACTOR_0_CONTROL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endParaRPr lang="en-US" sz="1200" dirty="0" smtClean="0"/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mapped to (defined) meaningful names, e.g.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CONT_PLUS_MAIN_PRECHARGE_CONTROL</a:t>
                </a:r>
              </a:p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Results in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8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#define CONT_PLUS_MAIN_CONTROL PIN_MCU_0_CONTACTOR_1_CONTROL</a:t>
                </a:r>
                <a:endParaRPr lang="en-US" sz="8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0" name="Nach rechts gekrümmter Pfeil 29"/>
              <p:cNvSpPr/>
              <p:nvPr/>
            </p:nvSpPr>
            <p:spPr>
              <a:xfrm rot="10800000" flipV="1">
                <a:off x="3277383" y="2276256"/>
                <a:ext cx="430521" cy="864712"/>
              </a:xfrm>
              <a:prstGeom prst="curvedRightArrow">
                <a:avLst>
                  <a:gd name="adj1" fmla="val 20857"/>
                  <a:gd name="adj2" fmla="val 59372"/>
                  <a:gd name="adj3" fmla="val 25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Rechteck 30"/>
            <p:cNvSpPr/>
            <p:nvPr/>
          </p:nvSpPr>
          <p:spPr bwMode="auto">
            <a:xfrm>
              <a:off x="92017" y="951246"/>
              <a:ext cx="4320480" cy="52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</a:rPr>
                <a:t>contactor_cfg.h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 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4700276" y="1637623"/>
              <a:ext cx="4320480" cy="204948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1200" dirty="0" smtClean="0"/>
                <a:t>Configuration of the contactor</a:t>
              </a:r>
              <a:r>
                <a:rPr lang="en-US" sz="1200" dirty="0" smtClean="0"/>
                <a:t>:</a:t>
              </a:r>
              <a:endParaRPr lang="en-US" sz="12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en-US" sz="8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>
                  <a:latin typeface="Consolas" panose="020B0609020204030204" pitchFamily="49" charset="0"/>
                  <a:cs typeface="Consolas" panose="020B0609020204030204" pitchFamily="49" charset="0"/>
                </a:rPr>
                <a:t> CONT_CONFIG_s </a:t>
              </a:r>
              <a:r>
                <a:rPr lang="en-US" sz="8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cont_contactors_config</a:t>
              </a:r>
              <a:r>
                <a:rPr lang="en-US" sz="850" dirty="0">
                  <a:latin typeface="Consolas" panose="020B0609020204030204" pitchFamily="49" charset="0"/>
                  <a:cs typeface="Consolas" panose="020B0609020204030204" pitchFamily="49" charset="0"/>
                </a:rPr>
                <a:t> [] 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{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{</a:t>
              </a:r>
              <a:r>
                <a:rPr lang="de-DE" sz="900" dirty="0"/>
                <a:t>CONT_PLUS_MAIN_CONTROL,        CONT_PLUS_MAIN_FEEDBACK</a:t>
              </a:r>
              <a:r>
                <a:rPr lang="de-DE" sz="900" dirty="0" smtClean="0"/>
                <a:t>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de-DE" sz="9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endParaRPr lang="de-DE" sz="900" dirty="0" smtClean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de-DE" sz="900" dirty="0" smtClean="0"/>
                <a:t>             </a:t>
              </a:r>
              <a:r>
                <a:rPr lang="de-DE" sz="900" i="1" dirty="0" smtClean="0"/>
                <a:t>CONT_FEEDBACK_NORMALLY_OPEN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85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}; </a:t>
              </a: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4691069" y="951246"/>
              <a:ext cx="4320480" cy="5207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effectLst/>
                  <a:latin typeface="+mn-lt"/>
                </a:rPr>
                <a:t>contactor_cfg.c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rPr>
                <a:t> </a:t>
              </a:r>
              <a:endParaRPr kumimoji="0" lang="en-US" sz="1200" i="0" u="none" strike="noStrike" cap="none" normalizeH="0" baseline="0" dirty="0" smtClean="0">
                <a:ln>
                  <a:noFill/>
                </a:ln>
                <a:effectLst/>
                <a:latin typeface="+mn-lt"/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1619672" y="2492898"/>
              <a:ext cx="3328243" cy="1152131"/>
              <a:chOff x="2323540" y="3520224"/>
              <a:chExt cx="3328243" cy="793356"/>
            </a:xfrm>
          </p:grpSpPr>
          <p:cxnSp>
            <p:nvCxnSpPr>
              <p:cNvPr id="16" name="Gerade Verbindung 15"/>
              <p:cNvCxnSpPr/>
              <p:nvPr/>
            </p:nvCxnSpPr>
            <p:spPr>
              <a:xfrm>
                <a:off x="5222116" y="3520224"/>
                <a:ext cx="0" cy="793355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 flipV="1">
                <a:off x="2323540" y="4263995"/>
                <a:ext cx="2898576" cy="49585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/>
              <p:nvPr/>
            </p:nvCxnSpPr>
            <p:spPr>
              <a:xfrm>
                <a:off x="5222116" y="3520224"/>
                <a:ext cx="429667" cy="0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ieren 9"/>
            <p:cNvGrpSpPr/>
            <p:nvPr/>
          </p:nvGrpSpPr>
          <p:grpSpPr>
            <a:xfrm>
              <a:off x="4185832" y="3895981"/>
              <a:ext cx="1800185" cy="2557355"/>
              <a:chOff x="4185832" y="3895981"/>
              <a:chExt cx="1800185" cy="2557355"/>
            </a:xfrm>
          </p:grpSpPr>
          <p:sp>
            <p:nvSpPr>
              <p:cNvPr id="36" name="Rechteck 35"/>
              <p:cNvSpPr/>
              <p:nvPr/>
            </p:nvSpPr>
            <p:spPr bwMode="auto">
              <a:xfrm>
                <a:off x="4644008" y="3895981"/>
                <a:ext cx="1332149" cy="26039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effectLst/>
                  </a:rPr>
                  <a:t>state </a:t>
                </a:r>
                <a:r>
                  <a:rPr kumimoji="0" lang="en-US" sz="1200" i="0" u="none" strike="noStrike" cap="none" normalizeH="0" baseline="0" dirty="0" smtClean="0">
                    <a:ln>
                      <a:noFill/>
                    </a:ln>
                    <a:effectLst/>
                  </a:rPr>
                  <a:t>of contactor</a:t>
                </a:r>
              </a:p>
            </p:txBody>
          </p:sp>
          <p:sp>
            <p:nvSpPr>
              <p:cNvPr id="39" name="Rechteck 38"/>
              <p:cNvSpPr/>
              <p:nvPr/>
            </p:nvSpPr>
            <p:spPr bwMode="auto">
              <a:xfrm>
                <a:off x="4644009" y="4156372"/>
                <a:ext cx="1332148" cy="387681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dirty="0" smtClean="0"/>
                  <a:t>   {  0</a:t>
                </a:r>
                <a:r>
                  <a:rPr lang="en-US" sz="800" dirty="0"/>
                  <a:t>,    </a:t>
                </a:r>
                <a:r>
                  <a:rPr lang="en-US" sz="800" dirty="0" smtClean="0"/>
                  <a:t> CONT_SWITCH_OFF</a:t>
                </a:r>
                <a:r>
                  <a:rPr lang="en-US" sz="800" dirty="0"/>
                  <a:t>},</a:t>
                </a:r>
                <a:endParaRPr lang="en-US" sz="800" dirty="0"/>
              </a:p>
            </p:txBody>
          </p:sp>
          <p:cxnSp>
            <p:nvCxnSpPr>
              <p:cNvPr id="44" name="Gerade Verbindung mit Pfeil 43"/>
              <p:cNvCxnSpPr>
                <a:stCxn id="89" idx="0"/>
              </p:cNvCxnSpPr>
              <p:nvPr/>
            </p:nvCxnSpPr>
            <p:spPr bwMode="auto">
              <a:xfrm flipV="1">
                <a:off x="5315013" y="4430425"/>
                <a:ext cx="85079" cy="114750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Gerade Verbindung mit Pfeil 45"/>
              <p:cNvCxnSpPr>
                <a:stCxn id="54" idx="0"/>
              </p:cNvCxnSpPr>
              <p:nvPr/>
            </p:nvCxnSpPr>
            <p:spPr bwMode="auto">
              <a:xfrm flipH="1" flipV="1">
                <a:off x="4820099" y="4430425"/>
                <a:ext cx="147945" cy="426423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Rechteck 53"/>
              <p:cNvSpPr/>
              <p:nvPr/>
            </p:nvSpPr>
            <p:spPr bwMode="auto">
              <a:xfrm>
                <a:off x="4644008" y="4856848"/>
                <a:ext cx="648072" cy="34859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set </a:t>
                </a:r>
                <a:r>
                  <a:rPr lang="en-US" sz="1200" dirty="0" smtClean="0"/>
                  <a:t>value</a:t>
                </a:r>
                <a:endParaRPr lang="en-US" sz="1200" dirty="0"/>
              </a:p>
            </p:txBody>
          </p:sp>
          <p:sp>
            <p:nvSpPr>
              <p:cNvPr id="63" name="Rechteck 62"/>
              <p:cNvSpPr/>
              <p:nvPr/>
            </p:nvSpPr>
            <p:spPr bwMode="auto">
              <a:xfrm>
                <a:off x="4644009" y="4652986"/>
                <a:ext cx="1332148" cy="180035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800" dirty="0"/>
              </a:p>
            </p:txBody>
          </p:sp>
          <p:cxnSp>
            <p:nvCxnSpPr>
              <p:cNvPr id="72" name="Gerade Verbindung 71"/>
              <p:cNvCxnSpPr/>
              <p:nvPr/>
            </p:nvCxnSpPr>
            <p:spPr>
              <a:xfrm flipV="1">
                <a:off x="4748091" y="4428550"/>
                <a:ext cx="144016" cy="1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5004048" y="4430425"/>
                <a:ext cx="7920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hteck 88"/>
              <p:cNvSpPr/>
              <p:nvPr/>
            </p:nvSpPr>
            <p:spPr bwMode="auto">
              <a:xfrm>
                <a:off x="4644008" y="5577930"/>
                <a:ext cx="1342009" cy="34763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40000"/>
                  </a:spcAft>
                  <a:buClr>
                    <a:schemeClr val="tx2"/>
                  </a:buClr>
                </a:pPr>
                <a:r>
                  <a:rPr lang="en-US" sz="1200" dirty="0" smtClean="0"/>
                  <a:t> measured </a:t>
                </a:r>
                <a:r>
                  <a:rPr lang="en-US" sz="1200" dirty="0" smtClean="0"/>
                  <a:t>feedback</a:t>
                </a:r>
                <a:endParaRPr lang="en-US" sz="1200" dirty="0"/>
              </a:p>
            </p:txBody>
          </p:sp>
          <p:cxnSp>
            <p:nvCxnSpPr>
              <p:cNvPr id="93" name="Gerade Verbindung mit Pfeil 92"/>
              <p:cNvCxnSpPr/>
              <p:nvPr/>
            </p:nvCxnSpPr>
            <p:spPr>
              <a:xfrm flipV="1">
                <a:off x="4185832" y="5877272"/>
                <a:ext cx="1106248" cy="432049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54" idx="2"/>
              </p:cNvCxnSpPr>
              <p:nvPr/>
            </p:nvCxnSpPr>
            <p:spPr>
              <a:xfrm flipV="1">
                <a:off x="4185832" y="5205445"/>
                <a:ext cx="782212" cy="720121"/>
              </a:xfrm>
              <a:prstGeom prst="straightConnector1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hteck 39"/>
            <p:cNvSpPr/>
            <p:nvPr/>
          </p:nvSpPr>
          <p:spPr bwMode="auto">
            <a:xfrm>
              <a:off x="867453" y="5509048"/>
              <a:ext cx="3318379" cy="124492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  <a:buSzTx/>
                <a:buFont typeface="Wingdings" pitchFamily="2" charset="2"/>
                <a:buNone/>
                <a:tabLst/>
              </a:pPr>
              <a:r>
                <a:rPr lang="en-US" sz="1200" dirty="0" smtClean="0"/>
                <a:t> </a:t>
              </a:r>
              <a:r>
                <a:rPr lang="en-US" sz="1200" dirty="0" err="1" smtClean="0"/>
                <a:t>typedefed</a:t>
              </a:r>
              <a:r>
                <a:rPr lang="en-US" sz="1200" dirty="0" smtClean="0"/>
                <a:t> states of the </a:t>
              </a:r>
              <a:r>
                <a:rPr lang="en-US" sz="1200" dirty="0"/>
                <a:t>contactors </a:t>
              </a:r>
              <a:r>
                <a:rPr lang="en-US" sz="1200" dirty="0" err="1" smtClean="0"/>
                <a:t>CONT_SWITCH_e</a:t>
              </a:r>
              <a:endParaRPr lang="en-US" sz="1200" dirty="0"/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typedef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enum</a:t>
              </a: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CONT_SWITCH_OFF	= 0,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CONT_SWITCH_ON	= 1,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CONT_SWITCH_UNDEF	= 2,</a:t>
              </a:r>
            </a:p>
            <a:p>
              <a:pPr fontAlgn="base">
                <a:spcBef>
                  <a:spcPct val="0"/>
                </a:spcBef>
                <a:spcAft>
                  <a:spcPct val="40000"/>
                </a:spcAft>
                <a:buClr>
                  <a:schemeClr val="tx2"/>
                </a:buClr>
              </a:pPr>
              <a:r>
                <a:rPr lang="en-US" sz="85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} </a:t>
              </a:r>
              <a:r>
                <a:rPr lang="en-US" sz="85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CONT_SWITCH_e</a:t>
              </a:r>
              <a:r>
                <a:rPr lang="en-US" sz="1200" dirty="0" smtClean="0"/>
                <a:t>;</a:t>
              </a:r>
            </a:p>
          </p:txBody>
        </p:sp>
      </p:grpSp>
      <p:sp>
        <p:nvSpPr>
          <p:cNvPr id="61" name="Rechteck 60"/>
          <p:cNvSpPr/>
          <p:nvPr/>
        </p:nvSpPr>
        <p:spPr bwMode="auto">
          <a:xfrm>
            <a:off x="6372201" y="3421407"/>
            <a:ext cx="2520279" cy="24133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1200" dirty="0" smtClean="0"/>
              <a:t> </a:t>
            </a:r>
            <a:r>
              <a:rPr lang="en-US" sz="1200" dirty="0" err="1" smtClean="0"/>
              <a:t>typedefed</a:t>
            </a:r>
            <a:r>
              <a:rPr lang="en-US" sz="1200" dirty="0" smtClean="0"/>
              <a:t> feedback </a:t>
            </a:r>
            <a:r>
              <a:rPr lang="en-US" sz="1200" dirty="0" smtClean="0"/>
              <a:t>type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1200" dirty="0" err="1" smtClean="0"/>
              <a:t>CONT_FEEDBACK_TYPE_e</a:t>
            </a:r>
            <a:endParaRPr lang="en-US" sz="1200" dirty="0" smtClean="0"/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    CONT_FEEDBACK_NORMALLY_OPEN     = 0,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CONT_FEEDBACK_NORMALLY_CLOSED  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= 1,</a:t>
            </a: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CONT_HAS_NO_FEEDBACK   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= 0xFF</a:t>
            </a:r>
            <a:endParaRPr lang="en-US" sz="8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40000"/>
              </a:spcAft>
              <a:buClr>
                <a:schemeClr val="tx2"/>
              </a:buClr>
            </a:pPr>
            <a:r>
              <a:rPr lang="en-US" sz="8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5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850" dirty="0" err="1">
                <a:latin typeface="Consolas" panose="020B0609020204030204" pitchFamily="49" charset="0"/>
                <a:cs typeface="Consolas" panose="020B0609020204030204" pitchFamily="49" charset="0"/>
              </a:rPr>
              <a:t>CONT_FEEDBACK_TYPE_e</a:t>
            </a:r>
            <a:r>
              <a:rPr lang="en-US" sz="1200" dirty="0" smtClean="0"/>
              <a:t>;</a:t>
            </a:r>
            <a:endParaRPr lang="en-US" sz="1200" dirty="0" smtClean="0"/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6851309" y="2594389"/>
            <a:ext cx="384987" cy="1"/>
          </a:xfrm>
          <a:prstGeom prst="straightConnector1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7236296" y="2594389"/>
            <a:ext cx="288032" cy="1281249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33B6914DB244D94A88C76074202A5" ma:contentTypeVersion="15" ma:contentTypeDescription="Crée un document." ma:contentTypeScope="" ma:versionID="d18d702b2b3c5ed0dc4a84e7d05fef69">
  <xsd:schema xmlns:xsd="http://www.w3.org/2001/XMLSchema" xmlns:xs="http://www.w3.org/2001/XMLSchema" xmlns:p="http://schemas.microsoft.com/office/2006/metadata/properties" xmlns:ns2="59352aba-b979-4180-93b6-1b29a58e7092" xmlns:ns3="9f964f78-7045-481f-8f08-bb22d56de14e" targetNamespace="http://schemas.microsoft.com/office/2006/metadata/properties" ma:root="true" ma:fieldsID="d5812490a406aa351f4138ed59193f31" ns2:_="" ns3:_="">
    <xsd:import namespace="59352aba-b979-4180-93b6-1b29a58e7092"/>
    <xsd:import namespace="9f964f78-7045-481f-8f08-bb22d56de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52aba-b979-4180-93b6-1b29a58e7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64f78-7045-481f-8f08-bb22d56de14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fde6357-62e3-4891-928a-ab9d3cb9fa6f}" ma:internalName="TaxCatchAll" ma:showField="CatchAllData" ma:web="9f964f78-7045-481f-8f08-bb22d56de1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C4C68A-903E-47DB-9DA5-64C3C8BDFF5F}"/>
</file>

<file path=customXml/itemProps2.xml><?xml version="1.0" encoding="utf-8"?>
<ds:datastoreItem xmlns:ds="http://schemas.openxmlformats.org/officeDocument/2006/customXml" ds:itemID="{8B82A3AF-676A-42DF-BC8E-53581D63515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Bildschirmpräsentation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Fraunhofer IISB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Waldhoer Stefan</dc:creator>
  <cp:lastModifiedBy>Koffel Stephane</cp:lastModifiedBy>
  <cp:revision>111</cp:revision>
  <dcterms:created xsi:type="dcterms:W3CDTF">2016-02-19T10:57:16Z</dcterms:created>
  <dcterms:modified xsi:type="dcterms:W3CDTF">2017-12-04T16:48:08Z</dcterms:modified>
</cp:coreProperties>
</file>