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oboto Mono"/>
      <p:regular r:id="rId14"/>
      <p:bold r:id="rId15"/>
      <p:italic r:id="rId16"/>
      <p:boldItalic r:id="rId17"/>
    </p:embeddedFont>
    <p:embeddedFont>
      <p:font typeface="Comfortaa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28B8735-1D9C-4716-ABD9-7C26108E19DA}">
  <a:tblStyle styleId="{828B8735-1D9C-4716-ABD9-7C26108E19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Comfortaa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Comfortaa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6a90eba9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6a90eba9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ed0b7c65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ed0b7c65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ed0b7c65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ed0b7c65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ed0b7c654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ed0b7c654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ed0b7c65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ed0b7c65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ed0b7c65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ed0b7c65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2258350"/>
            <a:ext cx="8520600" cy="10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1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b="1" lang="en" sz="51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{}</a:t>
            </a:r>
            <a:r>
              <a:rPr b="1" lang="en" sz="51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b="1" lang="en" sz="5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b="1" lang="en" sz="51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b="1" lang="en" sz="5100">
                <a:solidFill>
                  <a:srgbClr val="FF00FF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b="1" lang="en" sz="51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b="1" lang="en" sz="5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b="1" lang="en" sz="51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H</a:t>
            </a:r>
            <a:r>
              <a:rPr b="1" lang="en" sz="51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{}</a:t>
            </a:r>
            <a:r>
              <a:rPr b="1" lang="en" sz="5100">
                <a:solidFill>
                  <a:srgbClr val="274E13"/>
                </a:solidFill>
                <a:latin typeface="Roboto Mono"/>
                <a:ea typeface="Roboto Mono"/>
                <a:cs typeface="Roboto Mono"/>
                <a:sym typeface="Roboto Mono"/>
              </a:rPr>
              <a:t>N </a:t>
            </a:r>
            <a:r>
              <a:rPr b="1" lang="en" sz="5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- 2022</a:t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33371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Comfortaa"/>
                <a:ea typeface="Comfortaa"/>
                <a:cs typeface="Comfortaa"/>
                <a:sym typeface="Comfortaa"/>
              </a:rPr>
              <a:t>Assignment 2</a:t>
            </a:r>
            <a:endParaRPr b="1" sz="28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5038" y="924863"/>
            <a:ext cx="2453913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Q. 1. Write a sequential program to find min and max of an integer array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Q.2. Write a CUDA program 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to find min and max of an integer array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 Max assignment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●"/>
            </a:pPr>
            <a:r>
              <a:rPr b="1"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Consider the array size sufficiently large eg. 1000000 of type integer.</a:t>
            </a:r>
            <a:endParaRPr b="1"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●"/>
            </a:pPr>
            <a:r>
              <a:rPr b="1"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Measure the performance of of sequential version and optimized parallel version</a:t>
            </a:r>
            <a:endParaRPr b="1"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●"/>
            </a:pPr>
            <a:r>
              <a:rPr b="1"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Calculate the speedup observed</a:t>
            </a:r>
            <a:endParaRPr b="1"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●"/>
            </a:pPr>
            <a:r>
              <a:rPr b="1"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You may execute sequential programs on your local machine</a:t>
            </a:r>
            <a:endParaRPr b="1"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●"/>
            </a:pPr>
            <a:r>
              <a:rPr b="1"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However all parallel codes must be executed on server</a:t>
            </a:r>
            <a:endParaRPr b="1"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●"/>
            </a:pPr>
            <a:r>
              <a:rPr b="1"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Parallel versions considered for evaluations only if both sequential and parallel codes gives same output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"/>
              <a:buChar char="●"/>
            </a:pPr>
            <a:r>
              <a:rPr b="1"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Explain in brief your parallelization strategy like data splitting, thread/block creation, and allocation etc.</a:t>
            </a:r>
            <a:endParaRPr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Ans: </a:t>
            </a:r>
            <a:endParaRPr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11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"/>
              <a:buChar char="●"/>
            </a:pPr>
            <a:r>
              <a:rPr b="1"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Insert your findings into the below table</a:t>
            </a:r>
            <a:endParaRPr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Ans: </a:t>
            </a:r>
            <a:endParaRPr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80" name="Google Shape;80;p17"/>
          <p:cNvGraphicFramePr/>
          <p:nvPr/>
        </p:nvGraphicFramePr>
        <p:xfrm>
          <a:off x="685863" y="199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{828B8735-1D9C-4716-ABD9-7C26108E19DA}</a:tableStyleId>
              </a:tblPr>
              <a:tblGrid>
                <a:gridCol w="940025"/>
                <a:gridCol w="1065150"/>
                <a:gridCol w="1408200"/>
                <a:gridCol w="1517100"/>
                <a:gridCol w="1380675"/>
                <a:gridCol w="1407925"/>
              </a:tblGrid>
              <a:tr h="914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Sequential Time</a:t>
                      </a:r>
                      <a:endParaRPr b="1"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Parallel version 1 time</a:t>
                      </a:r>
                      <a:endParaRPr b="1"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Parallel version 2 time</a:t>
                      </a:r>
                      <a:endParaRPr b="1"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Speedup wrt parallel version 1</a:t>
                      </a:r>
                      <a:endParaRPr b="1" sz="1200"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Speedup wrt parallel version 1</a:t>
                      </a:r>
                      <a:endParaRPr b="1" sz="1200"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4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Min/Max</a:t>
                      </a:r>
                      <a:endParaRPr b="1"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1" name="Google Shape;81;p17"/>
          <p:cNvSpPr txBox="1"/>
          <p:nvPr/>
        </p:nvSpPr>
        <p:spPr>
          <a:xfrm>
            <a:off x="805225" y="4061350"/>
            <a:ext cx="766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Note:- In case if needed you can add more columns if you have implemented multiple parallel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versions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11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mfortaa"/>
              <a:buChar char="●"/>
            </a:pPr>
            <a:r>
              <a:rPr b="1"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Comment on your observations such as limitations of proposed solution, etc.</a:t>
            </a:r>
            <a:endParaRPr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Ans: </a:t>
            </a:r>
            <a:endParaRPr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9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"/>
              <a:buChar char="●"/>
            </a:pPr>
            <a:r>
              <a:rPr b="1"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Rename the file as &lt;TEAM_NAME&gt;_Assignment2</a:t>
            </a:r>
            <a:endParaRPr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"/>
              <a:buChar char="●"/>
            </a:pPr>
            <a:r>
              <a:rPr b="1"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Send the presentation file with source code  to coordinator’s mail</a:t>
            </a:r>
            <a:endParaRPr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