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6"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p:scale>
          <a:sx n="60" d="100"/>
          <a:sy n="60" d="100"/>
        </p:scale>
        <p:origin x="840" y="1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4307F-8C89-4DD4-AF9B-14CD17530C61}" type="datetimeFigureOut">
              <a:rPr lang="en-GB" smtClean="0"/>
              <a:t>20/09/2022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ACFAE-203C-49C0-8AF9-E6484F16A865}" type="slidenum">
              <a:rPr lang="en-GB" smtClean="0"/>
              <a:t>‹#›</a:t>
            </a:fld>
            <a:endParaRPr lang="en-GB"/>
          </a:p>
        </p:txBody>
      </p:sp>
    </p:spTree>
    <p:extLst>
      <p:ext uri="{BB962C8B-B14F-4D97-AF65-F5344CB8AC3E}">
        <p14:creationId xmlns:p14="http://schemas.microsoft.com/office/powerpoint/2010/main" val="112691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2ACFAE-203C-49C0-8AF9-E6484F16A865}" type="slidenum">
              <a:rPr lang="en-GB" smtClean="0"/>
              <a:t>4</a:t>
            </a:fld>
            <a:endParaRPr lang="en-GB"/>
          </a:p>
        </p:txBody>
      </p:sp>
    </p:spTree>
    <p:extLst>
      <p:ext uri="{BB962C8B-B14F-4D97-AF65-F5344CB8AC3E}">
        <p14:creationId xmlns:p14="http://schemas.microsoft.com/office/powerpoint/2010/main" val="324754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1FEF-6173-A10E-2B7B-19B14AA34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042BF1-CF40-9285-4F8D-501444DF1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4A6934-FBD4-FAAD-4C48-73591DA7BE49}"/>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5" name="Footer Placeholder 4">
            <a:extLst>
              <a:ext uri="{FF2B5EF4-FFF2-40B4-BE49-F238E27FC236}">
                <a16:creationId xmlns:a16="http://schemas.microsoft.com/office/drawing/2014/main" id="{1E55E8A0-B9EC-D461-0CE1-5D4D0DBA86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F6FC54-06C7-D728-6656-57BA06FDB1BA}"/>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199294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90DB-C079-5FF6-9BA1-D46C2AEA5D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A148D3-E2F7-35A6-FD02-0069D2CB5B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7122B3-0C8C-D435-A910-C0B6F9A797E8}"/>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5" name="Footer Placeholder 4">
            <a:extLst>
              <a:ext uri="{FF2B5EF4-FFF2-40B4-BE49-F238E27FC236}">
                <a16:creationId xmlns:a16="http://schemas.microsoft.com/office/drawing/2014/main" id="{B4D72CE5-10FD-51B7-59B4-234F7B5AEF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FE9672-F189-1A9D-DAFB-A24F12816BD4}"/>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410750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01566-23D7-1CF6-7A3E-62F9816B46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501D97-4391-4085-8A10-3903ECAFB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E2CC0B-741A-47DC-6B78-D5062841D005}"/>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5" name="Footer Placeholder 4">
            <a:extLst>
              <a:ext uri="{FF2B5EF4-FFF2-40B4-BE49-F238E27FC236}">
                <a16:creationId xmlns:a16="http://schemas.microsoft.com/office/drawing/2014/main" id="{7409A091-0B81-0D98-108C-598943CA10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F399A-E1B8-7E46-978A-891104B5AFA5}"/>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206738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6F2A-E528-21D7-0F74-EF1ACBED1A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86BB33-69DA-02D3-1FEC-6B0281CF62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F8A3B1-15F0-B802-C985-C32D99A85975}"/>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5" name="Footer Placeholder 4">
            <a:extLst>
              <a:ext uri="{FF2B5EF4-FFF2-40B4-BE49-F238E27FC236}">
                <a16:creationId xmlns:a16="http://schemas.microsoft.com/office/drawing/2014/main" id="{E500FD42-4C42-7197-743F-943B6F9EB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0A01DB-1F7A-A0F2-1AA4-DA354AB2FFB8}"/>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428330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1E32-28EE-E7D8-986D-564F85C2B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409CF29-AFEA-EE34-C23A-597FEA979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3CD3E-D3EC-E607-9604-74A758722245}"/>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5" name="Footer Placeholder 4">
            <a:extLst>
              <a:ext uri="{FF2B5EF4-FFF2-40B4-BE49-F238E27FC236}">
                <a16:creationId xmlns:a16="http://schemas.microsoft.com/office/drawing/2014/main" id="{C0A599F8-718E-D04B-3054-3CB9D0861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633C68-1AEF-82C8-BD9D-A08B9F836B95}"/>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377701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81BD-A764-E76D-1BE0-74817C5079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B4088A-F74F-4A1C-7681-B1406C120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298C01-C6D6-67B8-7F33-7344DCA25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2D53FD-1C6A-B354-0A42-AF1CA2247834}"/>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6" name="Footer Placeholder 5">
            <a:extLst>
              <a:ext uri="{FF2B5EF4-FFF2-40B4-BE49-F238E27FC236}">
                <a16:creationId xmlns:a16="http://schemas.microsoft.com/office/drawing/2014/main" id="{46DF0591-3171-8CAA-5DEA-B7C1AFC0EE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2081C0-562A-8540-8D9A-EB981888D232}"/>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246935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8C64-7136-99AC-17D2-D9F4574F25C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1DCA3F-23F1-8A0A-6920-7A445481A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8D86D3-5C0D-BA38-3C80-078CA8E15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3D5DECB-6F3A-8ECE-C75D-976EF8269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04B6C-F29F-9F95-408C-A3C501F44E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4D3036-70A3-8B75-9CAC-687A058CF69C}"/>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8" name="Footer Placeholder 7">
            <a:extLst>
              <a:ext uri="{FF2B5EF4-FFF2-40B4-BE49-F238E27FC236}">
                <a16:creationId xmlns:a16="http://schemas.microsoft.com/office/drawing/2014/main" id="{FD132A72-8BE9-754F-96F8-8226629FDA1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AAAD6F-9630-12A3-D591-89EC98B0F9CB}"/>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31222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01F8-A461-7D3C-2F03-4E229669D3F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2197E7-4ED1-3C92-B07D-6BB6EF49717C}"/>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4" name="Footer Placeholder 3">
            <a:extLst>
              <a:ext uri="{FF2B5EF4-FFF2-40B4-BE49-F238E27FC236}">
                <a16:creationId xmlns:a16="http://schemas.microsoft.com/office/drawing/2014/main" id="{7C2C087E-BDCA-323B-E3C8-67B16015B6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841BB80-B678-6FD2-C0DC-257FC8E1D7F5}"/>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18690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03147-4827-C4EB-C650-6B2D4DE6C438}"/>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3" name="Footer Placeholder 2">
            <a:extLst>
              <a:ext uri="{FF2B5EF4-FFF2-40B4-BE49-F238E27FC236}">
                <a16:creationId xmlns:a16="http://schemas.microsoft.com/office/drawing/2014/main" id="{8D70CF35-F7DD-EF77-6605-A8A4EC9F6A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C2A8B0-0CD9-B2A7-8599-E59B89003F82}"/>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319347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5F0C-4BE5-FD6A-3F59-98584A2E5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A74384D-1492-AE35-174D-4104F5DAC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9DF475-E513-106E-DE58-00F0D0856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DAB1B-6662-77C0-2F9D-13C53F6441F2}"/>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6" name="Footer Placeholder 5">
            <a:extLst>
              <a:ext uri="{FF2B5EF4-FFF2-40B4-BE49-F238E27FC236}">
                <a16:creationId xmlns:a16="http://schemas.microsoft.com/office/drawing/2014/main" id="{D92249D2-37B6-4E67-7703-6D78F5AC86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86A052-A72E-EF9F-E07D-18AA5D09585C}"/>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190804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3B3D-9F9A-F920-F1E9-9CDFF5DFF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9599525-A9B6-D449-BA8F-5B7653503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C7CAB3-952F-36EE-1CE3-6D95F7DF3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ADB65-ADEC-0A0E-F8D2-937B652DA195}"/>
              </a:ext>
            </a:extLst>
          </p:cNvPr>
          <p:cNvSpPr>
            <a:spLocks noGrp="1"/>
          </p:cNvSpPr>
          <p:nvPr>
            <p:ph type="dt" sz="half" idx="10"/>
          </p:nvPr>
        </p:nvSpPr>
        <p:spPr/>
        <p:txBody>
          <a:bodyPr/>
          <a:lstStyle/>
          <a:p>
            <a:fld id="{F2278F4D-4FDB-4578-A1F4-0774D6851035}" type="datetimeFigureOut">
              <a:rPr lang="en-GB" smtClean="0"/>
              <a:t>20/09/2022</a:t>
            </a:fld>
            <a:endParaRPr lang="en-GB"/>
          </a:p>
        </p:txBody>
      </p:sp>
      <p:sp>
        <p:nvSpPr>
          <p:cNvPr id="6" name="Footer Placeholder 5">
            <a:extLst>
              <a:ext uri="{FF2B5EF4-FFF2-40B4-BE49-F238E27FC236}">
                <a16:creationId xmlns:a16="http://schemas.microsoft.com/office/drawing/2014/main" id="{138EB309-1E58-A623-ABC7-C23D1090E8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328E1-FA89-86FE-ED1D-531B35183BA8}"/>
              </a:ext>
            </a:extLst>
          </p:cNvPr>
          <p:cNvSpPr>
            <a:spLocks noGrp="1"/>
          </p:cNvSpPr>
          <p:nvPr>
            <p:ph type="sldNum" sz="quarter" idx="12"/>
          </p:nvPr>
        </p:nvSpPr>
        <p:spPr/>
        <p:txBody>
          <a:bodyPr/>
          <a:lstStyle/>
          <a:p>
            <a:fld id="{BFA58BA2-3A99-4BF9-9F98-C2B31138BF9D}" type="slidenum">
              <a:rPr lang="en-GB" smtClean="0"/>
              <a:t>‹#›</a:t>
            </a:fld>
            <a:endParaRPr lang="en-GB"/>
          </a:p>
        </p:txBody>
      </p:sp>
    </p:spTree>
    <p:extLst>
      <p:ext uri="{BB962C8B-B14F-4D97-AF65-F5344CB8AC3E}">
        <p14:creationId xmlns:p14="http://schemas.microsoft.com/office/powerpoint/2010/main" val="60237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118EE-0671-08E8-8650-84977329B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03F30E-6924-0ED3-184A-A5A23F453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0991BE-26EB-1555-0CD7-05F2117C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78F4D-4FDB-4578-A1F4-0774D6851035}" type="datetimeFigureOut">
              <a:rPr lang="en-GB" smtClean="0"/>
              <a:t>20/09/2022</a:t>
            </a:fld>
            <a:endParaRPr lang="en-GB"/>
          </a:p>
        </p:txBody>
      </p:sp>
      <p:sp>
        <p:nvSpPr>
          <p:cNvPr id="5" name="Footer Placeholder 4">
            <a:extLst>
              <a:ext uri="{FF2B5EF4-FFF2-40B4-BE49-F238E27FC236}">
                <a16:creationId xmlns:a16="http://schemas.microsoft.com/office/drawing/2014/main" id="{426DCB2D-CD92-0233-5254-00E4F5FF9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9EA257-C3AA-F696-E954-FBDB4FE68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58BA2-3A99-4BF9-9F98-C2B31138BF9D}" type="slidenum">
              <a:rPr lang="en-GB" smtClean="0"/>
              <a:t>‹#›</a:t>
            </a:fld>
            <a:endParaRPr lang="en-GB"/>
          </a:p>
        </p:txBody>
      </p:sp>
    </p:spTree>
    <p:extLst>
      <p:ext uri="{BB962C8B-B14F-4D97-AF65-F5344CB8AC3E}">
        <p14:creationId xmlns:p14="http://schemas.microsoft.com/office/powerpoint/2010/main" val="396046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6CBBC3-1E94-F5CD-C310-D45B7730625C}"/>
              </a:ext>
            </a:extLst>
          </p:cNvPr>
          <p:cNvSpPr>
            <a:spLocks noGrp="1"/>
          </p:cNvSpPr>
          <p:nvPr>
            <p:ph type="ctrTitle"/>
          </p:nvPr>
        </p:nvSpPr>
        <p:spPr>
          <a:xfrm>
            <a:off x="4038600" y="1939159"/>
            <a:ext cx="7644627" cy="2166116"/>
          </a:xfrm>
        </p:spPr>
        <p:txBody>
          <a:bodyPr>
            <a:normAutofit/>
          </a:bodyPr>
          <a:lstStyle/>
          <a:p>
            <a:pPr algn="just"/>
            <a:r>
              <a:rPr lang="en-GB" b="1" dirty="0"/>
              <a:t>Power Point Assignment</a:t>
            </a:r>
          </a:p>
        </p:txBody>
      </p:sp>
      <p:sp>
        <p:nvSpPr>
          <p:cNvPr id="3" name="Subtitle 2">
            <a:extLst>
              <a:ext uri="{FF2B5EF4-FFF2-40B4-BE49-F238E27FC236}">
                <a16:creationId xmlns:a16="http://schemas.microsoft.com/office/drawing/2014/main" id="{E178DB3C-ABFE-AC44-4E21-399034AEEF23}"/>
              </a:ext>
            </a:extLst>
          </p:cNvPr>
          <p:cNvSpPr>
            <a:spLocks noGrp="1"/>
          </p:cNvSpPr>
          <p:nvPr>
            <p:ph type="subTitle" idx="1"/>
          </p:nvPr>
        </p:nvSpPr>
        <p:spPr>
          <a:xfrm>
            <a:off x="8239760" y="4782320"/>
            <a:ext cx="3443467" cy="1329443"/>
          </a:xfrm>
        </p:spPr>
        <p:txBody>
          <a:bodyPr>
            <a:normAutofit/>
          </a:bodyPr>
          <a:lstStyle/>
          <a:p>
            <a:pPr algn="l"/>
            <a:r>
              <a:rPr lang="en-GB" dirty="0"/>
              <a:t>by</a:t>
            </a:r>
          </a:p>
          <a:p>
            <a:pPr algn="l"/>
            <a:r>
              <a:rPr lang="en-GB" dirty="0"/>
              <a:t>Valan Arockiya Kiraswin A</a:t>
            </a:r>
          </a:p>
        </p:txBody>
      </p:sp>
    </p:spTree>
    <p:extLst>
      <p:ext uri="{BB962C8B-B14F-4D97-AF65-F5344CB8AC3E}">
        <p14:creationId xmlns:p14="http://schemas.microsoft.com/office/powerpoint/2010/main" val="289344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30B68-162D-A78B-7227-544A9B49C4A6}"/>
              </a:ext>
            </a:extLst>
          </p:cNvPr>
          <p:cNvSpPr>
            <a:spLocks noGrp="1"/>
          </p:cNvSpPr>
          <p:nvPr>
            <p:ph type="title"/>
          </p:nvPr>
        </p:nvSpPr>
        <p:spPr>
          <a:xfrm>
            <a:off x="686834" y="1153572"/>
            <a:ext cx="3200400" cy="4461163"/>
          </a:xfrm>
        </p:spPr>
        <p:txBody>
          <a:bodyPr>
            <a:normAutofit/>
          </a:bodyPr>
          <a:lstStyle/>
          <a:p>
            <a:r>
              <a:rPr lang="en-GB" sz="3700" b="1" i="0">
                <a:solidFill>
                  <a:srgbClr val="FFFFFF"/>
                </a:solidFill>
                <a:effectLst/>
                <a:latin typeface="Open Sans" panose="020B0604020202020204" pitchFamily="34" charset="0"/>
              </a:rPr>
              <a:t>Most Popular Components</a:t>
            </a:r>
            <a:br>
              <a:rPr lang="en-GB" sz="3700" b="1" i="0">
                <a:solidFill>
                  <a:srgbClr val="FFFFFF"/>
                </a:solidFill>
                <a:effectLst/>
                <a:latin typeface="Open Sans" panose="020B0604020202020204" pitchFamily="34" charset="0"/>
              </a:rPr>
            </a:br>
            <a:endParaRPr lang="en-GB"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A2ABD3-4589-FD8A-9728-EEFC350F1D97}"/>
              </a:ext>
            </a:extLst>
          </p:cNvPr>
          <p:cNvSpPr>
            <a:spLocks noGrp="1"/>
          </p:cNvSpPr>
          <p:nvPr>
            <p:ph idx="1"/>
          </p:nvPr>
        </p:nvSpPr>
        <p:spPr>
          <a:xfrm>
            <a:off x="4447308" y="591344"/>
            <a:ext cx="6906491" cy="5585619"/>
          </a:xfrm>
        </p:spPr>
        <p:txBody>
          <a:bodyPr anchor="ctr">
            <a:normAutofit/>
          </a:bodyPr>
          <a:lstStyle/>
          <a:p>
            <a:pPr marL="0" indent="0">
              <a:buNone/>
            </a:pPr>
            <a:r>
              <a:rPr lang="en-GB" b="1" dirty="0"/>
              <a:t>List of Components</a:t>
            </a:r>
          </a:p>
          <a:p>
            <a:r>
              <a:rPr lang="en-GB" dirty="0"/>
              <a:t>DataGrid </a:t>
            </a:r>
          </a:p>
          <a:p>
            <a:r>
              <a:rPr lang="en-GB" dirty="0"/>
              <a:t>Chats </a:t>
            </a:r>
          </a:p>
          <a:p>
            <a:r>
              <a:rPr lang="en-GB" dirty="0" err="1"/>
              <a:t>ListView</a:t>
            </a:r>
            <a:r>
              <a:rPr lang="en-GB" dirty="0"/>
              <a:t> </a:t>
            </a:r>
          </a:p>
          <a:p>
            <a:r>
              <a:rPr lang="en-GB" dirty="0"/>
              <a:t>Scheduler </a:t>
            </a:r>
          </a:p>
          <a:p>
            <a:r>
              <a:rPr lang="en-GB" dirty="0"/>
              <a:t>Diagram </a:t>
            </a:r>
          </a:p>
          <a:p>
            <a:r>
              <a:rPr lang="en-GB" dirty="0"/>
              <a:t>PDF Viewer </a:t>
            </a:r>
          </a:p>
          <a:p>
            <a:r>
              <a:rPr lang="en-GB" dirty="0"/>
              <a:t>Excel Library</a:t>
            </a:r>
          </a:p>
        </p:txBody>
      </p:sp>
    </p:spTree>
    <p:extLst>
      <p:ext uri="{BB962C8B-B14F-4D97-AF65-F5344CB8AC3E}">
        <p14:creationId xmlns:p14="http://schemas.microsoft.com/office/powerpoint/2010/main" val="46699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573F-9F9C-ECA6-6C15-8AA4A4D4184D}"/>
              </a:ext>
            </a:extLst>
          </p:cNvPr>
          <p:cNvSpPr txBox="1"/>
          <p:nvPr/>
        </p:nvSpPr>
        <p:spPr>
          <a:xfrm>
            <a:off x="371475" y="311928"/>
            <a:ext cx="5612230" cy="3508653"/>
          </a:xfrm>
          <a:prstGeom prst="rect">
            <a:avLst/>
          </a:prstGeom>
          <a:noFill/>
        </p:spPr>
        <p:txBody>
          <a:bodyPr wrap="square" rtlCol="0">
            <a:spAutoFit/>
          </a:bodyPr>
          <a:lstStyle/>
          <a:p>
            <a:pPr algn="l">
              <a:lnSpc>
                <a:spcPct val="150000"/>
              </a:lnSpc>
            </a:pPr>
            <a:r>
              <a:rPr lang="en-GB" sz="2400" b="1" i="0" dirty="0">
                <a:solidFill>
                  <a:srgbClr val="1A1A1A"/>
                </a:solidFill>
                <a:effectLst/>
                <a:latin typeface="Open Sans" panose="020B0606030504020204" pitchFamily="34" charset="0"/>
              </a:rPr>
              <a:t>DataGrid</a:t>
            </a:r>
            <a:endParaRPr lang="en-GB" sz="2800" b="1" i="0" dirty="0">
              <a:solidFill>
                <a:srgbClr val="1A1A1A"/>
              </a:solidFill>
              <a:effectLst/>
              <a:latin typeface="Open Sans" panose="020B0606030504020204" pitchFamily="34" charset="0"/>
            </a:endParaRPr>
          </a:p>
          <a:p>
            <a:pPr algn="l">
              <a:lnSpc>
                <a:spcPct val="150000"/>
              </a:lnSpc>
            </a:pPr>
            <a:r>
              <a:rPr lang="en-GB" sz="16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endParaRPr lang="en-GB" dirty="0"/>
          </a:p>
        </p:txBody>
      </p:sp>
      <p:pic>
        <p:nvPicPr>
          <p:cNvPr id="1026" name="Picture 2" descr="Syncfusion Essential DataGrid">
            <a:extLst>
              <a:ext uri="{FF2B5EF4-FFF2-40B4-BE49-F238E27FC236}">
                <a16:creationId xmlns:a16="http://schemas.microsoft.com/office/drawing/2014/main" id="{3C544B9D-3B0B-DF08-AAF7-A9856C1F3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313" y="193488"/>
            <a:ext cx="4598684" cy="37827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A0286F-7FE2-49EC-4E28-AC9210D8BA74}"/>
              </a:ext>
            </a:extLst>
          </p:cNvPr>
          <p:cNvSpPr txBox="1"/>
          <p:nvPr/>
        </p:nvSpPr>
        <p:spPr>
          <a:xfrm>
            <a:off x="371475" y="3893190"/>
            <a:ext cx="5019676" cy="923330"/>
          </a:xfrm>
          <a:prstGeom prst="rect">
            <a:avLst/>
          </a:prstGeom>
          <a:noFill/>
        </p:spPr>
        <p:txBody>
          <a:bodyPr wrap="square" rtlCol="0">
            <a:spAutoFit/>
          </a:bodyPr>
          <a:lstStyle/>
          <a:p>
            <a:pPr algn="l"/>
            <a:r>
              <a:rPr lang="en-GB" i="0" dirty="0">
                <a:solidFill>
                  <a:srgbClr val="1A1A1A"/>
                </a:solidFill>
                <a:effectLst/>
                <a:latin typeface="Open Sans" panose="020B0606030504020204" pitchFamily="34" charset="0"/>
              </a:rPr>
              <a:t>SUPPORTED PLATFORMS</a:t>
            </a:r>
            <a:endParaRPr lang="en-GB" i="0" dirty="0">
              <a:solidFill>
                <a:srgbClr val="666666"/>
              </a:solidFill>
              <a:effectLst/>
              <a:latin typeface="Open Sans" panose="020B0606030504020204" pitchFamily="34" charset="0"/>
            </a:endParaRPr>
          </a:p>
          <a:p>
            <a:pPr algn="l"/>
            <a:br>
              <a:rPr lang="en-GB" b="0" i="0" dirty="0">
                <a:solidFill>
                  <a:srgbClr val="666666"/>
                </a:solidFill>
                <a:effectLst/>
                <a:latin typeface="Open Sans" panose="020B0606030504020204" pitchFamily="34" charset="0"/>
              </a:rPr>
            </a:br>
            <a:r>
              <a:rPr lang="en-GB" b="0" i="0" dirty="0">
                <a:solidFill>
                  <a:srgbClr val="666666"/>
                </a:solidFill>
                <a:effectLst/>
                <a:latin typeface="Open Sans" panose="020B0606030504020204" pitchFamily="34" charset="0"/>
              </a:rPr>
              <a:t>          </a:t>
            </a:r>
            <a:endParaRPr lang="en-GB" dirty="0"/>
          </a:p>
        </p:txBody>
      </p:sp>
      <p:pic>
        <p:nvPicPr>
          <p:cNvPr id="14" name="Picture 13">
            <a:extLst>
              <a:ext uri="{FF2B5EF4-FFF2-40B4-BE49-F238E27FC236}">
                <a16:creationId xmlns:a16="http://schemas.microsoft.com/office/drawing/2014/main" id="{A7069D13-03E4-9B3E-5F55-F3A6F362F295}"/>
              </a:ext>
            </a:extLst>
          </p:cNvPr>
          <p:cNvPicPr>
            <a:picLocks noChangeAspect="1"/>
          </p:cNvPicPr>
          <p:nvPr/>
        </p:nvPicPr>
        <p:blipFill>
          <a:blip r:embed="rId3"/>
          <a:stretch>
            <a:fillRect/>
          </a:stretch>
        </p:blipFill>
        <p:spPr>
          <a:xfrm>
            <a:off x="466738" y="4215023"/>
            <a:ext cx="647790" cy="2534004"/>
          </a:xfrm>
          <a:prstGeom prst="rect">
            <a:avLst/>
          </a:prstGeom>
        </p:spPr>
      </p:pic>
      <p:graphicFrame>
        <p:nvGraphicFramePr>
          <p:cNvPr id="15" name="Table 4">
            <a:extLst>
              <a:ext uri="{FF2B5EF4-FFF2-40B4-BE49-F238E27FC236}">
                <a16:creationId xmlns:a16="http://schemas.microsoft.com/office/drawing/2014/main" id="{C2F90BE4-1B42-45B5-AC6D-70DE15FFA811}"/>
              </a:ext>
            </a:extLst>
          </p:cNvPr>
          <p:cNvGraphicFramePr>
            <a:graphicFrameLocks noGrp="1"/>
          </p:cNvGraphicFramePr>
          <p:nvPr>
            <p:extLst>
              <p:ext uri="{D42A27DB-BD31-4B8C-83A1-F6EECF244321}">
                <p14:modId xmlns:p14="http://schemas.microsoft.com/office/powerpoint/2010/main" val="264105488"/>
              </p:ext>
            </p:extLst>
          </p:nvPr>
        </p:nvGraphicFramePr>
        <p:xfrm>
          <a:off x="1032341" y="4427906"/>
          <a:ext cx="8476050" cy="369332"/>
        </p:xfrm>
        <a:graphic>
          <a:graphicData uri="http://schemas.openxmlformats.org/drawingml/2006/table">
            <a:tbl>
              <a:tblPr firstRow="1" bandRow="1">
                <a:tableStyleId>{2D5ABB26-0587-4C30-8999-92F81FD0307C}</a:tableStyleId>
              </a:tblPr>
              <a:tblGrid>
                <a:gridCol w="1040299">
                  <a:extLst>
                    <a:ext uri="{9D8B030D-6E8A-4147-A177-3AD203B41FA5}">
                      <a16:colId xmlns:a16="http://schemas.microsoft.com/office/drawing/2014/main" val="1212074261"/>
                    </a:ext>
                  </a:extLst>
                </a:gridCol>
                <a:gridCol w="863600">
                  <a:extLst>
                    <a:ext uri="{9D8B030D-6E8A-4147-A177-3AD203B41FA5}">
                      <a16:colId xmlns:a16="http://schemas.microsoft.com/office/drawing/2014/main" val="698683592"/>
                    </a:ext>
                  </a:extLst>
                </a:gridCol>
                <a:gridCol w="690880">
                  <a:extLst>
                    <a:ext uri="{9D8B030D-6E8A-4147-A177-3AD203B41FA5}">
                      <a16:colId xmlns:a16="http://schemas.microsoft.com/office/drawing/2014/main" val="332516855"/>
                    </a:ext>
                  </a:extLst>
                </a:gridCol>
                <a:gridCol w="558800">
                  <a:extLst>
                    <a:ext uri="{9D8B030D-6E8A-4147-A177-3AD203B41FA5}">
                      <a16:colId xmlns:a16="http://schemas.microsoft.com/office/drawing/2014/main" val="2087138205"/>
                    </a:ext>
                  </a:extLst>
                </a:gridCol>
                <a:gridCol w="5322471">
                  <a:extLst>
                    <a:ext uri="{9D8B030D-6E8A-4147-A177-3AD203B41FA5}">
                      <a16:colId xmlns:a16="http://schemas.microsoft.com/office/drawing/2014/main" val="2387715043"/>
                    </a:ext>
                  </a:extLst>
                </a:gridCol>
              </a:tblGrid>
              <a:tr h="369332">
                <a:tc>
                  <a:txBody>
                    <a:bodyPr/>
                    <a:lstStyle/>
                    <a:p>
                      <a:pPr marL="92075" indent="-92075">
                        <a:buFont typeface="Arial" panose="020B0604020202020204" pitchFamily="34" charset="0"/>
                        <a:buChar char="•"/>
                      </a:pPr>
                      <a:r>
                        <a:rPr lang="en-GB" sz="1400" b="0" dirty="0">
                          <a:solidFill>
                            <a:schemeClr val="accent5">
                              <a:lumMod val="75000"/>
                            </a:schemeClr>
                          </a:solidFill>
                        </a:rPr>
                        <a:t>Java Script</a:t>
                      </a:r>
                    </a:p>
                  </a:txBody>
                  <a:tcPr/>
                </a:tc>
                <a:tc>
                  <a:txBody>
                    <a:bodyPr/>
                    <a:lstStyle/>
                    <a:p>
                      <a:pPr marL="92075" indent="-92075">
                        <a:buFont typeface="Arial" panose="020B0604020202020204" pitchFamily="34" charset="0"/>
                        <a:buChar char="•"/>
                        <a:tabLst>
                          <a:tab pos="893763" algn="l"/>
                        </a:tabLst>
                      </a:pPr>
                      <a:r>
                        <a:rPr lang="en-GB" sz="1400" b="0" dirty="0">
                          <a:solidFill>
                            <a:schemeClr val="accent5">
                              <a:lumMod val="75000"/>
                            </a:schemeClr>
                          </a:solidFill>
                        </a:rPr>
                        <a:t>Angular</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React</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Vue</a:t>
                      </a:r>
                    </a:p>
                  </a:txBody>
                  <a:tcPr/>
                </a:tc>
                <a:tc>
                  <a:txBody>
                    <a:bodyPr/>
                    <a:lstStyle/>
                    <a:p>
                      <a:pPr marL="92075" indent="-92075">
                        <a:buFont typeface="Arial" panose="020B0604020202020204" pitchFamily="34" charset="0"/>
                        <a:buChar char="•"/>
                      </a:pPr>
                      <a:r>
                        <a:rPr lang="en-GB" sz="1400" b="0" dirty="0" err="1">
                          <a:solidFill>
                            <a:schemeClr val="accent5">
                              <a:lumMod val="75000"/>
                            </a:schemeClr>
                          </a:solidFill>
                        </a:rPr>
                        <a:t>Blazor</a:t>
                      </a:r>
                      <a:endParaRPr lang="en-GB" sz="1400" b="0" dirty="0">
                        <a:solidFill>
                          <a:schemeClr val="accent5">
                            <a:lumMod val="75000"/>
                          </a:schemeClr>
                        </a:solidFill>
                      </a:endParaRPr>
                    </a:p>
                  </a:txBody>
                  <a:tcPr/>
                </a:tc>
                <a:extLst>
                  <a:ext uri="{0D108BD9-81ED-4DB2-BD59-A6C34878D82A}">
                    <a16:rowId xmlns:a16="http://schemas.microsoft.com/office/drawing/2014/main" val="454075460"/>
                  </a:ext>
                </a:extLst>
              </a:tr>
            </a:tbl>
          </a:graphicData>
        </a:graphic>
      </p:graphicFrame>
      <p:sp>
        <p:nvSpPr>
          <p:cNvPr id="17" name="TextBox 16">
            <a:extLst>
              <a:ext uri="{FF2B5EF4-FFF2-40B4-BE49-F238E27FC236}">
                <a16:creationId xmlns:a16="http://schemas.microsoft.com/office/drawing/2014/main" id="{A53D8010-5646-161D-5EB5-637FD1CA9406}"/>
              </a:ext>
            </a:extLst>
          </p:cNvPr>
          <p:cNvSpPr txBox="1"/>
          <p:nvPr/>
        </p:nvSpPr>
        <p:spPr>
          <a:xfrm>
            <a:off x="1031656" y="5073795"/>
            <a:ext cx="3495675" cy="307777"/>
          </a:xfrm>
          <a:prstGeom prst="rect">
            <a:avLst/>
          </a:prstGeom>
          <a:noFill/>
        </p:spPr>
        <p:txBody>
          <a:bodyPr wrap="square" rtlCol="0">
            <a:spAutoFit/>
          </a:bodyPr>
          <a:lstStyle/>
          <a:p>
            <a:pPr marL="92075" indent="-92075">
              <a:buFont typeface="Arial" panose="020B0604020202020204" pitchFamily="34" charset="0"/>
              <a:buChar char="•"/>
            </a:pPr>
            <a:r>
              <a:rPr lang="en-GB" sz="1400" dirty="0">
                <a:solidFill>
                  <a:schemeClr val="accent5">
                    <a:lumMod val="75000"/>
                  </a:schemeClr>
                </a:solidFill>
              </a:rPr>
              <a:t>ASP.NET Web Forms</a:t>
            </a:r>
            <a:endParaRPr lang="en-GB" sz="1600" dirty="0">
              <a:solidFill>
                <a:schemeClr val="accent5">
                  <a:lumMod val="75000"/>
                </a:schemeClr>
              </a:solidFill>
            </a:endParaRPr>
          </a:p>
        </p:txBody>
      </p:sp>
      <p:graphicFrame>
        <p:nvGraphicFramePr>
          <p:cNvPr id="20" name="Table 4">
            <a:extLst>
              <a:ext uri="{FF2B5EF4-FFF2-40B4-BE49-F238E27FC236}">
                <a16:creationId xmlns:a16="http://schemas.microsoft.com/office/drawing/2014/main" id="{1AAB1A33-49C7-D214-4137-4E543AFD3932}"/>
              </a:ext>
            </a:extLst>
          </p:cNvPr>
          <p:cNvGraphicFramePr>
            <a:graphicFrameLocks noGrp="1"/>
          </p:cNvGraphicFramePr>
          <p:nvPr>
            <p:extLst>
              <p:ext uri="{D42A27DB-BD31-4B8C-83A1-F6EECF244321}">
                <p14:modId xmlns:p14="http://schemas.microsoft.com/office/powerpoint/2010/main" val="1324309540"/>
              </p:ext>
            </p:extLst>
          </p:nvPr>
        </p:nvGraphicFramePr>
        <p:xfrm>
          <a:off x="1032341" y="4728365"/>
          <a:ext cx="8476050" cy="369332"/>
        </p:xfrm>
        <a:graphic>
          <a:graphicData uri="http://schemas.openxmlformats.org/drawingml/2006/table">
            <a:tbl>
              <a:tblPr firstRow="1" bandRow="1">
                <a:tableStyleId>{2D5ABB26-0587-4C30-8999-92F81FD0307C}</a:tableStyleId>
              </a:tblPr>
              <a:tblGrid>
                <a:gridCol w="705019">
                  <a:extLst>
                    <a:ext uri="{9D8B030D-6E8A-4147-A177-3AD203B41FA5}">
                      <a16:colId xmlns:a16="http://schemas.microsoft.com/office/drawing/2014/main" val="1212074261"/>
                    </a:ext>
                  </a:extLst>
                </a:gridCol>
                <a:gridCol w="782320">
                  <a:extLst>
                    <a:ext uri="{9D8B030D-6E8A-4147-A177-3AD203B41FA5}">
                      <a16:colId xmlns:a16="http://schemas.microsoft.com/office/drawing/2014/main" val="698683592"/>
                    </a:ext>
                  </a:extLst>
                </a:gridCol>
                <a:gridCol w="1270000">
                  <a:extLst>
                    <a:ext uri="{9D8B030D-6E8A-4147-A177-3AD203B41FA5}">
                      <a16:colId xmlns:a16="http://schemas.microsoft.com/office/drawing/2014/main" val="332516855"/>
                    </a:ext>
                  </a:extLst>
                </a:gridCol>
                <a:gridCol w="3007360">
                  <a:extLst>
                    <a:ext uri="{9D8B030D-6E8A-4147-A177-3AD203B41FA5}">
                      <a16:colId xmlns:a16="http://schemas.microsoft.com/office/drawing/2014/main" val="2087138205"/>
                    </a:ext>
                  </a:extLst>
                </a:gridCol>
                <a:gridCol w="2711351">
                  <a:extLst>
                    <a:ext uri="{9D8B030D-6E8A-4147-A177-3AD203B41FA5}">
                      <a16:colId xmlns:a16="http://schemas.microsoft.com/office/drawing/2014/main" val="2387715043"/>
                    </a:ext>
                  </a:extLst>
                </a:gridCol>
              </a:tblGrid>
              <a:tr h="369332">
                <a:tc>
                  <a:txBody>
                    <a:bodyPr/>
                    <a:lstStyle/>
                    <a:p>
                      <a:pPr marL="92075" indent="-92075">
                        <a:buFont typeface="Arial" panose="020B0604020202020204" pitchFamily="34" charset="0"/>
                        <a:buChar char="•"/>
                      </a:pPr>
                      <a:r>
                        <a:rPr lang="en-GB" sz="1400" b="0" dirty="0" err="1">
                          <a:solidFill>
                            <a:schemeClr val="accent5">
                              <a:lumMod val="75000"/>
                            </a:schemeClr>
                          </a:solidFill>
                        </a:rPr>
                        <a:t>Fluter</a:t>
                      </a:r>
                      <a:endParaRPr lang="en-GB" sz="1400" b="0" dirty="0">
                        <a:solidFill>
                          <a:schemeClr val="accent5">
                            <a:lumMod val="75000"/>
                          </a:schemeClr>
                        </a:solidFill>
                      </a:endParaRPr>
                    </a:p>
                  </a:txBody>
                  <a:tcPr/>
                </a:tc>
                <a:tc>
                  <a:txBody>
                    <a:bodyPr/>
                    <a:lstStyle/>
                    <a:p>
                      <a:pPr marL="92075" indent="-92075">
                        <a:buFont typeface="Arial" panose="020B0604020202020204" pitchFamily="34" charset="0"/>
                        <a:buChar char="•"/>
                        <a:tabLst>
                          <a:tab pos="893763" algn="l"/>
                        </a:tabLst>
                      </a:pPr>
                      <a:r>
                        <a:rPr lang="en-GB" sz="1400" b="0" dirty="0">
                          <a:solidFill>
                            <a:schemeClr val="accent5">
                              <a:lumMod val="75000"/>
                            </a:schemeClr>
                          </a:solidFill>
                        </a:rPr>
                        <a:t>jQuery</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ASP.NET MVC</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ASP.NET Core</a:t>
                      </a:r>
                    </a:p>
                  </a:txBody>
                  <a:tcPr/>
                </a:tc>
                <a:tc>
                  <a:txBody>
                    <a:bodyPr/>
                    <a:lstStyle/>
                    <a:p>
                      <a:pPr marL="0" indent="0">
                        <a:buFont typeface="Arial" panose="020B0604020202020204" pitchFamily="34" charset="0"/>
                        <a:buNone/>
                      </a:pPr>
                      <a:endParaRPr lang="en-GB" sz="1400" b="0" dirty="0">
                        <a:solidFill>
                          <a:schemeClr val="accent5">
                            <a:lumMod val="75000"/>
                          </a:schemeClr>
                        </a:solidFill>
                      </a:endParaRPr>
                    </a:p>
                  </a:txBody>
                  <a:tcPr/>
                </a:tc>
                <a:extLst>
                  <a:ext uri="{0D108BD9-81ED-4DB2-BD59-A6C34878D82A}">
                    <a16:rowId xmlns:a16="http://schemas.microsoft.com/office/drawing/2014/main" val="454075460"/>
                  </a:ext>
                </a:extLst>
              </a:tr>
            </a:tbl>
          </a:graphicData>
        </a:graphic>
      </p:graphicFrame>
      <p:graphicFrame>
        <p:nvGraphicFramePr>
          <p:cNvPr id="21" name="Table 12">
            <a:extLst>
              <a:ext uri="{FF2B5EF4-FFF2-40B4-BE49-F238E27FC236}">
                <a16:creationId xmlns:a16="http://schemas.microsoft.com/office/drawing/2014/main" id="{19B1C5CD-72A2-A864-E8CD-B069CB0771AC}"/>
              </a:ext>
            </a:extLst>
          </p:cNvPr>
          <p:cNvGraphicFramePr>
            <a:graphicFrameLocks noGrp="1"/>
          </p:cNvGraphicFramePr>
          <p:nvPr>
            <p:extLst>
              <p:ext uri="{D42A27DB-BD31-4B8C-83A1-F6EECF244321}">
                <p14:modId xmlns:p14="http://schemas.microsoft.com/office/powerpoint/2010/main" val="1075867190"/>
              </p:ext>
            </p:extLst>
          </p:nvPr>
        </p:nvGraphicFramePr>
        <p:xfrm>
          <a:off x="1031656" y="5700563"/>
          <a:ext cx="9037980" cy="370840"/>
        </p:xfrm>
        <a:graphic>
          <a:graphicData uri="http://schemas.openxmlformats.org/drawingml/2006/table">
            <a:tbl>
              <a:tblPr firstRow="1" bandRow="1">
                <a:tableStyleId>{2D5ABB26-0587-4C30-8999-92F81FD0307C}</a:tableStyleId>
              </a:tblPr>
              <a:tblGrid>
                <a:gridCol w="1071464">
                  <a:extLst>
                    <a:ext uri="{9D8B030D-6E8A-4147-A177-3AD203B41FA5}">
                      <a16:colId xmlns:a16="http://schemas.microsoft.com/office/drawing/2014/main" val="1430640366"/>
                    </a:ext>
                  </a:extLst>
                </a:gridCol>
                <a:gridCol w="629920">
                  <a:extLst>
                    <a:ext uri="{9D8B030D-6E8A-4147-A177-3AD203B41FA5}">
                      <a16:colId xmlns:a16="http://schemas.microsoft.com/office/drawing/2014/main" val="3650510587"/>
                    </a:ext>
                  </a:extLst>
                </a:gridCol>
                <a:gridCol w="731520">
                  <a:extLst>
                    <a:ext uri="{9D8B030D-6E8A-4147-A177-3AD203B41FA5}">
                      <a16:colId xmlns:a16="http://schemas.microsoft.com/office/drawing/2014/main" val="1105881771"/>
                    </a:ext>
                  </a:extLst>
                </a:gridCol>
                <a:gridCol w="772160">
                  <a:extLst>
                    <a:ext uri="{9D8B030D-6E8A-4147-A177-3AD203B41FA5}">
                      <a16:colId xmlns:a16="http://schemas.microsoft.com/office/drawing/2014/main" val="720454617"/>
                    </a:ext>
                  </a:extLst>
                </a:gridCol>
                <a:gridCol w="883920">
                  <a:extLst>
                    <a:ext uri="{9D8B030D-6E8A-4147-A177-3AD203B41FA5}">
                      <a16:colId xmlns:a16="http://schemas.microsoft.com/office/drawing/2014/main" val="4035310632"/>
                    </a:ext>
                  </a:extLst>
                </a:gridCol>
                <a:gridCol w="4948996">
                  <a:extLst>
                    <a:ext uri="{9D8B030D-6E8A-4147-A177-3AD203B41FA5}">
                      <a16:colId xmlns:a16="http://schemas.microsoft.com/office/drawing/2014/main" val="1169054651"/>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WinForms</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WPF</a:t>
                      </a:r>
                    </a:p>
                  </a:txBody>
                  <a:tcPr/>
                </a:tc>
                <a:tc>
                  <a:txBody>
                    <a:bodyPr/>
                    <a:lstStyle/>
                    <a:p>
                      <a:pPr marL="92075" indent="-92075">
                        <a:buFont typeface="Arial" panose="020B0604020202020204" pitchFamily="34" charset="0"/>
                        <a:buChar char="•"/>
                      </a:pPr>
                      <a:r>
                        <a:rPr lang="en-GB" sz="1400" dirty="0" err="1">
                          <a:solidFill>
                            <a:schemeClr val="accent5">
                              <a:lumMod val="75000"/>
                            </a:schemeClr>
                          </a:solidFill>
                        </a:rPr>
                        <a:t>WinUI</a:t>
                      </a:r>
                      <a:endParaRPr lang="en-GB" sz="1400" dirty="0">
                        <a:solidFill>
                          <a:schemeClr val="accent5">
                            <a:lumMod val="75000"/>
                          </a:schemeClr>
                        </a:solidFill>
                      </a:endParaRP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Flutter</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Xamarin</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UWP</a:t>
                      </a:r>
                    </a:p>
                  </a:txBody>
                  <a:tcPr/>
                </a:tc>
                <a:extLst>
                  <a:ext uri="{0D108BD9-81ED-4DB2-BD59-A6C34878D82A}">
                    <a16:rowId xmlns:a16="http://schemas.microsoft.com/office/drawing/2014/main" val="1798855825"/>
                  </a:ext>
                </a:extLst>
              </a:tr>
            </a:tbl>
          </a:graphicData>
        </a:graphic>
      </p:graphicFrame>
      <p:graphicFrame>
        <p:nvGraphicFramePr>
          <p:cNvPr id="22" name="Table 13">
            <a:extLst>
              <a:ext uri="{FF2B5EF4-FFF2-40B4-BE49-F238E27FC236}">
                <a16:creationId xmlns:a16="http://schemas.microsoft.com/office/drawing/2014/main" id="{6B53FC6C-4811-9B2E-6E1B-74D48842D4E6}"/>
              </a:ext>
            </a:extLst>
          </p:cNvPr>
          <p:cNvGraphicFramePr>
            <a:graphicFrameLocks noGrp="1"/>
          </p:cNvGraphicFramePr>
          <p:nvPr>
            <p:extLst>
              <p:ext uri="{D42A27DB-BD31-4B8C-83A1-F6EECF244321}">
                <p14:modId xmlns:p14="http://schemas.microsoft.com/office/powerpoint/2010/main" val="328419454"/>
              </p:ext>
            </p:extLst>
          </p:nvPr>
        </p:nvGraphicFramePr>
        <p:xfrm>
          <a:off x="1031656" y="6254561"/>
          <a:ext cx="8127999" cy="370840"/>
        </p:xfrm>
        <a:graphic>
          <a:graphicData uri="http://schemas.openxmlformats.org/drawingml/2006/table">
            <a:tbl>
              <a:tblPr firstRow="1" bandRow="1">
                <a:tableStyleId>{2D5ABB26-0587-4C30-8999-92F81FD0307C}</a:tableStyleId>
              </a:tblPr>
              <a:tblGrid>
                <a:gridCol w="898744">
                  <a:extLst>
                    <a:ext uri="{9D8B030D-6E8A-4147-A177-3AD203B41FA5}">
                      <a16:colId xmlns:a16="http://schemas.microsoft.com/office/drawing/2014/main" val="1289266421"/>
                    </a:ext>
                  </a:extLst>
                </a:gridCol>
                <a:gridCol w="822960">
                  <a:extLst>
                    <a:ext uri="{9D8B030D-6E8A-4147-A177-3AD203B41FA5}">
                      <a16:colId xmlns:a16="http://schemas.microsoft.com/office/drawing/2014/main" val="2527364336"/>
                    </a:ext>
                  </a:extLst>
                </a:gridCol>
                <a:gridCol w="6406295">
                  <a:extLst>
                    <a:ext uri="{9D8B030D-6E8A-4147-A177-3AD203B41FA5}">
                      <a16:colId xmlns:a16="http://schemas.microsoft.com/office/drawing/2014/main" val="1966474820"/>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Xamarin</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Flutter</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UWP</a:t>
                      </a:r>
                    </a:p>
                  </a:txBody>
                  <a:tcPr/>
                </a:tc>
                <a:extLst>
                  <a:ext uri="{0D108BD9-81ED-4DB2-BD59-A6C34878D82A}">
                    <a16:rowId xmlns:a16="http://schemas.microsoft.com/office/drawing/2014/main" val="4278485310"/>
                  </a:ext>
                </a:extLst>
              </a:tr>
            </a:tbl>
          </a:graphicData>
        </a:graphic>
      </p:graphicFrame>
    </p:spTree>
    <p:extLst>
      <p:ext uri="{BB962C8B-B14F-4D97-AF65-F5344CB8AC3E}">
        <p14:creationId xmlns:p14="http://schemas.microsoft.com/office/powerpoint/2010/main" val="70569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573F-9F9C-ECA6-6C15-8AA4A4D4184D}"/>
              </a:ext>
            </a:extLst>
          </p:cNvPr>
          <p:cNvSpPr txBox="1"/>
          <p:nvPr/>
        </p:nvSpPr>
        <p:spPr>
          <a:xfrm>
            <a:off x="371475" y="443005"/>
            <a:ext cx="5499936" cy="2546851"/>
          </a:xfrm>
          <a:prstGeom prst="rect">
            <a:avLst/>
          </a:prstGeom>
          <a:noFill/>
        </p:spPr>
        <p:txBody>
          <a:bodyPr wrap="square" rtlCol="0">
            <a:spAutoFit/>
          </a:bodyPr>
          <a:lstStyle/>
          <a:p>
            <a:pPr algn="l">
              <a:lnSpc>
                <a:spcPct val="150000"/>
              </a:lnSpc>
            </a:pPr>
            <a:r>
              <a:rPr lang="en-GB" sz="2400" b="1" i="0" dirty="0">
                <a:solidFill>
                  <a:srgbClr val="1A1A1A"/>
                </a:solidFill>
                <a:effectLst/>
                <a:latin typeface="Open Sans" panose="020B0606030504020204" pitchFamily="34" charset="0"/>
              </a:rPr>
              <a:t>Charts</a:t>
            </a:r>
            <a:br>
              <a:rPr lang="en-GB" dirty="0"/>
            </a:br>
            <a:r>
              <a:rPr lang="en-GB" sz="16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GB" dirty="0"/>
          </a:p>
        </p:txBody>
      </p:sp>
      <p:sp>
        <p:nvSpPr>
          <p:cNvPr id="3" name="TextBox 2">
            <a:extLst>
              <a:ext uri="{FF2B5EF4-FFF2-40B4-BE49-F238E27FC236}">
                <a16:creationId xmlns:a16="http://schemas.microsoft.com/office/drawing/2014/main" id="{3EA0286F-7FE2-49EC-4E28-AC9210D8BA74}"/>
              </a:ext>
            </a:extLst>
          </p:cNvPr>
          <p:cNvSpPr txBox="1"/>
          <p:nvPr/>
        </p:nvSpPr>
        <p:spPr>
          <a:xfrm>
            <a:off x="371475" y="3776630"/>
            <a:ext cx="5019676" cy="923330"/>
          </a:xfrm>
          <a:prstGeom prst="rect">
            <a:avLst/>
          </a:prstGeom>
          <a:noFill/>
        </p:spPr>
        <p:txBody>
          <a:bodyPr wrap="square" rtlCol="0">
            <a:spAutoFit/>
          </a:bodyPr>
          <a:lstStyle/>
          <a:p>
            <a:pPr algn="l"/>
            <a:r>
              <a:rPr lang="en-GB" i="0" dirty="0">
                <a:solidFill>
                  <a:srgbClr val="1A1A1A"/>
                </a:solidFill>
                <a:effectLst/>
                <a:latin typeface="Open Sans" panose="020B0606030504020204" pitchFamily="34" charset="0"/>
              </a:rPr>
              <a:t>SUPPORTED PLATFORMS</a:t>
            </a:r>
            <a:endParaRPr lang="en-GB" i="0" dirty="0">
              <a:solidFill>
                <a:srgbClr val="666666"/>
              </a:solidFill>
              <a:effectLst/>
              <a:latin typeface="Open Sans" panose="020B0606030504020204" pitchFamily="34" charset="0"/>
            </a:endParaRPr>
          </a:p>
          <a:p>
            <a:pPr algn="l"/>
            <a:br>
              <a:rPr lang="en-GB" b="0" i="0" dirty="0">
                <a:solidFill>
                  <a:srgbClr val="666666"/>
                </a:solidFill>
                <a:effectLst/>
                <a:latin typeface="Open Sans" panose="020B0606030504020204" pitchFamily="34" charset="0"/>
              </a:rPr>
            </a:br>
            <a:r>
              <a:rPr lang="en-GB" b="0" i="0" dirty="0">
                <a:solidFill>
                  <a:srgbClr val="666666"/>
                </a:solidFill>
                <a:effectLst/>
                <a:latin typeface="Open Sans" panose="020B0606030504020204" pitchFamily="34" charset="0"/>
              </a:rPr>
              <a:t>          </a:t>
            </a:r>
            <a:endParaRPr lang="en-GB" dirty="0"/>
          </a:p>
        </p:txBody>
      </p:sp>
      <p:pic>
        <p:nvPicPr>
          <p:cNvPr id="14" name="Picture 13">
            <a:extLst>
              <a:ext uri="{FF2B5EF4-FFF2-40B4-BE49-F238E27FC236}">
                <a16:creationId xmlns:a16="http://schemas.microsoft.com/office/drawing/2014/main" id="{A7069D13-03E4-9B3E-5F55-F3A6F362F295}"/>
              </a:ext>
            </a:extLst>
          </p:cNvPr>
          <p:cNvPicPr>
            <a:picLocks noChangeAspect="1"/>
          </p:cNvPicPr>
          <p:nvPr/>
        </p:nvPicPr>
        <p:blipFill>
          <a:blip r:embed="rId3"/>
          <a:stretch>
            <a:fillRect/>
          </a:stretch>
        </p:blipFill>
        <p:spPr>
          <a:xfrm>
            <a:off x="466738" y="4215023"/>
            <a:ext cx="647790" cy="2534004"/>
          </a:xfrm>
          <a:prstGeom prst="rect">
            <a:avLst/>
          </a:prstGeom>
        </p:spPr>
      </p:pic>
      <p:graphicFrame>
        <p:nvGraphicFramePr>
          <p:cNvPr id="15" name="Table 4">
            <a:extLst>
              <a:ext uri="{FF2B5EF4-FFF2-40B4-BE49-F238E27FC236}">
                <a16:creationId xmlns:a16="http://schemas.microsoft.com/office/drawing/2014/main" id="{C2F90BE4-1B42-45B5-AC6D-70DE15FFA811}"/>
              </a:ext>
            </a:extLst>
          </p:cNvPr>
          <p:cNvGraphicFramePr>
            <a:graphicFrameLocks noGrp="1"/>
          </p:cNvGraphicFramePr>
          <p:nvPr/>
        </p:nvGraphicFramePr>
        <p:xfrm>
          <a:off x="1032341" y="4447188"/>
          <a:ext cx="8476050" cy="369332"/>
        </p:xfrm>
        <a:graphic>
          <a:graphicData uri="http://schemas.openxmlformats.org/drawingml/2006/table">
            <a:tbl>
              <a:tblPr firstRow="1" bandRow="1">
                <a:tableStyleId>{2D5ABB26-0587-4C30-8999-92F81FD0307C}</a:tableStyleId>
              </a:tblPr>
              <a:tblGrid>
                <a:gridCol w="1040299">
                  <a:extLst>
                    <a:ext uri="{9D8B030D-6E8A-4147-A177-3AD203B41FA5}">
                      <a16:colId xmlns:a16="http://schemas.microsoft.com/office/drawing/2014/main" val="1212074261"/>
                    </a:ext>
                  </a:extLst>
                </a:gridCol>
                <a:gridCol w="863600">
                  <a:extLst>
                    <a:ext uri="{9D8B030D-6E8A-4147-A177-3AD203B41FA5}">
                      <a16:colId xmlns:a16="http://schemas.microsoft.com/office/drawing/2014/main" val="698683592"/>
                    </a:ext>
                  </a:extLst>
                </a:gridCol>
                <a:gridCol w="690880">
                  <a:extLst>
                    <a:ext uri="{9D8B030D-6E8A-4147-A177-3AD203B41FA5}">
                      <a16:colId xmlns:a16="http://schemas.microsoft.com/office/drawing/2014/main" val="332516855"/>
                    </a:ext>
                  </a:extLst>
                </a:gridCol>
                <a:gridCol w="558800">
                  <a:extLst>
                    <a:ext uri="{9D8B030D-6E8A-4147-A177-3AD203B41FA5}">
                      <a16:colId xmlns:a16="http://schemas.microsoft.com/office/drawing/2014/main" val="2087138205"/>
                    </a:ext>
                  </a:extLst>
                </a:gridCol>
                <a:gridCol w="5322471">
                  <a:extLst>
                    <a:ext uri="{9D8B030D-6E8A-4147-A177-3AD203B41FA5}">
                      <a16:colId xmlns:a16="http://schemas.microsoft.com/office/drawing/2014/main" val="2387715043"/>
                    </a:ext>
                  </a:extLst>
                </a:gridCol>
              </a:tblGrid>
              <a:tr h="369332">
                <a:tc>
                  <a:txBody>
                    <a:bodyPr/>
                    <a:lstStyle/>
                    <a:p>
                      <a:pPr marL="92075" indent="-92075">
                        <a:buFont typeface="Arial" panose="020B0604020202020204" pitchFamily="34" charset="0"/>
                        <a:buChar char="•"/>
                      </a:pPr>
                      <a:r>
                        <a:rPr lang="en-GB" sz="1400" b="0" dirty="0">
                          <a:solidFill>
                            <a:schemeClr val="accent5">
                              <a:lumMod val="75000"/>
                            </a:schemeClr>
                          </a:solidFill>
                        </a:rPr>
                        <a:t>Java Script</a:t>
                      </a:r>
                    </a:p>
                  </a:txBody>
                  <a:tcPr/>
                </a:tc>
                <a:tc>
                  <a:txBody>
                    <a:bodyPr/>
                    <a:lstStyle/>
                    <a:p>
                      <a:pPr marL="92075" indent="-92075">
                        <a:buFont typeface="Arial" panose="020B0604020202020204" pitchFamily="34" charset="0"/>
                        <a:buChar char="•"/>
                        <a:tabLst>
                          <a:tab pos="893763" algn="l"/>
                        </a:tabLst>
                      </a:pPr>
                      <a:r>
                        <a:rPr lang="en-GB" sz="1400" b="0" dirty="0">
                          <a:solidFill>
                            <a:schemeClr val="accent5">
                              <a:lumMod val="75000"/>
                            </a:schemeClr>
                          </a:solidFill>
                        </a:rPr>
                        <a:t>Angular</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React</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Vue</a:t>
                      </a:r>
                    </a:p>
                  </a:txBody>
                  <a:tcPr/>
                </a:tc>
                <a:tc>
                  <a:txBody>
                    <a:bodyPr/>
                    <a:lstStyle/>
                    <a:p>
                      <a:pPr marL="92075" indent="-92075">
                        <a:buFont typeface="Arial" panose="020B0604020202020204" pitchFamily="34" charset="0"/>
                        <a:buChar char="•"/>
                      </a:pPr>
                      <a:r>
                        <a:rPr lang="en-GB" sz="1400" b="0" dirty="0" err="1">
                          <a:solidFill>
                            <a:schemeClr val="accent5">
                              <a:lumMod val="75000"/>
                            </a:schemeClr>
                          </a:solidFill>
                        </a:rPr>
                        <a:t>Blazor</a:t>
                      </a:r>
                      <a:endParaRPr lang="en-GB" sz="1400" b="0" dirty="0">
                        <a:solidFill>
                          <a:schemeClr val="accent5">
                            <a:lumMod val="75000"/>
                          </a:schemeClr>
                        </a:solidFill>
                      </a:endParaRPr>
                    </a:p>
                  </a:txBody>
                  <a:tcPr/>
                </a:tc>
                <a:extLst>
                  <a:ext uri="{0D108BD9-81ED-4DB2-BD59-A6C34878D82A}">
                    <a16:rowId xmlns:a16="http://schemas.microsoft.com/office/drawing/2014/main" val="454075460"/>
                  </a:ext>
                </a:extLst>
              </a:tr>
            </a:tbl>
          </a:graphicData>
        </a:graphic>
      </p:graphicFrame>
      <p:sp>
        <p:nvSpPr>
          <p:cNvPr id="17" name="TextBox 16">
            <a:extLst>
              <a:ext uri="{FF2B5EF4-FFF2-40B4-BE49-F238E27FC236}">
                <a16:creationId xmlns:a16="http://schemas.microsoft.com/office/drawing/2014/main" id="{A53D8010-5646-161D-5EB5-637FD1CA9406}"/>
              </a:ext>
            </a:extLst>
          </p:cNvPr>
          <p:cNvSpPr txBox="1"/>
          <p:nvPr/>
        </p:nvSpPr>
        <p:spPr>
          <a:xfrm>
            <a:off x="1031656" y="4995754"/>
            <a:ext cx="3495675" cy="307777"/>
          </a:xfrm>
          <a:prstGeom prst="rect">
            <a:avLst/>
          </a:prstGeom>
          <a:noFill/>
        </p:spPr>
        <p:txBody>
          <a:bodyPr wrap="square" rtlCol="0">
            <a:spAutoFit/>
          </a:bodyPr>
          <a:lstStyle/>
          <a:p>
            <a:pPr marL="92075" indent="-92075">
              <a:buFont typeface="Arial" panose="020B0604020202020204" pitchFamily="34" charset="0"/>
              <a:buChar char="•"/>
            </a:pPr>
            <a:r>
              <a:rPr lang="en-GB" sz="1400" dirty="0">
                <a:solidFill>
                  <a:schemeClr val="accent5">
                    <a:lumMod val="75000"/>
                  </a:schemeClr>
                </a:solidFill>
              </a:rPr>
              <a:t>ASP.NET Web Forms</a:t>
            </a:r>
            <a:endParaRPr lang="en-GB" sz="1600" dirty="0">
              <a:solidFill>
                <a:schemeClr val="accent5">
                  <a:lumMod val="75000"/>
                </a:schemeClr>
              </a:solidFill>
            </a:endParaRPr>
          </a:p>
        </p:txBody>
      </p:sp>
      <p:graphicFrame>
        <p:nvGraphicFramePr>
          <p:cNvPr id="20" name="Table 4">
            <a:extLst>
              <a:ext uri="{FF2B5EF4-FFF2-40B4-BE49-F238E27FC236}">
                <a16:creationId xmlns:a16="http://schemas.microsoft.com/office/drawing/2014/main" id="{1AAB1A33-49C7-D214-4137-4E543AFD3932}"/>
              </a:ext>
            </a:extLst>
          </p:cNvPr>
          <p:cNvGraphicFramePr>
            <a:graphicFrameLocks noGrp="1"/>
          </p:cNvGraphicFramePr>
          <p:nvPr/>
        </p:nvGraphicFramePr>
        <p:xfrm>
          <a:off x="1032341" y="4720073"/>
          <a:ext cx="8476050" cy="369332"/>
        </p:xfrm>
        <a:graphic>
          <a:graphicData uri="http://schemas.openxmlformats.org/drawingml/2006/table">
            <a:tbl>
              <a:tblPr firstRow="1" bandRow="1">
                <a:tableStyleId>{2D5ABB26-0587-4C30-8999-92F81FD0307C}</a:tableStyleId>
              </a:tblPr>
              <a:tblGrid>
                <a:gridCol w="705019">
                  <a:extLst>
                    <a:ext uri="{9D8B030D-6E8A-4147-A177-3AD203B41FA5}">
                      <a16:colId xmlns:a16="http://schemas.microsoft.com/office/drawing/2014/main" val="1212074261"/>
                    </a:ext>
                  </a:extLst>
                </a:gridCol>
                <a:gridCol w="782320">
                  <a:extLst>
                    <a:ext uri="{9D8B030D-6E8A-4147-A177-3AD203B41FA5}">
                      <a16:colId xmlns:a16="http://schemas.microsoft.com/office/drawing/2014/main" val="698683592"/>
                    </a:ext>
                  </a:extLst>
                </a:gridCol>
                <a:gridCol w="1270000">
                  <a:extLst>
                    <a:ext uri="{9D8B030D-6E8A-4147-A177-3AD203B41FA5}">
                      <a16:colId xmlns:a16="http://schemas.microsoft.com/office/drawing/2014/main" val="332516855"/>
                    </a:ext>
                  </a:extLst>
                </a:gridCol>
                <a:gridCol w="3007360">
                  <a:extLst>
                    <a:ext uri="{9D8B030D-6E8A-4147-A177-3AD203B41FA5}">
                      <a16:colId xmlns:a16="http://schemas.microsoft.com/office/drawing/2014/main" val="2087138205"/>
                    </a:ext>
                  </a:extLst>
                </a:gridCol>
                <a:gridCol w="2711351">
                  <a:extLst>
                    <a:ext uri="{9D8B030D-6E8A-4147-A177-3AD203B41FA5}">
                      <a16:colId xmlns:a16="http://schemas.microsoft.com/office/drawing/2014/main" val="2387715043"/>
                    </a:ext>
                  </a:extLst>
                </a:gridCol>
              </a:tblGrid>
              <a:tr h="369332">
                <a:tc>
                  <a:txBody>
                    <a:bodyPr/>
                    <a:lstStyle/>
                    <a:p>
                      <a:pPr marL="92075" indent="-92075">
                        <a:buFont typeface="Arial" panose="020B0604020202020204" pitchFamily="34" charset="0"/>
                        <a:buChar char="•"/>
                      </a:pPr>
                      <a:r>
                        <a:rPr lang="en-GB" sz="1400" b="0" dirty="0" err="1">
                          <a:solidFill>
                            <a:schemeClr val="accent5">
                              <a:lumMod val="75000"/>
                            </a:schemeClr>
                          </a:solidFill>
                        </a:rPr>
                        <a:t>Fluter</a:t>
                      </a:r>
                      <a:endParaRPr lang="en-GB" sz="1400" b="0" dirty="0">
                        <a:solidFill>
                          <a:schemeClr val="accent5">
                            <a:lumMod val="75000"/>
                          </a:schemeClr>
                        </a:solidFill>
                      </a:endParaRPr>
                    </a:p>
                  </a:txBody>
                  <a:tcPr/>
                </a:tc>
                <a:tc>
                  <a:txBody>
                    <a:bodyPr/>
                    <a:lstStyle/>
                    <a:p>
                      <a:pPr marL="92075" indent="-92075">
                        <a:buFont typeface="Arial" panose="020B0604020202020204" pitchFamily="34" charset="0"/>
                        <a:buChar char="•"/>
                        <a:tabLst>
                          <a:tab pos="893763" algn="l"/>
                        </a:tabLst>
                      </a:pPr>
                      <a:r>
                        <a:rPr lang="en-GB" sz="1400" b="0" dirty="0">
                          <a:solidFill>
                            <a:schemeClr val="accent5">
                              <a:lumMod val="75000"/>
                            </a:schemeClr>
                          </a:solidFill>
                        </a:rPr>
                        <a:t>jQuery</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ASP.NET MVC</a:t>
                      </a:r>
                    </a:p>
                  </a:txBody>
                  <a:tcPr/>
                </a:tc>
                <a:tc>
                  <a:txBody>
                    <a:bodyPr/>
                    <a:lstStyle/>
                    <a:p>
                      <a:pPr marL="92075" indent="-92075">
                        <a:buFont typeface="Arial" panose="020B0604020202020204" pitchFamily="34" charset="0"/>
                        <a:buChar char="•"/>
                      </a:pPr>
                      <a:r>
                        <a:rPr lang="en-GB" sz="1400" b="0" dirty="0">
                          <a:solidFill>
                            <a:schemeClr val="accent5">
                              <a:lumMod val="75000"/>
                            </a:schemeClr>
                          </a:solidFill>
                        </a:rPr>
                        <a:t>ASP.NET Core</a:t>
                      </a:r>
                    </a:p>
                  </a:txBody>
                  <a:tcPr/>
                </a:tc>
                <a:tc>
                  <a:txBody>
                    <a:bodyPr/>
                    <a:lstStyle/>
                    <a:p>
                      <a:pPr marL="0" indent="0">
                        <a:buFont typeface="Arial" panose="020B0604020202020204" pitchFamily="34" charset="0"/>
                        <a:buNone/>
                      </a:pPr>
                      <a:endParaRPr lang="en-GB" sz="1400" b="0" dirty="0">
                        <a:solidFill>
                          <a:schemeClr val="accent5">
                            <a:lumMod val="75000"/>
                          </a:schemeClr>
                        </a:solidFill>
                      </a:endParaRPr>
                    </a:p>
                  </a:txBody>
                  <a:tcPr/>
                </a:tc>
                <a:extLst>
                  <a:ext uri="{0D108BD9-81ED-4DB2-BD59-A6C34878D82A}">
                    <a16:rowId xmlns:a16="http://schemas.microsoft.com/office/drawing/2014/main" val="454075460"/>
                  </a:ext>
                </a:extLst>
              </a:tr>
            </a:tbl>
          </a:graphicData>
        </a:graphic>
      </p:graphicFrame>
      <p:graphicFrame>
        <p:nvGraphicFramePr>
          <p:cNvPr id="21" name="Table 12">
            <a:extLst>
              <a:ext uri="{FF2B5EF4-FFF2-40B4-BE49-F238E27FC236}">
                <a16:creationId xmlns:a16="http://schemas.microsoft.com/office/drawing/2014/main" id="{19B1C5CD-72A2-A864-E8CD-B069CB0771AC}"/>
              </a:ext>
            </a:extLst>
          </p:cNvPr>
          <p:cNvGraphicFramePr>
            <a:graphicFrameLocks noGrp="1"/>
          </p:cNvGraphicFramePr>
          <p:nvPr>
            <p:extLst>
              <p:ext uri="{D42A27DB-BD31-4B8C-83A1-F6EECF244321}">
                <p14:modId xmlns:p14="http://schemas.microsoft.com/office/powerpoint/2010/main" val="3544453254"/>
              </p:ext>
            </p:extLst>
          </p:nvPr>
        </p:nvGraphicFramePr>
        <p:xfrm>
          <a:off x="1031656" y="5700563"/>
          <a:ext cx="8955624" cy="370840"/>
        </p:xfrm>
        <a:graphic>
          <a:graphicData uri="http://schemas.openxmlformats.org/drawingml/2006/table">
            <a:tbl>
              <a:tblPr firstRow="1" bandRow="1">
                <a:tableStyleId>{2D5ABB26-0587-4C30-8999-92F81FD0307C}</a:tableStyleId>
              </a:tblPr>
              <a:tblGrid>
                <a:gridCol w="1071464">
                  <a:extLst>
                    <a:ext uri="{9D8B030D-6E8A-4147-A177-3AD203B41FA5}">
                      <a16:colId xmlns:a16="http://schemas.microsoft.com/office/drawing/2014/main" val="1430640366"/>
                    </a:ext>
                  </a:extLst>
                </a:gridCol>
                <a:gridCol w="629920">
                  <a:extLst>
                    <a:ext uri="{9D8B030D-6E8A-4147-A177-3AD203B41FA5}">
                      <a16:colId xmlns:a16="http://schemas.microsoft.com/office/drawing/2014/main" val="3650510587"/>
                    </a:ext>
                  </a:extLst>
                </a:gridCol>
                <a:gridCol w="731520">
                  <a:extLst>
                    <a:ext uri="{9D8B030D-6E8A-4147-A177-3AD203B41FA5}">
                      <a16:colId xmlns:a16="http://schemas.microsoft.com/office/drawing/2014/main" val="1105881771"/>
                    </a:ext>
                  </a:extLst>
                </a:gridCol>
                <a:gridCol w="772160">
                  <a:extLst>
                    <a:ext uri="{9D8B030D-6E8A-4147-A177-3AD203B41FA5}">
                      <a16:colId xmlns:a16="http://schemas.microsoft.com/office/drawing/2014/main" val="720454617"/>
                    </a:ext>
                  </a:extLst>
                </a:gridCol>
                <a:gridCol w="883920">
                  <a:extLst>
                    <a:ext uri="{9D8B030D-6E8A-4147-A177-3AD203B41FA5}">
                      <a16:colId xmlns:a16="http://schemas.microsoft.com/office/drawing/2014/main" val="4035310632"/>
                    </a:ext>
                  </a:extLst>
                </a:gridCol>
                <a:gridCol w="4866640">
                  <a:extLst>
                    <a:ext uri="{9D8B030D-6E8A-4147-A177-3AD203B41FA5}">
                      <a16:colId xmlns:a16="http://schemas.microsoft.com/office/drawing/2014/main" val="1169054651"/>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WinForms</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WPF</a:t>
                      </a:r>
                    </a:p>
                  </a:txBody>
                  <a:tcPr/>
                </a:tc>
                <a:tc>
                  <a:txBody>
                    <a:bodyPr/>
                    <a:lstStyle/>
                    <a:p>
                      <a:pPr marL="92075" indent="-92075">
                        <a:buFont typeface="Arial" panose="020B0604020202020204" pitchFamily="34" charset="0"/>
                        <a:buChar char="•"/>
                      </a:pPr>
                      <a:r>
                        <a:rPr lang="en-GB" sz="1400" dirty="0" err="1">
                          <a:solidFill>
                            <a:schemeClr val="accent5">
                              <a:lumMod val="75000"/>
                            </a:schemeClr>
                          </a:solidFill>
                        </a:rPr>
                        <a:t>WinUI</a:t>
                      </a:r>
                      <a:endParaRPr lang="en-GB" sz="1400" dirty="0">
                        <a:solidFill>
                          <a:schemeClr val="accent5">
                            <a:lumMod val="75000"/>
                          </a:schemeClr>
                        </a:solidFill>
                      </a:endParaRP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Flutter</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Xamarin</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UWP</a:t>
                      </a:r>
                    </a:p>
                  </a:txBody>
                  <a:tcPr/>
                </a:tc>
                <a:extLst>
                  <a:ext uri="{0D108BD9-81ED-4DB2-BD59-A6C34878D82A}">
                    <a16:rowId xmlns:a16="http://schemas.microsoft.com/office/drawing/2014/main" val="1798855825"/>
                  </a:ext>
                </a:extLst>
              </a:tr>
            </a:tbl>
          </a:graphicData>
        </a:graphic>
      </p:graphicFrame>
      <p:graphicFrame>
        <p:nvGraphicFramePr>
          <p:cNvPr id="22" name="Table 13">
            <a:extLst>
              <a:ext uri="{FF2B5EF4-FFF2-40B4-BE49-F238E27FC236}">
                <a16:creationId xmlns:a16="http://schemas.microsoft.com/office/drawing/2014/main" id="{6B53FC6C-4811-9B2E-6E1B-74D48842D4E6}"/>
              </a:ext>
            </a:extLst>
          </p:cNvPr>
          <p:cNvGraphicFramePr>
            <a:graphicFrameLocks noGrp="1"/>
          </p:cNvGraphicFramePr>
          <p:nvPr/>
        </p:nvGraphicFramePr>
        <p:xfrm>
          <a:off x="1031656" y="6254561"/>
          <a:ext cx="8127999" cy="370840"/>
        </p:xfrm>
        <a:graphic>
          <a:graphicData uri="http://schemas.openxmlformats.org/drawingml/2006/table">
            <a:tbl>
              <a:tblPr firstRow="1" bandRow="1">
                <a:tableStyleId>{2D5ABB26-0587-4C30-8999-92F81FD0307C}</a:tableStyleId>
              </a:tblPr>
              <a:tblGrid>
                <a:gridCol w="898744">
                  <a:extLst>
                    <a:ext uri="{9D8B030D-6E8A-4147-A177-3AD203B41FA5}">
                      <a16:colId xmlns:a16="http://schemas.microsoft.com/office/drawing/2014/main" val="1289266421"/>
                    </a:ext>
                  </a:extLst>
                </a:gridCol>
                <a:gridCol w="822960">
                  <a:extLst>
                    <a:ext uri="{9D8B030D-6E8A-4147-A177-3AD203B41FA5}">
                      <a16:colId xmlns:a16="http://schemas.microsoft.com/office/drawing/2014/main" val="2527364336"/>
                    </a:ext>
                  </a:extLst>
                </a:gridCol>
                <a:gridCol w="6406295">
                  <a:extLst>
                    <a:ext uri="{9D8B030D-6E8A-4147-A177-3AD203B41FA5}">
                      <a16:colId xmlns:a16="http://schemas.microsoft.com/office/drawing/2014/main" val="1966474820"/>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Xamarin</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Flutter</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UWP</a:t>
                      </a:r>
                    </a:p>
                  </a:txBody>
                  <a:tcPr/>
                </a:tc>
                <a:extLst>
                  <a:ext uri="{0D108BD9-81ED-4DB2-BD59-A6C34878D82A}">
                    <a16:rowId xmlns:a16="http://schemas.microsoft.com/office/drawing/2014/main" val="4278485310"/>
                  </a:ext>
                </a:extLst>
              </a:tr>
            </a:tbl>
          </a:graphicData>
        </a:graphic>
      </p:graphicFrame>
      <p:pic>
        <p:nvPicPr>
          <p:cNvPr id="4" name="Picture 2" descr="Syncfusion Essential Chart">
            <a:extLst>
              <a:ext uri="{FF2B5EF4-FFF2-40B4-BE49-F238E27FC236}">
                <a16:creationId xmlns:a16="http://schemas.microsoft.com/office/drawing/2014/main" id="{7C8149E9-40D8-D21C-CE04-804839286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9817" y="538812"/>
            <a:ext cx="5019676" cy="3875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19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4FB4A-C68D-B8E2-1679-129A67B643B2}"/>
              </a:ext>
            </a:extLst>
          </p:cNvPr>
          <p:cNvSpPr txBox="1"/>
          <p:nvPr/>
        </p:nvSpPr>
        <p:spPr>
          <a:xfrm>
            <a:off x="390524" y="256393"/>
            <a:ext cx="5400676" cy="2823850"/>
          </a:xfrm>
          <a:prstGeom prst="rect">
            <a:avLst/>
          </a:prstGeom>
          <a:noFill/>
        </p:spPr>
        <p:txBody>
          <a:bodyPr wrap="square" rtlCol="0">
            <a:spAutoFit/>
          </a:bodyPr>
          <a:lstStyle/>
          <a:p>
            <a:pPr algn="l">
              <a:lnSpc>
                <a:spcPct val="150000"/>
              </a:lnSpc>
            </a:pPr>
            <a:r>
              <a:rPr lang="en-GB" sz="2400" b="1" i="0" dirty="0" err="1">
                <a:solidFill>
                  <a:srgbClr val="1A1A1A"/>
                </a:solidFill>
                <a:effectLst/>
                <a:latin typeface="Open Sans" panose="020B0606030504020204" pitchFamily="34" charset="0"/>
              </a:rPr>
              <a:t>ListView</a:t>
            </a:r>
            <a:br>
              <a:rPr lang="en-GB" dirty="0"/>
            </a:br>
            <a:r>
              <a:rPr lang="en-GB" sz="1600" b="0" i="0" dirty="0">
                <a:solidFill>
                  <a:srgbClr val="1A1A1A"/>
                </a:solidFill>
                <a:effectLst/>
                <a:latin typeface="Open Sans" panose="020B0606030504020204" pitchFamily="34" charset="0"/>
              </a:rPr>
              <a:t>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control has been optimized to work with large amounts of data.</a:t>
            </a:r>
            <a:endParaRPr lang="en-GB" dirty="0"/>
          </a:p>
        </p:txBody>
      </p:sp>
      <p:sp>
        <p:nvSpPr>
          <p:cNvPr id="3" name="TextBox 2">
            <a:extLst>
              <a:ext uri="{FF2B5EF4-FFF2-40B4-BE49-F238E27FC236}">
                <a16:creationId xmlns:a16="http://schemas.microsoft.com/office/drawing/2014/main" id="{D48744D4-BBFA-646D-069D-12A419BFAF47}"/>
              </a:ext>
            </a:extLst>
          </p:cNvPr>
          <p:cNvSpPr txBox="1"/>
          <p:nvPr/>
        </p:nvSpPr>
        <p:spPr>
          <a:xfrm>
            <a:off x="390524" y="3895795"/>
            <a:ext cx="4133851" cy="369332"/>
          </a:xfrm>
          <a:prstGeom prst="rect">
            <a:avLst/>
          </a:prstGeom>
          <a:noFill/>
        </p:spPr>
        <p:txBody>
          <a:bodyPr wrap="square" rtlCol="0">
            <a:spAutoFit/>
          </a:bodyPr>
          <a:lstStyle/>
          <a:p>
            <a:r>
              <a:rPr lang="en-GB" i="0" dirty="0">
                <a:solidFill>
                  <a:srgbClr val="1A1A1A"/>
                </a:solidFill>
                <a:effectLst/>
                <a:latin typeface="Open Sans" panose="020B0606030504020204" pitchFamily="34" charset="0"/>
              </a:rPr>
              <a:t>SUPPORTED PLATFORMS</a:t>
            </a:r>
            <a:endParaRPr lang="en-GB" dirty="0"/>
          </a:p>
        </p:txBody>
      </p:sp>
      <p:graphicFrame>
        <p:nvGraphicFramePr>
          <p:cNvPr id="12" name="Table 12">
            <a:extLst>
              <a:ext uri="{FF2B5EF4-FFF2-40B4-BE49-F238E27FC236}">
                <a16:creationId xmlns:a16="http://schemas.microsoft.com/office/drawing/2014/main" id="{6A25EF02-9045-45C6-EBD5-E14171738DF4}"/>
              </a:ext>
            </a:extLst>
          </p:cNvPr>
          <p:cNvGraphicFramePr>
            <a:graphicFrameLocks noGrp="1"/>
          </p:cNvGraphicFramePr>
          <p:nvPr>
            <p:extLst>
              <p:ext uri="{D42A27DB-BD31-4B8C-83A1-F6EECF244321}">
                <p14:modId xmlns:p14="http://schemas.microsoft.com/office/powerpoint/2010/main" val="3914275628"/>
              </p:ext>
            </p:extLst>
          </p:nvPr>
        </p:nvGraphicFramePr>
        <p:xfrm>
          <a:off x="1000248" y="4409192"/>
          <a:ext cx="9037980" cy="370840"/>
        </p:xfrm>
        <a:graphic>
          <a:graphicData uri="http://schemas.openxmlformats.org/drawingml/2006/table">
            <a:tbl>
              <a:tblPr firstRow="1" bandRow="1">
                <a:tableStyleId>{2D5ABB26-0587-4C30-8999-92F81FD0307C}</a:tableStyleId>
              </a:tblPr>
              <a:tblGrid>
                <a:gridCol w="1031752">
                  <a:extLst>
                    <a:ext uri="{9D8B030D-6E8A-4147-A177-3AD203B41FA5}">
                      <a16:colId xmlns:a16="http://schemas.microsoft.com/office/drawing/2014/main" val="1430640366"/>
                    </a:ext>
                  </a:extLst>
                </a:gridCol>
                <a:gridCol w="883920">
                  <a:extLst>
                    <a:ext uri="{9D8B030D-6E8A-4147-A177-3AD203B41FA5}">
                      <a16:colId xmlns:a16="http://schemas.microsoft.com/office/drawing/2014/main" val="3650510587"/>
                    </a:ext>
                  </a:extLst>
                </a:gridCol>
                <a:gridCol w="701040">
                  <a:extLst>
                    <a:ext uri="{9D8B030D-6E8A-4147-A177-3AD203B41FA5}">
                      <a16:colId xmlns:a16="http://schemas.microsoft.com/office/drawing/2014/main" val="1105881771"/>
                    </a:ext>
                  </a:extLst>
                </a:gridCol>
                <a:gridCol w="619760">
                  <a:extLst>
                    <a:ext uri="{9D8B030D-6E8A-4147-A177-3AD203B41FA5}">
                      <a16:colId xmlns:a16="http://schemas.microsoft.com/office/drawing/2014/main" val="720454617"/>
                    </a:ext>
                  </a:extLst>
                </a:gridCol>
                <a:gridCol w="772160">
                  <a:extLst>
                    <a:ext uri="{9D8B030D-6E8A-4147-A177-3AD203B41FA5}">
                      <a16:colId xmlns:a16="http://schemas.microsoft.com/office/drawing/2014/main" val="4035310632"/>
                    </a:ext>
                  </a:extLst>
                </a:gridCol>
                <a:gridCol w="5029348">
                  <a:extLst>
                    <a:ext uri="{9D8B030D-6E8A-4147-A177-3AD203B41FA5}">
                      <a16:colId xmlns:a16="http://schemas.microsoft.com/office/drawing/2014/main" val="1169054651"/>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JavaScript</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Angular</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React</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Vue</a:t>
                      </a:r>
                    </a:p>
                  </a:txBody>
                  <a:tcPr/>
                </a:tc>
                <a:tc>
                  <a:txBody>
                    <a:bodyPr/>
                    <a:lstStyle/>
                    <a:p>
                      <a:pPr marL="92075" indent="-92075">
                        <a:buFont typeface="Arial" panose="020B0604020202020204" pitchFamily="34" charset="0"/>
                        <a:buChar char="•"/>
                      </a:pPr>
                      <a:r>
                        <a:rPr lang="en-GB" sz="1400" dirty="0" err="1">
                          <a:solidFill>
                            <a:schemeClr val="accent5">
                              <a:lumMod val="75000"/>
                            </a:schemeClr>
                          </a:solidFill>
                        </a:rPr>
                        <a:t>Blazor</a:t>
                      </a:r>
                      <a:endParaRPr lang="en-GB" sz="1400" dirty="0">
                        <a:solidFill>
                          <a:schemeClr val="accent5">
                            <a:lumMod val="75000"/>
                          </a:schemeClr>
                        </a:solidFill>
                      </a:endParaRPr>
                    </a:p>
                  </a:txBody>
                  <a:tcPr/>
                </a:tc>
                <a:tc>
                  <a:txBody>
                    <a:bodyPr/>
                    <a:lstStyle/>
                    <a:p>
                      <a:pPr marL="285750" indent="-285750">
                        <a:buFont typeface="Arial" panose="020B0604020202020204" pitchFamily="34" charset="0"/>
                        <a:buChar char="•"/>
                      </a:pPr>
                      <a:r>
                        <a:rPr lang="en-GB" sz="1400" dirty="0">
                          <a:solidFill>
                            <a:schemeClr val="accent5">
                              <a:lumMod val="75000"/>
                            </a:schemeClr>
                          </a:solidFill>
                        </a:rPr>
                        <a:t>jQuery</a:t>
                      </a:r>
                    </a:p>
                  </a:txBody>
                  <a:tcPr/>
                </a:tc>
                <a:extLst>
                  <a:ext uri="{0D108BD9-81ED-4DB2-BD59-A6C34878D82A}">
                    <a16:rowId xmlns:a16="http://schemas.microsoft.com/office/drawing/2014/main" val="1798855825"/>
                  </a:ext>
                </a:extLst>
              </a:tr>
            </a:tbl>
          </a:graphicData>
        </a:graphic>
      </p:graphicFrame>
      <p:graphicFrame>
        <p:nvGraphicFramePr>
          <p:cNvPr id="13" name="Table 13">
            <a:extLst>
              <a:ext uri="{FF2B5EF4-FFF2-40B4-BE49-F238E27FC236}">
                <a16:creationId xmlns:a16="http://schemas.microsoft.com/office/drawing/2014/main" id="{AA12B3CB-BA3E-B781-13B9-44A380933EC1}"/>
              </a:ext>
            </a:extLst>
          </p:cNvPr>
          <p:cNvGraphicFramePr>
            <a:graphicFrameLocks noGrp="1"/>
          </p:cNvGraphicFramePr>
          <p:nvPr>
            <p:extLst>
              <p:ext uri="{D42A27DB-BD31-4B8C-83A1-F6EECF244321}">
                <p14:modId xmlns:p14="http://schemas.microsoft.com/office/powerpoint/2010/main" val="4160439999"/>
              </p:ext>
            </p:extLst>
          </p:nvPr>
        </p:nvGraphicFramePr>
        <p:xfrm>
          <a:off x="1000248" y="5872953"/>
          <a:ext cx="8127999" cy="370840"/>
        </p:xfrm>
        <a:graphic>
          <a:graphicData uri="http://schemas.openxmlformats.org/drawingml/2006/table">
            <a:tbl>
              <a:tblPr firstRow="1" bandRow="1">
                <a:tableStyleId>{2D5ABB26-0587-4C30-8999-92F81FD0307C}</a:tableStyleId>
              </a:tblPr>
              <a:tblGrid>
                <a:gridCol w="1092712">
                  <a:extLst>
                    <a:ext uri="{9D8B030D-6E8A-4147-A177-3AD203B41FA5}">
                      <a16:colId xmlns:a16="http://schemas.microsoft.com/office/drawing/2014/main" val="1289266421"/>
                    </a:ext>
                  </a:extLst>
                </a:gridCol>
                <a:gridCol w="2123440">
                  <a:extLst>
                    <a:ext uri="{9D8B030D-6E8A-4147-A177-3AD203B41FA5}">
                      <a16:colId xmlns:a16="http://schemas.microsoft.com/office/drawing/2014/main" val="2527364336"/>
                    </a:ext>
                  </a:extLst>
                </a:gridCol>
                <a:gridCol w="4911847">
                  <a:extLst>
                    <a:ext uri="{9D8B030D-6E8A-4147-A177-3AD203B41FA5}">
                      <a16:colId xmlns:a16="http://schemas.microsoft.com/office/drawing/2014/main" val="1966474820"/>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.NET MAUI</a:t>
                      </a:r>
                    </a:p>
                  </a:txBody>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schemeClr val="accent5">
                              <a:lumMod val="75000"/>
                            </a:schemeClr>
                          </a:solidFill>
                        </a:rPr>
                        <a:t>Xamarin</a:t>
                      </a:r>
                    </a:p>
                  </a:txBody>
                  <a:tcPr/>
                </a:tc>
                <a:tc>
                  <a:txBody>
                    <a:bodyPr/>
                    <a:lstStyle/>
                    <a:p>
                      <a:pPr marL="0" indent="0">
                        <a:buFont typeface="Arial" panose="020B0604020202020204" pitchFamily="34" charset="0"/>
                        <a:buNone/>
                      </a:pPr>
                      <a:endParaRPr lang="en-GB" sz="1400" dirty="0">
                        <a:solidFill>
                          <a:schemeClr val="accent5">
                            <a:lumMod val="75000"/>
                          </a:schemeClr>
                        </a:solidFill>
                      </a:endParaRPr>
                    </a:p>
                  </a:txBody>
                  <a:tcPr/>
                </a:tc>
                <a:extLst>
                  <a:ext uri="{0D108BD9-81ED-4DB2-BD59-A6C34878D82A}">
                    <a16:rowId xmlns:a16="http://schemas.microsoft.com/office/drawing/2014/main" val="4278485310"/>
                  </a:ext>
                </a:extLst>
              </a:tr>
            </a:tbl>
          </a:graphicData>
        </a:graphic>
      </p:graphicFrame>
      <p:pic>
        <p:nvPicPr>
          <p:cNvPr id="4098" name="Picture 2" descr="Syncfusion List View">
            <a:extLst>
              <a:ext uri="{FF2B5EF4-FFF2-40B4-BE49-F238E27FC236}">
                <a16:creationId xmlns:a16="http://schemas.microsoft.com/office/drawing/2014/main" id="{31E3D0EC-453D-C69C-00A4-0C5E82CC4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754" y="456624"/>
            <a:ext cx="5071722" cy="35660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05CF415-F5F4-1E19-7C6F-1CA2FB763CAB}"/>
              </a:ext>
            </a:extLst>
          </p:cNvPr>
          <p:cNvPicPr>
            <a:picLocks noChangeAspect="1"/>
          </p:cNvPicPr>
          <p:nvPr/>
        </p:nvPicPr>
        <p:blipFill>
          <a:blip r:embed="rId3"/>
          <a:stretch>
            <a:fillRect/>
          </a:stretch>
        </p:blipFill>
        <p:spPr>
          <a:xfrm>
            <a:off x="457247" y="4350817"/>
            <a:ext cx="543001" cy="1895740"/>
          </a:xfrm>
          <a:prstGeom prst="rect">
            <a:avLst/>
          </a:prstGeom>
        </p:spPr>
      </p:pic>
      <p:graphicFrame>
        <p:nvGraphicFramePr>
          <p:cNvPr id="7" name="Table 13">
            <a:extLst>
              <a:ext uri="{FF2B5EF4-FFF2-40B4-BE49-F238E27FC236}">
                <a16:creationId xmlns:a16="http://schemas.microsoft.com/office/drawing/2014/main" id="{AEB5C6CD-766E-665E-C635-167DF2839090}"/>
              </a:ext>
            </a:extLst>
          </p:cNvPr>
          <p:cNvGraphicFramePr>
            <a:graphicFrameLocks noGrp="1"/>
          </p:cNvGraphicFramePr>
          <p:nvPr>
            <p:extLst>
              <p:ext uri="{D42A27DB-BD31-4B8C-83A1-F6EECF244321}">
                <p14:modId xmlns:p14="http://schemas.microsoft.com/office/powerpoint/2010/main" val="3034613864"/>
              </p:ext>
            </p:extLst>
          </p:nvPr>
        </p:nvGraphicFramePr>
        <p:xfrm>
          <a:off x="1000248" y="4729168"/>
          <a:ext cx="8127999" cy="370840"/>
        </p:xfrm>
        <a:graphic>
          <a:graphicData uri="http://schemas.openxmlformats.org/drawingml/2006/table">
            <a:tbl>
              <a:tblPr firstRow="1" bandRow="1">
                <a:tableStyleId>{2D5ABB26-0587-4C30-8999-92F81FD0307C}</a:tableStyleId>
              </a:tblPr>
              <a:tblGrid>
                <a:gridCol w="1255272">
                  <a:extLst>
                    <a:ext uri="{9D8B030D-6E8A-4147-A177-3AD203B41FA5}">
                      <a16:colId xmlns:a16="http://schemas.microsoft.com/office/drawing/2014/main" val="1289266421"/>
                    </a:ext>
                  </a:extLst>
                </a:gridCol>
                <a:gridCol w="1280160">
                  <a:extLst>
                    <a:ext uri="{9D8B030D-6E8A-4147-A177-3AD203B41FA5}">
                      <a16:colId xmlns:a16="http://schemas.microsoft.com/office/drawing/2014/main" val="2527364336"/>
                    </a:ext>
                  </a:extLst>
                </a:gridCol>
                <a:gridCol w="5592567">
                  <a:extLst>
                    <a:ext uri="{9D8B030D-6E8A-4147-A177-3AD203B41FA5}">
                      <a16:colId xmlns:a16="http://schemas.microsoft.com/office/drawing/2014/main" val="1966474820"/>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ASP.NET MVC</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ASP.NET Core</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ASP.NET Web Forms</a:t>
                      </a:r>
                    </a:p>
                  </a:txBody>
                  <a:tcPr/>
                </a:tc>
                <a:extLst>
                  <a:ext uri="{0D108BD9-81ED-4DB2-BD59-A6C34878D82A}">
                    <a16:rowId xmlns:a16="http://schemas.microsoft.com/office/drawing/2014/main" val="4278485310"/>
                  </a:ext>
                </a:extLst>
              </a:tr>
            </a:tbl>
          </a:graphicData>
        </a:graphic>
      </p:graphicFrame>
      <p:graphicFrame>
        <p:nvGraphicFramePr>
          <p:cNvPr id="10" name="Table 13">
            <a:extLst>
              <a:ext uri="{FF2B5EF4-FFF2-40B4-BE49-F238E27FC236}">
                <a16:creationId xmlns:a16="http://schemas.microsoft.com/office/drawing/2014/main" id="{F811D84E-B7FD-9F58-8D0E-96854B7A606D}"/>
              </a:ext>
            </a:extLst>
          </p:cNvPr>
          <p:cNvGraphicFramePr>
            <a:graphicFrameLocks noGrp="1"/>
          </p:cNvGraphicFramePr>
          <p:nvPr>
            <p:extLst>
              <p:ext uri="{D42A27DB-BD31-4B8C-83A1-F6EECF244321}">
                <p14:modId xmlns:p14="http://schemas.microsoft.com/office/powerpoint/2010/main" val="1914478052"/>
              </p:ext>
            </p:extLst>
          </p:nvPr>
        </p:nvGraphicFramePr>
        <p:xfrm>
          <a:off x="1000247" y="5317222"/>
          <a:ext cx="8000993" cy="370840"/>
        </p:xfrm>
        <a:graphic>
          <a:graphicData uri="http://schemas.openxmlformats.org/drawingml/2006/table">
            <a:tbl>
              <a:tblPr firstRow="1" bandRow="1">
                <a:tableStyleId>{2D5ABB26-0587-4C30-8999-92F81FD0307C}</a:tableStyleId>
              </a:tblPr>
              <a:tblGrid>
                <a:gridCol w="1053592">
                  <a:extLst>
                    <a:ext uri="{9D8B030D-6E8A-4147-A177-3AD203B41FA5}">
                      <a16:colId xmlns:a16="http://schemas.microsoft.com/office/drawing/2014/main" val="1289266421"/>
                    </a:ext>
                  </a:extLst>
                </a:gridCol>
                <a:gridCol w="1065281">
                  <a:extLst>
                    <a:ext uri="{9D8B030D-6E8A-4147-A177-3AD203B41FA5}">
                      <a16:colId xmlns:a16="http://schemas.microsoft.com/office/drawing/2014/main" val="2527364336"/>
                    </a:ext>
                  </a:extLst>
                </a:gridCol>
                <a:gridCol w="5882120">
                  <a:extLst>
                    <a:ext uri="{9D8B030D-6E8A-4147-A177-3AD203B41FA5}">
                      <a16:colId xmlns:a16="http://schemas.microsoft.com/office/drawing/2014/main" val="1966474820"/>
                    </a:ext>
                  </a:extLst>
                </a:gridCol>
              </a:tblGrid>
              <a:tr h="370840">
                <a:tc>
                  <a:txBody>
                    <a:bodyPr/>
                    <a:lstStyle/>
                    <a:p>
                      <a:pPr marL="92075" indent="-92075">
                        <a:buFont typeface="Arial" panose="020B0604020202020204" pitchFamily="34" charset="0"/>
                        <a:buChar char="•"/>
                      </a:pPr>
                      <a:r>
                        <a:rPr lang="en-GB" sz="1400" dirty="0">
                          <a:solidFill>
                            <a:schemeClr val="accent5">
                              <a:lumMod val="75000"/>
                            </a:schemeClr>
                          </a:solidFill>
                        </a:rPr>
                        <a:t>WinForms</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.NET MAUI</a:t>
                      </a:r>
                    </a:p>
                  </a:txBody>
                  <a:tcPr/>
                </a:tc>
                <a:tc>
                  <a:txBody>
                    <a:bodyPr/>
                    <a:lstStyle/>
                    <a:p>
                      <a:pPr marL="92075" indent="-92075">
                        <a:buFont typeface="Arial" panose="020B0604020202020204" pitchFamily="34" charset="0"/>
                        <a:buChar char="•"/>
                      </a:pPr>
                      <a:r>
                        <a:rPr lang="en-GB" sz="1400" dirty="0">
                          <a:solidFill>
                            <a:schemeClr val="accent5">
                              <a:lumMod val="75000"/>
                            </a:schemeClr>
                          </a:solidFill>
                        </a:rPr>
                        <a:t>Xamarin</a:t>
                      </a:r>
                    </a:p>
                  </a:txBody>
                  <a:tcPr/>
                </a:tc>
                <a:extLst>
                  <a:ext uri="{0D108BD9-81ED-4DB2-BD59-A6C34878D82A}">
                    <a16:rowId xmlns:a16="http://schemas.microsoft.com/office/drawing/2014/main" val="4278485310"/>
                  </a:ext>
                </a:extLst>
              </a:tr>
            </a:tbl>
          </a:graphicData>
        </a:graphic>
      </p:graphicFrame>
    </p:spTree>
    <p:extLst>
      <p:ext uri="{BB962C8B-B14F-4D97-AF65-F5344CB8AC3E}">
        <p14:creationId xmlns:p14="http://schemas.microsoft.com/office/powerpoint/2010/main" val="7800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295</Words>
  <Application>Microsoft Office PowerPoint</Application>
  <PresentationFormat>Widescreen</PresentationFormat>
  <Paragraphs>74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Power Point Assignment</vt:lpstr>
      <vt:lpstr>Most Popular Components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Assignment</dc:title>
  <dc:creator>Valan Arockiya Kiraswin Arockiya Jesu</dc:creator>
  <cp:lastModifiedBy>Valan Arockiya Kiraswin Arockiya Jesu</cp:lastModifiedBy>
  <cp:revision>3</cp:revision>
  <dcterms:created xsi:type="dcterms:W3CDTF">2022-09-20T03:42:09Z</dcterms:created>
  <dcterms:modified xsi:type="dcterms:W3CDTF">2022-09-20T06:28:34Z</dcterms:modified>
</cp:coreProperties>
</file>