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423" r:id="rId3"/>
    <p:sldId id="363" r:id="rId4"/>
    <p:sldId id="455" r:id="rId6"/>
    <p:sldId id="286" r:id="rId7"/>
    <p:sldId id="452" r:id="rId8"/>
    <p:sldId id="450" r:id="rId9"/>
    <p:sldId id="451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63"/>
    <a:srgbClr val="193165"/>
    <a:srgbClr val="1D489B"/>
    <a:srgbClr val="0F2452"/>
    <a:srgbClr val="237CAE"/>
    <a:srgbClr val="18377E"/>
    <a:srgbClr val="336699"/>
    <a:srgbClr val="2162D9"/>
    <a:srgbClr val="016AB5"/>
    <a:srgbClr val="52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E30AB-8515-4AEA-B788-15F4FB3457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BBC58-3C8A-4C23-944B-4AC8A18528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831095"/>
            <a:ext cx="12192000" cy="0"/>
          </a:xfrm>
          <a:prstGeom prst="line">
            <a:avLst/>
          </a:prstGeom>
          <a:ln w="19050" cmpd="sng">
            <a:solidFill>
              <a:srgbClr val="1D489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282322" y="278463"/>
            <a:ext cx="481766" cy="359098"/>
            <a:chOff x="-2714092" y="2718475"/>
            <a:chExt cx="2989799" cy="2228531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-1952823" y="2718477"/>
              <a:ext cx="2228529" cy="2228530"/>
            </a:xfrm>
            <a:prstGeom prst="roundRect">
              <a:avLst>
                <a:gd name="adj" fmla="val 12461"/>
              </a:avLst>
            </a:prstGeom>
            <a:gradFill>
              <a:gsLst>
                <a:gs pos="0">
                  <a:srgbClr val="2162D9"/>
                </a:gs>
                <a:gs pos="100000">
                  <a:srgbClr val="1D489B"/>
                </a:gs>
              </a:gsLst>
              <a:lin ang="12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-2714091" y="2718474"/>
              <a:ext cx="2228526" cy="2228527"/>
            </a:xfrm>
            <a:prstGeom prst="roundRect">
              <a:avLst>
                <a:gd name="adj" fmla="val 12461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+英文+中文（大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7175" y="203835"/>
            <a:ext cx="1359535" cy="401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0" y="4434205"/>
            <a:ext cx="12280265" cy="2480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907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 rot="19800000">
            <a:off x="2042160" y="283527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>
                    <a:lumMod val="85000"/>
                    <a:alpha val="7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湖南创智艾泰克科技有限公司</a:t>
            </a:r>
            <a:endParaRPr lang="zh-CN" altLang="en-US" sz="4800">
              <a:solidFill>
                <a:schemeClr val="bg1">
                  <a:lumMod val="85000"/>
                  <a:alpha val="7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9" Type="http://schemas.openxmlformats.org/officeDocument/2006/relationships/slideLayout" Target="../slideLayouts/slideLayout20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image" Target="../media/image1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9.jpeg"/><Relationship Id="rId12" Type="http://schemas.openxmlformats.org/officeDocument/2006/relationships/image" Target="../media/image8.png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>
            <a:spLocks noGrp="1"/>
          </p:cNvSpPr>
          <p:nvPr>
            <p:ph type="ctrTitle"/>
          </p:nvPr>
        </p:nvSpPr>
        <p:spPr>
          <a:xfrm>
            <a:off x="2467737" y="2366962"/>
            <a:ext cx="8793480" cy="1354455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183063"/>
                </a:solidFill>
                <a:cs typeface="微软雅黑" panose="020B0503020204020204" pitchFamily="34" charset="-122"/>
                <a:sym typeface="思源黑体旧字形 Light" panose="020B0300000000000000" pitchFamily="34" charset="-128"/>
              </a:rPr>
              <a:t>工作汇报</a:t>
            </a:r>
            <a:endParaRPr lang="en-US" altLang="zh-CN" sz="6600" b="1" dirty="0">
              <a:solidFill>
                <a:srgbClr val="183063"/>
              </a:solidFill>
              <a:cs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459" y="-202"/>
            <a:ext cx="4181856" cy="6858000"/>
          </a:xfrm>
          <a:prstGeom prst="rect">
            <a:avLst/>
          </a:prstGeom>
        </p:spPr>
      </p:pic>
      <p:sp>
        <p:nvSpPr>
          <p:cNvPr id="22" name="TextBox 33"/>
          <p:cNvSpPr txBox="1"/>
          <p:nvPr/>
        </p:nvSpPr>
        <p:spPr>
          <a:xfrm>
            <a:off x="6427279" y="4751483"/>
            <a:ext cx="32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日期：</a:t>
            </a:r>
            <a:fld id="{6BD760BD-2D4E-4ECE-8991-E5FE8869143B}" type="datetime2">
              <a:rPr kumimoji="0" lang="zh-CN" altLang="en-US" sz="2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</a:fld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7" name="图片 6" descr="图标+英文+中文（大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415" y="433070"/>
            <a:ext cx="1688465" cy="498475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6427279" y="4248563"/>
            <a:ext cx="3255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--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刘思磊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数字设计部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02"/>
            <a:ext cx="4181856" cy="6858000"/>
          </a:xfrm>
          <a:prstGeom prst="rect">
            <a:avLst/>
          </a:prstGeom>
        </p:spPr>
      </p:pic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6059488" y="2689929"/>
            <a:ext cx="3373293" cy="727831"/>
            <a:chOff x="4101375" y="1905571"/>
            <a:chExt cx="3373293" cy="727831"/>
          </a:xfrm>
        </p:grpSpPr>
        <p:sp>
          <p:nvSpPr>
            <p:cNvPr id="5" name="椭圆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6" name="TextBox 3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64568" y="1983746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TextBox 76"/>
            <p:cNvSpPr txBox="1"/>
            <p:nvPr>
              <p:custDataLst>
                <p:tags r:id="rId5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工作收获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6"/>
            </p:custDataLst>
          </p:nvPr>
        </p:nvGrpSpPr>
        <p:grpSpPr>
          <a:xfrm>
            <a:off x="6058853" y="4882991"/>
            <a:ext cx="3373293" cy="727831"/>
            <a:chOff x="2571488" y="3396635"/>
            <a:chExt cx="3373293" cy="727831"/>
          </a:xfrm>
        </p:grpSpPr>
        <p:sp>
          <p:nvSpPr>
            <p:cNvPr id="9" name="椭圆 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4681" y="3474810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TextBox 76"/>
            <p:cNvSpPr txBox="1"/>
            <p:nvPr>
              <p:custDataLst>
                <p:tags r:id="rId9"/>
              </p:custDataLst>
            </p:nvPr>
          </p:nvSpPr>
          <p:spPr>
            <a:xfrm>
              <a:off x="3487444" y="3537383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后续工作计划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0"/>
            </p:custDataLst>
          </p:nvPr>
        </p:nvGrpSpPr>
        <p:grpSpPr>
          <a:xfrm>
            <a:off x="6058853" y="3786460"/>
            <a:ext cx="3373928" cy="727831"/>
            <a:chOff x="7742744" y="1905571"/>
            <a:chExt cx="3373928" cy="727831"/>
          </a:xfrm>
        </p:grpSpPr>
        <p:sp>
          <p:nvSpPr>
            <p:cNvPr id="13" name="椭圆 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742744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805937" y="1983746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76"/>
            <p:cNvSpPr txBox="1"/>
            <p:nvPr>
              <p:custDataLst>
                <p:tags r:id="rId13"/>
              </p:custDataLst>
            </p:nvPr>
          </p:nvSpPr>
          <p:spPr>
            <a:xfrm>
              <a:off x="8659335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遇到的问题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3"/>
          <p:cNvSpPr>
            <a:spLocks noChangeArrowheads="1"/>
          </p:cNvSpPr>
          <p:nvPr/>
        </p:nvSpPr>
        <p:spPr bwMode="auto">
          <a:xfrm>
            <a:off x="337070" y="1894957"/>
            <a:ext cx="165827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4400" b="1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400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标+英文+中文（大）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2115" y="282575"/>
            <a:ext cx="1303655" cy="38481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15"/>
            </p:custDataLst>
          </p:nvPr>
        </p:nvGrpSpPr>
        <p:grpSpPr>
          <a:xfrm>
            <a:off x="6058853" y="1720284"/>
            <a:ext cx="3373293" cy="727831"/>
            <a:chOff x="4101375" y="1905571"/>
            <a:chExt cx="3373293" cy="727831"/>
          </a:xfrm>
        </p:grpSpPr>
        <p:sp>
          <p:nvSpPr>
            <p:cNvPr id="17" name="椭圆 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164568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TextBox 76"/>
            <p:cNvSpPr txBox="1"/>
            <p:nvPr>
              <p:custDataLst>
                <p:tags r:id="rId18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86000" y="1840865"/>
            <a:ext cx="3100070" cy="6921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对图框库的放置以及修改部分，进行了现代化的升级，将图框与索引图分离。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0810" y="2854055"/>
            <a:ext cx="2936190" cy="69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从剖切出图从提取出填充功能，并扩展为单个填充与全元素填充。解决单元中的多个不同层次的元素填充问题。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5503" y="1564206"/>
            <a:ext cx="4392488" cy="5293794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003" r="-24777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08245" y="4058920"/>
            <a:ext cx="5812865" cy="2453188"/>
          </a:xfrm>
          <a:prstGeom prst="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 w="6350"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7527" y="4347502"/>
            <a:ext cx="1640128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800" dirty="0"/>
              <a:t>路径规范化</a:t>
            </a:r>
            <a:endParaRPr lang="zh-CN" alt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6007527" y="5320533"/>
            <a:ext cx="1640128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1800" dirty="0"/>
              <a:t>代码规范化</a:t>
            </a:r>
            <a:endParaRPr lang="zh-CN" alt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6007528" y="4624062"/>
            <a:ext cx="4392488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将原先散落在代码中的文件路径统一由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GlobalSetting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类进行管理。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7735" y="5637530"/>
            <a:ext cx="4392295" cy="568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变量名遵循驼峰命名法，在类的设计中优先定义变量再定义方法，保证变量可以集中处理。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46200" y="1815680"/>
            <a:ext cx="717475" cy="717475"/>
          </a:xfrm>
          <a:prstGeom prst="ellipse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图框库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346200" y="2822423"/>
            <a:ext cx="717475" cy="717475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填充样式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工作回顾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2286000" y="3884930"/>
            <a:ext cx="3100070" cy="6921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将注释库和填充功能合并入中煤出图项目。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46200" y="3859745"/>
            <a:ext cx="717475" cy="717475"/>
          </a:xfrm>
          <a:prstGeom prst="ellipse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8"/>
          <p:cNvSpPr txBox="1"/>
          <p:nvPr/>
        </p:nvSpPr>
        <p:spPr>
          <a:xfrm>
            <a:off x="2286050" y="5018770"/>
            <a:ext cx="293619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从数字化出图项目中提取出剖切出图功能，并进行一定的解耦，便于后续迁移功能。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61440" y="4987138"/>
            <a:ext cx="717475" cy="717475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剖切图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148365" y="3299804"/>
            <a:ext cx="5969877" cy="946800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451082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2194192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937300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80410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4633875" y="2865817"/>
            <a:ext cx="2007896" cy="1939609"/>
            <a:chOff x="3197225" y="3458369"/>
            <a:chExt cx="533400" cy="487363"/>
          </a:xfrm>
          <a:solidFill>
            <a:schemeClr val="tx1">
              <a:lumMod val="65000"/>
              <a:lumOff val="35000"/>
            </a:schemeClr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5339044" y="3843269"/>
            <a:ext cx="42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3793721" y="2931526"/>
            <a:ext cx="75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79687" y="2925044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V="1">
            <a:off x="1817545" y="4617343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820360" y="2865631"/>
            <a:ext cx="2557435" cy="2504629"/>
            <a:chOff x="8605898" y="2461123"/>
            <a:chExt cx="2448000" cy="2504629"/>
          </a:xfrm>
        </p:grpSpPr>
        <p:cxnSp>
          <p:nvCxnSpPr>
            <p:cNvPr id="10" name="直接连接符 9"/>
            <p:cNvCxnSpPr/>
            <p:nvPr>
              <p:custDataLst>
                <p:tags r:id="rId2"/>
              </p:custDataLst>
            </p:nvPr>
          </p:nvCxnSpPr>
          <p:spPr>
            <a:xfrm>
              <a:off x="8605898" y="2461123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3"/>
              </p:custDataLst>
            </p:nvPr>
          </p:nvCxnSpPr>
          <p:spPr>
            <a:xfrm>
              <a:off x="8605898" y="3715625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"/>
              </p:custDataLst>
            </p:nvPr>
          </p:nvCxnSpPr>
          <p:spPr>
            <a:xfrm>
              <a:off x="8605898" y="4965752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7765634" y="1667182"/>
            <a:ext cx="208153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耐心解决问题能力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65768" y="2024278"/>
            <a:ext cx="2625675" cy="69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对于大部分陌生的内容，能够沉下心仔细阅读代码，调试，查询资料，访问论坛，争取独立解决。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7765634" y="2960996"/>
            <a:ext cx="160655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二次开发能力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5768" y="3318092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熟练二次开发的流程以及相关的生成，调试等操作。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>
            <p:custDataLst>
              <p:tags r:id="rId9"/>
            </p:custDataLst>
          </p:nvPr>
        </p:nvSpPr>
        <p:spPr>
          <a:xfrm>
            <a:off x="7765634" y="4196980"/>
            <a:ext cx="113157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沟通能力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4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65768" y="4554076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对于某些业务上的问题，及时与导师或周围同事请教并解决。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7630" y="2159449"/>
            <a:ext cx="20104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熟练出图相关的操作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37217" y="2159449"/>
            <a:ext cx="2731135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熟练使用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Bentley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提供的论坛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6314" y="5058051"/>
            <a:ext cx="28232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对二次开发相关操作愈发熟练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工作收获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610292" y="1699045"/>
            <a:ext cx="5687344" cy="2349070"/>
            <a:chOff x="2876185" y="1057152"/>
            <a:chExt cx="6339632" cy="261848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3" b="53883"/>
            <a:stretch>
              <a:fillRect/>
            </a:stretch>
          </p:blipFill>
          <p:spPr>
            <a:xfrm>
              <a:off x="2876185" y="1057152"/>
              <a:ext cx="6339632" cy="2618488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240" y="1383962"/>
              <a:ext cx="2821003" cy="1872046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49481" y="1699045"/>
            <a:ext cx="5687344" cy="2349070"/>
            <a:chOff x="2876185" y="1057152"/>
            <a:chExt cx="6339632" cy="261848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3" b="53883"/>
            <a:stretch>
              <a:fillRect/>
            </a:stretch>
          </p:blipFill>
          <p:spPr>
            <a:xfrm>
              <a:off x="2876185" y="1057152"/>
              <a:ext cx="6339632" cy="2618488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162" y="1383962"/>
              <a:ext cx="2866245" cy="1872046"/>
            </a:xfrm>
            <a:prstGeom prst="rect">
              <a:avLst/>
            </a:prstGeom>
          </p:spPr>
        </p:pic>
      </p:grpSp>
      <p:sp>
        <p:nvSpPr>
          <p:cNvPr id="87" name="圆角矩形 86"/>
          <p:cNvSpPr/>
          <p:nvPr>
            <p:custDataLst>
              <p:tags r:id="rId4"/>
            </p:custDataLst>
          </p:nvPr>
        </p:nvSpPr>
        <p:spPr>
          <a:xfrm>
            <a:off x="7274362" y="4831194"/>
            <a:ext cx="2993060" cy="1255116"/>
          </a:xfrm>
          <a:prstGeom prst="round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>
            <p:custDataLst>
              <p:tags r:id="rId5"/>
            </p:custDataLst>
          </p:nvPr>
        </p:nvSpPr>
        <p:spPr>
          <a:xfrm>
            <a:off x="1908548" y="4831194"/>
            <a:ext cx="2993060" cy="1255116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>
            <p:custDataLst>
              <p:tags r:id="rId6"/>
            </p:custDataLst>
          </p:nvPr>
        </p:nvGrpSpPr>
        <p:grpSpPr>
          <a:xfrm>
            <a:off x="2182941" y="4907394"/>
            <a:ext cx="2667867" cy="1108968"/>
            <a:chOff x="5652119" y="1235968"/>
            <a:chExt cx="1797845" cy="831726"/>
          </a:xfrm>
        </p:grpSpPr>
        <p:sp>
          <p:nvSpPr>
            <p:cNvPr id="112" name="MH_Text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在出图过程中的调试，无法观察到具体的变化，较难通过参数去分析。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MH_SubTitle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调试很抽象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4" name="组合 113"/>
          <p:cNvGrpSpPr/>
          <p:nvPr>
            <p:custDataLst>
              <p:tags r:id="rId9"/>
            </p:custDataLst>
          </p:nvPr>
        </p:nvGrpSpPr>
        <p:grpSpPr>
          <a:xfrm>
            <a:off x="7540342" y="4907394"/>
            <a:ext cx="2667867" cy="1108968"/>
            <a:chOff x="5652119" y="1235968"/>
            <a:chExt cx="1797845" cy="831726"/>
          </a:xfrm>
        </p:grpSpPr>
        <p:sp>
          <p:nvSpPr>
            <p:cNvPr id="115" name="MH_Text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虽然能尽量耐心解决问题，但是还需要积累更多经验，争取更高的效率。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6" name="MH_SubTitle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效率还有提升空间</a:t>
              </a:r>
              <a:endPara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817549" y="244747"/>
            <a:ext cx="17056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遇到的问题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96920" y="1419889"/>
            <a:ext cx="4653277" cy="3037347"/>
            <a:chOff x="3452517" y="1946193"/>
            <a:chExt cx="5186967" cy="338570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4" t="48069" r="15454" b="5795"/>
            <a:stretch>
              <a:fillRect/>
            </a:stretch>
          </p:blipFill>
          <p:spPr>
            <a:xfrm>
              <a:off x="3452517" y="1946193"/>
              <a:ext cx="5186967" cy="3385704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1" r="22411"/>
            <a:stretch>
              <a:fillRect/>
            </a:stretch>
          </p:blipFill>
          <p:spPr>
            <a:xfrm>
              <a:off x="4367085" y="2288037"/>
              <a:ext cx="3481200" cy="223167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0"/>
          <p:cNvSpPr>
            <a:spLocks noChangeAspect="1"/>
          </p:cNvSpPr>
          <p:nvPr/>
        </p:nvSpPr>
        <p:spPr>
          <a:xfrm>
            <a:off x="9245614" y="1712100"/>
            <a:ext cx="1672836" cy="1823733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endParaRPr lang="zh-CN" altLang="en-US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/>
          <p:nvPr>
            <p:custDataLst>
              <p:tags r:id="rId1"/>
            </p:custDataLst>
          </p:nvPr>
        </p:nvSpPr>
        <p:spPr>
          <a:xfrm>
            <a:off x="0" y="2569824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72615" y="3129007"/>
            <a:ext cx="1133095" cy="847308"/>
            <a:chOff x="6054436" y="2405136"/>
            <a:chExt cx="849821" cy="63548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0A3E4"/>
                </a:gs>
                <a:gs pos="100000">
                  <a:srgbClr val="214BAE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>
            <p:custDataLst>
              <p:tags r:id="rId2"/>
            </p:custDataLst>
          </p:nvPr>
        </p:nvSpPr>
        <p:spPr>
          <a:xfrm>
            <a:off x="314749" y="3627872"/>
            <a:ext cx="2448000" cy="11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参与到廊道配筋出图项目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7"/>
          <p:cNvSpPr txBox="1"/>
          <p:nvPr>
            <p:custDataLst>
              <p:tags r:id="rId3"/>
            </p:custDataLst>
          </p:nvPr>
        </p:nvSpPr>
        <p:spPr>
          <a:xfrm>
            <a:off x="2543810" y="3749040"/>
            <a:ext cx="280606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工程建模软件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8"/>
          <p:cNvSpPr txBox="1"/>
          <p:nvPr>
            <p:custDataLst>
              <p:tags r:id="rId4"/>
            </p:custDataLst>
          </p:nvPr>
        </p:nvSpPr>
        <p:spPr>
          <a:xfrm>
            <a:off x="5349875" y="4732020"/>
            <a:ext cx="270192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完成指定的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修复以及开发工作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2"/>
          <p:cNvSpPr/>
          <p:nvPr>
            <p:custDataLst>
              <p:tags r:id="rId5"/>
            </p:custDataLst>
          </p:nvPr>
        </p:nvSpPr>
        <p:spPr>
          <a:xfrm>
            <a:off x="5998811" y="3336420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2"/>
          <p:cNvSpPr/>
          <p:nvPr>
            <p:custDataLst>
              <p:tags r:id="rId6"/>
            </p:custDataLst>
          </p:nvPr>
        </p:nvSpPr>
        <p:spPr>
          <a:xfrm>
            <a:off x="833859" y="2141417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3319322" y="2106173"/>
            <a:ext cx="1377142" cy="1377142"/>
          </a:xfrm>
          <a:prstGeom prst="ellipse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altLang="zh-CN" sz="42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0"/>
          <p:cNvSpPr>
            <a:spLocks noChangeAspect="1"/>
          </p:cNvSpPr>
          <p:nvPr/>
        </p:nvSpPr>
        <p:spPr>
          <a:xfrm>
            <a:off x="9430870" y="1421384"/>
            <a:ext cx="1915212" cy="2087973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endParaRPr lang="zh-CN" altLang="en-US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817549" y="244747"/>
            <a:ext cx="20104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后续工作计划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0360" y="2186305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7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0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1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2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3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4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5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6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17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8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9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20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1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2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3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4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5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6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27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28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29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3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30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1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2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33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4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35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36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37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38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39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  <p:tag name="KSO_WM_DIAGRAM_VIRTUALLY_FRAME" val="{&quot;height&quot;:309.6596062992126,&quot;left&quot;:0,&quot;top&quot;:165.8403937007874,&quot;width&quot;:643.5}"/>
</p:tagLst>
</file>

<file path=ppt/tags/tag4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40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  <p:tag name="KSO_WM_DIAGRAM_VIRTUALLY_FRAME" val="{&quot;height&quot;:309.6596062992126,&quot;left&quot;:0,&quot;top&quot;:165.8403937007874,&quot;width&quot;:643.5}"/>
</p:tagLst>
</file>

<file path=ppt/tags/tag41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42.xml><?xml version="1.0" encoding="utf-8"?>
<p:tagLst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WU3NDQ5OGJiNTdhNjJjOGQ0ZGRmOWJmOTc2OGRlNTMifQ=="/>
</p:tagLst>
</file>

<file path=ppt/tags/tag5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6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7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8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ags/tag9.xml><?xml version="1.0" encoding="utf-8"?>
<p:tagLst xmlns:p="http://schemas.openxmlformats.org/presentationml/2006/main">
  <p:tag name="KSO_WM_DIAGRAM_VIRTUALLY_FRAME" val="{&quot;height&quot;:316.8915748031496,&quot;left&quot;:477.0750393700788,&quot;top&quot;:124.90543307086614,&quot;width&quot;:265.71362204724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97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Lato Regular</vt:lpstr>
      <vt:lpstr>Liberation Mono</vt:lpstr>
      <vt:lpstr>Lato Hairline</vt:lpstr>
      <vt:lpstr>Lato Light</vt:lpstr>
      <vt:lpstr>思源黑体旧字形 Light</vt:lpstr>
      <vt:lpstr>黑体</vt:lpstr>
      <vt:lpstr>Calibri</vt:lpstr>
      <vt:lpstr>微软雅黑 Light</vt:lpstr>
      <vt:lpstr>Arial Unicode MS</vt:lpstr>
      <vt:lpstr>FZZhengHeiS-R-GB</vt:lpstr>
      <vt:lpstr>FZHei-B01S</vt:lpstr>
      <vt:lpstr>Office 主题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红色商务大气年终年中汇报总结模板</dc:title>
  <dc:creator/>
  <cp:lastModifiedBy>l o v e 巳 识 鸣</cp:lastModifiedBy>
  <cp:revision>83</cp:revision>
  <dcterms:created xsi:type="dcterms:W3CDTF">2020-05-18T10:00:00Z</dcterms:created>
  <dcterms:modified xsi:type="dcterms:W3CDTF">2024-09-14T01:42:07Z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5372BA81E0414F52A51AD5687C96043D_13</vt:lpwstr>
  </property>
</Properties>
</file>