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423" r:id="rId3"/>
    <p:sldId id="363" r:id="rId4"/>
    <p:sldId id="460" r:id="rId6"/>
    <p:sldId id="484" r:id="rId7"/>
    <p:sldId id="485" r:id="rId8"/>
    <p:sldId id="486" r:id="rId9"/>
    <p:sldId id="487" r:id="rId10"/>
    <p:sldId id="489" r:id="rId11"/>
    <p:sldId id="488" r:id="rId12"/>
    <p:sldId id="490" r:id="rId13"/>
    <p:sldId id="466" r:id="rId14"/>
    <p:sldId id="467" r:id="rId15"/>
    <p:sldId id="469" r:id="rId16"/>
    <p:sldId id="475" r:id="rId17"/>
    <p:sldId id="476" r:id="rId18"/>
    <p:sldId id="477" r:id="rId19"/>
    <p:sldId id="452" r:id="rId20"/>
    <p:sldId id="286" r:id="rId21"/>
    <p:sldId id="450" r:id="rId22"/>
    <p:sldId id="451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2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在实现注释库时入门了</a:t>
            </a:r>
            <a:r>
              <a:rPr lang="en-US" altLang="zh-CN"/>
              <a:t>C#</a:t>
            </a:r>
            <a:r>
              <a:rPr lang="zh-CN" altLang="en-US"/>
              <a:t>，以及</a:t>
            </a:r>
            <a:r>
              <a:rPr lang="en-US" altLang="zh-CN"/>
              <a:t>C++/CLI</a:t>
            </a:r>
            <a:r>
              <a:rPr lang="zh-CN" altLang="en-US"/>
              <a:t>开发。</a:t>
            </a:r>
            <a:endParaRPr lang="zh-CN" altLang="en-US"/>
          </a:p>
          <a:p>
            <a:r>
              <a:rPr lang="zh-CN" altLang="en-US"/>
              <a:t>图框库优化代码结构，将大量的重复代码整理为函数。规范化命名，优化</a:t>
            </a:r>
            <a:r>
              <a:rPr lang="en-US" altLang="zh-CN"/>
              <a:t>index1</a:t>
            </a:r>
            <a:r>
              <a:rPr lang="zh-CN" altLang="en-US"/>
              <a:t>，</a:t>
            </a:r>
            <a:r>
              <a:rPr lang="en-US" altLang="zh-CN"/>
              <a:t>index11</a:t>
            </a:r>
            <a:r>
              <a:rPr lang="zh-CN" altLang="en-US"/>
              <a:t>样式命名。</a:t>
            </a:r>
            <a:endParaRPr lang="zh-CN" altLang="en-US"/>
          </a:p>
          <a:p>
            <a:r>
              <a:rPr lang="zh-CN" altLang="en-US"/>
              <a:t>填充功能的挑战：相关接口调用不熟悉。</a:t>
            </a:r>
            <a:endParaRPr lang="zh-CN" altLang="en-US"/>
          </a:p>
          <a:p>
            <a:r>
              <a:rPr lang="zh-CN" altLang="en-US"/>
              <a:t>填充从二维到三维的参数调整；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填充工具光标选择，修改单选填充时的参数，限定参数填充，多选填充，多选增加框选列，恢复填充图层，默认填充参数（可能没有默认单元库，StatusInt = 77841，找不到文件），选择按钮修复预选跳过判断（不可提前选中，需要返回并取消选中）</a:t>
            </a:r>
            <a:endParaRPr lang="zh-CN" altLang="en-US"/>
          </a:p>
          <a:p>
            <a:r>
              <a:rPr lang="zh-CN" altLang="en-US"/>
              <a:t>填充时增加打散后的层次判断（~~第一个元素层次没有填充配置则无法进行，打散后需要匹配对应的填充配置~~）遇到单元先全部打散再填充</a:t>
            </a:r>
            <a:endParaRPr lang="zh-CN" altLang="en-US"/>
          </a:p>
          <a:p>
            <a:r>
              <a:rPr lang="zh-CN" altLang="en-US"/>
              <a:t>Common库归类~~路径归类GloableSetting。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Common库归类~~路径归类GloableSetting。</a:t>
            </a:r>
            <a:endParaRPr lang="zh-CN" altLang="en-US"/>
          </a:p>
          <a:p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墙配筋Z形板水平钢筋，延伸长度优化：结合后面的图片进行讲解。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型墙和竖直门框。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Common库归类~~路径归类GloableSetting。</a:t>
            </a:r>
            <a:endParaRPr lang="zh-CN" altLang="en-US"/>
          </a:p>
          <a:p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墙配筋Z形板水平钢筋，延伸长度优化：结合后面的图片进行讲解。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型墙和竖直门框。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Common库归类~~路径归类GloableSetting。</a:t>
            </a:r>
            <a:endParaRPr lang="zh-CN" altLang="en-US"/>
          </a:p>
          <a:p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墙配筋Z形板水平钢筋，延伸长度优化：结合后面的图片进行讲解。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型墙和竖直门框。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Common库归类~~路径归类GloableSetting。</a:t>
            </a:r>
            <a:endParaRPr lang="zh-CN" altLang="en-US"/>
          </a:p>
          <a:p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墙配筋Z形板水平钢筋，延伸长度优化：结合后面的图片进行讲解。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型墙和竖直门框。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Common库归类~~路径归类GloableSetting。</a:t>
            </a:r>
            <a:endParaRPr lang="zh-CN" altLang="en-US"/>
          </a:p>
          <a:p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墙配筋Z形板水平钢筋，延伸长度优化：结合后面的图片进行讲解。</a:t>
            </a: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</a:t>
            </a:r>
            <a:r>
              <a:rPr lang="zh-CN" alt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型墙和竖直门框。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E30AB-8515-4AEA-B788-15F4FB3457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BBC58-3C8A-4C23-944B-4AC8A18528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在实现注释库时入门了</a:t>
            </a:r>
            <a:r>
              <a:rPr lang="en-US" altLang="zh-CN">
                <a:sym typeface="+mn-ea"/>
              </a:rPr>
              <a:t>C#</a:t>
            </a:r>
            <a:r>
              <a:rPr lang="zh-CN" altLang="en-US">
                <a:sym typeface="+mn-ea"/>
              </a:rPr>
              <a:t>，以及</a:t>
            </a:r>
            <a:r>
              <a:rPr lang="en-US" altLang="zh-CN">
                <a:sym typeface="+mn-ea"/>
              </a:rPr>
              <a:t>C++/CLI</a:t>
            </a:r>
            <a:r>
              <a:rPr lang="zh-CN" altLang="en-US">
                <a:sym typeface="+mn-ea"/>
              </a:rPr>
              <a:t>开发。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图框库优化代码结构，将大量的重复代码整理为函数。规范化命名，优化</a:t>
            </a:r>
            <a:r>
              <a:rPr lang="en-US" altLang="zh-CN">
                <a:sym typeface="+mn-ea"/>
              </a:rPr>
              <a:t>index1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index11</a:t>
            </a:r>
            <a:r>
              <a:rPr lang="zh-CN" altLang="en-US">
                <a:sym typeface="+mn-ea"/>
              </a:rPr>
              <a:t>样式命名。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填充功能的挑战：相关接口调用不熟悉。</a:t>
            </a:r>
            <a:endParaRPr lang="zh-CN" altLang="en-US"/>
          </a:p>
          <a:p>
            <a:r>
              <a:rPr lang="zh-CN" altLang="en-US">
                <a:sym typeface="+mn-ea"/>
              </a:rPr>
              <a:t>填充从二维到三维的参数调整；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填充功能的挑战：相关接口调用不熟悉。</a:t>
            </a:r>
            <a:endParaRPr lang="zh-CN" altLang="en-US"/>
          </a:p>
          <a:p>
            <a:r>
              <a:rPr lang="zh-CN" altLang="en-US">
                <a:sym typeface="+mn-ea"/>
              </a:rPr>
              <a:t>填充从二维到三维的参数调整；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 userDrawn="1"/>
        </p:nvCxnSpPr>
        <p:spPr>
          <a:xfrm>
            <a:off x="0" y="831095"/>
            <a:ext cx="12192000" cy="0"/>
          </a:xfrm>
          <a:prstGeom prst="line">
            <a:avLst/>
          </a:prstGeom>
          <a:ln w="19050" cmpd="sng">
            <a:solidFill>
              <a:srgbClr val="1D489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282322" y="278463"/>
            <a:ext cx="481766" cy="359098"/>
            <a:chOff x="-2714092" y="2718475"/>
            <a:chExt cx="2989799" cy="2228531"/>
          </a:xfrm>
        </p:grpSpPr>
        <p:sp>
          <p:nvSpPr>
            <p:cNvPr id="17" name="圆角矩形 16"/>
            <p:cNvSpPr/>
            <p:nvPr/>
          </p:nvSpPr>
          <p:spPr>
            <a:xfrm rot="2700000">
              <a:off x="-1952823" y="2718477"/>
              <a:ext cx="2228529" cy="2228530"/>
            </a:xfrm>
            <a:prstGeom prst="roundRect">
              <a:avLst>
                <a:gd name="adj" fmla="val 12461"/>
              </a:avLst>
            </a:prstGeom>
            <a:gradFill>
              <a:gsLst>
                <a:gs pos="0">
                  <a:srgbClr val="2162D9"/>
                </a:gs>
                <a:gs pos="100000">
                  <a:srgbClr val="1D489B"/>
                </a:gs>
              </a:gsLst>
              <a:lin ang="12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2700000">
              <a:off x="-2714091" y="2718474"/>
              <a:ext cx="2228526" cy="2228527"/>
            </a:xfrm>
            <a:prstGeom prst="roundRect">
              <a:avLst>
                <a:gd name="adj" fmla="val 12461"/>
              </a:avLst>
            </a:prstGeom>
            <a:solidFill>
              <a:schemeClr val="accent2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+英文+中文（大）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7175" y="203835"/>
            <a:ext cx="1359535" cy="401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  <a:endParaRPr lang="zh-CN" altLang="en-US" sz="4800">
              <a:solidFill>
                <a:schemeClr val="bg1">
                  <a:lumMod val="85000"/>
                  <a:alpha val="72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3" Type="http://schemas.openxmlformats.org/officeDocument/2006/relationships/notesSlide" Target="../notesSlides/notesSlide10.xml"/><Relationship Id="rId32" Type="http://schemas.openxmlformats.org/officeDocument/2006/relationships/slideLayout" Target="../slideLayouts/slideLayout12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8" Type="http://schemas.openxmlformats.org/officeDocument/2006/relationships/notesSlide" Target="../notesSlides/notesSlide11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8" Type="http://schemas.openxmlformats.org/officeDocument/2006/relationships/notesSlide" Target="../notesSlides/notesSlide16.xml"/><Relationship Id="rId17" Type="http://schemas.openxmlformats.org/officeDocument/2006/relationships/slideLayout" Target="../slideLayouts/slideLayout12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15.xml"/><Relationship Id="rId1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20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1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1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>
                <a:solidFill>
                  <a:srgbClr val="183063"/>
                </a:solidFill>
                <a:cs typeface="微软雅黑" panose="020B0503020204020204" pitchFamily="34" charset="-122"/>
                <a:sym typeface="思源黑体旧字形 Light" panose="020B0300000000000000" pitchFamily="34" charset="-128"/>
              </a:rPr>
              <a:t>面谈汇报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6427279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日期：</a:t>
            </a:r>
            <a:fld id="{6BD760BD-2D4E-4ECE-8991-E5FE8869143B}" type="datetime2">
              <a:rPr kumimoji="0" lang="zh-CN" altLang="en-US" sz="2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</a:fld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6427279" y="4248563"/>
            <a:ext cx="3255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--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刘思磊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数字设计部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 rot="16200000" flipH="1">
            <a:off x="2131695" y="45720"/>
            <a:ext cx="697865" cy="289115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6" rIns="91435" bIns="45716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248661" y="1175706"/>
            <a:ext cx="2473325" cy="66421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延伸长度优化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4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7199" y="2031002"/>
            <a:ext cx="3762989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优化墙配筋钢筋的延伸逻辑，如果有板在能接触的范围内，会穿过墙后锚入板。有多块板时，仅锚入最近的板。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817549" y="244747"/>
            <a:ext cx="203130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添加标题文字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2989" b="12504"/>
          <a:stretch>
            <a:fillRect/>
          </a:stretch>
        </p:blipFill>
        <p:spPr>
          <a:xfrm>
            <a:off x="960120" y="3288030"/>
            <a:ext cx="5510530" cy="3231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3419" r="33596" b="1844"/>
          <a:stretch>
            <a:fillRect/>
          </a:stretch>
        </p:blipFill>
        <p:spPr>
          <a:xfrm>
            <a:off x="7312025" y="1176020"/>
            <a:ext cx="3698875" cy="44691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箭头 2"/>
          <p:cNvSpPr/>
          <p:nvPr>
            <p:custDataLst>
              <p:tags r:id="rId1"/>
            </p:custDataLst>
          </p:nvPr>
        </p:nvSpPr>
        <p:spPr>
          <a:xfrm>
            <a:off x="212506" y="2927379"/>
            <a:ext cx="11979494" cy="379648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355329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6048707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8529070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07293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3152926" y="1798392"/>
            <a:ext cx="962021" cy="962022"/>
            <a:chOff x="4341368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泪滴形 3"/>
            <p:cNvSpPr/>
            <p:nvPr>
              <p:custDataLst>
                <p:tags r:id="rId7"/>
              </p:custDataLst>
            </p:nvPr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4412016" y="2624083"/>
              <a:ext cx="820724" cy="398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8.5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71254" y="1798389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泪滴形 5"/>
            <p:cNvSpPr/>
            <p:nvPr>
              <p:custDataLst>
                <p:tags r:id="rId10"/>
              </p:custDataLst>
            </p:nvPr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1"/>
              </p:custDataLst>
            </p:nvPr>
          </p:nvSpPr>
          <p:spPr>
            <a:xfrm>
              <a:off x="1838580" y="2595809"/>
              <a:ext cx="853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7.25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8131323" y="1798392"/>
            <a:ext cx="962021" cy="962022"/>
            <a:chOff x="9455232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8" name="泪滴形 7"/>
            <p:cNvSpPr/>
            <p:nvPr>
              <p:custDataLst>
                <p:tags r:id="rId13"/>
              </p:custDataLst>
            </p:nvPr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9525883" y="2652355"/>
              <a:ext cx="820724" cy="398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8.21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5"/>
            </p:custDataLst>
          </p:nvPr>
        </p:nvGrpSpPr>
        <p:grpSpPr>
          <a:xfrm>
            <a:off x="5649651" y="1798391"/>
            <a:ext cx="962021" cy="962022"/>
            <a:chOff x="6898301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泪滴形 6"/>
            <p:cNvSpPr/>
            <p:nvPr>
              <p:custDataLst>
                <p:tags r:id="rId16"/>
              </p:custDataLst>
            </p:nvPr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7"/>
              </p:custDataLst>
            </p:nvPr>
          </p:nvSpPr>
          <p:spPr>
            <a:xfrm>
              <a:off x="6952446" y="2624083"/>
              <a:ext cx="853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8.9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矩形 50"/>
          <p:cNvSpPr/>
          <p:nvPr>
            <p:custDataLst>
              <p:tags r:id="rId18"/>
            </p:custDataLst>
          </p:nvPr>
        </p:nvSpPr>
        <p:spPr>
          <a:xfrm>
            <a:off x="589066" y="3796208"/>
            <a:ext cx="1140038" cy="37932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入职学习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4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660" y="4184650"/>
            <a:ext cx="2251710" cy="104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第一阶段主要学习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Microstation基础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使用。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其后学习使用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MDL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Addin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对Microstation进行二次开发。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>
            <p:custDataLst>
              <p:tags r:id="rId20"/>
            </p:custDataLst>
          </p:nvPr>
        </p:nvSpPr>
        <p:spPr>
          <a:xfrm>
            <a:off x="3185893" y="3794581"/>
            <a:ext cx="89408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注释库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47462" y="4182879"/>
            <a:ext cx="2159683" cy="104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初步参与到项目开发中，根据需求实现注释库的功能，读取文件列表以及文件中的行内容作为注释。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>
            <p:custDataLst>
              <p:tags r:id="rId22"/>
            </p:custDataLst>
          </p:nvPr>
        </p:nvSpPr>
        <p:spPr>
          <a:xfrm>
            <a:off x="4978438" y="3794581"/>
            <a:ext cx="231902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图框库相关代码升级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4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052477" y="4182878"/>
            <a:ext cx="215968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从往期工程项目中提取图框放置和修改功能，对调用方式进行更新升级。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优化代码结构，移除平面索引图绑定，修复遗留的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Bug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>
            <p:custDataLst>
              <p:tags r:id="rId24"/>
            </p:custDataLst>
          </p:nvPr>
        </p:nvSpPr>
        <p:spPr>
          <a:xfrm>
            <a:off x="8050663" y="3798753"/>
            <a:ext cx="113157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填充样式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矩形 4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530978" y="4187051"/>
            <a:ext cx="215968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熟悉剖切出图流程，从数字化出图项目的剖切出图中提取元素填充功能。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元素填充功能具有独立的窗口，可单独填充元素，仅可填充指定的图层，也可以选择指定图层一键填充。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>
            <p:custDataLst>
              <p:tags r:id="rId26"/>
            </p:custDataLst>
          </p:nvPr>
        </p:nvSpPr>
        <p:spPr>
          <a:xfrm>
            <a:off x="10902325" y="3002064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>
            <p:custDataLst>
              <p:tags r:id="rId27"/>
            </p:custDataLst>
          </p:nvPr>
        </p:nvGrpSpPr>
        <p:grpSpPr>
          <a:xfrm>
            <a:off x="10504580" y="1766516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9" name="泪滴形 18"/>
            <p:cNvSpPr/>
            <p:nvPr>
              <p:custDataLst>
                <p:tags r:id="rId28"/>
              </p:custDataLst>
            </p:nvPr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9"/>
              </p:custDataLst>
            </p:nvPr>
          </p:nvSpPr>
          <p:spPr>
            <a:xfrm>
              <a:off x="1838580" y="2595809"/>
              <a:ext cx="853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9.2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>
            <p:custDataLst>
              <p:tags r:id="rId30"/>
            </p:custDataLst>
          </p:nvPr>
        </p:nvSpPr>
        <p:spPr>
          <a:xfrm>
            <a:off x="9745980" y="3586480"/>
            <a:ext cx="2556510" cy="593725"/>
          </a:xfrm>
          <a:prstGeom prst="rect">
            <a:avLst/>
          </a:prstGeom>
        </p:spPr>
        <p:txBody>
          <a:bodyPr wrap="none" lIns="91431" tIns="45716" rIns="91431" bIns="45716">
            <a:no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合并代码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到自动化出图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47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9939000" y="4191528"/>
            <a:ext cx="2159683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整理注释库，图框库，填充样式功能到自动化出图项目中并继续优化。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样式库增加自选字体样式功能。填充样式</a:t>
            </a: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提供默认配置参数。优化对于单元内元素的填充。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51" grpId="0"/>
      <p:bldP spid="52" grpId="0"/>
      <p:bldP spid="55" grpId="0"/>
      <p:bldP spid="56" grpId="0"/>
      <p:bldP spid="57" grpId="0"/>
      <p:bldP spid="58" grpId="0"/>
      <p:bldP spid="59" grpId="0"/>
      <p:bldP spid="60" grpId="0"/>
      <p:bldP spid="2" grpId="0" bldLvl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箭头 2"/>
          <p:cNvSpPr/>
          <p:nvPr>
            <p:custDataLst>
              <p:tags r:id="rId1"/>
            </p:custDataLst>
          </p:nvPr>
        </p:nvSpPr>
        <p:spPr>
          <a:xfrm>
            <a:off x="212725" y="2927350"/>
            <a:ext cx="11978640" cy="379730"/>
          </a:xfrm>
          <a:prstGeom prst="notched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355329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6048707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8529070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072934" y="3038021"/>
            <a:ext cx="166533" cy="16653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3152926" y="1798392"/>
            <a:ext cx="962021" cy="962022"/>
            <a:chOff x="4341368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泪滴形 3"/>
            <p:cNvSpPr/>
            <p:nvPr>
              <p:custDataLst>
                <p:tags r:id="rId7"/>
              </p:custDataLst>
            </p:nvPr>
          </p:nvSpPr>
          <p:spPr>
            <a:xfrm rot="8100000">
              <a:off x="4341368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8"/>
              </p:custDataLst>
            </p:nvPr>
          </p:nvSpPr>
          <p:spPr>
            <a:xfrm>
              <a:off x="4412016" y="2624083"/>
              <a:ext cx="820724" cy="398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9.19</a:t>
              </a:r>
              <a:endPara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71254" y="1798389"/>
            <a:ext cx="962021" cy="962021"/>
            <a:chOff x="1784435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泪滴形 5"/>
            <p:cNvSpPr/>
            <p:nvPr>
              <p:custDataLst>
                <p:tags r:id="rId10"/>
              </p:custDataLst>
            </p:nvPr>
          </p:nvSpPr>
          <p:spPr>
            <a:xfrm rot="8100000">
              <a:off x="1784435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1"/>
              </p:custDataLst>
            </p:nvPr>
          </p:nvSpPr>
          <p:spPr>
            <a:xfrm>
              <a:off x="1838580" y="2595809"/>
              <a:ext cx="853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9.9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2"/>
            </p:custDataLst>
          </p:nvPr>
        </p:nvGrpSpPr>
        <p:grpSpPr>
          <a:xfrm>
            <a:off x="8131323" y="1798392"/>
            <a:ext cx="962021" cy="962022"/>
            <a:chOff x="9455232" y="2343128"/>
            <a:chExt cx="962021" cy="962021"/>
          </a:xfr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8" name="泪滴形 7"/>
            <p:cNvSpPr/>
            <p:nvPr>
              <p:custDataLst>
                <p:tags r:id="rId13"/>
              </p:custDataLst>
            </p:nvPr>
          </p:nvSpPr>
          <p:spPr>
            <a:xfrm rot="8100000">
              <a:off x="9455232" y="2343128"/>
              <a:ext cx="962021" cy="9620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14"/>
              </p:custDataLst>
            </p:nvPr>
          </p:nvSpPr>
          <p:spPr>
            <a:xfrm>
              <a:off x="9517462" y="2652373"/>
              <a:ext cx="842010" cy="3987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10.14</a:t>
              </a:r>
              <a:endParaRPr lang="en-US" altLang="zh-CN" sz="2000" baseline="-3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5"/>
            </p:custDataLst>
          </p:nvPr>
        </p:nvGrpSpPr>
        <p:grpSpPr>
          <a:xfrm>
            <a:off x="5649651" y="1798391"/>
            <a:ext cx="962021" cy="962022"/>
            <a:chOff x="6898301" y="2343128"/>
            <a:chExt cx="962021" cy="96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泪滴形 6"/>
            <p:cNvSpPr/>
            <p:nvPr>
              <p:custDataLst>
                <p:tags r:id="rId16"/>
              </p:custDataLst>
            </p:nvPr>
          </p:nvSpPr>
          <p:spPr>
            <a:xfrm rot="8100000">
              <a:off x="6898301" y="2343128"/>
              <a:ext cx="962021" cy="962021"/>
            </a:xfrm>
            <a:prstGeom prst="teardrop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srgbClr val="44546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17"/>
              </p:custDataLst>
            </p:nvPr>
          </p:nvSpPr>
          <p:spPr>
            <a:xfrm>
              <a:off x="6952446" y="2624083"/>
              <a:ext cx="853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10.9</a:t>
              </a:r>
              <a:endParaRPr lang="en-US" altLang="zh-CN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1" name="矩形 50"/>
          <p:cNvSpPr/>
          <p:nvPr>
            <p:custDataLst>
              <p:tags r:id="rId18"/>
            </p:custDataLst>
          </p:nvPr>
        </p:nvSpPr>
        <p:spPr>
          <a:xfrm>
            <a:off x="474555" y="3796208"/>
            <a:ext cx="136906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剖切图功能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47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3660" y="4184650"/>
            <a:ext cx="2251710" cy="152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从数字化出图项目提取剖切出图功能到自动化出图项目。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优化部分结构，整理通用的功能至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Common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库</a:t>
            </a: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，统一路径调用由GloableSetting管理。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>
            <p:custDataLst>
              <p:tags r:id="rId20"/>
            </p:custDataLst>
          </p:nvPr>
        </p:nvSpPr>
        <p:spPr>
          <a:xfrm>
            <a:off x="2473423" y="3794581"/>
            <a:ext cx="231902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墙配筋竖筋锚入优化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47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47462" y="4182879"/>
            <a:ext cx="2159683" cy="200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锚入优化涉及多个Bug，核心问题为锚入孔洞或空后的处理逻辑未完善。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ea"/>
            </a:endParaRPr>
          </a:p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锚入长度的计算需要考虑弯钩的半径；弯钩本身就已经超出墙范围，反转再截短；需要解决反转后仍然没有锚入到墙内以及孔洞。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7" name="矩形 56"/>
          <p:cNvSpPr/>
          <p:nvPr>
            <p:custDataLst>
              <p:tags r:id="rId22"/>
            </p:custDataLst>
          </p:nvPr>
        </p:nvSpPr>
        <p:spPr>
          <a:xfrm>
            <a:off x="4894580" y="3694430"/>
            <a:ext cx="2473325" cy="890270"/>
          </a:xfrm>
          <a:prstGeom prst="rect">
            <a:avLst/>
          </a:prstGeom>
        </p:spPr>
        <p:txBody>
          <a:bodyPr wrap="none" lIns="91431" tIns="45716" rIns="91431" bIns="45716">
            <a:no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墙配筋Z形板水平钢筋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延伸长度优化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4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052477" y="4424178"/>
            <a:ext cx="2159683" cy="104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优化墙配筋钢筋的延伸逻辑，如果有板在能接触的范围内，会穿过墙后锚入板。有多块板时，仅锚入最近的板。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>
            <p:custDataLst>
              <p:tags r:id="rId24"/>
            </p:custDataLst>
          </p:nvPr>
        </p:nvSpPr>
        <p:spPr>
          <a:xfrm>
            <a:off x="7694428" y="3798753"/>
            <a:ext cx="184404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 defTabSz="914400"/>
            <a:r>
              <a:rPr lang="zh-CN" altLang="en-US" sz="1865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面配筋点筋对齐</a:t>
            </a:r>
            <a:endParaRPr lang="zh-CN" altLang="en-US" sz="1865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矩形 47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530978" y="4187051"/>
            <a:ext cx="2159683" cy="104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面配筋钢筋分布参考板配筋根据跨越的墙体分区。每个分区的钢筋单独计算间距进行排布。（正在完成）</a:t>
            </a:r>
            <a:endParaRPr lang="zh-CN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26"/>
            </p:custDataLst>
          </p:nvPr>
        </p:nvSpPr>
        <p:spPr>
          <a:xfrm>
            <a:off x="10558780" y="2019300"/>
            <a:ext cx="85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2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9.2</a:t>
            </a:r>
            <a:endParaRPr lang="en-US" altLang="zh-CN" sz="20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56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51" grpId="0"/>
      <p:bldP spid="52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30568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图框库效果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1101725"/>
            <a:ext cx="8919845" cy="465518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33616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填充样式效果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525" y="1247775"/>
            <a:ext cx="9123045" cy="46081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42760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墙配筋竖筋锚入效果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1121410"/>
            <a:ext cx="7029450" cy="2952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10" y="3646170"/>
            <a:ext cx="8004810" cy="27171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817549" y="244747"/>
            <a:ext cx="36664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墙配筋延伸效果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1430" y="1143635"/>
            <a:ext cx="5570220" cy="47174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590040"/>
            <a:ext cx="5510530" cy="382397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>
            <p:custDataLst>
              <p:tags r:id="rId1"/>
            </p:custDataLst>
          </p:nvPr>
        </p:nvSpPr>
        <p:spPr>
          <a:xfrm>
            <a:off x="7138472" y="1444739"/>
            <a:ext cx="2993060" cy="1255116"/>
          </a:xfrm>
          <a:prstGeom prst="round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>
            <p:custDataLst>
              <p:tags r:id="rId2"/>
            </p:custDataLst>
          </p:nvPr>
        </p:nvSpPr>
        <p:spPr>
          <a:xfrm>
            <a:off x="1959348" y="1444739"/>
            <a:ext cx="2993060" cy="1255116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>
            <p:custDataLst>
              <p:tags r:id="rId3"/>
            </p:custDataLst>
          </p:nvPr>
        </p:nvGrpSpPr>
        <p:grpSpPr>
          <a:xfrm>
            <a:off x="2233741" y="1520939"/>
            <a:ext cx="2667867" cy="1108968"/>
            <a:chOff x="5652119" y="1235968"/>
            <a:chExt cx="1797845" cy="831726"/>
          </a:xfrm>
        </p:grpSpPr>
        <p:sp>
          <p:nvSpPr>
            <p:cNvPr id="112" name="MH_Text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对于Bentley二次开发中的API不熟悉。无论是阅读还是使用。需要花费较多时间查询。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3" name="MH_SubTitle_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二次开发不熟悉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>
            <p:custDataLst>
              <p:tags r:id="rId6"/>
            </p:custDataLst>
          </p:nvPr>
        </p:nvGrpSpPr>
        <p:grpSpPr>
          <a:xfrm>
            <a:off x="7404452" y="1520939"/>
            <a:ext cx="2667867" cy="1108968"/>
            <a:chOff x="5652119" y="1235968"/>
            <a:chExt cx="1797845" cy="831726"/>
          </a:xfrm>
        </p:grpSpPr>
        <p:sp>
          <p:nvSpPr>
            <p:cNvPr id="115" name="MH_Text_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联合使用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开发花费了一段时间适应。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6" name="MH_SubTitle_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C++/CLI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开发不熟悉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7" name="矩形 3"/>
          <p:cNvSpPr>
            <a:spLocks noChangeArrowheads="1"/>
          </p:cNvSpPr>
          <p:nvPr/>
        </p:nvSpPr>
        <p:spPr bwMode="auto">
          <a:xfrm>
            <a:off x="817549" y="244747"/>
            <a:ext cx="17056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遇到的挑战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>
            <p:custDataLst>
              <p:tags r:id="rId9"/>
            </p:custDataLst>
          </p:nvPr>
        </p:nvSpPr>
        <p:spPr>
          <a:xfrm>
            <a:off x="1959412" y="3284334"/>
            <a:ext cx="2993060" cy="1255116"/>
          </a:xfrm>
          <a:prstGeom prst="round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2225392" y="3441179"/>
            <a:ext cx="2667867" cy="1108968"/>
            <a:chOff x="5652119" y="1235968"/>
            <a:chExt cx="1797845" cy="831726"/>
          </a:xfrm>
        </p:grpSpPr>
        <p:sp>
          <p:nvSpPr>
            <p:cNvPr id="9" name="MH_Text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联合使用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C#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开发花费了一段时间适应。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MH_SubTitle_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C++/CLI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开发不熟悉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圆角矩形 10"/>
          <p:cNvSpPr/>
          <p:nvPr>
            <p:custDataLst>
              <p:tags r:id="rId13"/>
            </p:custDataLst>
          </p:nvPr>
        </p:nvSpPr>
        <p:spPr>
          <a:xfrm>
            <a:off x="7189208" y="3295129"/>
            <a:ext cx="2993060" cy="1255116"/>
          </a:xfrm>
          <a:prstGeom prst="roundRect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835" tIns="67916" rIns="135835" bIns="67916" anchor="ctr"/>
          <a:lstStyle/>
          <a:p>
            <a:pPr algn="ctr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4"/>
            </p:custDataLst>
          </p:nvPr>
        </p:nvGrpSpPr>
        <p:grpSpPr>
          <a:xfrm>
            <a:off x="7463601" y="3371329"/>
            <a:ext cx="2667867" cy="1108968"/>
            <a:chOff x="5652119" y="1235968"/>
            <a:chExt cx="1797845" cy="831726"/>
          </a:xfrm>
        </p:grpSpPr>
        <p:sp>
          <p:nvSpPr>
            <p:cNvPr id="13" name="MH_Text_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52119" y="1501552"/>
              <a:ext cx="1706322" cy="56614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对于Bentley二次开发中的API不熟悉。无论是阅读还是使用。需要花费较多时间查询。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MH_SubTitle_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52120" y="1235968"/>
              <a:ext cx="1797844" cy="32325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二次开发不熟悉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1148365" y="3299804"/>
            <a:ext cx="5969877" cy="946800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1451082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2194192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2937300" y="3309333"/>
            <a:ext cx="860168" cy="934359"/>
          </a:xfrm>
          <a:prstGeom prst="chevron">
            <a:avLst>
              <a:gd name="adj" fmla="val 5442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680410" y="3309333"/>
            <a:ext cx="860168" cy="934359"/>
          </a:xfrm>
          <a:prstGeom prst="chevron">
            <a:avLst>
              <a:gd name="adj" fmla="val 54429"/>
            </a:avLst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>
            <a:grpSpLocks noChangeAspect="1"/>
          </p:cNvGrpSpPr>
          <p:nvPr/>
        </p:nvGrpSpPr>
        <p:grpSpPr>
          <a:xfrm>
            <a:off x="4633875" y="2865817"/>
            <a:ext cx="2007896" cy="1939609"/>
            <a:chOff x="3197225" y="3458369"/>
            <a:chExt cx="533400" cy="487363"/>
          </a:xfrm>
          <a:solidFill>
            <a:schemeClr val="tx1">
              <a:lumMod val="65000"/>
              <a:lumOff val="35000"/>
            </a:schemeClr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Oval 312"/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Freeform 313"/>
            <p:cNvSpPr/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18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32" name="直接连接符 31"/>
          <p:cNvCxnSpPr/>
          <p:nvPr/>
        </p:nvCxnSpPr>
        <p:spPr>
          <a:xfrm rot="5400000">
            <a:off x="5339044" y="3843269"/>
            <a:ext cx="42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3793721" y="2931526"/>
            <a:ext cx="75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1079687" y="2925044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rot="16200000" flipV="1">
            <a:off x="1817545" y="4617343"/>
            <a:ext cx="75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820360" y="2865631"/>
            <a:ext cx="2557435" cy="2504629"/>
            <a:chOff x="8605898" y="2461123"/>
            <a:chExt cx="2448000" cy="2504629"/>
          </a:xfrm>
        </p:grpSpPr>
        <p:cxnSp>
          <p:nvCxnSpPr>
            <p:cNvPr id="10" name="直接连接符 9"/>
            <p:cNvCxnSpPr/>
            <p:nvPr>
              <p:custDataLst>
                <p:tags r:id="rId2"/>
              </p:custDataLst>
            </p:nvPr>
          </p:nvCxnSpPr>
          <p:spPr>
            <a:xfrm>
              <a:off x="8605898" y="2461123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3"/>
              </p:custDataLst>
            </p:nvPr>
          </p:nvCxnSpPr>
          <p:spPr>
            <a:xfrm>
              <a:off x="8605898" y="3715625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4"/>
              </p:custDataLst>
            </p:nvPr>
          </p:nvCxnSpPr>
          <p:spPr>
            <a:xfrm>
              <a:off x="8605898" y="4965752"/>
              <a:ext cx="24480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7765634" y="1667182"/>
            <a:ext cx="208153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耐心解决问题能力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765768" y="2024278"/>
            <a:ext cx="2625675" cy="697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对于大部分陌生的内容，能够沉下心仔细阅读代码，调试，查询资料，访问论坛，争取独立解决。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7765634" y="2960996"/>
            <a:ext cx="160655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二次开发能力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65768" y="3318092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熟练二次开发的流程以及相关的生成，调试等操作。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7765634" y="4196980"/>
            <a:ext cx="113157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1865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沟通能力</a:t>
            </a:r>
            <a:endParaRPr lang="zh-CN" altLang="en-US" sz="1865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矩形 4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5768" y="4554076"/>
            <a:ext cx="2625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对于某些业务上的问题，及时与导师或周围同事请教并解决。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7630" y="2159449"/>
            <a:ext cx="20104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熟练业务相关的操作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37217" y="2159449"/>
            <a:ext cx="2731135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熟练使用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Bentley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提供的论坛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6314" y="5058051"/>
            <a:ext cx="2823210" cy="335915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l" defTabSz="914400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对二次开发相关操作愈发熟练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工作收获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10"/>
          <p:cNvSpPr>
            <a:spLocks noChangeAspect="1"/>
          </p:cNvSpPr>
          <p:nvPr/>
        </p:nvSpPr>
        <p:spPr>
          <a:xfrm>
            <a:off x="9245614" y="1712100"/>
            <a:ext cx="1672836" cy="182373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/>
          <p:nvPr>
            <p:custDataLst>
              <p:tags r:id="rId1"/>
            </p:custDataLst>
          </p:nvPr>
        </p:nvSpPr>
        <p:spPr>
          <a:xfrm>
            <a:off x="0" y="2569824"/>
            <a:ext cx="8051800" cy="1633992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72615" y="3129007"/>
            <a:ext cx="1133095" cy="847308"/>
            <a:chOff x="6054436" y="2405136"/>
            <a:chExt cx="849821" cy="63548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6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gradFill>
              <a:gsLst>
                <a:gs pos="0">
                  <a:srgbClr val="00A3E4"/>
                </a:gs>
                <a:gs pos="100000">
                  <a:srgbClr val="214BAE"/>
                </a:gs>
              </a:gsLst>
              <a:lin ang="5400000" scaled="0"/>
            </a:gradFill>
            <a:ln>
              <a:noFill/>
            </a:ln>
          </p:spPr>
          <p:txBody>
            <a:bodyPr/>
            <a:lstStyle/>
            <a:p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26"/>
          <p:cNvSpPr txBox="1"/>
          <p:nvPr>
            <p:custDataLst>
              <p:tags r:id="rId2"/>
            </p:custDataLst>
          </p:nvPr>
        </p:nvSpPr>
        <p:spPr>
          <a:xfrm>
            <a:off x="314960" y="3627755"/>
            <a:ext cx="222821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Bentley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二次开发的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7"/>
          <p:cNvSpPr txBox="1"/>
          <p:nvPr>
            <p:custDataLst>
              <p:tags r:id="rId3"/>
            </p:custDataLst>
          </p:nvPr>
        </p:nvSpPr>
        <p:spPr>
          <a:xfrm>
            <a:off x="2543810" y="3749040"/>
            <a:ext cx="280606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多练习算法，提升逻辑计算能力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8"/>
          <p:cNvSpPr txBox="1"/>
          <p:nvPr>
            <p:custDataLst>
              <p:tags r:id="rId4"/>
            </p:custDataLst>
          </p:nvPr>
        </p:nvSpPr>
        <p:spPr>
          <a:xfrm>
            <a:off x="5349875" y="4732020"/>
            <a:ext cx="2701925" cy="1104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40" tIns="0" rIns="178140" bIns="0" rtlCol="0" anchor="t">
            <a:noAutofit/>
          </a:bodyPr>
          <a:lstStyle>
            <a:defPPr>
              <a:defRPr lang="zh-CN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多阅读代码，掌握更好的系统设计思维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MH_Other_2"/>
          <p:cNvSpPr/>
          <p:nvPr>
            <p:custDataLst>
              <p:tags r:id="rId5"/>
            </p:custDataLst>
          </p:nvPr>
        </p:nvSpPr>
        <p:spPr>
          <a:xfrm>
            <a:off x="5998811" y="3336420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MH_Other_2"/>
          <p:cNvSpPr/>
          <p:nvPr>
            <p:custDataLst>
              <p:tags r:id="rId6"/>
            </p:custDataLst>
          </p:nvPr>
        </p:nvSpPr>
        <p:spPr>
          <a:xfrm>
            <a:off x="833859" y="2141417"/>
            <a:ext cx="1200000" cy="1200000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lIns="0" rIns="0" anchor="ctr"/>
          <a:lstStyle/>
          <a:p>
            <a:pPr algn="ctr" defTabSz="914400"/>
            <a:r>
              <a:rPr lang="en-US" altLang="zh-CN" sz="37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37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3319322" y="2106173"/>
            <a:ext cx="1377142" cy="1377142"/>
          </a:xfrm>
          <a:prstGeom prst="ellipse">
            <a:avLst/>
          </a:pr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r>
              <a:rPr lang="en-US" altLang="zh-CN" sz="42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10"/>
          <p:cNvSpPr>
            <a:spLocks noChangeAspect="1"/>
          </p:cNvSpPr>
          <p:nvPr/>
        </p:nvSpPr>
        <p:spPr>
          <a:xfrm>
            <a:off x="9430870" y="1421384"/>
            <a:ext cx="1915212" cy="2087973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gradFill>
            <a:gsLst>
              <a:gs pos="0">
                <a:srgbClr val="2162D9"/>
              </a:gs>
              <a:gs pos="100000">
                <a:srgbClr val="214BAE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defTabSz="914400"/>
            <a:endParaRPr lang="zh-CN" altLang="en-US" sz="42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未来规划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6059488" y="2136844"/>
            <a:ext cx="3373293" cy="727831"/>
            <a:chOff x="4101375" y="1905571"/>
            <a:chExt cx="3373293" cy="727831"/>
          </a:xfrm>
        </p:grpSpPr>
        <p:sp>
          <p:nvSpPr>
            <p:cNvPr id="5" name="椭圆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164568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" name="TextBox 76"/>
            <p:cNvSpPr txBox="1"/>
            <p:nvPr>
              <p:custDataLst>
                <p:tags r:id="rId5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6"/>
            </p:custDataLst>
          </p:nvPr>
        </p:nvGrpSpPr>
        <p:grpSpPr>
          <a:xfrm>
            <a:off x="6058853" y="4329906"/>
            <a:ext cx="3373293" cy="727831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4681" y="3474810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TextBox 76"/>
            <p:cNvSpPr txBox="1"/>
            <p:nvPr>
              <p:custDataLst>
                <p:tags r:id="rId9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个人收获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0"/>
            </p:custDataLst>
          </p:nvPr>
        </p:nvGrpSpPr>
        <p:grpSpPr>
          <a:xfrm>
            <a:off x="6058853" y="3233375"/>
            <a:ext cx="3373928" cy="727831"/>
            <a:chOff x="7742744" y="1905571"/>
            <a:chExt cx="3373928" cy="727831"/>
          </a:xfrm>
        </p:grpSpPr>
        <p:sp>
          <p:nvSpPr>
            <p:cNvPr id="13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805937" y="1983746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TextBox 76"/>
            <p:cNvSpPr txBox="1"/>
            <p:nvPr>
              <p:custDataLst>
                <p:tags r:id="rId13"/>
              </p:custDataLst>
            </p:nvPr>
          </p:nvSpPr>
          <p:spPr>
            <a:xfrm>
              <a:off x="8659335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遇到的挑战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4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15"/>
            </p:custDataLst>
          </p:nvPr>
        </p:nvGrpSpPr>
        <p:grpSpPr>
          <a:xfrm>
            <a:off x="6058853" y="1167199"/>
            <a:ext cx="3373293" cy="727831"/>
            <a:chOff x="4101375" y="1905571"/>
            <a:chExt cx="3373293" cy="727831"/>
          </a:xfrm>
        </p:grpSpPr>
        <p:sp>
          <p:nvSpPr>
            <p:cNvPr id="17" name="椭圆 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8" name="TextBox 3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164568" y="1983746"/>
              <a:ext cx="6014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" name="TextBox 76"/>
            <p:cNvSpPr txBox="1"/>
            <p:nvPr>
              <p:custDataLst>
                <p:tags r:id="rId18"/>
              </p:custDataLst>
            </p:nvPr>
          </p:nvSpPr>
          <p:spPr>
            <a:xfrm>
              <a:off x="5017331" y="2045684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自我介绍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>
            <p:custDataLst>
              <p:tags r:id="rId19"/>
            </p:custDataLst>
          </p:nvPr>
        </p:nvGrpSpPr>
        <p:grpSpPr>
          <a:xfrm>
            <a:off x="6059488" y="5492591"/>
            <a:ext cx="3373293" cy="727831"/>
            <a:chOff x="2571488" y="3396635"/>
            <a:chExt cx="3373293" cy="727831"/>
          </a:xfrm>
        </p:grpSpPr>
        <p:sp>
          <p:nvSpPr>
            <p:cNvPr id="3" name="椭圆 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7" name="TextBox 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634681" y="3474810"/>
              <a:ext cx="594360" cy="58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TextBox 76"/>
            <p:cNvSpPr txBox="1"/>
            <p:nvPr>
              <p:custDataLst>
                <p:tags r:id="rId22"/>
              </p:custDataLst>
            </p:nvPr>
          </p:nvSpPr>
          <p:spPr>
            <a:xfrm>
              <a:off x="3487444" y="3537383"/>
              <a:ext cx="24573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未来规划</a:t>
              </a:r>
              <a:endParaRPr lang="zh-CN" altLang="en-US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altLang="zh-CN" sz="72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5851" y="-99392"/>
            <a:ext cx="12207058" cy="3766874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5851" y="-99392"/>
            <a:ext cx="12207058" cy="3766873"/>
          </a:xfrm>
          <a:prstGeom prst="rect">
            <a:avLst/>
          </a:prstGeom>
          <a:gradFill>
            <a:gsLst>
              <a:gs pos="100000">
                <a:srgbClr val="00A3E4">
                  <a:alpha val="0"/>
                </a:srgbClr>
              </a:gs>
              <a:gs pos="0">
                <a:srgbClr val="193165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105号-简雅黑" panose="00000500000000000000" pitchFamily="2" charset="-122"/>
              <a:ea typeface="字魂105号-简雅黑" panose="00000500000000000000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4007768" y="2624339"/>
            <a:ext cx="418659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en-US" altLang="zh-CN" sz="32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8"/>
          <p:cNvSpPr>
            <a:spLocks noChangeArrowheads="1"/>
          </p:cNvSpPr>
          <p:nvPr/>
        </p:nvSpPr>
        <p:spPr bwMode="auto">
          <a:xfrm>
            <a:off x="1415480" y="4359512"/>
            <a:ext cx="950505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我叫刘思磊，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24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岁，毕业于怀化学院计算机与人工智能学院计算机科学与技术专业。在上一家实习公司主要参与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客户端开发以及维护。平时爱好跑步。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" grpId="0" bldLvl="0" animBg="1"/>
      <p:bldP spid="9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589405" y="4318635"/>
            <a:ext cx="1136015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入职学习</a:t>
            </a:r>
            <a:endParaRPr lang="zh-CN" altLang="en-US" sz="2000" b="0" dirty="0">
              <a:solidFill>
                <a:srgbClr val="595959"/>
              </a:solidFill>
            </a:endParaRPr>
          </a:p>
        </p:txBody>
      </p:sp>
      <p:sp>
        <p:nvSpPr>
          <p:cNvPr id="54" name="TextBox 53"/>
          <p:cNvSpPr txBox="1"/>
          <p:nvPr>
            <p:custDataLst>
              <p:tags r:id="rId1"/>
            </p:custDataLst>
          </p:nvPr>
        </p:nvSpPr>
        <p:spPr>
          <a:xfrm>
            <a:off x="7232649" y="4383013"/>
            <a:ext cx="3608926" cy="205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Microstation基础使用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>
            <p:custDataLst>
              <p:tags r:id="rId2"/>
            </p:custDataLst>
          </p:nvPr>
        </p:nvSpPr>
        <p:spPr>
          <a:xfrm>
            <a:off x="6539267" y="4318717"/>
            <a:ext cx="360000" cy="360000"/>
          </a:xfrm>
          <a:prstGeom prst="ellipse">
            <a:avLst/>
          </a:prstGeom>
          <a:noFill/>
          <a:ln>
            <a:solidFill>
              <a:srgbClr val="214BAE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214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400" b="1" dirty="0">
              <a:solidFill>
                <a:srgbClr val="214B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>
            <p:custDataLst>
              <p:tags r:id="rId3"/>
            </p:custDataLst>
          </p:nvPr>
        </p:nvSpPr>
        <p:spPr>
          <a:xfrm>
            <a:off x="7232649" y="4999166"/>
            <a:ext cx="3608926" cy="410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16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使用MDL和Addin对Microstation进行二次开发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>
            <p:custDataLst>
              <p:tags r:id="rId4"/>
            </p:custDataLst>
          </p:nvPr>
        </p:nvSpPr>
        <p:spPr>
          <a:xfrm>
            <a:off x="6539267" y="4922065"/>
            <a:ext cx="360000" cy="360000"/>
          </a:xfrm>
          <a:prstGeom prst="ellipse">
            <a:avLst/>
          </a:prstGeom>
          <a:noFill/>
          <a:ln>
            <a:solidFill>
              <a:srgbClr val="595959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1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5895362" y="1572347"/>
            <a:ext cx="4567194" cy="2398026"/>
          </a:xfrm>
          <a:custGeom>
            <a:avLst/>
            <a:gdLst>
              <a:gd name="connsiteX0" fmla="*/ 1062321 w 5249489"/>
              <a:gd name="connsiteY0" fmla="*/ 0 h 2756268"/>
              <a:gd name="connsiteX1" fmla="*/ 5249489 w 5249489"/>
              <a:gd name="connsiteY1" fmla="*/ 0 h 2756268"/>
              <a:gd name="connsiteX2" fmla="*/ 5249489 w 5249489"/>
              <a:gd name="connsiteY2" fmla="*/ 2756268 h 2756268"/>
              <a:gd name="connsiteX3" fmla="*/ 0 w 5249489"/>
              <a:gd name="connsiteY3" fmla="*/ 2756268 h 275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9489" h="2756268">
                <a:moveTo>
                  <a:pt x="1062321" y="0"/>
                </a:moveTo>
                <a:lnTo>
                  <a:pt x="5249489" y="0"/>
                </a:lnTo>
                <a:lnTo>
                  <a:pt x="5249489" y="2756268"/>
                </a:lnTo>
                <a:lnTo>
                  <a:pt x="0" y="2756268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999656" y="4536843"/>
            <a:ext cx="328785" cy="844510"/>
          </a:xfrm>
          <a:prstGeom prst="line">
            <a:avLst/>
          </a:prstGeom>
          <a:ln>
            <a:solidFill>
              <a:srgbClr val="214B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1309251" y="1572347"/>
            <a:ext cx="4567194" cy="2398026"/>
          </a:xfrm>
          <a:custGeom>
            <a:avLst/>
            <a:gdLst>
              <a:gd name="connsiteX0" fmla="*/ 0 w 5249489"/>
              <a:gd name="connsiteY0" fmla="*/ 0 h 2756268"/>
              <a:gd name="connsiteX1" fmla="*/ 5249489 w 5249489"/>
              <a:gd name="connsiteY1" fmla="*/ 0 h 2756268"/>
              <a:gd name="connsiteX2" fmla="*/ 4187168 w 5249489"/>
              <a:gd name="connsiteY2" fmla="*/ 2756268 h 2756268"/>
              <a:gd name="connsiteX3" fmla="*/ 0 w 5249489"/>
              <a:gd name="connsiteY3" fmla="*/ 2756268 h 275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9489" h="2756268">
                <a:moveTo>
                  <a:pt x="0" y="0"/>
                </a:moveTo>
                <a:lnTo>
                  <a:pt x="5249489" y="0"/>
                </a:lnTo>
                <a:lnTo>
                  <a:pt x="4187168" y="2756268"/>
                </a:lnTo>
                <a:lnTo>
                  <a:pt x="0" y="2756268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49"/>
                            </p:stCondLst>
                            <p:childTnLst>
                              <p:par>
                                <p:cTn id="1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  <p:bldP spid="55" grpId="0" bldLvl="0" animBg="1"/>
      <p:bldP spid="58" grpId="0"/>
      <p:bldP spid="59" grpId="0" bldLvl="0" animBg="1"/>
      <p:bldP spid="24" grpId="0" bldLvl="0" animBg="1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6660821" y="2650009"/>
            <a:ext cx="3780036" cy="152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初步参与到项目开发中，根据需求实现注释库的功能，读取文件列表以及文件中的行内容作为注释，增加自选字体样式功能。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6682852" y="2034671"/>
            <a:ext cx="10960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注释库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61682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81482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2034540"/>
            <a:ext cx="5262245" cy="34099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8141006" y="2658899"/>
            <a:ext cx="3780036" cy="18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从往期工程项目中提取图框放置和修改功能，对调用方式进行更新升级。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优化代码结构，移除平面索引图绑定，修复遗留的Bug。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8163037" y="2043561"/>
            <a:ext cx="2924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图框库相关代码升级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41867" y="253795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61667" y="253795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1685925"/>
            <a:ext cx="7606665" cy="397002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864146" y="2650009"/>
            <a:ext cx="3780036" cy="296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熟悉剖切出图流程，从数字化出图项目的剖切出图中提取元素填充功能。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元素填充功能具有独立的窗口，可单独填充元素，仅可填充指定的图层，也可以选择指定图层一键填充。提供默认配置参数。优化对于单元内元素的填充。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7886177" y="2034671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填充样式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5007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84807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34540"/>
            <a:ext cx="6656070" cy="33623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864146" y="2650009"/>
            <a:ext cx="3780036" cy="188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从数字化出图项目提取剖切出图功能到自动化出图项目。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 defTabSz="914400">
              <a:lnSpc>
                <a:spcPct val="13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优化部分结构，整理通用的功能至Common库，统一路径调用由GloableSetting管理。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3"/>
          <p:cNvSpPr>
            <a:spLocks noChangeArrowheads="1"/>
          </p:cNvSpPr>
          <p:nvPr/>
        </p:nvSpPr>
        <p:spPr bwMode="auto">
          <a:xfrm>
            <a:off x="7886177" y="2034671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/>
          <a:p>
            <a:pPr algn="l" defTabSz="914400">
              <a:spcBef>
                <a:spcPct val="0"/>
              </a:spcBef>
            </a:pPr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剖切出图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5007" y="2529068"/>
            <a:ext cx="799733" cy="54000"/>
          </a:xfrm>
          <a:prstGeom prst="rect">
            <a:avLst/>
          </a:prstGeom>
          <a:gradFill>
            <a:gsLst>
              <a:gs pos="0">
                <a:srgbClr val="18377E"/>
              </a:gs>
              <a:gs pos="100000">
                <a:srgbClr val="527DD5"/>
              </a:gs>
            </a:gsLst>
            <a:lin ang="5400000" scaled="0"/>
          </a:gra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84807" y="2529068"/>
            <a:ext cx="1620000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6" rIns="91435" bIns="45716" rtlCol="0" anchor="ctr"/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817549" y="244747"/>
            <a:ext cx="140081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buClrTx/>
              <a:buSzTx/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工作汇报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2034540"/>
            <a:ext cx="6656070" cy="33623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bldLvl="0" animBg="1"/>
      <p:bldP spid="1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3704590"/>
            <a:ext cx="8004810" cy="271716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 rot="16200000" flipH="1">
            <a:off x="2218806" y="123215"/>
            <a:ext cx="533401" cy="2900863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5" tIns="45716" rIns="91435" bIns="45716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186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325814" y="1383351"/>
            <a:ext cx="2319020" cy="377190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 defTabSz="914400">
              <a:buClrTx/>
              <a:buSzTx/>
              <a:buFont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墙配筋竖筋锚入优化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4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7199" y="2031002"/>
            <a:ext cx="3762989" cy="13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ea"/>
              </a:rPr>
              <a:t>锚入优化涉及多个Bug，核心问题为锚入孔洞或空后的处理逻辑未完善。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ea"/>
            </a:endParaRPr>
          </a:p>
          <a:p>
            <a:pPr algn="l" defTabSz="914400">
              <a:lnSpc>
                <a:spcPct val="130000"/>
              </a:lnSpc>
              <a:buClrTx/>
              <a:buSzTx/>
              <a:buNone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锚入长度的计算需要考虑弯钩的半径；弯钩本身就已经超出墙范围，反转再截短；需要解决反转后仍然没有锚入到墙内以及孔洞。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7308543" y="5581495"/>
            <a:ext cx="1617732" cy="379648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defTabSz="914400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添加项目标题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3"/>
          <p:cNvSpPr>
            <a:spLocks noChangeArrowheads="1"/>
          </p:cNvSpPr>
          <p:nvPr/>
        </p:nvSpPr>
        <p:spPr bwMode="auto">
          <a:xfrm>
            <a:off x="817549" y="244747"/>
            <a:ext cx="203130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91440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添加标题文字</a:t>
            </a:r>
            <a:endParaRPr lang="zh-CN" altLang="en-US" sz="2400" b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-6405" t="-1226" r="44065" b="1226"/>
          <a:stretch>
            <a:fillRect/>
          </a:stretch>
        </p:blipFill>
        <p:spPr>
          <a:xfrm>
            <a:off x="7057390" y="1306830"/>
            <a:ext cx="4382135" cy="29527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6" grpId="0"/>
      <p:bldP spid="13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0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00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101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102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103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104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105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106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07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08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09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10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1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2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3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4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5.xml><?xml version="1.0" encoding="utf-8"?>
<p:tagLst xmlns:p="http://schemas.openxmlformats.org/presentationml/2006/main">
  <p:tag name="KSO_WM_DIAGRAM_VIRTUALLY_FRAME" val="{&quot;height&quot;:346.48110236220475,&quot;left&quot;:611.4672440944881,&quot;top&quot;:131.27417322834646,&quot;width&quot;:206.75661417322826}"/>
</p:tagLst>
</file>

<file path=ppt/tags/tag116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117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118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119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12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20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09.6596062992126,&quot;left&quot;:0,&quot;top&quot;:165.8403937007874,&quot;width&quot;:643.5}"/>
</p:tagLst>
</file>

<file path=ppt/tags/tag121.xml><?xml version="1.0" encoding="utf-8"?>
<p:tagLst xmlns:p="http://schemas.openxmlformats.org/presentationml/2006/main">
  <p:tag name="MH" val="20160203101803"/>
  <p:tag name="MH_LIBRARY" val="GRAPHIC"/>
  <p:tag name="MH_TYPE" val="Other"/>
  <p:tag name="MH_ORDER" val="2"/>
  <p:tag name="KSO_WM_DIAGRAM_VIRTUALLY_FRAME" val="{&quot;height&quot;:309.6596062992126,&quot;left&quot;:0,&quot;top&quot;:165.8403937007874,&quot;width&quot;:643.5}"/>
</p:tagLst>
</file>

<file path=ppt/tags/tag122.xml><?xml version="1.0" encoding="utf-8"?>
<p:tagLst xmlns:p="http://schemas.openxmlformats.org/presentationml/2006/main">
  <p:tag name="KSO_WM_DIAGRAM_VIRTUALLY_FRAME" val="{&quot;height&quot;:309.6596062992126,&quot;left&quot;:0,&quot;top&quot;:165.8403937007874,&quot;width&quot;:643.5}"/>
</p:tagLst>
</file>

<file path=ppt/tags/tag123.xml><?xml version="1.0" encoding="utf-8"?>
<p:tagLst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WU3NDQ5OGJiNTdhNjJjOGQ0ZGRmOWJmOTc2OGRlNTMifQ=="/>
</p:tagLst>
</file>

<file path=ppt/tags/tag13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4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5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6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7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8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19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0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21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2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3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4.xml><?xml version="1.0" encoding="utf-8"?>
<p:tagLst xmlns:p="http://schemas.openxmlformats.org/presentationml/2006/main">
  <p:tag name="KSO_WM_DIAGRAM_VIRTUALLY_FRAME" val="{&quot;height&quot;:175.7070078740158,&quot;left&quot;:514.9029133858268,&quot;top&quot;:335.2191338582677,&quot;width&quot;:338.764409448819}"/>
</p:tagLst>
</file>

<file path=ppt/tags/tag25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6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7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8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29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30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1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2.xml><?xml version="1.0" encoding="utf-8"?>
<p:tagLst xmlns:p="http://schemas.openxmlformats.org/presentationml/2006/main">
  <p:tag name="KSO_WM_DIAGRAM_VIRTUALLY_FRAME" val="{&quot;height&quot;:377.42346456692906,&quot;left&quot;:0,&quot;top&quot;:115.85913385826771,&quot;width&quot;:833.4947244094488}"/>
</p:tagLst>
</file>

<file path=ppt/tags/tag3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3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40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1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2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4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50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1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2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5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6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60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61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62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6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62.9218897637796}"/>
</p:tagLst>
</file>

<file path=ppt/tags/tag6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6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6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6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6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6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70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1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2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7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80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1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2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3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4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5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6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7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8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89.xml><?xml version="1.0" encoding="utf-8"?>
<p:tagLst xmlns:p="http://schemas.openxmlformats.org/presentationml/2006/main">
  <p:tag name="KSO_WM_DIAGRAM_VIRTUALLY_FRAME" val="{&quot;height&quot;:386.84582677165366,&quot;left&quot;:5.796850393700788,&quot;top&quot;:139.09574803149604,&quot;width&quot;:954.2031496062993}"/>
</p:tagLst>
</file>

<file path=ppt/tags/tag9.xml><?xml version="1.0" encoding="utf-8"?>
<p:tagLst xmlns:p="http://schemas.openxmlformats.org/presentationml/2006/main">
  <p:tag name="KSO_WM_DIAGRAM_VIRTUALLY_FRAME" val="{&quot;height&quot;:397.8915748031496,&quot;left&quot;:477.0750393700788,&quot;top&quot;:91.90543307086614,&quot;width&quot;:265.7136220472441}"/>
</p:tagLst>
</file>

<file path=ppt/tags/tag90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91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92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93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94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95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96.xml><?xml version="1.0" encoding="utf-8"?>
<p:tagLst xmlns:p="http://schemas.openxmlformats.org/presentationml/2006/main">
  <p:tag name="MH" val="20160202082519"/>
  <p:tag name="MH_LIBRARY" val="GRAPHIC"/>
  <p:tag name="MH_TYPE" val="Text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97.xml><?xml version="1.0" encoding="utf-8"?>
<p:tagLst xmlns:p="http://schemas.openxmlformats.org/presentationml/2006/main">
  <p:tag name="MH" val="20160202082519"/>
  <p:tag name="MH_LIBRARY" val="GRAPHIC"/>
  <p:tag name="MH_TYPE" val="SubTitle"/>
  <p:tag name="MH_ORDER" val="1"/>
  <p:tag name="KSO_WM_DIAGRAM_VIRTUALLY_FRAME" val="{&quot;height&quot;:98.82803149606302,&quot;left&quot;:99.12937007874015,&quot;top&quot;:380.40897637795274,&quot;width&quot;:766.1832283464566}"/>
</p:tagLst>
</file>

<file path=ppt/tags/tag98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ags/tag99.xml><?xml version="1.0" encoding="utf-8"?>
<p:tagLst xmlns:p="http://schemas.openxmlformats.org/presentationml/2006/main">
  <p:tag name="KSO_WM_DIAGRAM_VIRTUALLY_FRAME" val="{&quot;height&quot;:98.82803149606302,&quot;left&quot;:99.12937007874015,&quot;top&quot;:380.40897637795274,&quot;width&quot;:766.183228346456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演示</Application>
  <PresentationFormat>宽屏</PresentationFormat>
  <Paragraphs>219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Lato Regular</vt:lpstr>
      <vt:lpstr>Liberation Mono</vt:lpstr>
      <vt:lpstr>Lato Hairline</vt:lpstr>
      <vt:lpstr>Lato Light</vt:lpstr>
      <vt:lpstr>思源黑体旧字形 Light</vt:lpstr>
      <vt:lpstr>黑体</vt:lpstr>
      <vt:lpstr>Calibri</vt:lpstr>
      <vt:lpstr>字魂105号-简雅黑</vt:lpstr>
      <vt:lpstr>微软雅黑 Light</vt:lpstr>
      <vt:lpstr>Arial Unicode MS</vt:lpstr>
      <vt:lpstr>FZZhengHeiS-R-GB</vt:lpstr>
      <vt:lpstr>FZHei-B01S</vt:lpstr>
      <vt:lpstr>Office 主题</vt:lpstr>
      <vt:lpstr>面谈汇报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>l o v e 巳 识 鸣</cp:lastModifiedBy>
  <cp:revision>154</cp:revision>
  <dcterms:created xsi:type="dcterms:W3CDTF">2020-05-18T10:00:00Z</dcterms:created>
  <dcterms:modified xsi:type="dcterms:W3CDTF">2024-10-23T11:11:40Z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A1E1A5328A214168804090659BB04E7A_13</vt:lpwstr>
  </property>
</Properties>
</file>