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sldIdLst>
    <p:sldId id="423" r:id="rId3"/>
    <p:sldId id="363" r:id="rId4"/>
    <p:sldId id="460" r:id="rId6"/>
    <p:sldId id="484" r:id="rId7"/>
    <p:sldId id="485" r:id="rId8"/>
    <p:sldId id="486" r:id="rId9"/>
    <p:sldId id="487" r:id="rId10"/>
    <p:sldId id="489" r:id="rId11"/>
    <p:sldId id="488" r:id="rId12"/>
    <p:sldId id="490" r:id="rId13"/>
    <p:sldId id="496" r:id="rId14"/>
    <p:sldId id="452" r:id="rId15"/>
    <p:sldId id="286" r:id="rId16"/>
    <p:sldId id="450" r:id="rId17"/>
    <p:sldId id="451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063"/>
    <a:srgbClr val="193165"/>
    <a:srgbClr val="1D489B"/>
    <a:srgbClr val="0F2452"/>
    <a:srgbClr val="237CAE"/>
    <a:srgbClr val="18377E"/>
    <a:srgbClr val="336699"/>
    <a:srgbClr val="2162D9"/>
    <a:srgbClr val="016AB5"/>
    <a:srgbClr val="527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67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D2AD2-CA62-4C4E-968E-535B186DCD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32AC2-5CA0-41E2-900C-4A9051C0A6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E30AB-8515-4AEA-B788-15F4FB3457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BBC58-3C8A-4C23-944B-4AC8A18528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在实现注释库时入门了</a:t>
            </a:r>
            <a:r>
              <a:rPr lang="en-US" altLang="zh-CN">
                <a:sym typeface="+mn-ea"/>
              </a:rPr>
              <a:t>C#</a:t>
            </a:r>
            <a:r>
              <a:rPr lang="zh-CN" altLang="en-US">
                <a:sym typeface="+mn-ea"/>
              </a:rPr>
              <a:t>，以及</a:t>
            </a:r>
            <a:r>
              <a:rPr lang="en-US" altLang="zh-CN">
                <a:sym typeface="+mn-ea"/>
              </a:rPr>
              <a:t>C++/CLI</a:t>
            </a:r>
            <a:r>
              <a:rPr lang="zh-CN" altLang="en-US">
                <a:sym typeface="+mn-ea"/>
              </a:rPr>
              <a:t>开发。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图框库优化代码结构，将大量的重复代码整理为函数。规范化命名，优化</a:t>
            </a:r>
            <a:r>
              <a:rPr lang="en-US" altLang="zh-CN">
                <a:sym typeface="+mn-ea"/>
              </a:rPr>
              <a:t>index1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index11</a:t>
            </a:r>
            <a:r>
              <a:rPr lang="zh-CN" altLang="en-US">
                <a:sym typeface="+mn-ea"/>
              </a:rPr>
              <a:t>样式命名。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填充功能的挑战：相关接口调用不熟悉。</a:t>
            </a:r>
            <a:endParaRPr lang="zh-CN" altLang="en-US"/>
          </a:p>
          <a:p>
            <a:r>
              <a:rPr lang="zh-CN" altLang="en-US">
                <a:sym typeface="+mn-ea"/>
              </a:rPr>
              <a:t>填充从二维到三维的参数调整；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填充功能的挑战：相关接口调用不熟悉。</a:t>
            </a:r>
            <a:endParaRPr lang="zh-CN" altLang="en-US"/>
          </a:p>
          <a:p>
            <a:r>
              <a:rPr lang="zh-CN" altLang="en-US">
                <a:sym typeface="+mn-ea"/>
              </a:rPr>
              <a:t>填充从二维到三维的参数调整；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 userDrawn="1"/>
        </p:nvCxnSpPr>
        <p:spPr>
          <a:xfrm>
            <a:off x="0" y="831095"/>
            <a:ext cx="12192000" cy="0"/>
          </a:xfrm>
          <a:prstGeom prst="line">
            <a:avLst/>
          </a:prstGeom>
          <a:ln w="19050" cmpd="sng">
            <a:solidFill>
              <a:srgbClr val="1D489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 userDrawn="1"/>
        </p:nvGrpSpPr>
        <p:grpSpPr>
          <a:xfrm>
            <a:off x="282322" y="278463"/>
            <a:ext cx="481766" cy="359098"/>
            <a:chOff x="-2714092" y="2718475"/>
            <a:chExt cx="2989799" cy="2228531"/>
          </a:xfrm>
        </p:grpSpPr>
        <p:sp>
          <p:nvSpPr>
            <p:cNvPr id="17" name="圆角矩形 16"/>
            <p:cNvSpPr/>
            <p:nvPr/>
          </p:nvSpPr>
          <p:spPr>
            <a:xfrm rot="2700000">
              <a:off x="-1952823" y="2718477"/>
              <a:ext cx="2228529" cy="2228530"/>
            </a:xfrm>
            <a:prstGeom prst="roundRect">
              <a:avLst>
                <a:gd name="adj" fmla="val 12461"/>
              </a:avLst>
            </a:prstGeom>
            <a:gradFill>
              <a:gsLst>
                <a:gs pos="0">
                  <a:srgbClr val="2162D9"/>
                </a:gs>
                <a:gs pos="100000">
                  <a:srgbClr val="1D489B"/>
                </a:gs>
              </a:gsLst>
              <a:lin ang="12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2700000">
              <a:off x="-2714091" y="2718474"/>
              <a:ext cx="2228526" cy="2228527"/>
            </a:xfrm>
            <a:prstGeom prst="roundRect">
              <a:avLst>
                <a:gd name="adj" fmla="val 12461"/>
              </a:avLst>
            </a:prstGeom>
            <a:solidFill>
              <a:schemeClr val="accent2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 descr="图标+英文+中文（大）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7175" y="203835"/>
            <a:ext cx="1359535" cy="401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1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2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67" y="4817825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4450" y="4434205"/>
            <a:ext cx="12280265" cy="24803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2867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29075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107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684B914-9BB2-4713-9EBF-61770F406B8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 rot="19800000">
            <a:off x="2042160" y="2835275"/>
            <a:ext cx="8107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chemeClr val="bg1">
                    <a:lumMod val="85000"/>
                    <a:alpha val="7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湖南创智艾泰克科技有限公司</a:t>
            </a:r>
            <a:endParaRPr lang="zh-CN" altLang="en-US" sz="4800">
              <a:solidFill>
                <a:schemeClr val="bg1">
                  <a:lumMod val="85000"/>
                  <a:alpha val="72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12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4" Type="http://schemas.openxmlformats.org/officeDocument/2006/relationships/notesSlide" Target="../notesSlides/notesSlide12.xml"/><Relationship Id="rId13" Type="http://schemas.openxmlformats.org/officeDocument/2006/relationships/slideLayout" Target="../slideLayouts/slideLayout12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tags" Target="../tags/tag4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notesSlide" Target="../notesSlides/notesSlide1.xml"/><Relationship Id="rId23" Type="http://schemas.openxmlformats.org/officeDocument/2006/relationships/slideLayout" Target="../slideLayouts/slideLayout20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image" Target="../media/image1.png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12.png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>
            <a:spLocks noGrp="1"/>
          </p:cNvSpPr>
          <p:nvPr>
            <p:ph type="ctrTitle"/>
          </p:nvPr>
        </p:nvSpPr>
        <p:spPr>
          <a:xfrm>
            <a:off x="2467737" y="2366962"/>
            <a:ext cx="8793480" cy="1354455"/>
          </a:xfrm>
        </p:spPr>
        <p:txBody>
          <a:bodyPr>
            <a:noAutofit/>
          </a:bodyPr>
          <a:lstStyle/>
          <a:p>
            <a:r>
              <a:rPr lang="zh-CN" altLang="en-US" sz="6600" b="1" dirty="0">
                <a:solidFill>
                  <a:srgbClr val="183063"/>
                </a:solidFill>
                <a:cs typeface="微软雅黑" panose="020B0503020204020204" pitchFamily="34" charset="-122"/>
                <a:sym typeface="思源黑体旧字形 Light" panose="020B0300000000000000" pitchFamily="34" charset="-128"/>
              </a:rPr>
              <a:t>面谈汇报</a:t>
            </a:r>
            <a:endParaRPr lang="en-US" altLang="zh-CN" sz="6600" b="1" dirty="0">
              <a:solidFill>
                <a:srgbClr val="183063"/>
              </a:solidFill>
              <a:cs typeface="微软雅黑" panose="020B0503020204020204" pitchFamily="34" charset="-122"/>
              <a:sym typeface="思源黑体旧字形 Light" panose="020B0300000000000000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459" y="-202"/>
            <a:ext cx="4181856" cy="6858000"/>
          </a:xfrm>
          <a:prstGeom prst="rect">
            <a:avLst/>
          </a:prstGeom>
        </p:spPr>
      </p:pic>
      <p:sp>
        <p:nvSpPr>
          <p:cNvPr id="22" name="TextBox 33"/>
          <p:cNvSpPr txBox="1"/>
          <p:nvPr/>
        </p:nvSpPr>
        <p:spPr>
          <a:xfrm>
            <a:off x="6427279" y="4751483"/>
            <a:ext cx="325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日期：</a:t>
            </a:r>
            <a:fld id="{6BD760BD-2D4E-4ECE-8991-E5FE8869143B}" type="datetime2">
              <a:rPr kumimoji="0" lang="zh-CN" altLang="en-US" sz="2000" b="0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</a:fld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7" name="图片 6" descr="图标+英文+中文（大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415" y="433070"/>
            <a:ext cx="1688465" cy="498475"/>
          </a:xfrm>
          <a:prstGeom prst="rect">
            <a:avLst/>
          </a:prstGeom>
        </p:spPr>
      </p:pic>
      <p:sp>
        <p:nvSpPr>
          <p:cNvPr id="2" name="TextBox 33"/>
          <p:cNvSpPr txBox="1"/>
          <p:nvPr/>
        </p:nvSpPr>
        <p:spPr>
          <a:xfrm>
            <a:off x="6427279" y="4248563"/>
            <a:ext cx="3255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--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刘思磊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数字设计部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 rot="16200000" flipH="1">
            <a:off x="2131695" y="45720"/>
            <a:ext cx="697865" cy="2891155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6" rIns="91435" bIns="45716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1248661" y="1175706"/>
            <a:ext cx="2473325" cy="66421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 defTabSz="914400">
              <a:buClrTx/>
              <a:buSzTx/>
              <a:buFontTx/>
            </a:pPr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墙配筋Z形板水平钢筋</a:t>
            </a:r>
            <a:endParaRPr lang="zh-CN" altLang="en-US" sz="1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defTabSz="914400">
              <a:buClrTx/>
              <a:buSzTx/>
              <a:buFontTx/>
            </a:pPr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延伸长度优化</a:t>
            </a:r>
            <a:endParaRPr lang="zh-CN" altLang="en-US" sz="1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4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7199" y="2031002"/>
            <a:ext cx="3762989" cy="92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lnSpc>
                <a:spcPct val="130000"/>
              </a:lnSpc>
              <a:buClrTx/>
              <a:buSzTx/>
              <a:buNone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优化墙配筋钢筋的延伸逻辑，如果有板在能接触的范围内，会穿过墙后锚入板。有多块板时，仅锚入最近的板。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5" name="矩形 3"/>
          <p:cNvSpPr>
            <a:spLocks noChangeArrowheads="1"/>
          </p:cNvSpPr>
          <p:nvPr/>
        </p:nvSpPr>
        <p:spPr bwMode="auto">
          <a:xfrm>
            <a:off x="817549" y="244747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buClrTx/>
              <a:buSzTx/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工作汇报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t="2989" b="12504"/>
          <a:stretch>
            <a:fillRect/>
          </a:stretch>
        </p:blipFill>
        <p:spPr>
          <a:xfrm>
            <a:off x="960120" y="3288030"/>
            <a:ext cx="5510530" cy="32315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t="3419" r="33596" b="1844"/>
          <a:stretch>
            <a:fillRect/>
          </a:stretch>
        </p:blipFill>
        <p:spPr>
          <a:xfrm>
            <a:off x="7312025" y="1176020"/>
            <a:ext cx="3698875" cy="446913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 rot="16200000" flipH="1">
            <a:off x="2224405" y="-46355"/>
            <a:ext cx="513080" cy="2891155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6" rIns="91435" bIns="45716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1563304" y="1175706"/>
            <a:ext cx="1844040" cy="37719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 defTabSz="914400">
              <a:buClrTx/>
              <a:buSzTx/>
              <a:buFontTx/>
            </a:pPr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面配筋点筋对齐</a:t>
            </a:r>
            <a:endParaRPr lang="zh-CN" altLang="en-US" sz="1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4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7199" y="1900827"/>
            <a:ext cx="3762989" cy="20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lnSpc>
                <a:spcPct val="130000"/>
              </a:lnSpc>
              <a:buClrTx/>
              <a:buSzTx/>
              <a:buNone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面配筋原先的配筋方式按照固定间距偏移，而且起始点不同，导致无法对齐。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algn="l" defTabSz="914400">
              <a:lnSpc>
                <a:spcPct val="130000"/>
              </a:lnSpc>
              <a:buClrTx/>
              <a:buSzTx/>
              <a:buNone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优化起始向量以及局部坐标系的定位，确保方向一致，从低往高。使用根据宽度重新计算的间距代替固定间距。墙上内侧钢筋需要偏移一根，参考板配筋使面配筋可分区配筋。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Z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型板视为板墙板结构处理。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5" name="矩形 3"/>
          <p:cNvSpPr>
            <a:spLocks noChangeArrowheads="1"/>
          </p:cNvSpPr>
          <p:nvPr/>
        </p:nvSpPr>
        <p:spPr bwMode="auto">
          <a:xfrm>
            <a:off x="817549" y="244747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buClrTx/>
              <a:buSzTx/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工作汇报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15" y="3990340"/>
            <a:ext cx="11433810" cy="2280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 t="608" r="51293"/>
          <a:stretch>
            <a:fillRect/>
          </a:stretch>
        </p:blipFill>
        <p:spPr>
          <a:xfrm>
            <a:off x="7255510" y="1388110"/>
            <a:ext cx="4460875" cy="35306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 86"/>
          <p:cNvSpPr/>
          <p:nvPr>
            <p:custDataLst>
              <p:tags r:id="rId1"/>
            </p:custDataLst>
          </p:nvPr>
        </p:nvSpPr>
        <p:spPr>
          <a:xfrm>
            <a:off x="7138472" y="1444739"/>
            <a:ext cx="2993060" cy="1255116"/>
          </a:xfrm>
          <a:prstGeom prst="roundRect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835" tIns="67916" rIns="135835" bIns="67916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>
            <p:custDataLst>
              <p:tags r:id="rId2"/>
            </p:custDataLst>
          </p:nvPr>
        </p:nvSpPr>
        <p:spPr>
          <a:xfrm>
            <a:off x="1959610" y="1444625"/>
            <a:ext cx="2992755" cy="1472565"/>
          </a:xfrm>
          <a:prstGeom prst="roundRect">
            <a:avLst/>
          </a:pr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835" tIns="67916" rIns="135835" bIns="67916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/>
          <p:cNvGrpSpPr/>
          <p:nvPr>
            <p:custDataLst>
              <p:tags r:id="rId3"/>
            </p:custDataLst>
          </p:nvPr>
        </p:nvGrpSpPr>
        <p:grpSpPr>
          <a:xfrm>
            <a:off x="2233741" y="1520939"/>
            <a:ext cx="2667867" cy="1108968"/>
            <a:chOff x="5652119" y="1235968"/>
            <a:chExt cx="1797845" cy="831726"/>
          </a:xfrm>
        </p:grpSpPr>
        <p:sp>
          <p:nvSpPr>
            <p:cNvPr id="112" name="MH_Text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652119" y="1501552"/>
              <a:ext cx="1706322" cy="56614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Bentley的API文档复杂，大部分没有接触过。无论是阅读还是使用。需要花费较多时间查询范例，尤其是针对特定功能的实现。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3" name="MH_SubTitle_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652120" y="1235968"/>
              <a:ext cx="1797844" cy="32325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二次开发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API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4" name="组合 113"/>
          <p:cNvGrpSpPr/>
          <p:nvPr>
            <p:custDataLst>
              <p:tags r:id="rId6"/>
            </p:custDataLst>
          </p:nvPr>
        </p:nvGrpSpPr>
        <p:grpSpPr>
          <a:xfrm>
            <a:off x="7404452" y="1520939"/>
            <a:ext cx="2667867" cy="1108968"/>
            <a:chOff x="5652119" y="1235968"/>
            <a:chExt cx="1797845" cy="831726"/>
          </a:xfrm>
        </p:grpSpPr>
        <p:sp>
          <p:nvSpPr>
            <p:cNvPr id="115" name="MH_Text_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652119" y="1501552"/>
              <a:ext cx="1706322" cy="56614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语言混合性，调试复杂性，联合使用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C#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和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C++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开发花费了一段时间适应。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6" name="MH_SubTitle_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652120" y="1235968"/>
              <a:ext cx="1797844" cy="32325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C++/CLI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开发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7" name="矩形 3"/>
          <p:cNvSpPr>
            <a:spLocks noChangeArrowheads="1"/>
          </p:cNvSpPr>
          <p:nvPr/>
        </p:nvSpPr>
        <p:spPr bwMode="auto">
          <a:xfrm>
            <a:off x="817549" y="244747"/>
            <a:ext cx="17056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遇到的挑战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>
            <p:custDataLst>
              <p:tags r:id="rId9"/>
            </p:custDataLst>
          </p:nvPr>
        </p:nvSpPr>
        <p:spPr>
          <a:xfrm>
            <a:off x="4599940" y="3801745"/>
            <a:ext cx="2992755" cy="1602740"/>
          </a:xfrm>
          <a:prstGeom prst="roundRect">
            <a:avLst/>
          </a:pr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835" tIns="67916" rIns="135835" bIns="67916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10"/>
            </p:custDataLst>
          </p:nvPr>
        </p:nvGrpSpPr>
        <p:grpSpPr>
          <a:xfrm>
            <a:off x="4874071" y="3878059"/>
            <a:ext cx="2667867" cy="1108968"/>
            <a:chOff x="5652119" y="1235968"/>
            <a:chExt cx="1797845" cy="831726"/>
          </a:xfrm>
        </p:grpSpPr>
        <p:sp>
          <p:nvSpPr>
            <p:cNvPr id="13" name="MH_Text_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652119" y="1501552"/>
              <a:ext cx="1706322" cy="56614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在钢筋延伸和锚入时，需要考虑多种条件。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不断地调试，模拟可能的场景，一一处理。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MH_SubTitle_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652120" y="1235968"/>
              <a:ext cx="1797844" cy="32325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配筋的多种处理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1148365" y="3299804"/>
            <a:ext cx="5969877" cy="946800"/>
          </a:xfrm>
          <a:prstGeom prst="homePlate">
            <a:avLst>
              <a:gd name="adj" fmla="val 47961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1451082" y="3309333"/>
            <a:ext cx="860168" cy="934359"/>
          </a:xfrm>
          <a:prstGeom prst="chevron">
            <a:avLst>
              <a:gd name="adj" fmla="val 5442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2194192" y="3309333"/>
            <a:ext cx="860168" cy="934359"/>
          </a:xfrm>
          <a:prstGeom prst="chevron">
            <a:avLst>
              <a:gd name="adj" fmla="val 54429"/>
            </a:avLst>
          </a:pr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2937300" y="3309333"/>
            <a:ext cx="860168" cy="934359"/>
          </a:xfrm>
          <a:prstGeom prst="chevron">
            <a:avLst>
              <a:gd name="adj" fmla="val 5442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680410" y="3309333"/>
            <a:ext cx="860168" cy="934359"/>
          </a:xfrm>
          <a:prstGeom prst="chevron">
            <a:avLst>
              <a:gd name="adj" fmla="val 54429"/>
            </a:avLst>
          </a:pr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4633875" y="2865817"/>
            <a:ext cx="2007896" cy="1939609"/>
            <a:chOff x="3197225" y="3458369"/>
            <a:chExt cx="533400" cy="487363"/>
          </a:xfrm>
          <a:solidFill>
            <a:schemeClr val="tx1">
              <a:lumMod val="65000"/>
              <a:lumOff val="35000"/>
            </a:schemeClr>
          </a:solidFill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9" name="Oval 312"/>
            <p:cNvSpPr>
              <a:spLocks noChangeArrowheads="1"/>
            </p:cNvSpPr>
            <p:nvPr/>
          </p:nvSpPr>
          <p:spPr bwMode="auto">
            <a:xfrm>
              <a:off x="3568700" y="3458369"/>
              <a:ext cx="93663" cy="88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Freeform 313"/>
            <p:cNvSpPr/>
            <p:nvPr/>
          </p:nvSpPr>
          <p:spPr bwMode="auto">
            <a:xfrm>
              <a:off x="3197225" y="3513932"/>
              <a:ext cx="533400" cy="431800"/>
            </a:xfrm>
            <a:custGeom>
              <a:avLst/>
              <a:gdLst>
                <a:gd name="T0" fmla="*/ 7 w 142"/>
                <a:gd name="T1" fmla="*/ 60 h 115"/>
                <a:gd name="T2" fmla="*/ 9 w 142"/>
                <a:gd name="T3" fmla="*/ 60 h 115"/>
                <a:gd name="T4" fmla="*/ 36 w 142"/>
                <a:gd name="T5" fmla="*/ 60 h 115"/>
                <a:gd name="T6" fmla="*/ 77 w 142"/>
                <a:gd name="T7" fmla="*/ 12 h 115"/>
                <a:gd name="T8" fmla="*/ 67 w 142"/>
                <a:gd name="T9" fmla="*/ 12 h 115"/>
                <a:gd name="T10" fmla="*/ 48 w 142"/>
                <a:gd name="T11" fmla="*/ 34 h 115"/>
                <a:gd name="T12" fmla="*/ 43 w 142"/>
                <a:gd name="T13" fmla="*/ 36 h 115"/>
                <a:gd name="T14" fmla="*/ 37 w 142"/>
                <a:gd name="T15" fmla="*/ 30 h 115"/>
                <a:gd name="T16" fmla="*/ 39 w 142"/>
                <a:gd name="T17" fmla="*/ 25 h 115"/>
                <a:gd name="T18" fmla="*/ 59 w 142"/>
                <a:gd name="T19" fmla="*/ 2 h 115"/>
                <a:gd name="T20" fmla="*/ 64 w 142"/>
                <a:gd name="T21" fmla="*/ 0 h 115"/>
                <a:gd name="T22" fmla="*/ 93 w 142"/>
                <a:gd name="T23" fmla="*/ 0 h 115"/>
                <a:gd name="T24" fmla="*/ 114 w 142"/>
                <a:gd name="T25" fmla="*/ 15 h 115"/>
                <a:gd name="T26" fmla="*/ 114 w 142"/>
                <a:gd name="T27" fmla="*/ 32 h 115"/>
                <a:gd name="T28" fmla="*/ 135 w 142"/>
                <a:gd name="T29" fmla="*/ 32 h 115"/>
                <a:gd name="T30" fmla="*/ 139 w 142"/>
                <a:gd name="T31" fmla="*/ 34 h 115"/>
                <a:gd name="T32" fmla="*/ 139 w 142"/>
                <a:gd name="T33" fmla="*/ 43 h 115"/>
                <a:gd name="T34" fmla="*/ 135 w 142"/>
                <a:gd name="T35" fmla="*/ 45 h 115"/>
                <a:gd name="T36" fmla="*/ 109 w 142"/>
                <a:gd name="T37" fmla="*/ 45 h 115"/>
                <a:gd name="T38" fmla="*/ 101 w 142"/>
                <a:gd name="T39" fmla="*/ 38 h 115"/>
                <a:gd name="T40" fmla="*/ 101 w 142"/>
                <a:gd name="T41" fmla="*/ 27 h 115"/>
                <a:gd name="T42" fmla="*/ 86 w 142"/>
                <a:gd name="T43" fmla="*/ 45 h 115"/>
                <a:gd name="T44" fmla="*/ 100 w 142"/>
                <a:gd name="T45" fmla="*/ 59 h 115"/>
                <a:gd name="T46" fmla="*/ 101 w 142"/>
                <a:gd name="T47" fmla="*/ 69 h 115"/>
                <a:gd name="T48" fmla="*/ 92 w 142"/>
                <a:gd name="T49" fmla="*/ 109 h 115"/>
                <a:gd name="T50" fmla="*/ 85 w 142"/>
                <a:gd name="T51" fmla="*/ 115 h 115"/>
                <a:gd name="T52" fmla="*/ 77 w 142"/>
                <a:gd name="T53" fmla="*/ 108 h 115"/>
                <a:gd name="T54" fmla="*/ 77 w 142"/>
                <a:gd name="T55" fmla="*/ 106 h 115"/>
                <a:gd name="T56" fmla="*/ 85 w 142"/>
                <a:gd name="T57" fmla="*/ 72 h 115"/>
                <a:gd name="T58" fmla="*/ 66 w 142"/>
                <a:gd name="T59" fmla="*/ 54 h 115"/>
                <a:gd name="T60" fmla="*/ 50 w 142"/>
                <a:gd name="T61" fmla="*/ 72 h 115"/>
                <a:gd name="T62" fmla="*/ 41 w 142"/>
                <a:gd name="T63" fmla="*/ 75 h 115"/>
                <a:gd name="T64" fmla="*/ 8 w 142"/>
                <a:gd name="T65" fmla="*/ 75 h 115"/>
                <a:gd name="T66" fmla="*/ 1 w 142"/>
                <a:gd name="T67" fmla="*/ 69 h 115"/>
                <a:gd name="T68" fmla="*/ 7 w 142"/>
                <a:gd name="T69" fmla="*/ 6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" h="115">
                  <a:moveTo>
                    <a:pt x="7" y="60"/>
                  </a:moveTo>
                  <a:cubicBezTo>
                    <a:pt x="7" y="60"/>
                    <a:pt x="8" y="60"/>
                    <a:pt x="9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5"/>
                    <a:pt x="45" y="36"/>
                    <a:pt x="43" y="36"/>
                  </a:cubicBezTo>
                  <a:cubicBezTo>
                    <a:pt x="40" y="36"/>
                    <a:pt x="37" y="33"/>
                    <a:pt x="37" y="30"/>
                  </a:cubicBezTo>
                  <a:cubicBezTo>
                    <a:pt x="37" y="28"/>
                    <a:pt x="38" y="26"/>
                    <a:pt x="39" y="25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1" y="1"/>
                    <a:pt x="62" y="0"/>
                    <a:pt x="6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112" y="14"/>
                    <a:pt x="114" y="15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7" y="32"/>
                    <a:pt x="138" y="33"/>
                    <a:pt x="139" y="34"/>
                  </a:cubicBezTo>
                  <a:cubicBezTo>
                    <a:pt x="142" y="36"/>
                    <a:pt x="142" y="40"/>
                    <a:pt x="139" y="43"/>
                  </a:cubicBezTo>
                  <a:cubicBezTo>
                    <a:pt x="138" y="44"/>
                    <a:pt x="137" y="44"/>
                    <a:pt x="135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1" y="44"/>
                    <a:pt x="101" y="38"/>
                    <a:pt x="101" y="3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3" y="62"/>
                    <a:pt x="101" y="6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13"/>
                    <a:pt x="88" y="115"/>
                    <a:pt x="85" y="115"/>
                  </a:cubicBezTo>
                  <a:cubicBezTo>
                    <a:pt x="80" y="115"/>
                    <a:pt x="77" y="112"/>
                    <a:pt x="77" y="108"/>
                  </a:cubicBezTo>
                  <a:cubicBezTo>
                    <a:pt x="77" y="107"/>
                    <a:pt x="77" y="106"/>
                    <a:pt x="77" y="106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48" y="75"/>
                    <a:pt x="41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5" y="75"/>
                    <a:pt x="2" y="73"/>
                    <a:pt x="1" y="69"/>
                  </a:cubicBezTo>
                  <a:cubicBezTo>
                    <a:pt x="0" y="65"/>
                    <a:pt x="2" y="61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rot="5400000">
            <a:off x="5339044" y="3843269"/>
            <a:ext cx="424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4157576" y="2925176"/>
            <a:ext cx="756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1079687" y="2925044"/>
            <a:ext cx="75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V="1">
            <a:off x="1817545" y="4617343"/>
            <a:ext cx="75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7820360" y="2702436"/>
            <a:ext cx="2557435" cy="2504629"/>
            <a:chOff x="8605898" y="2461123"/>
            <a:chExt cx="2448000" cy="2504629"/>
          </a:xfrm>
        </p:grpSpPr>
        <p:cxnSp>
          <p:nvCxnSpPr>
            <p:cNvPr id="10" name="直接连接符 9"/>
            <p:cNvCxnSpPr/>
            <p:nvPr>
              <p:custDataLst>
                <p:tags r:id="rId2"/>
              </p:custDataLst>
            </p:nvPr>
          </p:nvCxnSpPr>
          <p:spPr>
            <a:xfrm>
              <a:off x="8605898" y="2461123"/>
              <a:ext cx="2448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3"/>
              </p:custDataLst>
            </p:nvPr>
          </p:nvCxnSpPr>
          <p:spPr>
            <a:xfrm>
              <a:off x="8605898" y="3715625"/>
              <a:ext cx="2448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4"/>
              </p:custDataLst>
            </p:nvPr>
          </p:nvCxnSpPr>
          <p:spPr>
            <a:xfrm>
              <a:off x="8605898" y="4965752"/>
              <a:ext cx="2448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>
            <p:custDataLst>
              <p:tags r:id="rId5"/>
            </p:custDataLst>
          </p:nvPr>
        </p:nvSpPr>
        <p:spPr>
          <a:xfrm>
            <a:off x="7765634" y="1503987"/>
            <a:ext cx="1844040" cy="37719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1865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调试与故障排除</a:t>
            </a:r>
            <a:endParaRPr lang="zh-CN" altLang="en-US" sz="1865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矩形 4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765768" y="1861083"/>
            <a:ext cx="2625675" cy="697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耐心阅读和理解大量的代码，系统地分析问题，从整体到局部逐步缩小问题范围。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>
            <p:custDataLst>
              <p:tags r:id="rId7"/>
            </p:custDataLst>
          </p:nvPr>
        </p:nvSpPr>
        <p:spPr>
          <a:xfrm>
            <a:off x="7765634" y="2797801"/>
            <a:ext cx="1606550" cy="37719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865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问题解决技巧</a:t>
            </a:r>
            <a:endParaRPr lang="zh-CN" altLang="en-US" sz="1865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矩形 4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765768" y="3154897"/>
            <a:ext cx="2625675" cy="697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锻炼了调试代码和解决问题的能力，这包括识别问题根源、测试不同解决方案等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>
            <p:custDataLst>
              <p:tags r:id="rId9"/>
            </p:custDataLst>
          </p:nvPr>
        </p:nvSpPr>
        <p:spPr>
          <a:xfrm>
            <a:off x="7765634" y="4033785"/>
            <a:ext cx="1844040" cy="37719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1865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文档阅读与学习</a:t>
            </a:r>
            <a:endParaRPr lang="zh-CN" altLang="en-US" sz="1865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矩形 4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765768" y="4390881"/>
            <a:ext cx="2625675" cy="697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查阅大量的官方文档和技术资料，这个过程中提高了对技术文档的理解力和自我学习的能力。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67630" y="2159449"/>
            <a:ext cx="2416810" cy="33591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defTabSz="914400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熟悉出图，配筋相关业务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301072" y="2153099"/>
            <a:ext cx="2731135" cy="33591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defTabSz="914400"/>
            <a:r>
              <a:rPr 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熟悉使用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Bentley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提供的论坛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56314" y="5058051"/>
            <a:ext cx="2416810" cy="33591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defTabSz="914400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对二次开发相关操作熟悉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矩形 3"/>
          <p:cNvSpPr>
            <a:spLocks noChangeArrowheads="1"/>
          </p:cNvSpPr>
          <p:nvPr/>
        </p:nvSpPr>
        <p:spPr bwMode="auto">
          <a:xfrm>
            <a:off x="817549" y="244747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工作收获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7808179" y="5354585"/>
            <a:ext cx="1131570" cy="37719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1865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行业知识</a:t>
            </a:r>
            <a:endParaRPr lang="zh-CN" altLang="en-US" sz="1865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4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808313" y="5711681"/>
            <a:ext cx="2625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接触到了许多关于工程设计、施工的知识。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>
            <p:custDataLst>
              <p:tags r:id="rId1"/>
            </p:custDataLst>
          </p:nvPr>
        </p:nvSpPr>
        <p:spPr>
          <a:xfrm>
            <a:off x="0" y="2569824"/>
            <a:ext cx="8051800" cy="1633992"/>
          </a:xfrm>
          <a:custGeom>
            <a:avLst/>
            <a:gdLst>
              <a:gd name="connsiteX0" fmla="*/ 0 w 6781800"/>
              <a:gd name="connsiteY0" fmla="*/ 299838 h 1215160"/>
              <a:gd name="connsiteX1" fmla="*/ 2705100 w 6781800"/>
              <a:gd name="connsiteY1" fmla="*/ 52188 h 1215160"/>
              <a:gd name="connsiteX2" fmla="*/ 5619750 w 6781800"/>
              <a:gd name="connsiteY2" fmla="*/ 1195188 h 1215160"/>
              <a:gd name="connsiteX3" fmla="*/ 6781800 w 6781800"/>
              <a:gd name="connsiteY3" fmla="*/ 757038 h 1215160"/>
              <a:gd name="connsiteX0-1" fmla="*/ 0 w 6038850"/>
              <a:gd name="connsiteY0-2" fmla="*/ 299838 h 1304686"/>
              <a:gd name="connsiteX1-3" fmla="*/ 2705100 w 6038850"/>
              <a:gd name="connsiteY1-4" fmla="*/ 52188 h 1304686"/>
              <a:gd name="connsiteX2-5" fmla="*/ 5619750 w 6038850"/>
              <a:gd name="connsiteY2-6" fmla="*/ 1195188 h 1304686"/>
              <a:gd name="connsiteX3-7" fmla="*/ 6038850 w 6038850"/>
              <a:gd name="connsiteY3-8" fmla="*/ 1176138 h 1304686"/>
              <a:gd name="connsiteX0-9" fmla="*/ 0 w 6038850"/>
              <a:gd name="connsiteY0-10" fmla="*/ 287550 h 1218694"/>
              <a:gd name="connsiteX1-11" fmla="*/ 2705100 w 6038850"/>
              <a:gd name="connsiteY1-12" fmla="*/ 39900 h 1218694"/>
              <a:gd name="connsiteX2-13" fmla="*/ 4832350 w 6038850"/>
              <a:gd name="connsiteY2-14" fmla="*/ 1005100 h 1218694"/>
              <a:gd name="connsiteX3-15" fmla="*/ 6038850 w 6038850"/>
              <a:gd name="connsiteY3-16" fmla="*/ 1163850 h 1218694"/>
              <a:gd name="connsiteX0-17" fmla="*/ 0 w 6038850"/>
              <a:gd name="connsiteY0-18" fmla="*/ 287550 h 1225494"/>
              <a:gd name="connsiteX1-19" fmla="*/ 2705100 w 6038850"/>
              <a:gd name="connsiteY1-20" fmla="*/ 39900 h 1225494"/>
              <a:gd name="connsiteX2-21" fmla="*/ 4832350 w 6038850"/>
              <a:gd name="connsiteY2-22" fmla="*/ 1005100 h 1225494"/>
              <a:gd name="connsiteX3-23" fmla="*/ 6038850 w 6038850"/>
              <a:gd name="connsiteY3-24" fmla="*/ 1163850 h 12254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38850" h="1225494">
                <a:moveTo>
                  <a:pt x="0" y="287550"/>
                </a:moveTo>
                <a:cubicBezTo>
                  <a:pt x="884237" y="89112"/>
                  <a:pt x="1899708" y="-79692"/>
                  <a:pt x="2705100" y="39900"/>
                </a:cubicBezTo>
                <a:cubicBezTo>
                  <a:pt x="3510492" y="159492"/>
                  <a:pt x="4371975" y="786025"/>
                  <a:pt x="4832350" y="1005100"/>
                </a:cubicBezTo>
                <a:cubicBezTo>
                  <a:pt x="5292725" y="1224175"/>
                  <a:pt x="5829300" y="1285558"/>
                  <a:pt x="6038850" y="1163850"/>
                </a:cubicBezTo>
              </a:path>
            </a:pathLst>
          </a:custGeom>
          <a:ln w="12700" cmpd="sng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99105" y="3067412"/>
            <a:ext cx="1133095" cy="847308"/>
            <a:chOff x="6054436" y="2405136"/>
            <a:chExt cx="849821" cy="63548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Freeform 133"/>
            <p:cNvSpPr/>
            <p:nvPr/>
          </p:nvSpPr>
          <p:spPr bwMode="auto">
            <a:xfrm rot="2700000" flipH="1">
              <a:off x="6116557" y="2789035"/>
              <a:ext cx="189461" cy="313703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134"/>
            <p:cNvSpPr/>
            <p:nvPr/>
          </p:nvSpPr>
          <p:spPr bwMode="auto">
            <a:xfrm rot="2700000" flipH="1">
              <a:off x="6176406" y="2803550"/>
              <a:ext cx="154413" cy="19756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35"/>
            <p:cNvSpPr/>
            <p:nvPr/>
          </p:nvSpPr>
          <p:spPr bwMode="auto">
            <a:xfrm rot="2700000" flipH="1">
              <a:off x="6216128" y="2815389"/>
              <a:ext cx="101140" cy="14281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07"/>
            <p:cNvSpPr/>
            <p:nvPr/>
          </p:nvSpPr>
          <p:spPr bwMode="auto">
            <a:xfrm rot="2700000" flipH="1">
              <a:off x="6219230" y="2554544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07"/>
            <p:cNvSpPr/>
            <p:nvPr/>
          </p:nvSpPr>
          <p:spPr bwMode="auto">
            <a:xfrm rot="2700000">
              <a:off x="6369742" y="2705056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08"/>
            <p:cNvSpPr/>
            <p:nvPr/>
          </p:nvSpPr>
          <p:spPr bwMode="auto">
            <a:xfrm rot="2700000">
              <a:off x="6407803" y="2259335"/>
              <a:ext cx="350653" cy="642255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gradFill>
              <a:gsLst>
                <a:gs pos="0">
                  <a:srgbClr val="00A3E4"/>
                </a:gs>
                <a:gs pos="100000">
                  <a:srgbClr val="214BAE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113"/>
            <p:cNvSpPr>
              <a:spLocks noChangeArrowheads="1"/>
            </p:cNvSpPr>
            <p:nvPr/>
          </p:nvSpPr>
          <p:spPr bwMode="auto">
            <a:xfrm rot="2700000">
              <a:off x="6568043" y="2481147"/>
              <a:ext cx="117123" cy="114085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16"/>
            <p:cNvSpPr>
              <a:spLocks noChangeArrowheads="1"/>
            </p:cNvSpPr>
            <p:nvPr/>
          </p:nvSpPr>
          <p:spPr bwMode="auto">
            <a:xfrm rot="2700000">
              <a:off x="6500229" y="2593093"/>
              <a:ext cx="70303" cy="72640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19"/>
            <p:cNvSpPr>
              <a:spLocks noChangeArrowheads="1"/>
            </p:cNvSpPr>
            <p:nvPr/>
          </p:nvSpPr>
          <p:spPr bwMode="auto">
            <a:xfrm rot="2700000">
              <a:off x="6447912" y="2674106"/>
              <a:ext cx="43239" cy="42313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27"/>
            <p:cNvSpPr/>
            <p:nvPr/>
          </p:nvSpPr>
          <p:spPr>
            <a:xfrm rot="2700000">
              <a:off x="6301683" y="2797997"/>
              <a:ext cx="71523" cy="43830"/>
            </a:xfrm>
            <a:prstGeom prst="rect">
              <a:avLst/>
            </a:prstGeom>
            <a:solidFill>
              <a:srgbClr val="EB6949">
                <a:alpha val="73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26"/>
          <p:cNvSpPr txBox="1"/>
          <p:nvPr>
            <p:custDataLst>
              <p:tags r:id="rId2"/>
            </p:custDataLst>
          </p:nvPr>
        </p:nvSpPr>
        <p:spPr>
          <a:xfrm>
            <a:off x="1293495" y="3566160"/>
            <a:ext cx="2376170" cy="110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掌握更多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Bentley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二次开发常用的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7"/>
          <p:cNvSpPr txBox="1"/>
          <p:nvPr>
            <p:custDataLst>
              <p:tags r:id="rId3"/>
            </p:custDataLst>
          </p:nvPr>
        </p:nvSpPr>
        <p:spPr>
          <a:xfrm>
            <a:off x="3670300" y="3687445"/>
            <a:ext cx="2806065" cy="110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多练习算法，提升逻辑计算能力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8"/>
          <p:cNvSpPr txBox="1"/>
          <p:nvPr>
            <p:custDataLst>
              <p:tags r:id="rId4"/>
            </p:custDataLst>
          </p:nvPr>
        </p:nvSpPr>
        <p:spPr>
          <a:xfrm>
            <a:off x="6476365" y="4670425"/>
            <a:ext cx="2701925" cy="110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多阅读代码，掌握更好的系统设计思维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MH_Other_2"/>
          <p:cNvSpPr/>
          <p:nvPr>
            <p:custDataLst>
              <p:tags r:id="rId5"/>
            </p:custDataLst>
          </p:nvPr>
        </p:nvSpPr>
        <p:spPr>
          <a:xfrm>
            <a:off x="7125301" y="3274825"/>
            <a:ext cx="1200000" cy="1200000"/>
          </a:xfrm>
          <a:prstGeom prst="ellipse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lIns="0" rIns="0" anchor="ctr"/>
          <a:lstStyle/>
          <a:p>
            <a:pPr algn="ctr" defTabSz="914400"/>
            <a:r>
              <a:rPr lang="en-US" altLang="zh-CN" sz="37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37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MH_Other_2"/>
          <p:cNvSpPr/>
          <p:nvPr>
            <p:custDataLst>
              <p:tags r:id="rId6"/>
            </p:custDataLst>
          </p:nvPr>
        </p:nvSpPr>
        <p:spPr>
          <a:xfrm>
            <a:off x="1960349" y="2079822"/>
            <a:ext cx="1200000" cy="1200000"/>
          </a:xfrm>
          <a:prstGeom prst="ellipse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lIns="0" rIns="0" anchor="ctr"/>
          <a:lstStyle/>
          <a:p>
            <a:pPr algn="ctr" defTabSz="914400"/>
            <a:r>
              <a:rPr lang="en-US" altLang="zh-CN" sz="37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37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>
            <p:custDataLst>
              <p:tags r:id="rId7"/>
            </p:custDataLst>
          </p:nvPr>
        </p:nvSpPr>
        <p:spPr>
          <a:xfrm>
            <a:off x="4445812" y="2044578"/>
            <a:ext cx="1377142" cy="1377142"/>
          </a:xfrm>
          <a:prstGeom prst="ellipse">
            <a:avLst/>
          </a:pr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 defTabSz="914400"/>
            <a:r>
              <a:rPr lang="en-US" altLang="zh-CN" sz="42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42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3"/>
          <p:cNvSpPr>
            <a:spLocks noChangeArrowheads="1"/>
          </p:cNvSpPr>
          <p:nvPr/>
        </p:nvSpPr>
        <p:spPr bwMode="auto">
          <a:xfrm>
            <a:off x="817549" y="244747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未来规划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0360" y="2186305"/>
            <a:ext cx="389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en-US" altLang="zh-CN" sz="72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" y="-202"/>
            <a:ext cx="4181856" cy="6858000"/>
          </a:xfrm>
          <a:prstGeom prst="rect">
            <a:avLst/>
          </a:prstGeom>
        </p:spPr>
      </p:pic>
      <p:grpSp>
        <p:nvGrpSpPr>
          <p:cNvPr id="31" name="组合 30"/>
          <p:cNvGrpSpPr/>
          <p:nvPr>
            <p:custDataLst>
              <p:tags r:id="rId2"/>
            </p:custDataLst>
          </p:nvPr>
        </p:nvGrpSpPr>
        <p:grpSpPr>
          <a:xfrm>
            <a:off x="6059488" y="2136844"/>
            <a:ext cx="3373293" cy="727831"/>
            <a:chOff x="4101375" y="1905571"/>
            <a:chExt cx="3373293" cy="727831"/>
          </a:xfrm>
        </p:grpSpPr>
        <p:sp>
          <p:nvSpPr>
            <p:cNvPr id="5" name="椭圆 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101375" y="1905571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6" name="TextBox 3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164568" y="1983746"/>
              <a:ext cx="59436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TextBox 76"/>
            <p:cNvSpPr txBox="1"/>
            <p:nvPr>
              <p:custDataLst>
                <p:tags r:id="rId5"/>
              </p:custDataLst>
            </p:nvPr>
          </p:nvSpPr>
          <p:spPr>
            <a:xfrm>
              <a:off x="5017331" y="2045684"/>
              <a:ext cx="245733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工作汇报</a:t>
              </a:r>
              <a:endParaRPr lang="zh-CN" altLang="en-US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6"/>
            </p:custDataLst>
          </p:nvPr>
        </p:nvGrpSpPr>
        <p:grpSpPr>
          <a:xfrm>
            <a:off x="6058853" y="4329906"/>
            <a:ext cx="3373293" cy="727831"/>
            <a:chOff x="2571488" y="3396635"/>
            <a:chExt cx="3373293" cy="727831"/>
          </a:xfrm>
        </p:grpSpPr>
        <p:sp>
          <p:nvSpPr>
            <p:cNvPr id="9" name="椭圆 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71488" y="3396635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10" name="TextBox 3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34681" y="3474810"/>
              <a:ext cx="59436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TextBox 76"/>
            <p:cNvSpPr txBox="1"/>
            <p:nvPr>
              <p:custDataLst>
                <p:tags r:id="rId9"/>
              </p:custDataLst>
            </p:nvPr>
          </p:nvSpPr>
          <p:spPr>
            <a:xfrm>
              <a:off x="3487444" y="3537383"/>
              <a:ext cx="245733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个人收获</a:t>
              </a:r>
              <a:endParaRPr lang="zh-CN" altLang="en-US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10"/>
            </p:custDataLst>
          </p:nvPr>
        </p:nvGrpSpPr>
        <p:grpSpPr>
          <a:xfrm>
            <a:off x="6058853" y="3233375"/>
            <a:ext cx="3373928" cy="727831"/>
            <a:chOff x="7742744" y="1905571"/>
            <a:chExt cx="3373928" cy="727831"/>
          </a:xfrm>
        </p:grpSpPr>
        <p:sp>
          <p:nvSpPr>
            <p:cNvPr id="13" name="椭圆 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742744" y="1905571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14" name="TextBox 3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805937" y="1983746"/>
              <a:ext cx="59436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" name="TextBox 76"/>
            <p:cNvSpPr txBox="1"/>
            <p:nvPr>
              <p:custDataLst>
                <p:tags r:id="rId13"/>
              </p:custDataLst>
            </p:nvPr>
          </p:nvSpPr>
          <p:spPr>
            <a:xfrm>
              <a:off x="8659335" y="2045684"/>
              <a:ext cx="245733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遇到的挑战</a:t>
              </a:r>
              <a:endParaRPr lang="zh-CN" altLang="en-US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 Box 3"/>
          <p:cNvSpPr>
            <a:spLocks noChangeArrowheads="1"/>
          </p:cNvSpPr>
          <p:nvPr/>
        </p:nvSpPr>
        <p:spPr bwMode="auto">
          <a:xfrm>
            <a:off x="337070" y="1894957"/>
            <a:ext cx="1658274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b="1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 录</a:t>
            </a:r>
            <a:endParaRPr lang="en-US" altLang="zh-CN" sz="4400" b="1" dirty="0">
              <a:solidFill>
                <a:srgbClr val="18306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en-US" altLang="zh-CN" sz="2400" dirty="0">
              <a:solidFill>
                <a:srgbClr val="183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图标+英文+中文（大）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72115" y="282575"/>
            <a:ext cx="1303655" cy="384810"/>
          </a:xfrm>
          <a:prstGeom prst="rect">
            <a:avLst/>
          </a:prstGeom>
        </p:spPr>
      </p:pic>
      <p:grpSp>
        <p:nvGrpSpPr>
          <p:cNvPr id="15" name="组合 14"/>
          <p:cNvGrpSpPr/>
          <p:nvPr>
            <p:custDataLst>
              <p:tags r:id="rId15"/>
            </p:custDataLst>
          </p:nvPr>
        </p:nvGrpSpPr>
        <p:grpSpPr>
          <a:xfrm>
            <a:off x="6058853" y="1167199"/>
            <a:ext cx="3373293" cy="727831"/>
            <a:chOff x="4101375" y="1905571"/>
            <a:chExt cx="3373293" cy="727831"/>
          </a:xfrm>
        </p:grpSpPr>
        <p:sp>
          <p:nvSpPr>
            <p:cNvPr id="17" name="椭圆 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101375" y="1905571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18" name="TextBox 32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164568" y="1983746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" name="TextBox 76"/>
            <p:cNvSpPr txBox="1"/>
            <p:nvPr>
              <p:custDataLst>
                <p:tags r:id="rId18"/>
              </p:custDataLst>
            </p:nvPr>
          </p:nvSpPr>
          <p:spPr>
            <a:xfrm>
              <a:off x="5017331" y="2045684"/>
              <a:ext cx="245733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自我介绍</a:t>
              </a:r>
              <a:endParaRPr lang="zh-CN" altLang="en-US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19"/>
            </p:custDataLst>
          </p:nvPr>
        </p:nvGrpSpPr>
        <p:grpSpPr>
          <a:xfrm>
            <a:off x="6059488" y="5492591"/>
            <a:ext cx="3373293" cy="727831"/>
            <a:chOff x="2571488" y="3396635"/>
            <a:chExt cx="3373293" cy="727831"/>
          </a:xfrm>
        </p:grpSpPr>
        <p:sp>
          <p:nvSpPr>
            <p:cNvPr id="3" name="椭圆 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571488" y="3396635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7" name="TextBox 3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634681" y="3474810"/>
              <a:ext cx="59436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" name="TextBox 76"/>
            <p:cNvSpPr txBox="1"/>
            <p:nvPr>
              <p:custDataLst>
                <p:tags r:id="rId22"/>
              </p:custDataLst>
            </p:nvPr>
          </p:nvSpPr>
          <p:spPr>
            <a:xfrm>
              <a:off x="3487444" y="3537383"/>
              <a:ext cx="245733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未来规划</a:t>
              </a:r>
              <a:endParaRPr lang="zh-CN" altLang="en-US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5851" y="-99392"/>
            <a:ext cx="12207058" cy="3766874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5851" y="-99392"/>
            <a:ext cx="12207058" cy="3766873"/>
          </a:xfrm>
          <a:prstGeom prst="rect">
            <a:avLst/>
          </a:prstGeom>
          <a:gradFill>
            <a:gsLst>
              <a:gs pos="100000">
                <a:srgbClr val="00A3E4">
                  <a:alpha val="0"/>
                </a:srgbClr>
              </a:gs>
              <a:gs pos="0">
                <a:srgbClr val="193165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4007768" y="2624339"/>
            <a:ext cx="418659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en-US" altLang="zh-CN" sz="32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8"/>
          <p:cNvSpPr>
            <a:spLocks noChangeArrowheads="1"/>
          </p:cNvSpPr>
          <p:nvPr/>
        </p:nvSpPr>
        <p:spPr bwMode="auto">
          <a:xfrm>
            <a:off x="1415480" y="4359512"/>
            <a:ext cx="9505056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我叫刘思磊，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岁，毕业于怀化学院计算机与人工智能学院计算机科学与技术专业。在上一家实习公司主要参与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Windows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客户端开发以及日常维护。平时的爱好有运动和刷剧。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  <p:bldP spid="9" grpId="0" bldLvl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589405" y="4318635"/>
            <a:ext cx="1136015" cy="123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入职学习</a:t>
            </a:r>
            <a:endParaRPr lang="zh-CN" altLang="en-US" sz="2000" b="0" dirty="0">
              <a:solidFill>
                <a:srgbClr val="595959"/>
              </a:solidFill>
            </a:endParaRPr>
          </a:p>
        </p:txBody>
      </p:sp>
      <p:sp>
        <p:nvSpPr>
          <p:cNvPr id="54" name="TextBox 53"/>
          <p:cNvSpPr txBox="1"/>
          <p:nvPr>
            <p:custDataLst>
              <p:tags r:id="rId1"/>
            </p:custDataLst>
          </p:nvPr>
        </p:nvSpPr>
        <p:spPr>
          <a:xfrm>
            <a:off x="7232650" y="4398010"/>
            <a:ext cx="3608705" cy="2692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Microstation基础使用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>
            <p:custDataLst>
              <p:tags r:id="rId2"/>
            </p:custDataLst>
          </p:nvPr>
        </p:nvSpPr>
        <p:spPr>
          <a:xfrm>
            <a:off x="6539267" y="4318717"/>
            <a:ext cx="360000" cy="360000"/>
          </a:xfrm>
          <a:prstGeom prst="ellipse">
            <a:avLst/>
          </a:prstGeom>
          <a:noFill/>
          <a:ln>
            <a:solidFill>
              <a:srgbClr val="214BAE"/>
            </a:solidFill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b="1" dirty="0">
                <a:solidFill>
                  <a:srgbClr val="214B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1400" b="1" dirty="0">
              <a:solidFill>
                <a:srgbClr val="214B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>
            <p:custDataLst>
              <p:tags r:id="rId3"/>
            </p:custDataLst>
          </p:nvPr>
        </p:nvSpPr>
        <p:spPr>
          <a:xfrm>
            <a:off x="7232650" y="4990465"/>
            <a:ext cx="3608705" cy="558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使用MDL对Microstation进行二次开发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>
            <p:custDataLst>
              <p:tags r:id="rId4"/>
            </p:custDataLst>
          </p:nvPr>
        </p:nvSpPr>
        <p:spPr>
          <a:xfrm>
            <a:off x="6539267" y="4995725"/>
            <a:ext cx="360000" cy="360000"/>
          </a:xfrm>
          <a:prstGeom prst="ellipse">
            <a:avLst/>
          </a:prstGeom>
          <a:noFill/>
          <a:ln>
            <a:solidFill>
              <a:srgbClr val="595959"/>
            </a:solidFill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999656" y="4536843"/>
            <a:ext cx="328785" cy="844510"/>
          </a:xfrm>
          <a:prstGeom prst="line">
            <a:avLst/>
          </a:prstGeom>
          <a:ln>
            <a:solidFill>
              <a:srgbClr val="214B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3"/>
          <p:cNvSpPr>
            <a:spLocks noChangeArrowheads="1"/>
          </p:cNvSpPr>
          <p:nvPr/>
        </p:nvSpPr>
        <p:spPr bwMode="auto">
          <a:xfrm>
            <a:off x="817549" y="244747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工作汇报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670" y="1473200"/>
            <a:ext cx="4476115" cy="2597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230" y="1469390"/>
            <a:ext cx="4382770" cy="260604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7232649" y="5672469"/>
            <a:ext cx="3608926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使用Addin对Microstation进行二次开发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6539267" y="5672733"/>
            <a:ext cx="360000" cy="360000"/>
          </a:xfrm>
          <a:prstGeom prst="ellipse">
            <a:avLst/>
          </a:prstGeom>
          <a:noFill/>
          <a:ln>
            <a:solidFill>
              <a:srgbClr val="214BAE"/>
            </a:solidFill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b="1" dirty="0">
                <a:solidFill>
                  <a:srgbClr val="214B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1400" b="1" dirty="0">
              <a:solidFill>
                <a:srgbClr val="214B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9"/>
                            </p:stCondLst>
                            <p:childTnLst>
                              <p:par>
                                <p:cTn id="1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4" grpId="0"/>
      <p:bldP spid="55" grpId="0" bldLvl="0" animBg="1"/>
      <p:bldP spid="58" grpId="0"/>
      <p:bldP spid="59" grpId="0" bldLvl="0" animBg="1"/>
      <p:bldP spid="62" grpId="0"/>
      <p:bldP spid="6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6660821" y="2650009"/>
            <a:ext cx="3780036" cy="152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l" defTabSz="914400">
              <a:lnSpc>
                <a:spcPct val="130000"/>
              </a:lnSpc>
              <a:buClrTx/>
              <a:buSzTx/>
              <a:buFontTx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初步参与到项目开发中，根据需求实现注释库的功能，读取文件列表以及文件中的行内容作为注释，增加自选字体样式功能。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6682852" y="2034671"/>
            <a:ext cx="10960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 algn="l" defTabSz="914400">
              <a:spcBef>
                <a:spcPct val="0"/>
              </a:spcBef>
            </a:pPr>
            <a:r>
              <a:rPr lang="zh-CN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注释库</a:t>
            </a:r>
            <a:endParaRPr lang="zh-CN" alt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61682" y="2529068"/>
            <a:ext cx="799733" cy="54000"/>
          </a:xfrm>
          <a:prstGeom prst="rect">
            <a:avLst/>
          </a:prstGeom>
          <a:gradFill>
            <a:gsLst>
              <a:gs pos="0">
                <a:srgbClr val="18377E"/>
              </a:gs>
              <a:gs pos="100000">
                <a:srgbClr val="527DD5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6" rIns="91435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81482" y="2529068"/>
            <a:ext cx="1620000" cy="5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6" rIns="91435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817549" y="244747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buClrTx/>
              <a:buSzTx/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工作汇报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2034540"/>
            <a:ext cx="5262245" cy="34099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 bldLvl="0" animBg="1"/>
      <p:bldP spid="1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8141006" y="2658899"/>
            <a:ext cx="3780036" cy="188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l" defTabSz="914400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从往期工程项目中提取图框放置和修改功能，对调用方式进行更新升级。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 defTabSz="914400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优化代码结构，移除平面索引图绑定，修复遗留的Bug。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8163037" y="2043561"/>
            <a:ext cx="2924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 algn="l" defTabSz="914400">
              <a:spcBef>
                <a:spcPct val="0"/>
              </a:spcBef>
            </a:pPr>
            <a:r>
              <a:rPr lang="zh-CN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图框库相关代码升级</a:t>
            </a:r>
            <a:endParaRPr lang="zh-CN" alt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41867" y="2537958"/>
            <a:ext cx="799733" cy="54000"/>
          </a:xfrm>
          <a:prstGeom prst="rect">
            <a:avLst/>
          </a:prstGeom>
          <a:gradFill>
            <a:gsLst>
              <a:gs pos="0">
                <a:srgbClr val="18377E"/>
              </a:gs>
              <a:gs pos="100000">
                <a:srgbClr val="527DD5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6" rIns="91435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061667" y="2537958"/>
            <a:ext cx="1620000" cy="5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6" rIns="91435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817549" y="244747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buClrTx/>
              <a:buSzTx/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工作汇报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95" y="1685925"/>
            <a:ext cx="7606665" cy="397002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 bldLvl="0" animBg="1"/>
      <p:bldP spid="1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7864146" y="2650009"/>
            <a:ext cx="3780036" cy="296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l" defTabSz="914400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熟悉剖切出图流程，从数字化出图项目的剖切出图中提取元素填充功能。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 defTabSz="914400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元素填充功能具有独立的窗口，可单独填充元素，仅可填充指定的图层，也可以选择指定图层一键填充。提供默认配置参数。优化对于单元内元素的填充。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7886177" y="2034671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 algn="l" defTabSz="914400">
              <a:spcBef>
                <a:spcPct val="0"/>
              </a:spcBef>
            </a:pPr>
            <a:r>
              <a:rPr lang="zh-CN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填充样式</a:t>
            </a:r>
            <a:endParaRPr lang="zh-CN" alt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65007" y="2529068"/>
            <a:ext cx="799733" cy="54000"/>
          </a:xfrm>
          <a:prstGeom prst="rect">
            <a:avLst/>
          </a:prstGeom>
          <a:gradFill>
            <a:gsLst>
              <a:gs pos="0">
                <a:srgbClr val="18377E"/>
              </a:gs>
              <a:gs pos="100000">
                <a:srgbClr val="527DD5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6" rIns="91435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84807" y="2529068"/>
            <a:ext cx="1620000" cy="5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6" rIns="91435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817549" y="244747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buClrTx/>
              <a:buSzTx/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工作汇报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2034540"/>
            <a:ext cx="6656070" cy="33623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 bldLvl="0" animBg="1"/>
      <p:bldP spid="1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7864146" y="2650009"/>
            <a:ext cx="3780036" cy="188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l" defTabSz="914400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从数字化出图项目提取剖切出图功能到自动化出图项目。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 defTabSz="914400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优化部分结构，整理通用的功能至Common库，统一路径调用由GloableSetting管理。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7886177" y="2034671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 algn="l" defTabSz="914400">
              <a:spcBef>
                <a:spcPct val="0"/>
              </a:spcBef>
            </a:pPr>
            <a:r>
              <a:rPr lang="zh-CN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剖切出图</a:t>
            </a:r>
            <a:endParaRPr lang="zh-CN" alt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65007" y="2529068"/>
            <a:ext cx="799733" cy="54000"/>
          </a:xfrm>
          <a:prstGeom prst="rect">
            <a:avLst/>
          </a:prstGeom>
          <a:gradFill>
            <a:gsLst>
              <a:gs pos="0">
                <a:srgbClr val="18377E"/>
              </a:gs>
              <a:gs pos="100000">
                <a:srgbClr val="527DD5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6" rIns="91435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84807" y="2529068"/>
            <a:ext cx="1620000" cy="5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6" rIns="91435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817549" y="244747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buClrTx/>
              <a:buSzTx/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工作汇报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210" y="1675130"/>
            <a:ext cx="7366000" cy="367220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 bldLvl="0" animBg="1"/>
      <p:bldP spid="1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245" y="3704590"/>
            <a:ext cx="8004810" cy="271716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 rot="16200000" flipH="1">
            <a:off x="2218806" y="123215"/>
            <a:ext cx="533401" cy="2900863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6" rIns="91435" bIns="45716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325814" y="1383351"/>
            <a:ext cx="2319020" cy="37719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 defTabSz="914400">
              <a:buClrTx/>
              <a:buSzTx/>
              <a:buFontTx/>
            </a:pPr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墙配筋竖筋锚入优化</a:t>
            </a:r>
            <a:endParaRPr lang="zh-CN" altLang="en-US" sz="1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4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7199" y="2031002"/>
            <a:ext cx="3762989" cy="153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lnSpc>
                <a:spcPct val="130000"/>
              </a:lnSpc>
              <a:buClrTx/>
              <a:buSzTx/>
              <a:buNone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ea"/>
              </a:rPr>
              <a:t>锚入优化涉及多个Bug，核心问题为锚入孔洞或空后的处理逻辑未完善。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ea"/>
            </a:endParaRPr>
          </a:p>
          <a:p>
            <a:pPr algn="l" defTabSz="914400">
              <a:lnSpc>
                <a:spcPct val="130000"/>
              </a:lnSpc>
              <a:buClrTx/>
              <a:buSzTx/>
              <a:buNone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锚入长度的计算需要考虑弯钩的半径；弯钩本身就已经超出墙范围，反转再截短；需要解决反转后仍然没有锚入到墙内以及孔洞。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7308543" y="5581495"/>
            <a:ext cx="1617732" cy="37964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defTabSz="914400"/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添加项目标题</a:t>
            </a:r>
            <a:endParaRPr lang="zh-CN" altLang="en-US" sz="1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3"/>
          <p:cNvSpPr>
            <a:spLocks noChangeArrowheads="1"/>
          </p:cNvSpPr>
          <p:nvPr/>
        </p:nvSpPr>
        <p:spPr bwMode="auto">
          <a:xfrm>
            <a:off x="817549" y="244747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buClrTx/>
              <a:buSzTx/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工作汇报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6405" t="-1226" r="44065" b="1226"/>
          <a:stretch>
            <a:fillRect/>
          </a:stretch>
        </p:blipFill>
        <p:spPr>
          <a:xfrm>
            <a:off x="7057390" y="1306830"/>
            <a:ext cx="4382135" cy="29527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16" grpId="0"/>
      <p:bldP spid="13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10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11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12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13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14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15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16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17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18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19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2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20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21.xml><?xml version="1.0" encoding="utf-8"?>
<p:tagLst xmlns:p="http://schemas.openxmlformats.org/presentationml/2006/main">
  <p:tag name="KSO_WM_DIAGRAM_VIRTUALLY_FRAME" val="{&quot;height&quot;:175.7070078740158,&quot;left&quot;:514.9029133858268,&quot;top&quot;:335.2191338582677,&quot;width&quot;:338.764409448819}"/>
</p:tagLst>
</file>

<file path=ppt/tags/tag22.xml><?xml version="1.0" encoding="utf-8"?>
<p:tagLst xmlns:p="http://schemas.openxmlformats.org/presentationml/2006/main">
  <p:tag name="KSO_WM_DIAGRAM_VIRTUALLY_FRAME" val="{&quot;height&quot;:175.7070078740158,&quot;left&quot;:514.9029133858268,&quot;top&quot;:335.2191338582677,&quot;width&quot;:338.764409448819}"/>
</p:tagLst>
</file>

<file path=ppt/tags/tag23.xml><?xml version="1.0" encoding="utf-8"?>
<p:tagLst xmlns:p="http://schemas.openxmlformats.org/presentationml/2006/main">
  <p:tag name="KSO_WM_DIAGRAM_VIRTUALLY_FRAME" val="{&quot;height&quot;:175.7070078740158,&quot;left&quot;:514.9029133858268,&quot;top&quot;:335.2191338582677,&quot;width&quot;:338.764409448819}"/>
</p:tagLst>
</file>

<file path=ppt/tags/tag24.xml><?xml version="1.0" encoding="utf-8"?>
<p:tagLst xmlns:p="http://schemas.openxmlformats.org/presentationml/2006/main">
  <p:tag name="KSO_WM_DIAGRAM_VIRTUALLY_FRAME" val="{&quot;height&quot;:175.7070078740158,&quot;left&quot;:514.9029133858268,&quot;top&quot;:335.2191338582677,&quot;width&quot;:338.764409448819}"/>
</p:tagLst>
</file>

<file path=ppt/tags/tag25.xml><?xml version="1.0" encoding="utf-8"?>
<p:tagLst xmlns:p="http://schemas.openxmlformats.org/presentationml/2006/main">
  <p:tag name="KSO_WM_DIAGRAM_VIRTUALLY_FRAME" val="{&quot;height&quot;:377.42346456692906,&quot;left&quot;:0,&quot;top&quot;:115.85913385826771,&quot;width&quot;:833.4947244094488}"/>
</p:tagLst>
</file>

<file path=ppt/tags/tag26.xml><?xml version="1.0" encoding="utf-8"?>
<p:tagLst xmlns:p="http://schemas.openxmlformats.org/presentationml/2006/main">
  <p:tag name="KSO_WM_DIAGRAM_VIRTUALLY_FRAME" val="{&quot;height&quot;:377.42346456692906,&quot;left&quot;:0,&quot;top&quot;:115.85913385826771,&quot;width&quot;:833.4947244094488}"/>
</p:tagLst>
</file>

<file path=ppt/tags/tag27.xml><?xml version="1.0" encoding="utf-8"?>
<p:tagLst xmlns:p="http://schemas.openxmlformats.org/presentationml/2006/main">
  <p:tag name="KSO_WM_DIAGRAM_VIRTUALLY_FRAME" val="{&quot;height&quot;:377.42346456692906,&quot;left&quot;:0,&quot;top&quot;:115.85913385826771,&quot;width&quot;:833.4947244094488}"/>
</p:tagLst>
</file>

<file path=ppt/tags/tag28.xml><?xml version="1.0" encoding="utf-8"?>
<p:tagLst xmlns:p="http://schemas.openxmlformats.org/presentationml/2006/main">
  <p:tag name="KSO_WM_DIAGRAM_VIRTUALLY_FRAME" val="{&quot;height&quot;:377.42346456692906,&quot;left&quot;:0,&quot;top&quot;:115.85913385826771,&quot;width&quot;:833.4947244094488}"/>
</p:tagLst>
</file>

<file path=ppt/tags/tag29.xml><?xml version="1.0" encoding="utf-8"?>
<p:tagLst xmlns:p="http://schemas.openxmlformats.org/presentationml/2006/main">
  <p:tag name="KSO_WM_DIAGRAM_VIRTUALLY_FRAME" val="{&quot;height&quot;:377.42346456692906,&quot;left&quot;:0,&quot;top&quot;:115.85913385826771,&quot;width&quot;:833.4947244094488}"/>
</p:tagLst>
</file>

<file path=ppt/tags/tag3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30.xml><?xml version="1.0" encoding="utf-8"?>
<p:tagLst xmlns:p="http://schemas.openxmlformats.org/presentationml/2006/main">
  <p:tag name="KSO_WM_DIAGRAM_VIRTUALLY_FRAME" val="{&quot;height&quot;:377.42346456692906,&quot;left&quot;:0,&quot;top&quot;:115.85913385826771,&quot;width&quot;:833.4947244094488}"/>
</p:tagLst>
</file>

<file path=ppt/tags/tag31.xml><?xml version="1.0" encoding="utf-8"?>
<p:tagLst xmlns:p="http://schemas.openxmlformats.org/presentationml/2006/main">
  <p:tag name="KSO_WM_DIAGRAM_VIRTUALLY_FRAME" val="{&quot;height&quot;:377.42346456692906,&quot;left&quot;:0,&quot;top&quot;:115.85913385826771,&quot;width&quot;:833.4947244094488}"/>
</p:tagLst>
</file>

<file path=ppt/tags/tag32.xml><?xml version="1.0" encoding="utf-8"?>
<p:tagLst xmlns:p="http://schemas.openxmlformats.org/presentationml/2006/main">
  <p:tag name="KSO_WM_DIAGRAM_VIRTUALLY_FRAME" val="{&quot;height&quot;:377.42346456692906,&quot;left&quot;:0,&quot;top&quot;:115.85913385826771,&quot;width&quot;:833.4947244094488}"/>
</p:tagLst>
</file>

<file path=ppt/tags/tag33.xml><?xml version="1.0" encoding="utf-8"?>
<p:tagLst xmlns:p="http://schemas.openxmlformats.org/presentationml/2006/main">
  <p:tag name="KSO_WM_DIAGRAM_VIRTUALLY_FRAME" val="{&quot;height&quot;:377.42346456692906,&quot;left&quot;:0,&quot;top&quot;:115.85913385826771,&quot;width&quot;:833.4947244094488}"/>
</p:tagLst>
</file>

<file path=ppt/tags/tag34.xml><?xml version="1.0" encoding="utf-8"?>
<p:tagLst xmlns:p="http://schemas.openxmlformats.org/presentationml/2006/main">
  <p:tag name="KSO_WM_DIAGRAM_VIRTUALLY_FRAME" val="{&quot;height&quot;:377.42346456692906,&quot;left&quot;:0,&quot;top&quot;:115.85913385826771,&quot;width&quot;:833.4947244094488}"/>
</p:tagLst>
</file>

<file path=ppt/tags/tag35.xml><?xml version="1.0" encoding="utf-8"?>
<p:tagLst xmlns:p="http://schemas.openxmlformats.org/presentationml/2006/main">
  <p:tag name="KSO_WM_DIAGRAM_VIRTUALLY_FRAME" val="{&quot;height&quot;:377.42346456692906,&quot;left&quot;:0,&quot;top&quot;:115.85913385826771,&quot;width&quot;:833.4947244094488}"/>
</p:tagLst>
</file>

<file path=ppt/tags/tag36.xml><?xml version="1.0" encoding="utf-8"?>
<p:tagLst xmlns:p="http://schemas.openxmlformats.org/presentationml/2006/main">
  <p:tag name="KSO_WM_DIAGRAM_VIRTUALLY_FRAME" val="{&quot;height&quot;:365.4870078740158,&quot;left&quot;:99.12937007874015,&quot;top&quot;:113.75,&quot;width&quot;:766.1832283464566}"/>
</p:tagLst>
</file>

<file path=ppt/tags/tag37.xml><?xml version="1.0" encoding="utf-8"?>
<p:tagLst xmlns:p="http://schemas.openxmlformats.org/presentationml/2006/main">
  <p:tag name="KSO_WM_DIAGRAM_VIRTUALLY_FRAME" val="{&quot;height&quot;:365.4870078740158,&quot;left&quot;:99.12937007874015,&quot;top&quot;:113.75,&quot;width&quot;:766.1832283464566}"/>
</p:tagLst>
</file>

<file path=ppt/tags/tag38.xml><?xml version="1.0" encoding="utf-8"?>
<p:tagLst xmlns:p="http://schemas.openxmlformats.org/presentationml/2006/main">
  <p:tag name="KSO_WM_DIAGRAM_VIRTUALLY_FRAME" val="{&quot;height&quot;:365.4870078740158,&quot;left&quot;:99.12937007874015,&quot;top&quot;:113.75,&quot;width&quot;:766.1832283464566}"/>
</p:tagLst>
</file>

<file path=ppt/tags/tag39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  <p:tag name="KSO_WM_DIAGRAM_VIRTUALLY_FRAME" val="{&quot;height&quot;:365.4870078740158,&quot;left&quot;:99.12937007874015,&quot;top&quot;:113.75,&quot;width&quot;:766.1832283464566}"/>
</p:tagLst>
</file>

<file path=ppt/tags/tag4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40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  <p:tag name="KSO_WM_DIAGRAM_VIRTUALLY_FRAME" val="{&quot;height&quot;:365.4870078740158,&quot;left&quot;:99.12937007874015,&quot;top&quot;:113.75,&quot;width&quot;:766.1832283464566}"/>
</p:tagLst>
</file>

<file path=ppt/tags/tag41.xml><?xml version="1.0" encoding="utf-8"?>
<p:tagLst xmlns:p="http://schemas.openxmlformats.org/presentationml/2006/main">
  <p:tag name="KSO_WM_DIAGRAM_VIRTUALLY_FRAME" val="{&quot;height&quot;:365.4870078740158,&quot;left&quot;:99.12937007874015,&quot;top&quot;:113.75,&quot;width&quot;:766.1832283464566}"/>
</p:tagLst>
</file>

<file path=ppt/tags/tag42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  <p:tag name="KSO_WM_DIAGRAM_VIRTUALLY_FRAME" val="{&quot;height&quot;:365.4870078740158,&quot;left&quot;:99.12937007874015,&quot;top&quot;:113.75,&quot;width&quot;:766.1832283464566}"/>
</p:tagLst>
</file>

<file path=ppt/tags/tag43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  <p:tag name="KSO_WM_DIAGRAM_VIRTUALLY_FRAME" val="{&quot;height&quot;:365.4870078740158,&quot;left&quot;:99.12937007874015,&quot;top&quot;:113.75,&quot;width&quot;:766.1832283464566}"/>
</p:tagLst>
</file>

<file path=ppt/tags/tag44.xml><?xml version="1.0" encoding="utf-8"?>
<p:tagLst xmlns:p="http://schemas.openxmlformats.org/presentationml/2006/main">
  <p:tag name="KSO_WM_DIAGRAM_VIRTUALLY_FRAME" val="{&quot;height&quot;:365.4870078740158,&quot;left&quot;:99.12937007874015,&quot;top&quot;:113.75,&quot;width&quot;:766.1832283464566}"/>
</p:tagLst>
</file>

<file path=ppt/tags/tag45.xml><?xml version="1.0" encoding="utf-8"?>
<p:tagLst xmlns:p="http://schemas.openxmlformats.org/presentationml/2006/main">
  <p:tag name="KSO_WM_DIAGRAM_VIRTUALLY_FRAME" val="{&quot;height&quot;:365.4870078740158,&quot;left&quot;:99.12937007874015,&quot;top&quot;:113.75,&quot;width&quot;:766.1832283464566}"/>
</p:tagLst>
</file>

<file path=ppt/tags/tag46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  <p:tag name="KSO_WM_DIAGRAM_VIRTUALLY_FRAME" val="{&quot;height&quot;:365.4870078740158,&quot;left&quot;:99.12937007874015,&quot;top&quot;:113.75,&quot;width&quot;:766.1832283464566}"/>
</p:tagLst>
</file>

<file path=ppt/tags/tag47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  <p:tag name="KSO_WM_DIAGRAM_VIRTUALLY_FRAME" val="{&quot;height&quot;:365.4870078740158,&quot;left&quot;:99.12937007874015,&quot;top&quot;:113.75,&quot;width&quot;:766.1832283464566}"/>
</p:tagLst>
</file>

<file path=ppt/tags/tag48.xml><?xml version="1.0" encoding="utf-8"?>
<p:tagLst xmlns:p="http://schemas.openxmlformats.org/presentationml/2006/main">
  <p:tag name="KSO_WM_DIAGRAM_VIRTUALLY_FRAME" val="{&quot;height&quot;:399.11448818897645,&quot;left&quot;:611.4672440944881,&quot;top&quot;:118.42417322834645,&quot;width&quot;:216.75661417322826}"/>
</p:tagLst>
</file>

<file path=ppt/tags/tag49.xml><?xml version="1.0" encoding="utf-8"?>
<p:tagLst xmlns:p="http://schemas.openxmlformats.org/presentationml/2006/main">
  <p:tag name="KSO_WM_DIAGRAM_VIRTUALLY_FRAME" val="{&quot;height&quot;:399.11448818897645,&quot;left&quot;:611.4672440944881,&quot;top&quot;:118.42417322834645,&quot;width&quot;:216.75661417322826}"/>
</p:tagLst>
</file>

<file path=ppt/tags/tag5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50.xml><?xml version="1.0" encoding="utf-8"?>
<p:tagLst xmlns:p="http://schemas.openxmlformats.org/presentationml/2006/main">
  <p:tag name="KSO_WM_DIAGRAM_VIRTUALLY_FRAME" val="{&quot;height&quot;:399.11448818897645,&quot;left&quot;:611.4672440944881,&quot;top&quot;:118.42417322834645,&quot;width&quot;:216.75661417322826}"/>
</p:tagLst>
</file>

<file path=ppt/tags/tag51.xml><?xml version="1.0" encoding="utf-8"?>
<p:tagLst xmlns:p="http://schemas.openxmlformats.org/presentationml/2006/main">
  <p:tag name="KSO_WM_DIAGRAM_VIRTUALLY_FRAME" val="{&quot;height&quot;:399.11448818897645,&quot;left&quot;:611.4672440944881,&quot;top&quot;:118.42417322834645,&quot;width&quot;:216.75661417322826}"/>
</p:tagLst>
</file>

<file path=ppt/tags/tag52.xml><?xml version="1.0" encoding="utf-8"?>
<p:tagLst xmlns:p="http://schemas.openxmlformats.org/presentationml/2006/main">
  <p:tag name="KSO_WM_DIAGRAM_VIRTUALLY_FRAME" val="{&quot;height&quot;:399.11448818897645,&quot;left&quot;:611.4672440944881,&quot;top&quot;:118.42417322834645,&quot;width&quot;:216.75661417322826}"/>
</p:tagLst>
</file>

<file path=ppt/tags/tag53.xml><?xml version="1.0" encoding="utf-8"?>
<p:tagLst xmlns:p="http://schemas.openxmlformats.org/presentationml/2006/main">
  <p:tag name="KSO_WM_DIAGRAM_VIRTUALLY_FRAME" val="{&quot;height&quot;:399.11448818897645,&quot;left&quot;:611.4672440944881,&quot;top&quot;:118.42417322834645,&quot;width&quot;:216.75661417322826}"/>
</p:tagLst>
</file>

<file path=ppt/tags/tag54.xml><?xml version="1.0" encoding="utf-8"?>
<p:tagLst xmlns:p="http://schemas.openxmlformats.org/presentationml/2006/main">
  <p:tag name="KSO_WM_DIAGRAM_VIRTUALLY_FRAME" val="{&quot;height&quot;:399.11448818897645,&quot;left&quot;:611.4672440944881,&quot;top&quot;:118.42417322834645,&quot;width&quot;:216.75661417322826}"/>
</p:tagLst>
</file>

<file path=ppt/tags/tag55.xml><?xml version="1.0" encoding="utf-8"?>
<p:tagLst xmlns:p="http://schemas.openxmlformats.org/presentationml/2006/main">
  <p:tag name="KSO_WM_DIAGRAM_VIRTUALLY_FRAME" val="{&quot;height&quot;:399.11448818897645,&quot;left&quot;:611.4672440944881,&quot;top&quot;:118.42417322834645,&quot;width&quot;:216.75661417322826}"/>
</p:tagLst>
</file>

<file path=ppt/tags/tag56.xml><?xml version="1.0" encoding="utf-8"?>
<p:tagLst xmlns:p="http://schemas.openxmlformats.org/presentationml/2006/main">
  <p:tag name="KSO_WM_DIAGRAM_VIRTUALLY_FRAME" val="{&quot;height&quot;:399.11448818897645,&quot;left&quot;:611.4672440944881,&quot;top&quot;:118.42417322834645,&quot;width&quot;:216.75661417322826}"/>
</p:tagLst>
</file>

<file path=ppt/tags/tag57.xml><?xml version="1.0" encoding="utf-8"?>
<p:tagLst xmlns:p="http://schemas.openxmlformats.org/presentationml/2006/main">
  <p:tag name="KSO_WM_DIAGRAM_VIRTUALLY_FRAME" val="{&quot;height&quot;:399.11448818897645,&quot;left&quot;:611.4672440944881,&quot;top&quot;:118.42417322834645,&quot;width&quot;:216.75661417322826}"/>
</p:tagLst>
</file>

<file path=ppt/tags/tag58.xml><?xml version="1.0" encoding="utf-8"?>
<p:tagLst xmlns:p="http://schemas.openxmlformats.org/presentationml/2006/main">
  <p:tag name="KSO_WM_DIAGRAM_VIRTUALLY_FRAME" val="{&quot;height&quot;:399.11448818897645,&quot;left&quot;:611.4672440944881,&quot;top&quot;:118.42417322834645,&quot;width&quot;:216.75661417322826}"/>
</p:tagLst>
</file>

<file path=ppt/tags/tag59.xml><?xml version="1.0" encoding="utf-8"?>
<p:tagLst xmlns:p="http://schemas.openxmlformats.org/presentationml/2006/main">
  <p:tag name="KSO_WM_DIAGRAM_VIRTUALLY_FRAME" val="{&quot;height&quot;:399.11448818897645,&quot;left&quot;:611.4672440944881,&quot;top&quot;:118.42417322834645,&quot;width&quot;:216.75661417322826}"/>
</p:tagLst>
</file>

<file path=ppt/tags/tag6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60.xml><?xml version="1.0" encoding="utf-8"?>
<p:tagLst xmlns:p="http://schemas.openxmlformats.org/presentationml/2006/main">
  <p:tag name="KSO_WM_DIAGRAM_VIRTUALLY_FRAME" val="{&quot;height&quot;:314.5096062992126,&quot;left&quot;:0,&quot;top&quot;:160.9903937007874,&quot;width&quot;:722.7}"/>
</p:tagLst>
</file>

<file path=ppt/tags/tag61.xml><?xml version="1.0" encoding="utf-8"?>
<p:tagLst xmlns:p="http://schemas.openxmlformats.org/presentationml/2006/main">
  <p:tag name="KSO_WM_DIAGRAM_VIRTUALLY_FRAME" val="{&quot;height&quot;:314.5096062992126,&quot;left&quot;:0,&quot;top&quot;:160.9903937007874,&quot;width&quot;:722.7}"/>
</p:tagLst>
</file>

<file path=ppt/tags/tag62.xml><?xml version="1.0" encoding="utf-8"?>
<p:tagLst xmlns:p="http://schemas.openxmlformats.org/presentationml/2006/main">
  <p:tag name="KSO_WM_DIAGRAM_VIRTUALLY_FRAME" val="{&quot;height&quot;:314.5096062992126,&quot;left&quot;:0,&quot;top&quot;:160.9903937007874,&quot;width&quot;:722.7}"/>
</p:tagLst>
</file>

<file path=ppt/tags/tag63.xml><?xml version="1.0" encoding="utf-8"?>
<p:tagLst xmlns:p="http://schemas.openxmlformats.org/presentationml/2006/main">
  <p:tag name="KSO_WM_DIAGRAM_VIRTUALLY_FRAME" val="{&quot;height&quot;:314.5096062992126,&quot;left&quot;:0,&quot;top&quot;:160.9903937007874,&quot;width&quot;:722.7}"/>
</p:tagLst>
</file>

<file path=ppt/tags/tag64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  <p:tag name="KSO_WM_DIAGRAM_VIRTUALLY_FRAME" val="{&quot;height&quot;:314.5096062992126,&quot;left&quot;:0,&quot;top&quot;:160.9903937007874,&quot;width&quot;:722.7}"/>
</p:tagLst>
</file>

<file path=ppt/tags/tag65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  <p:tag name="KSO_WM_DIAGRAM_VIRTUALLY_FRAME" val="{&quot;height&quot;:314.5096062992126,&quot;left&quot;:0,&quot;top&quot;:160.9903937007874,&quot;width&quot;:722.7}"/>
</p:tagLst>
</file>

<file path=ppt/tags/tag66.xml><?xml version="1.0" encoding="utf-8"?>
<p:tagLst xmlns:p="http://schemas.openxmlformats.org/presentationml/2006/main">
  <p:tag name="KSO_WM_DIAGRAM_VIRTUALLY_FRAME" val="{&quot;height&quot;:314.5096062992126,&quot;left&quot;:0,&quot;top&quot;:160.9903937007874,&quot;width&quot;:722.7}"/>
</p:tagLst>
</file>

<file path=ppt/tags/tag67.xml><?xml version="1.0" encoding="utf-8"?>
<p:tagLst xmlns:p="http://schemas.openxmlformats.org/presentationml/2006/main">
  <p:tag name="ISPRING_PRESENTATION_TITLE" val="红色商务大气年终年中汇报总结模板"/>
  <p:tag name="ISPRING_ULTRA_SCORM_COURSE_ID" val="584E2C60-2D98-470F-A2C1-044F7E55EA6B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commondata" val="eyJoZGlkIjoiYWU3NDQ5OGJiNTdhNjJjOGQ0ZGRmOWJmOTc2OGRlNTMifQ=="/>
</p:tagLst>
</file>

<file path=ppt/tags/tag7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8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9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xlu0yox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</Words>
  <Application>WPS 演示</Application>
  <PresentationFormat>宽屏</PresentationFormat>
  <Paragraphs>154</Paragraphs>
  <Slides>15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Lato Regular</vt:lpstr>
      <vt:lpstr>Liberation Mono</vt:lpstr>
      <vt:lpstr>Lato Hairline</vt:lpstr>
      <vt:lpstr>Lato Light</vt:lpstr>
      <vt:lpstr>思源黑体旧字形 Light</vt:lpstr>
      <vt:lpstr>黑体</vt:lpstr>
      <vt:lpstr>Calibri</vt:lpstr>
      <vt:lpstr>字魂105号-简雅黑</vt:lpstr>
      <vt:lpstr>微软雅黑 Light</vt:lpstr>
      <vt:lpstr>Arial Unicode MS</vt:lpstr>
      <vt:lpstr>FZZhengHeiS-R-GB</vt:lpstr>
      <vt:lpstr>FZHei-B01S</vt:lpstr>
      <vt:lpstr>Office 主题</vt:lpstr>
      <vt:lpstr>面谈汇报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红色商务大气年终年中汇报总结模板</dc:title>
  <dc:creator/>
  <cp:lastModifiedBy>l o v e 巳 识 鸣</cp:lastModifiedBy>
  <cp:revision>190</cp:revision>
  <dcterms:created xsi:type="dcterms:W3CDTF">2020-05-18T10:00:00Z</dcterms:created>
  <dcterms:modified xsi:type="dcterms:W3CDTF">2024-10-31T06:56:58Z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E56D36DE11804EBEB31F4383709AF396_13</vt:lpwstr>
  </property>
</Properties>
</file>