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4"/>
  </p:notesMasterIdLst>
  <p:sldIdLst>
    <p:sldId id="423" r:id="rId2"/>
    <p:sldId id="363" r:id="rId3"/>
    <p:sldId id="438" r:id="rId4"/>
    <p:sldId id="431" r:id="rId5"/>
    <p:sldId id="441" r:id="rId6"/>
    <p:sldId id="432" r:id="rId7"/>
    <p:sldId id="434" r:id="rId8"/>
    <p:sldId id="442" r:id="rId9"/>
    <p:sldId id="435" r:id="rId10"/>
    <p:sldId id="433" r:id="rId11"/>
    <p:sldId id="440" r:id="rId12"/>
    <p:sldId id="422" r:id="rId13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3063"/>
    <a:srgbClr val="193165"/>
    <a:srgbClr val="1D489B"/>
    <a:srgbClr val="0F2452"/>
    <a:srgbClr val="237CAE"/>
    <a:srgbClr val="18377E"/>
    <a:srgbClr val="336699"/>
    <a:srgbClr val="2162D9"/>
    <a:srgbClr val="016AB5"/>
    <a:srgbClr val="527D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2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3D2AD2-CA62-4C4E-968E-535B186DCDEA}" type="datetimeFigureOut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F32AC2-5CA0-41E2-900C-4A9051C0A65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3550C-0EAD-42A3-AC8C-7F87D0B3B98F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6AB2BA8-CFD3-4EC5-BF7C-299D7E21F5F5}" type="datetimeFigureOut">
              <a:rPr lang="zh-CN" altLang="en-US" smtClean="0"/>
              <a:t>2024/10/10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753280-B6D4-44D1-B7F6-9C820CEC79BC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6AB2BA8-CFD3-4EC5-BF7C-299D7E21F5F5}" type="datetimeFigureOut">
              <a:rPr lang="zh-CN" altLang="en-US" smtClean="0"/>
              <a:t>2024/10/10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753280-B6D4-44D1-B7F6-9C820CEC79BC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6AB2BA8-CFD3-4EC5-BF7C-299D7E21F5F5}" type="datetimeFigureOut">
              <a:rPr lang="zh-CN" altLang="en-US" smtClean="0"/>
              <a:t>2024/10/10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753280-B6D4-44D1-B7F6-9C820CEC79BC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Fir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17"/>
          </p:nvPr>
        </p:nvSpPr>
        <p:spPr>
          <a:xfrm>
            <a:off x="4064000" y="441961"/>
            <a:ext cx="4368800" cy="3083564"/>
          </a:xfrm>
          <a:custGeom>
            <a:avLst/>
            <a:gdLst/>
            <a:ahLst/>
            <a:cxnLst/>
            <a:rect l="l" t="t" r="r" b="b"/>
            <a:pathLst>
              <a:path w="3276600" h="3124200">
                <a:moveTo>
                  <a:pt x="3028950" y="0"/>
                </a:moveTo>
                <a:cubicBezTo>
                  <a:pt x="3165723" y="0"/>
                  <a:pt x="3276600" y="110877"/>
                  <a:pt x="3276600" y="247650"/>
                </a:cubicBezTo>
                <a:lnTo>
                  <a:pt x="3276600" y="2876550"/>
                </a:lnTo>
                <a:cubicBezTo>
                  <a:pt x="3276600" y="3013323"/>
                  <a:pt x="3165723" y="3124200"/>
                  <a:pt x="3028950" y="3124200"/>
                </a:cubicBezTo>
                <a:cubicBezTo>
                  <a:pt x="2892177" y="3124200"/>
                  <a:pt x="2781300" y="3013323"/>
                  <a:pt x="2781300" y="2876550"/>
                </a:cubicBezTo>
                <a:lnTo>
                  <a:pt x="2781300" y="247650"/>
                </a:lnTo>
                <a:cubicBezTo>
                  <a:pt x="2781300" y="110877"/>
                  <a:pt x="2892177" y="0"/>
                  <a:pt x="3028950" y="0"/>
                </a:cubicBezTo>
                <a:close/>
                <a:moveTo>
                  <a:pt x="2317750" y="0"/>
                </a:moveTo>
                <a:cubicBezTo>
                  <a:pt x="2454523" y="0"/>
                  <a:pt x="2565400" y="110877"/>
                  <a:pt x="2565400" y="247650"/>
                </a:cubicBezTo>
                <a:lnTo>
                  <a:pt x="2565400" y="2876550"/>
                </a:lnTo>
                <a:cubicBezTo>
                  <a:pt x="2565400" y="3013323"/>
                  <a:pt x="2454523" y="3124200"/>
                  <a:pt x="2317750" y="3124200"/>
                </a:cubicBezTo>
                <a:cubicBezTo>
                  <a:pt x="2180977" y="3124200"/>
                  <a:pt x="2070100" y="3013323"/>
                  <a:pt x="2070100" y="2876550"/>
                </a:cubicBezTo>
                <a:lnTo>
                  <a:pt x="2070100" y="247650"/>
                </a:lnTo>
                <a:cubicBezTo>
                  <a:pt x="2070100" y="110877"/>
                  <a:pt x="2180977" y="0"/>
                  <a:pt x="2317750" y="0"/>
                </a:cubicBezTo>
                <a:close/>
                <a:moveTo>
                  <a:pt x="1606550" y="0"/>
                </a:moveTo>
                <a:cubicBezTo>
                  <a:pt x="1743323" y="0"/>
                  <a:pt x="1854200" y="110877"/>
                  <a:pt x="1854200" y="247650"/>
                </a:cubicBezTo>
                <a:lnTo>
                  <a:pt x="1854200" y="2876550"/>
                </a:lnTo>
                <a:cubicBezTo>
                  <a:pt x="1854200" y="3013323"/>
                  <a:pt x="1743323" y="3124200"/>
                  <a:pt x="1606550" y="3124200"/>
                </a:cubicBezTo>
                <a:cubicBezTo>
                  <a:pt x="1469777" y="3124200"/>
                  <a:pt x="1358900" y="3013323"/>
                  <a:pt x="1358900" y="2876550"/>
                </a:cubicBezTo>
                <a:lnTo>
                  <a:pt x="1358900" y="247650"/>
                </a:lnTo>
                <a:cubicBezTo>
                  <a:pt x="1358900" y="110877"/>
                  <a:pt x="1469777" y="0"/>
                  <a:pt x="1606550" y="0"/>
                </a:cubicBezTo>
                <a:close/>
                <a:moveTo>
                  <a:pt x="958850" y="0"/>
                </a:moveTo>
                <a:cubicBezTo>
                  <a:pt x="1095623" y="0"/>
                  <a:pt x="1206500" y="110877"/>
                  <a:pt x="1206500" y="247650"/>
                </a:cubicBezTo>
                <a:lnTo>
                  <a:pt x="1206500" y="2876550"/>
                </a:lnTo>
                <a:cubicBezTo>
                  <a:pt x="1206500" y="3013323"/>
                  <a:pt x="1095623" y="3124200"/>
                  <a:pt x="958850" y="3124200"/>
                </a:cubicBezTo>
                <a:cubicBezTo>
                  <a:pt x="822077" y="3124200"/>
                  <a:pt x="711200" y="3013323"/>
                  <a:pt x="711200" y="2876550"/>
                </a:cubicBezTo>
                <a:lnTo>
                  <a:pt x="711200" y="247650"/>
                </a:lnTo>
                <a:cubicBezTo>
                  <a:pt x="711200" y="110877"/>
                  <a:pt x="822077" y="0"/>
                  <a:pt x="958850" y="0"/>
                </a:cubicBezTo>
                <a:close/>
                <a:moveTo>
                  <a:pt x="247650" y="0"/>
                </a:moveTo>
                <a:cubicBezTo>
                  <a:pt x="384423" y="0"/>
                  <a:pt x="495300" y="110877"/>
                  <a:pt x="495300" y="247650"/>
                </a:cubicBezTo>
                <a:lnTo>
                  <a:pt x="495300" y="2876550"/>
                </a:lnTo>
                <a:cubicBezTo>
                  <a:pt x="495300" y="3013323"/>
                  <a:pt x="384423" y="3124200"/>
                  <a:pt x="247650" y="3124200"/>
                </a:cubicBezTo>
                <a:cubicBezTo>
                  <a:pt x="110877" y="3124200"/>
                  <a:pt x="0" y="3013323"/>
                  <a:pt x="0" y="2876550"/>
                </a:cubicBezTo>
                <a:lnTo>
                  <a:pt x="0" y="247650"/>
                </a:lnTo>
                <a:cubicBezTo>
                  <a:pt x="0" y="110877"/>
                  <a:pt x="110877" y="0"/>
                  <a:pt x="247650" y="0"/>
                </a:cubicBezTo>
                <a:close/>
              </a:path>
            </a:pathLst>
          </a:custGeom>
          <a:effectLst/>
        </p:spPr>
        <p:txBody>
          <a:bodyPr vert="horz" lIns="95057" tIns="47529" rIns="95057" bIns="47529"/>
          <a:lstStyle>
            <a:lvl1pPr marL="0" indent="0" algn="ctr">
              <a:buNone/>
              <a:defRPr sz="1080">
                <a:solidFill>
                  <a:srgbClr val="7F7F7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defRPr>
            </a:lvl1pPr>
          </a:lstStyle>
          <a:p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954706" y="3801452"/>
            <a:ext cx="4511964" cy="431780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Hairline"/>
              </a:defRPr>
            </a:lvl1pPr>
          </a:lstStyle>
          <a:p>
            <a:pPr lvl="0"/>
            <a:r>
              <a:rPr lang="es-ES_tradnl" dirty="0"/>
              <a:t>TITLE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3954706" y="4385250"/>
            <a:ext cx="4511964" cy="228451"/>
          </a:xfrm>
          <a:prstGeom prst="rect">
            <a:avLst/>
          </a:prstGeom>
        </p:spPr>
        <p:txBody>
          <a:bodyPr vert="horz" lIns="0" tIns="40504" rIns="0" bIns="40504"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Light"/>
              </a:defRPr>
            </a:lvl1pPr>
          </a:lstStyle>
          <a:p>
            <a:pPr lvl="0"/>
            <a:r>
              <a:rPr lang="es-ES_tradnl" dirty="0" err="1"/>
              <a:t>Ultimate</a:t>
            </a:r>
            <a:r>
              <a:rPr lang="es-ES_tradnl" dirty="0"/>
              <a:t> </a:t>
            </a:r>
            <a:r>
              <a:rPr lang="es-ES_tradnl" dirty="0" err="1"/>
              <a:t>Powerpoint</a:t>
            </a:r>
            <a:r>
              <a:rPr lang="es-ES_tradnl" dirty="0"/>
              <a:t> </a:t>
            </a:r>
            <a:r>
              <a:rPr lang="es-ES_tradnl" dirty="0" err="1"/>
              <a:t>Template</a:t>
            </a:r>
            <a:endParaRPr lang="es-ES_tradnl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3975167" y="4817825"/>
            <a:ext cx="4488039" cy="1536868"/>
          </a:xfrm>
          <a:prstGeom prst="rect">
            <a:avLst/>
          </a:prstGeom>
        </p:spPr>
        <p:txBody>
          <a:bodyPr vert="horz" lIns="0" tIns="0" rIns="0" bIns="0"/>
          <a:lstStyle>
            <a:lvl1pPr marL="0" indent="0" algn="ctr">
              <a:lnSpc>
                <a:spcPct val="130000"/>
              </a:lnSpc>
              <a:buNone/>
              <a:defRPr sz="144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Lato Regular"/>
              </a:defRPr>
            </a:lvl1pPr>
          </a:lstStyle>
          <a:p>
            <a:pPr lvl="0"/>
            <a:r>
              <a:rPr lang="en-US" dirty="0" err="1"/>
              <a:t>Lorem</a:t>
            </a:r>
            <a:r>
              <a:rPr lang="en-US" dirty="0"/>
              <a:t> </a:t>
            </a:r>
            <a:r>
              <a:rPr lang="en-US" dirty="0" err="1"/>
              <a:t>ipsum</a:t>
            </a:r>
            <a:r>
              <a:rPr lang="en-US" dirty="0"/>
              <a:t>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. </a:t>
            </a:r>
            <a:r>
              <a:rPr lang="en-US" dirty="0" err="1"/>
              <a:t>Fusce</a:t>
            </a:r>
            <a:r>
              <a:rPr lang="en-US" dirty="0"/>
              <a:t>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, </a:t>
            </a:r>
            <a:r>
              <a:rPr lang="en-US" dirty="0" err="1"/>
              <a:t>mattis</a:t>
            </a:r>
            <a:r>
              <a:rPr lang="en-US" dirty="0"/>
              <a:t>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dapibus</a:t>
            </a:r>
            <a:r>
              <a:rPr lang="en-US" dirty="0"/>
              <a:t> vitae, </a:t>
            </a:r>
            <a:r>
              <a:rPr lang="en-US" dirty="0" err="1"/>
              <a:t>euismod</a:t>
            </a:r>
            <a:r>
              <a:rPr lang="en-US" dirty="0"/>
              <a:t> non </a:t>
            </a:r>
            <a:r>
              <a:rPr lang="en-US" dirty="0" err="1"/>
              <a:t>purus</a:t>
            </a:r>
            <a:r>
              <a:rPr lang="en-US" dirty="0"/>
              <a:t>. Maecenas </a:t>
            </a:r>
            <a:r>
              <a:rPr lang="en-US" dirty="0" err="1"/>
              <a:t>ut</a:t>
            </a:r>
            <a:r>
              <a:rPr lang="en-US" dirty="0"/>
              <a:t> lacus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 </a:t>
            </a:r>
            <a:r>
              <a:rPr lang="en-US" dirty="0" err="1"/>
              <a:t>tristique</a:t>
            </a:r>
            <a:r>
              <a:rPr lang="en-US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000">
        <p:fade/>
      </p:transition>
    </mc:Choice>
    <mc:Fallback xmlns="">
      <p:transition spd="med" advTm="2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4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400"/>
                        <p:tgtEl>
                          <p:spTgt spid="8"/>
                        </p:tgtEl>
                      </p:cBhvr>
                    </p:animEffect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400" fill="hold"/>
                        <p:tgtEl>
                          <p:spTgt spid="8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42" presetClass="entr" presetSubtype="0" fill="hold" nodeType="withEffect">
                  <p:stCondLst>
                    <p:cond delay="2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>
                        <p:cTn dur="500" fill="hold"/>
                        <p:tgtEl>
                          <p:spTgt spid="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+.1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10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80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片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4450" y="4434205"/>
            <a:ext cx="12280265" cy="24803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A684B914-9BB2-4713-9EBF-61770F406B81}" type="datetime1">
              <a:rPr lang="zh-CN" altLang="en-US" smtClean="0"/>
              <a:t>2024/10/10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 algn="l"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62B6538A-33AE-45EB-868C-14B9E34ED96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28675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6AB2BA8-CFD3-4EC5-BF7C-299D7E21F5F5}" type="datetimeFigureOut">
              <a:rPr lang="zh-CN" altLang="en-US" smtClean="0"/>
              <a:t>2024/10/10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29075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01075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753280-B6D4-44D1-B7F6-9C820CEC79BC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6AB2BA8-CFD3-4EC5-BF7C-299D7E21F5F5}" type="datetimeFigureOut">
              <a:rPr lang="zh-CN" altLang="en-US" smtClean="0"/>
              <a:t>2024/10/10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753280-B6D4-44D1-B7F6-9C820CEC79BC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6AB2BA8-CFD3-4EC5-BF7C-299D7E21F5F5}" type="datetimeFigureOut">
              <a:rPr lang="zh-CN" altLang="en-US" smtClean="0"/>
              <a:t>2024/10/10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753280-B6D4-44D1-B7F6-9C820CEC79BC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6AB2BA8-CFD3-4EC5-BF7C-299D7E21F5F5}" type="datetimeFigureOut">
              <a:rPr lang="zh-CN" altLang="en-US" smtClean="0"/>
              <a:t>2024/10/10</a:t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753280-B6D4-44D1-B7F6-9C820CEC79BC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6AB2BA8-CFD3-4EC5-BF7C-299D7E21F5F5}" type="datetimeFigureOut">
              <a:rPr lang="zh-CN" altLang="en-US" smtClean="0"/>
              <a:t>2024/10/10</a:t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753280-B6D4-44D1-B7F6-9C820CEC79BC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6AB2BA8-CFD3-4EC5-BF7C-299D7E21F5F5}" type="datetimeFigureOut">
              <a:rPr lang="zh-CN" altLang="en-US" smtClean="0"/>
              <a:t>2024/10/10</a:t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753280-B6D4-44D1-B7F6-9C820CEC79BC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6AB2BA8-CFD3-4EC5-BF7C-299D7E21F5F5}" type="datetimeFigureOut">
              <a:rPr lang="zh-CN" altLang="en-US" smtClean="0"/>
              <a:t>2024/10/10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753280-B6D4-44D1-B7F6-9C820CEC79BC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26AB2BA8-CFD3-4EC5-BF7C-299D7E21F5F5}" type="datetimeFigureOut">
              <a:rPr lang="zh-CN" altLang="en-US" smtClean="0"/>
              <a:t>2024/10/10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C2753280-B6D4-44D1-B7F6-9C820CEC79BC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 userDrawn="1"/>
        </p:nvSpPr>
        <p:spPr>
          <a:xfrm rot="19800000">
            <a:off x="2042160" y="2835275"/>
            <a:ext cx="81076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>
                <a:solidFill>
                  <a:schemeClr val="bg1">
                    <a:lumMod val="85000"/>
                    <a:alpha val="72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湖南创智艾泰克科技有限公司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14.xml"/><Relationship Id="rId18" Type="http://schemas.openxmlformats.org/officeDocument/2006/relationships/tags" Target="../tags/tag19.xml"/><Relationship Id="rId26" Type="http://schemas.openxmlformats.org/officeDocument/2006/relationships/tags" Target="../tags/tag27.xml"/><Relationship Id="rId3" Type="http://schemas.openxmlformats.org/officeDocument/2006/relationships/tags" Target="../tags/tag4.xml"/><Relationship Id="rId21" Type="http://schemas.openxmlformats.org/officeDocument/2006/relationships/tags" Target="../tags/tag22.xml"/><Relationship Id="rId34" Type="http://schemas.openxmlformats.org/officeDocument/2006/relationships/image" Target="../media/image3.png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tags" Target="../tags/tag18.xml"/><Relationship Id="rId25" Type="http://schemas.openxmlformats.org/officeDocument/2006/relationships/tags" Target="../tags/tag26.xml"/><Relationship Id="rId33" Type="http://schemas.openxmlformats.org/officeDocument/2006/relationships/image" Target="../media/image2.png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tags" Target="../tags/tag21.xml"/><Relationship Id="rId29" Type="http://schemas.openxmlformats.org/officeDocument/2006/relationships/tags" Target="../tags/tag30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24" Type="http://schemas.openxmlformats.org/officeDocument/2006/relationships/tags" Target="../tags/tag25.xml"/><Relationship Id="rId32" Type="http://schemas.openxmlformats.org/officeDocument/2006/relationships/notesSlide" Target="../notesSlides/notesSlide1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23" Type="http://schemas.openxmlformats.org/officeDocument/2006/relationships/tags" Target="../tags/tag24.xml"/><Relationship Id="rId28" Type="http://schemas.openxmlformats.org/officeDocument/2006/relationships/tags" Target="../tags/tag29.xml"/><Relationship Id="rId10" Type="http://schemas.openxmlformats.org/officeDocument/2006/relationships/tags" Target="../tags/tag11.xml"/><Relationship Id="rId19" Type="http://schemas.openxmlformats.org/officeDocument/2006/relationships/tags" Target="../tags/tag20.xml"/><Relationship Id="rId31" Type="http://schemas.openxmlformats.org/officeDocument/2006/relationships/slideLayout" Target="../slideLayouts/slideLayout19.xml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Relationship Id="rId22" Type="http://schemas.openxmlformats.org/officeDocument/2006/relationships/tags" Target="../tags/tag23.xml"/><Relationship Id="rId27" Type="http://schemas.openxmlformats.org/officeDocument/2006/relationships/tags" Target="../tags/tag28.xml"/><Relationship Id="rId30" Type="http://schemas.openxmlformats.org/officeDocument/2006/relationships/tags" Target="../tags/tag31.xml"/><Relationship Id="rId8" Type="http://schemas.openxmlformats.org/officeDocument/2006/relationships/tags" Target="../tags/tag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标题 3"/>
          <p:cNvSpPr>
            <a:spLocks noGrp="1"/>
          </p:cNvSpPr>
          <p:nvPr>
            <p:ph type="ctrTitle"/>
          </p:nvPr>
        </p:nvSpPr>
        <p:spPr>
          <a:xfrm>
            <a:off x="2467737" y="2366962"/>
            <a:ext cx="8793480" cy="1354455"/>
          </a:xfrm>
        </p:spPr>
        <p:txBody>
          <a:bodyPr>
            <a:noAutofit/>
          </a:bodyPr>
          <a:lstStyle/>
          <a:p>
            <a:r>
              <a:rPr lang="zh-CN" altLang="en-US" sz="6600" b="1" dirty="0" smtClean="0">
                <a:solidFill>
                  <a:srgbClr val="183063"/>
                </a:solidFill>
                <a:cs typeface="微软雅黑" panose="020B0503020204020204" pitchFamily="34" charset="-122"/>
                <a:sym typeface="+mn-lt"/>
              </a:rPr>
              <a:t>面谈汇报</a:t>
            </a:r>
            <a:endParaRPr lang="en-US" altLang="zh-CN" sz="6600" b="1" dirty="0">
              <a:solidFill>
                <a:srgbClr val="183063"/>
              </a:solidFill>
              <a:cs typeface="微软雅黑" panose="020B0503020204020204" pitchFamily="34" charset="-122"/>
              <a:sym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13459" y="-202"/>
            <a:ext cx="4181856" cy="6858000"/>
          </a:xfrm>
          <a:prstGeom prst="rect">
            <a:avLst/>
          </a:prstGeom>
        </p:spPr>
      </p:pic>
      <p:sp>
        <p:nvSpPr>
          <p:cNvPr id="22" name="TextBox 33"/>
          <p:cNvSpPr txBox="1"/>
          <p:nvPr/>
        </p:nvSpPr>
        <p:spPr>
          <a:xfrm>
            <a:off x="5236654" y="4751483"/>
            <a:ext cx="32556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0" i="0" u="none" strike="noStrike" kern="0" cap="none" spc="0" normalizeH="0" noProof="0" dirty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日期</a:t>
            </a:r>
            <a:r>
              <a:rPr kumimoji="0" lang="zh-CN" altLang="en-US" sz="2000" b="0" i="0" u="none" strike="noStrike" kern="0" cap="none" spc="0" normalizeH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：</a:t>
            </a:r>
            <a:fld id="{6BD760BD-2D4E-4ECE-8991-E5FE8869143B}" type="datetime2">
              <a:rPr kumimoji="0" lang="zh-CN" altLang="en-US" sz="2000" b="0" i="0" u="none" strike="noStrike" kern="0" cap="none" spc="0" normalizeH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2024年10月10日</a:t>
            </a:fld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68270" y="3813810"/>
            <a:ext cx="88722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---</a:t>
            </a:r>
            <a:r>
              <a:rPr lang="zh-CN" altLang="en-US" sz="3200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江海阔</a:t>
            </a:r>
            <a:endParaRPr lang="zh-CN" altLang="en-US" sz="32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 descr="图标+英文+中文（大）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8415" y="433070"/>
            <a:ext cx="1688465" cy="498475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  <p:bldP spid="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1794395" y="1220355"/>
            <a:ext cx="5234305" cy="0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4"/>
          <p:cNvSpPr>
            <a:spLocks noGrp="1"/>
          </p:cNvSpPr>
          <p:nvPr>
            <p:ph type="title" idx="4294967295"/>
          </p:nvPr>
        </p:nvSpPr>
        <p:spPr>
          <a:xfrm>
            <a:off x="1794395" y="225945"/>
            <a:ext cx="5419090" cy="895350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solidFill>
                  <a:srgbClr val="183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感想和展望</a:t>
            </a:r>
          </a:p>
        </p:txBody>
      </p:sp>
      <p:sp>
        <p:nvSpPr>
          <p:cNvPr id="8" name="文本占位符 5"/>
          <p:cNvSpPr>
            <a:spLocks noGrp="1"/>
          </p:cNvSpPr>
          <p:nvPr>
            <p:ph type="body" idx="4294967295"/>
          </p:nvPr>
        </p:nvSpPr>
        <p:spPr>
          <a:xfrm>
            <a:off x="1794510" y="1430655"/>
            <a:ext cx="9037320" cy="4244975"/>
          </a:xfrm>
        </p:spPr>
        <p:txBody>
          <a:bodyPr/>
          <a:lstStyle/>
          <a:p>
            <a:pPr marL="0" lvl="0" indent="0">
              <a:lnSpc>
                <a:spcPct val="50000"/>
              </a:lnSpc>
              <a:buNone/>
            </a:pP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1.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学习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DGN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基本概念，学习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Bentley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软件的使用，熟悉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Bentley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的</a:t>
            </a: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API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。</a:t>
            </a:r>
          </a:p>
          <a:p>
            <a:pPr marL="0" lvl="0" indent="0">
              <a:lnSpc>
                <a:spcPct val="50000"/>
              </a:lnSpc>
              <a:buNone/>
            </a:pP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2.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多写代码，多尝试。</a:t>
            </a:r>
          </a:p>
          <a:p>
            <a:pPr marL="0" lvl="0" indent="0">
              <a:lnSpc>
                <a:spcPct val="50000"/>
              </a:lnSpc>
              <a:buNone/>
            </a:pP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3.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多看别人的优秀代码。</a:t>
            </a:r>
          </a:p>
          <a:p>
            <a:pPr marL="0" lvl="0" indent="0">
              <a:lnSpc>
                <a:spcPct val="50000"/>
              </a:lnSpc>
              <a:buNone/>
            </a:pP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4.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多问。</a:t>
            </a:r>
          </a:p>
          <a:p>
            <a:pPr marL="0" lvl="0" indent="0">
              <a:lnSpc>
                <a:spcPct val="50000"/>
              </a:lnSpc>
              <a:buNone/>
            </a:pP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5.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保持热爱。</a:t>
            </a:r>
          </a:p>
          <a:p>
            <a:pPr marL="0" lvl="0" indent="0">
              <a:lnSpc>
                <a:spcPct val="50000"/>
              </a:lnSpc>
              <a:buNone/>
            </a:pP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6.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闲时多学习，学习和练习编程基础和相关知识，学习线性代数等相关知识。</a:t>
            </a:r>
          </a:p>
          <a:p>
            <a:pPr marL="0" lvl="0" indent="0">
              <a:lnSpc>
                <a:spcPct val="50000"/>
              </a:lnSpc>
              <a:buNone/>
            </a:pPr>
            <a:r>
              <a:rPr lang="en-US" altLang="zh-CN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7.</a:t>
            </a: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技能提升与学习经历</a:t>
            </a:r>
          </a:p>
          <a:p>
            <a:pPr marL="0" lvl="0" indent="0">
              <a:lnSpc>
                <a:spcPct val="100000"/>
              </a:lnSpc>
              <a:buNone/>
            </a:pPr>
            <a:endParaRPr lang="zh-CN" alt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marL="0" lvl="0" indent="457200">
              <a:lnSpc>
                <a:spcPct val="100000"/>
              </a:lnSpc>
              <a:buNone/>
            </a:pP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多问快速转变自己的身份，从校园到工作，打好基础，了解公司的产品以及发展动向，快速积累行业经验，提高自己水平。个人发展本身也是一个动态的过程，总之需要不断学习。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36112" y="775825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08</a:t>
            </a:r>
            <a:endParaRPr lang="en-US" altLang="zh-CN" spc="1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1794395" y="1220355"/>
            <a:ext cx="5234305" cy="0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4"/>
          <p:cNvSpPr>
            <a:spLocks noGrp="1"/>
          </p:cNvSpPr>
          <p:nvPr>
            <p:ph type="title" idx="4294967295"/>
          </p:nvPr>
        </p:nvSpPr>
        <p:spPr>
          <a:xfrm>
            <a:off x="1794395" y="225945"/>
            <a:ext cx="5419090" cy="895350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solidFill>
                  <a:srgbClr val="183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致谢</a:t>
            </a:r>
          </a:p>
        </p:txBody>
      </p:sp>
      <p:sp>
        <p:nvSpPr>
          <p:cNvPr id="8" name="文本占位符 5"/>
          <p:cNvSpPr>
            <a:spLocks noGrp="1"/>
          </p:cNvSpPr>
          <p:nvPr>
            <p:ph type="body" idx="4294967295"/>
          </p:nvPr>
        </p:nvSpPr>
        <p:spPr>
          <a:xfrm>
            <a:off x="1794510" y="1319530"/>
            <a:ext cx="9037320" cy="4356100"/>
          </a:xfrm>
        </p:spPr>
        <p:txBody>
          <a:bodyPr/>
          <a:lstStyle/>
          <a:p>
            <a:pPr marL="0" lvl="0" indent="457200">
              <a:lnSpc>
                <a:spcPct val="160000"/>
              </a:lnSpc>
              <a:buNone/>
            </a:pP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感谢公司给我的平台，感谢各位领导的栽培，感谢同事们的帮助和陪伴。</a:t>
            </a:r>
          </a:p>
          <a:p>
            <a:pPr marL="0" lvl="0" indent="457200">
              <a:lnSpc>
                <a:spcPct val="160000"/>
              </a:lnSpc>
              <a:buNone/>
            </a:pPr>
            <a:r>
              <a:rPr lang="zh-CN" altLang="en-US" sz="3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希望未来在创智艾泰克大家庭里共同奋斗，一起创造和实现价值！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36112" y="775825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09</a:t>
            </a:r>
            <a:endParaRPr lang="en-US" altLang="zh-CN" spc="1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150360" y="2186305"/>
            <a:ext cx="3891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2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wipe/>
      </p:transition>
    </mc:Choice>
    <mc:Fallback xmlns="">
      <p:transition spd="slow">
        <p:wip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/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4" y="-202"/>
            <a:ext cx="4181856" cy="6858000"/>
          </a:xfrm>
          <a:prstGeom prst="rect">
            <a:avLst/>
          </a:prstGeom>
        </p:spPr>
      </p:pic>
      <p:grpSp>
        <p:nvGrpSpPr>
          <p:cNvPr id="31" name="组合 30"/>
          <p:cNvGrpSpPr/>
          <p:nvPr>
            <p:custDataLst>
              <p:tags r:id="rId1"/>
            </p:custDataLst>
          </p:nvPr>
        </p:nvGrpSpPr>
        <p:grpSpPr>
          <a:xfrm>
            <a:off x="5978223" y="609304"/>
            <a:ext cx="3454558" cy="745365"/>
            <a:chOff x="4101375" y="1905571"/>
            <a:chExt cx="3373293" cy="727831"/>
          </a:xfrm>
        </p:grpSpPr>
        <p:sp>
          <p:nvSpPr>
            <p:cNvPr id="5" name="椭圆 1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4101375" y="1905571"/>
              <a:ext cx="727831" cy="727831"/>
            </a:xfrm>
            <a:prstGeom prst="ellipse">
              <a:avLst/>
            </a:prstGeom>
            <a:solidFill>
              <a:srgbClr val="183063"/>
            </a:solidFill>
            <a:ln w="19050"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rgbClr val="D62739"/>
                </a:solidFill>
              </a:endParaRPr>
            </a:p>
          </p:txBody>
        </p:sp>
        <p:sp>
          <p:nvSpPr>
            <p:cNvPr id="6" name="TextBox 32"/>
            <p:cNvSpPr txBox="1"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4164568" y="1983746"/>
              <a:ext cx="601447" cy="569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7" name="矩形 6"/>
            <p:cNvSpPr/>
            <p:nvPr>
              <p:custDataLst>
                <p:tags r:id="rId29"/>
              </p:custDataLst>
            </p:nvPr>
          </p:nvSpPr>
          <p:spPr>
            <a:xfrm>
              <a:off x="5017332" y="2325193"/>
              <a:ext cx="2359044" cy="2994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Please add the title here</a:t>
              </a:r>
            </a:p>
          </p:txBody>
        </p:sp>
        <p:sp>
          <p:nvSpPr>
            <p:cNvPr id="8" name="TextBox 76"/>
            <p:cNvSpPr txBox="1"/>
            <p:nvPr>
              <p:custDataLst>
                <p:tags r:id="rId30"/>
              </p:custDataLst>
            </p:nvPr>
          </p:nvSpPr>
          <p:spPr>
            <a:xfrm>
              <a:off x="5017331" y="1932019"/>
              <a:ext cx="2457337" cy="449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18306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个人简介</a:t>
              </a:r>
            </a:p>
          </p:txBody>
        </p:sp>
      </p:grpSp>
      <p:grpSp>
        <p:nvGrpSpPr>
          <p:cNvPr id="33" name="组合 32"/>
          <p:cNvGrpSpPr/>
          <p:nvPr>
            <p:custDataLst>
              <p:tags r:id="rId2"/>
            </p:custDataLst>
          </p:nvPr>
        </p:nvGrpSpPr>
        <p:grpSpPr>
          <a:xfrm>
            <a:off x="5978208" y="2354819"/>
            <a:ext cx="3454558" cy="745365"/>
            <a:chOff x="2571488" y="3396635"/>
            <a:chExt cx="3373293" cy="727831"/>
          </a:xfrm>
        </p:grpSpPr>
        <p:sp>
          <p:nvSpPr>
            <p:cNvPr id="9" name="椭圆 1"/>
            <p:cNvSpPr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2571488" y="3396635"/>
              <a:ext cx="727831" cy="727831"/>
            </a:xfrm>
            <a:prstGeom prst="ellipse">
              <a:avLst/>
            </a:prstGeom>
            <a:solidFill>
              <a:srgbClr val="183063"/>
            </a:solidFill>
            <a:ln w="19050"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rgbClr val="D62739"/>
                </a:solidFill>
              </a:endParaRPr>
            </a:p>
          </p:txBody>
        </p:sp>
        <p:sp>
          <p:nvSpPr>
            <p:cNvPr id="10" name="TextBox 32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2634681" y="3474810"/>
              <a:ext cx="601447" cy="569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1" name="矩形 10"/>
            <p:cNvSpPr/>
            <p:nvPr>
              <p:custDataLst>
                <p:tags r:id="rId25"/>
              </p:custDataLst>
            </p:nvPr>
          </p:nvSpPr>
          <p:spPr>
            <a:xfrm>
              <a:off x="3487445" y="3816257"/>
              <a:ext cx="2359044" cy="2994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Please add the title here</a:t>
              </a:r>
            </a:p>
          </p:txBody>
        </p:sp>
        <p:sp>
          <p:nvSpPr>
            <p:cNvPr id="12" name="TextBox 76"/>
            <p:cNvSpPr txBox="1"/>
            <p:nvPr>
              <p:custDataLst>
                <p:tags r:id="rId26"/>
              </p:custDataLst>
            </p:nvPr>
          </p:nvSpPr>
          <p:spPr>
            <a:xfrm>
              <a:off x="3487444" y="3423083"/>
              <a:ext cx="2457337" cy="449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18306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工作汇报</a:t>
              </a:r>
            </a:p>
          </p:txBody>
        </p:sp>
      </p:grpSp>
      <p:grpSp>
        <p:nvGrpSpPr>
          <p:cNvPr id="23" name="组合 22"/>
          <p:cNvGrpSpPr/>
          <p:nvPr>
            <p:custDataLst>
              <p:tags r:id="rId3"/>
            </p:custDataLst>
          </p:nvPr>
        </p:nvGrpSpPr>
        <p:grpSpPr>
          <a:xfrm>
            <a:off x="5978208" y="1506191"/>
            <a:ext cx="3454558" cy="745365"/>
            <a:chOff x="7742744" y="1905571"/>
            <a:chExt cx="3373293" cy="727831"/>
          </a:xfrm>
        </p:grpSpPr>
        <p:sp>
          <p:nvSpPr>
            <p:cNvPr id="13" name="椭圆 1"/>
            <p:cNvSpPr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7742744" y="1905571"/>
              <a:ext cx="727831" cy="727831"/>
            </a:xfrm>
            <a:prstGeom prst="ellipse">
              <a:avLst/>
            </a:prstGeom>
            <a:solidFill>
              <a:srgbClr val="183063"/>
            </a:solidFill>
            <a:ln w="19050"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rgbClr val="D62739"/>
                </a:solidFill>
              </a:endParaRPr>
            </a:p>
          </p:txBody>
        </p:sp>
        <p:sp>
          <p:nvSpPr>
            <p:cNvPr id="14" name="TextBox 32"/>
            <p:cNvSpPr txBox="1"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7805937" y="1983746"/>
              <a:ext cx="601447" cy="569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5" name="矩形 14"/>
            <p:cNvSpPr/>
            <p:nvPr>
              <p:custDataLst>
                <p:tags r:id="rId21"/>
              </p:custDataLst>
            </p:nvPr>
          </p:nvSpPr>
          <p:spPr>
            <a:xfrm>
              <a:off x="8658701" y="2325193"/>
              <a:ext cx="2359044" cy="2994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Please add the title here</a:t>
              </a:r>
            </a:p>
          </p:txBody>
        </p:sp>
        <p:sp>
          <p:nvSpPr>
            <p:cNvPr id="16" name="TextBox 76"/>
            <p:cNvSpPr txBox="1"/>
            <p:nvPr>
              <p:custDataLst>
                <p:tags r:id="rId22"/>
              </p:custDataLst>
            </p:nvPr>
          </p:nvSpPr>
          <p:spPr>
            <a:xfrm>
              <a:off x="8658700" y="1932019"/>
              <a:ext cx="2457337" cy="449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18306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学习阶段汇报</a:t>
              </a:r>
            </a:p>
          </p:txBody>
        </p:sp>
      </p:grpSp>
      <p:sp>
        <p:nvSpPr>
          <p:cNvPr id="21" name="Text Box 3"/>
          <p:cNvSpPr>
            <a:spLocks noChangeArrowheads="1"/>
          </p:cNvSpPr>
          <p:nvPr/>
        </p:nvSpPr>
        <p:spPr bwMode="auto">
          <a:xfrm>
            <a:off x="337070" y="1894957"/>
            <a:ext cx="1658274" cy="11387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zh-CN" altLang="en-US" sz="4400" b="1" dirty="0">
                <a:solidFill>
                  <a:srgbClr val="183063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rPr>
              <a:t>目  录</a:t>
            </a:r>
            <a:endParaRPr lang="en-US" altLang="zh-CN" sz="4400" b="1" dirty="0">
              <a:solidFill>
                <a:srgbClr val="183063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Calibri" panose="020F0502020204030204" pitchFamily="34" charset="0"/>
            </a:endParaRPr>
          </a:p>
          <a:p>
            <a:pPr algn="ctr">
              <a:spcBef>
                <a:spcPct val="0"/>
              </a:spcBef>
            </a:pPr>
            <a:r>
              <a:rPr lang="en-US" altLang="zh-CN" sz="2400" dirty="0">
                <a:solidFill>
                  <a:srgbClr val="183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</a:p>
        </p:txBody>
      </p:sp>
      <p:pic>
        <p:nvPicPr>
          <p:cNvPr id="4" name="图片 3" descr="图标+英文+中文（大）"/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>
            <a:off x="10572115" y="282575"/>
            <a:ext cx="1303655" cy="384810"/>
          </a:xfrm>
          <a:prstGeom prst="rect">
            <a:avLst/>
          </a:prstGeom>
        </p:spPr>
      </p:pic>
      <p:grpSp>
        <p:nvGrpSpPr>
          <p:cNvPr id="2" name="组合 1"/>
          <p:cNvGrpSpPr/>
          <p:nvPr>
            <p:custDataLst>
              <p:tags r:id="rId4"/>
            </p:custDataLst>
          </p:nvPr>
        </p:nvGrpSpPr>
        <p:grpSpPr>
          <a:xfrm>
            <a:off x="5978208" y="3123169"/>
            <a:ext cx="3454558" cy="745365"/>
            <a:chOff x="2571488" y="3396635"/>
            <a:chExt cx="3373293" cy="727831"/>
          </a:xfrm>
        </p:grpSpPr>
        <p:sp>
          <p:nvSpPr>
            <p:cNvPr id="3" name="椭圆 1"/>
            <p:cNvSpPr>
              <a:spLocks noChangeArrowheads="1"/>
            </p:cNvSpPr>
            <p:nvPr>
              <p:custDataLst>
                <p:tags r:id="rId15"/>
              </p:custDataLst>
            </p:nvPr>
          </p:nvSpPr>
          <p:spPr bwMode="auto">
            <a:xfrm>
              <a:off x="2571488" y="3396635"/>
              <a:ext cx="727831" cy="727831"/>
            </a:xfrm>
            <a:prstGeom prst="ellipse">
              <a:avLst/>
            </a:prstGeom>
            <a:solidFill>
              <a:srgbClr val="183063"/>
            </a:solidFill>
            <a:ln w="19050"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rgbClr val="D62739"/>
                </a:solidFill>
              </a:endParaRPr>
            </a:p>
          </p:txBody>
        </p:sp>
        <p:sp>
          <p:nvSpPr>
            <p:cNvPr id="17" name="TextBox 32"/>
            <p:cNvSpPr txBox="1">
              <a:spLocks noChangeArrowheads="1"/>
            </p:cNvSpPr>
            <p:nvPr>
              <p:custDataLst>
                <p:tags r:id="rId16"/>
              </p:custDataLst>
            </p:nvPr>
          </p:nvSpPr>
          <p:spPr bwMode="auto">
            <a:xfrm>
              <a:off x="2634681" y="3474810"/>
              <a:ext cx="601447" cy="569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04</a:t>
              </a:r>
              <a:endParaRPr lang="zh-CN" altLang="en-US" sz="32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18" name="矩形 17"/>
            <p:cNvSpPr/>
            <p:nvPr>
              <p:custDataLst>
                <p:tags r:id="rId17"/>
              </p:custDataLst>
            </p:nvPr>
          </p:nvSpPr>
          <p:spPr>
            <a:xfrm>
              <a:off x="3487445" y="3816257"/>
              <a:ext cx="2359044" cy="2994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Please add the title here</a:t>
              </a:r>
            </a:p>
          </p:txBody>
        </p:sp>
        <p:sp>
          <p:nvSpPr>
            <p:cNvPr id="19" name="TextBox 76"/>
            <p:cNvSpPr txBox="1"/>
            <p:nvPr>
              <p:custDataLst>
                <p:tags r:id="rId18"/>
              </p:custDataLst>
            </p:nvPr>
          </p:nvSpPr>
          <p:spPr>
            <a:xfrm>
              <a:off x="3487444" y="3423083"/>
              <a:ext cx="2457337" cy="449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18306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收获与反思</a:t>
              </a:r>
            </a:p>
          </p:txBody>
        </p:sp>
      </p:grpSp>
      <p:grpSp>
        <p:nvGrpSpPr>
          <p:cNvPr id="20" name="组合 19"/>
          <p:cNvGrpSpPr/>
          <p:nvPr>
            <p:custDataLst>
              <p:tags r:id="rId5"/>
            </p:custDataLst>
          </p:nvPr>
        </p:nvGrpSpPr>
        <p:grpSpPr>
          <a:xfrm>
            <a:off x="5978208" y="3956289"/>
            <a:ext cx="3454558" cy="745365"/>
            <a:chOff x="2571488" y="3396635"/>
            <a:chExt cx="3373293" cy="727831"/>
          </a:xfrm>
        </p:grpSpPr>
        <p:sp>
          <p:nvSpPr>
            <p:cNvPr id="24" name="椭圆 1"/>
            <p:cNvSpPr>
              <a:spLocks noChangeArrowheads="1"/>
            </p:cNvSpPr>
            <p:nvPr>
              <p:custDataLst>
                <p:tags r:id="rId11"/>
              </p:custDataLst>
            </p:nvPr>
          </p:nvSpPr>
          <p:spPr bwMode="auto">
            <a:xfrm>
              <a:off x="2571488" y="3396635"/>
              <a:ext cx="727831" cy="727831"/>
            </a:xfrm>
            <a:prstGeom prst="ellipse">
              <a:avLst/>
            </a:prstGeom>
            <a:solidFill>
              <a:srgbClr val="183063"/>
            </a:solidFill>
            <a:ln w="19050"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rgbClr val="D62739"/>
                </a:solidFill>
              </a:endParaRPr>
            </a:p>
          </p:txBody>
        </p:sp>
        <p:sp>
          <p:nvSpPr>
            <p:cNvPr id="25" name="TextBox 32"/>
            <p:cNvSpPr txBox="1">
              <a:spLocks noChangeArrowheads="1"/>
            </p:cNvSpPr>
            <p:nvPr>
              <p:custDataLst>
                <p:tags r:id="rId12"/>
              </p:custDataLst>
            </p:nvPr>
          </p:nvSpPr>
          <p:spPr bwMode="auto">
            <a:xfrm>
              <a:off x="2634681" y="3474810"/>
              <a:ext cx="601447" cy="569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05</a:t>
              </a:r>
              <a:endParaRPr lang="zh-CN" altLang="en-US" sz="32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6" name="矩形 25"/>
            <p:cNvSpPr/>
            <p:nvPr>
              <p:custDataLst>
                <p:tags r:id="rId13"/>
              </p:custDataLst>
            </p:nvPr>
          </p:nvSpPr>
          <p:spPr>
            <a:xfrm>
              <a:off x="3487445" y="3816257"/>
              <a:ext cx="2359044" cy="2994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Please add the title here</a:t>
              </a:r>
            </a:p>
          </p:txBody>
        </p:sp>
        <p:sp>
          <p:nvSpPr>
            <p:cNvPr id="27" name="TextBox 76"/>
            <p:cNvSpPr txBox="1"/>
            <p:nvPr>
              <p:custDataLst>
                <p:tags r:id="rId14"/>
              </p:custDataLst>
            </p:nvPr>
          </p:nvSpPr>
          <p:spPr>
            <a:xfrm>
              <a:off x="3487444" y="3423083"/>
              <a:ext cx="2457337" cy="449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18306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感想和展望</a:t>
              </a:r>
            </a:p>
          </p:txBody>
        </p:sp>
      </p:grpSp>
      <p:grpSp>
        <p:nvGrpSpPr>
          <p:cNvPr id="28" name="组合 27"/>
          <p:cNvGrpSpPr/>
          <p:nvPr>
            <p:custDataLst>
              <p:tags r:id="rId6"/>
            </p:custDataLst>
          </p:nvPr>
        </p:nvGrpSpPr>
        <p:grpSpPr>
          <a:xfrm>
            <a:off x="5978208" y="4821794"/>
            <a:ext cx="3454558" cy="745365"/>
            <a:chOff x="2571488" y="3396635"/>
            <a:chExt cx="3373293" cy="727831"/>
          </a:xfrm>
        </p:grpSpPr>
        <p:sp>
          <p:nvSpPr>
            <p:cNvPr id="29" name="椭圆 1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2571488" y="3396635"/>
              <a:ext cx="727831" cy="727831"/>
            </a:xfrm>
            <a:prstGeom prst="ellipse">
              <a:avLst/>
            </a:prstGeom>
            <a:solidFill>
              <a:srgbClr val="183063"/>
            </a:solidFill>
            <a:ln w="19050"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solidFill>
                  <a:srgbClr val="D62739"/>
                </a:solidFill>
              </a:endParaRPr>
            </a:p>
          </p:txBody>
        </p:sp>
        <p:sp>
          <p:nvSpPr>
            <p:cNvPr id="30" name="TextBox 32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2634681" y="3474810"/>
              <a:ext cx="601447" cy="569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dirty="0">
                  <a:solidFill>
                    <a:schemeClr val="bg1"/>
                  </a:solidFill>
                  <a:ea typeface="微软雅黑" panose="020B0503020204020204" pitchFamily="34" charset="-122"/>
                </a:rPr>
                <a:t>06</a:t>
              </a:r>
              <a:endParaRPr lang="zh-CN" altLang="en-US" sz="3200" dirty="0">
                <a:solidFill>
                  <a:schemeClr val="bg1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32" name="矩形 31"/>
            <p:cNvSpPr/>
            <p:nvPr>
              <p:custDataLst>
                <p:tags r:id="rId9"/>
              </p:custDataLst>
            </p:nvPr>
          </p:nvSpPr>
          <p:spPr>
            <a:xfrm>
              <a:off x="3487445" y="3816257"/>
              <a:ext cx="2359044" cy="2994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lang="en-US" altLang="zh-CN" sz="1400" dirty="0">
                  <a:solidFill>
                    <a:schemeClr val="bg2">
                      <a:lumMod val="5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Please add the title here</a:t>
              </a:r>
            </a:p>
          </p:txBody>
        </p:sp>
        <p:sp>
          <p:nvSpPr>
            <p:cNvPr id="34" name="TextBox 76"/>
            <p:cNvSpPr txBox="1"/>
            <p:nvPr>
              <p:custDataLst>
                <p:tags r:id="rId10"/>
              </p:custDataLst>
            </p:nvPr>
          </p:nvSpPr>
          <p:spPr>
            <a:xfrm>
              <a:off x="3487444" y="3423083"/>
              <a:ext cx="2457337" cy="449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rgbClr val="18306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致谢</a:t>
              </a: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9" presetClass="entr" presetSubtype="0" ac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20"/>
                                          </p:val>
                                        </p:tav>
                                        <p:tav tm="50000">
                                          <p:val>
                                            <p:strVal val="#ppt_h/2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3"/>
                                          </p:val>
                                        </p:tav>
                                        <p:tav tm="5000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0"/>
                            </p:stCondLst>
                            <p:childTnLst>
                              <p:par>
                                <p:cTn id="47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1794395" y="1220355"/>
            <a:ext cx="5234305" cy="0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4"/>
          <p:cNvSpPr>
            <a:spLocks noGrp="1"/>
          </p:cNvSpPr>
          <p:nvPr>
            <p:ph type="title" idx="4294967295"/>
          </p:nvPr>
        </p:nvSpPr>
        <p:spPr>
          <a:xfrm>
            <a:off x="1794395" y="225945"/>
            <a:ext cx="5419090" cy="895350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solidFill>
                  <a:srgbClr val="183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个人简介</a:t>
            </a:r>
          </a:p>
        </p:txBody>
      </p:sp>
      <p:sp>
        <p:nvSpPr>
          <p:cNvPr id="8" name="文本占位符 5"/>
          <p:cNvSpPr>
            <a:spLocks noGrp="1"/>
          </p:cNvSpPr>
          <p:nvPr>
            <p:ph type="body" idx="4294967295"/>
          </p:nvPr>
        </p:nvSpPr>
        <p:spPr>
          <a:xfrm>
            <a:off x="1794510" y="1430655"/>
            <a:ext cx="9037320" cy="4244975"/>
          </a:xfrm>
        </p:spPr>
        <p:txBody>
          <a:bodyPr/>
          <a:lstStyle/>
          <a:p>
            <a:pPr marL="0" lvl="0" indent="457200">
              <a:lnSpc>
                <a:spcPct val="120000"/>
              </a:lnSpc>
              <a:buNone/>
            </a:pP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各位领导、同事大家好，感谢参加我的转正答辩，我是数字设计事业部的江海阔。我是南华大学计算机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24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届毕业生。大学</a:t>
            </a:r>
            <a:r>
              <a:rPr 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毕业后我就来到了创智艾泰克这个集体，我比较擅长</a:t>
            </a:r>
            <a:r>
              <a:rPr lang="en-US" alt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c++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开发</a:t>
            </a:r>
            <a:r>
              <a:rPr lang="zh-CN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业余时间我喜欢运动和看书。以上是我个人基本信息介绍，下面我将开始讲解我这段时间的学习和工作内容。</a:t>
            </a:r>
            <a:endParaRPr lang="zh-CN" altLang="en-US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0" lvl="0" indent="0">
              <a:lnSpc>
                <a:spcPct val="100000"/>
              </a:lnSpc>
              <a:buNone/>
            </a:pP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6112" y="775825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01</a:t>
            </a:r>
            <a:endParaRPr lang="en-US" altLang="zh-CN" spc="1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1794395" y="1220355"/>
            <a:ext cx="5234305" cy="0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4"/>
          <p:cNvSpPr>
            <a:spLocks noGrp="1"/>
          </p:cNvSpPr>
          <p:nvPr>
            <p:ph type="title" idx="4294967295"/>
          </p:nvPr>
        </p:nvSpPr>
        <p:spPr>
          <a:xfrm>
            <a:off x="1794395" y="225945"/>
            <a:ext cx="5419090" cy="895350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solidFill>
                  <a:srgbClr val="183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学习阶段任务</a:t>
            </a:r>
          </a:p>
        </p:txBody>
      </p:sp>
      <p:sp>
        <p:nvSpPr>
          <p:cNvPr id="8" name="文本占位符 5"/>
          <p:cNvSpPr>
            <a:spLocks noGrp="1"/>
          </p:cNvSpPr>
          <p:nvPr>
            <p:ph type="body" idx="4294967295"/>
          </p:nvPr>
        </p:nvSpPr>
        <p:spPr>
          <a:xfrm>
            <a:off x="1794510" y="1430655"/>
            <a:ext cx="9037320" cy="4244975"/>
          </a:xfrm>
        </p:spPr>
        <p:txBody>
          <a:bodyPr/>
          <a:lstStyle/>
          <a:p>
            <a:pPr marL="0" lvl="0" indent="0">
              <a:lnSpc>
                <a:spcPct val="80000"/>
              </a:lnSpc>
              <a:buNone/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1.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学习了</a:t>
            </a: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MSCE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软件的基本使用。</a:t>
            </a:r>
          </a:p>
          <a:p>
            <a:pPr marL="0" lvl="0" indent="0">
              <a:lnSpc>
                <a:spcPct val="80000"/>
              </a:lnSpc>
              <a:buNone/>
            </a:pP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2.MSCE MDL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开发入门。</a:t>
            </a:r>
          </a:p>
          <a:p>
            <a:pPr marL="0" lvl="0" indent="0">
              <a:lnSpc>
                <a:spcPct val="80000"/>
              </a:lnSpc>
              <a:buNone/>
            </a:pP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3.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画智能线，智能弧工具的开发练习。</a:t>
            </a:r>
          </a:p>
          <a:p>
            <a:pPr marL="0" lvl="0" indent="0">
              <a:lnSpc>
                <a:spcPct val="80000"/>
              </a:lnSpc>
              <a:buNone/>
            </a:pPr>
            <a:endParaRPr lang="zh-CN" alt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  <a:p>
            <a:pPr marL="0" lvl="0" indent="0">
              <a:lnSpc>
                <a:spcPct val="80000"/>
              </a:lnSpc>
              <a:buNone/>
            </a:pPr>
            <a:r>
              <a:rPr lang="en-US" altLang="zh-CN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4.MSCE Addin</a:t>
            </a:r>
            <a:r>
              <a:rPr lang="zh-CN" altLang="en-US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开发入门。</a:t>
            </a:r>
          </a:p>
          <a:p>
            <a:pPr marL="0" lvl="0" indent="0">
              <a:lnSpc>
                <a:spcPct val="80000"/>
              </a:lnSpc>
              <a:buNone/>
            </a:pPr>
            <a:endParaRPr lang="en-US" altLang="zh-CN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6112" y="775825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02</a:t>
            </a:r>
            <a:endParaRPr lang="en-US" altLang="zh-CN" spc="1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1794395" y="1220355"/>
            <a:ext cx="5234305" cy="0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4"/>
          <p:cNvSpPr>
            <a:spLocks noGrp="1"/>
          </p:cNvSpPr>
          <p:nvPr>
            <p:ph type="title" idx="4294967295"/>
          </p:nvPr>
        </p:nvSpPr>
        <p:spPr>
          <a:xfrm>
            <a:off x="1794395" y="225945"/>
            <a:ext cx="5419090" cy="895350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solidFill>
                  <a:srgbClr val="183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开发工作</a:t>
            </a:r>
          </a:p>
        </p:txBody>
      </p:sp>
      <p:sp>
        <p:nvSpPr>
          <p:cNvPr id="8" name="文本占位符 5"/>
          <p:cNvSpPr>
            <a:spLocks noGrp="1"/>
          </p:cNvSpPr>
          <p:nvPr>
            <p:ph type="body" idx="4294967295"/>
          </p:nvPr>
        </p:nvSpPr>
        <p:spPr>
          <a:xfrm>
            <a:off x="5794375" y="1665605"/>
            <a:ext cx="3851910" cy="2142490"/>
          </a:xfrm>
        </p:spPr>
        <p:txBody>
          <a:bodyPr/>
          <a:lstStyle/>
          <a:p>
            <a:pPr marL="0" lvl="0" indent="0">
              <a:lnSpc>
                <a:spcPct val="100000"/>
              </a:lnSpc>
              <a:buNone/>
            </a:pP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6112" y="775825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03</a:t>
            </a:r>
            <a:endParaRPr lang="en-US" altLang="zh-CN" spc="1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" name="文本占位符 5"/>
          <p:cNvSpPr>
            <a:spLocks noGrp="1"/>
          </p:cNvSpPr>
          <p:nvPr/>
        </p:nvSpPr>
        <p:spPr>
          <a:xfrm>
            <a:off x="1921510" y="1557655"/>
            <a:ext cx="3822700" cy="2164080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30000"/>
              </a:lnSpc>
              <a:buNone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1.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图例表的绘制</a:t>
            </a:r>
          </a:p>
          <a:p>
            <a:pPr marL="0" lvl="0" indent="0">
              <a:lnSpc>
                <a:spcPct val="130000"/>
              </a:lnSpc>
              <a:buNone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2.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标注样式管理</a:t>
            </a:r>
          </a:p>
          <a:p>
            <a:pPr marL="0" lvl="0" indent="0">
              <a:lnSpc>
                <a:spcPct val="130000"/>
              </a:lnSpc>
              <a:buNone/>
            </a:pPr>
            <a:r>
              <a:rPr lang="en-US" altLang="zh-CN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3.</a:t>
            </a:r>
            <a:r>
              <a:rPr lang="zh-CN" altLang="en-US" sz="2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投影图功能开发</a:t>
            </a:r>
          </a:p>
          <a:p>
            <a:pPr marL="0" lvl="0" indent="0">
              <a:lnSpc>
                <a:spcPct val="100000"/>
              </a:lnSpc>
              <a:buNone/>
            </a:pPr>
            <a:endParaRPr lang="zh-CN" altLang="en-US" sz="2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4" presetClass="entr" presetSubtype="1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  <p:bldP spid="9" grpId="0"/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1794395" y="1220355"/>
            <a:ext cx="5234305" cy="0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4"/>
          <p:cNvSpPr>
            <a:spLocks noGrp="1"/>
          </p:cNvSpPr>
          <p:nvPr>
            <p:ph type="title" idx="4294967295"/>
          </p:nvPr>
        </p:nvSpPr>
        <p:spPr>
          <a:xfrm>
            <a:off x="1794395" y="225945"/>
            <a:ext cx="5419090" cy="895350"/>
          </a:xfrm>
        </p:spPr>
        <p:txBody>
          <a:bodyPr>
            <a:normAutofit/>
          </a:bodyPr>
          <a:lstStyle/>
          <a:p>
            <a:r>
              <a:rPr lang="zh-CN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图例表的绘制</a:t>
            </a:r>
            <a:endParaRPr lang="zh-CN" altLang="en-US" sz="4800" dirty="0">
              <a:solidFill>
                <a:srgbClr val="1830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54197" y="279255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04</a:t>
            </a:r>
            <a:endParaRPr lang="en-US" altLang="zh-CN" spc="1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pic>
        <p:nvPicPr>
          <p:cNvPr id="2" name="图片 1" descr="企业微信截图_172834797269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" y="1383665"/>
            <a:ext cx="3971290" cy="4273550"/>
          </a:xfrm>
          <a:prstGeom prst="rect">
            <a:avLst/>
          </a:prstGeom>
        </p:spPr>
      </p:pic>
      <p:pic>
        <p:nvPicPr>
          <p:cNvPr id="3" name="图片 2" descr="企业微信截图_1728348038329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5290" y="1383665"/>
            <a:ext cx="7404735" cy="3178175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1794395" y="1220355"/>
            <a:ext cx="5234305" cy="0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4"/>
          <p:cNvSpPr>
            <a:spLocks noGrp="1"/>
          </p:cNvSpPr>
          <p:nvPr>
            <p:ph type="title" idx="4294967295"/>
          </p:nvPr>
        </p:nvSpPr>
        <p:spPr>
          <a:xfrm>
            <a:off x="1794395" y="225945"/>
            <a:ext cx="5419090" cy="895350"/>
          </a:xfrm>
        </p:spPr>
        <p:txBody>
          <a:bodyPr>
            <a:normAutofit/>
          </a:bodyPr>
          <a:lstStyle/>
          <a:p>
            <a:r>
              <a:rPr lang="zh-CN" altLang="en-US" sz="4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标注样式管理</a:t>
            </a:r>
            <a:endParaRPr lang="zh-CN" altLang="en-US" sz="4800" dirty="0">
              <a:solidFill>
                <a:srgbClr val="18306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6112" y="775825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05</a:t>
            </a:r>
            <a:endParaRPr lang="en-US" altLang="zh-CN" spc="1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pic>
        <p:nvPicPr>
          <p:cNvPr id="2" name="图片 1" descr="企业微信截图_1728347917184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890" y="1319530"/>
            <a:ext cx="6353175" cy="4320540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1794395" y="1220355"/>
            <a:ext cx="5234305" cy="0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4"/>
          <p:cNvSpPr>
            <a:spLocks noGrp="1"/>
          </p:cNvSpPr>
          <p:nvPr>
            <p:ph type="title" idx="4294967295"/>
          </p:nvPr>
        </p:nvSpPr>
        <p:spPr>
          <a:xfrm>
            <a:off x="1794395" y="225945"/>
            <a:ext cx="5419090" cy="895350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solidFill>
                  <a:srgbClr val="183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投影图功能开发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336112" y="775825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06</a:t>
            </a:r>
            <a:endParaRPr lang="en-US" altLang="zh-CN" spc="1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4395" y="1665734"/>
            <a:ext cx="7201905" cy="4239217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直接连接符 32"/>
          <p:cNvCxnSpPr/>
          <p:nvPr/>
        </p:nvCxnSpPr>
        <p:spPr>
          <a:xfrm>
            <a:off x="1794395" y="1220355"/>
            <a:ext cx="5234305" cy="0"/>
          </a:xfrm>
          <a:prstGeom prst="line">
            <a:avLst/>
          </a:prstGeom>
          <a:ln w="12700" cmpd="sng">
            <a:solidFill>
              <a:schemeClr val="tx1">
                <a:lumMod val="65000"/>
                <a:lumOff val="3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题 4"/>
          <p:cNvSpPr>
            <a:spLocks noGrp="1"/>
          </p:cNvSpPr>
          <p:nvPr>
            <p:ph type="title" idx="4294967295"/>
          </p:nvPr>
        </p:nvSpPr>
        <p:spPr>
          <a:xfrm>
            <a:off x="1794395" y="225945"/>
            <a:ext cx="5419090" cy="895350"/>
          </a:xfrm>
        </p:spPr>
        <p:txBody>
          <a:bodyPr>
            <a:normAutofit/>
          </a:bodyPr>
          <a:lstStyle/>
          <a:p>
            <a:r>
              <a:rPr lang="zh-CN" altLang="en-US" sz="4800" dirty="0">
                <a:solidFill>
                  <a:srgbClr val="18306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收获与反思</a:t>
            </a:r>
          </a:p>
        </p:txBody>
      </p:sp>
      <p:sp>
        <p:nvSpPr>
          <p:cNvPr id="8" name="文本占位符 5"/>
          <p:cNvSpPr>
            <a:spLocks noGrp="1"/>
          </p:cNvSpPr>
          <p:nvPr>
            <p:ph type="body" idx="4294967295"/>
          </p:nvPr>
        </p:nvSpPr>
        <p:spPr>
          <a:xfrm>
            <a:off x="6438265" y="1430655"/>
            <a:ext cx="3771265" cy="4258945"/>
          </a:xfrm>
        </p:spPr>
        <p:txBody>
          <a:bodyPr/>
          <a:lstStyle/>
          <a:p>
            <a:pPr marL="0" lvl="0" indent="0">
              <a:lnSpc>
                <a:spcPct val="100000"/>
              </a:lnSpc>
              <a:buNone/>
            </a:pP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反思：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要多参与，多讨论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多了解底层知识原理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扩充知识面</a:t>
            </a:r>
          </a:p>
          <a:p>
            <a:pPr marL="0" lvl="0" indent="0">
              <a:lnSpc>
                <a:spcPct val="100000"/>
              </a:lnSpc>
              <a:buNone/>
            </a:pPr>
            <a:endParaRPr lang="zh-CN" altLang="en-US" sz="18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36112" y="775825"/>
            <a:ext cx="1023516" cy="889909"/>
          </a:xfrm>
          <a:prstGeom prst="rect">
            <a:avLst/>
          </a:prstGeom>
          <a:noFill/>
          <a:ln w="117475">
            <a:noFill/>
          </a:ln>
        </p:spPr>
        <p:txBody>
          <a:bodyPr wrap="none" rtlCol="0">
            <a:prstTxWarp prst="textPlain">
              <a:avLst/>
            </a:prstTxWarp>
            <a:spAutoFit/>
          </a:bodyPr>
          <a:lstStyle/>
          <a:p>
            <a:r>
              <a:rPr lang="en-US" altLang="zh-CN" spc="100" dirty="0" smtClean="0">
                <a:solidFill>
                  <a:schemeClr val="accent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  <a:sym typeface="+mn-lt"/>
              </a:rPr>
              <a:t>07</a:t>
            </a:r>
            <a:endParaRPr lang="en-US" altLang="zh-CN" spc="100" dirty="0">
              <a:solidFill>
                <a:schemeClr val="accent2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  <a:sym typeface="+mn-lt"/>
            </a:endParaRPr>
          </a:p>
        </p:txBody>
      </p:sp>
      <p:sp>
        <p:nvSpPr>
          <p:cNvPr id="2" name="文本占位符 5"/>
          <p:cNvSpPr>
            <a:spLocks noGrp="1"/>
          </p:cNvSpPr>
          <p:nvPr/>
        </p:nvSpPr>
        <p:spPr>
          <a:xfrm>
            <a:off x="1921510" y="1557655"/>
            <a:ext cx="3771265" cy="4258945"/>
          </a:xfr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00000"/>
              </a:lnSpc>
              <a:buNone/>
            </a:pP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收获：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锻炼了编码能力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分析和解决问题的能力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熟悉了开发的流程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沟通、团队合作、时间管理能力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行业知识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自我认知</a:t>
            </a:r>
          </a:p>
          <a:p>
            <a:pPr marL="0" lvl="0" indent="0">
              <a:lnSpc>
                <a:spcPct val="100000"/>
              </a:lnSpc>
              <a:buNone/>
            </a:pPr>
            <a:r>
              <a:rPr lang="zh-CN" alt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成就感</a:t>
            </a:r>
          </a:p>
        </p:txBody>
      </p:sp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build="p"/>
      <p:bldP spid="9" grpId="0"/>
      <p:bldP spid="2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红色商务大气年终年中汇报总结模板"/>
  <p:tag name="ISPRING_ULTRA_SCORM_COURSE_ID" val="584E2C60-2D98-470F-A2C1-044F7E55EA6B"/>
  <p:tag name="ISPRING_SCORM_RATE_SLIDES" val="1"/>
  <p:tag name="ISPRINGONLINEFOLDERID" val="0"/>
  <p:tag name="ISPRINGONLINEFOLDERPATH" val="Content List"/>
  <p:tag name="ISPRINGCLOUDFOLDERID" val="0"/>
  <p:tag name="ISPRINGCLOUDFOLDERPATH" val="Repository"/>
  <p:tag name="ISPRING_PLAYERS_CUSTOMIZATION" val="UEsDBBQAAgAIAEOUV0cNwDEewAEAANoDAAAPAAAAbm9uZS9wbGF5ZXIueG1spZJPb9QwEMXPW6nfIfK9dpYKUa0cekDKiaJKC4jbyptME1PHDp4Ju/vtmfzZpFuQQOKQaPIy72fPs/X9sXHJT4hog8/EWqYiAV+E0voqE18+5zd34v799ZVunTlBTGyZCR88iKQELKJtiX2PhupMvBAkQ0XCL4+bI9pM1ETtRqnD4SAPtzLESr1J07X69vBxW9TQmBvrkYwvmLvs5VYkbbQhWjpl4l0qrq9WA/ICZ5F7fIXBdf3KKIvQqDYCgieIatz2bN3Q3838NMErOrWAgkdfDbPvTfH8EMrOAfbaSo9tWyDqCYO20rSx6zufYCwyMTbsGkA0FaB0vhJq9Ko/mPWTM1hPHLzA9ty22zuLNYsjfejeLerubBmyVxNHXYJ0M0wwnGLeOZeDoS5CKZIIPzrLVd5jv85HkK7FuJzn7h0+Wy/xULDGVW4KCvH0gR18JFOUco5ejtHLwdTbh+ITF49TnNsFMgezhKBratzbf86j7/6fOEp4Mp0jcV7B+hKOueW/BA2PQsAz9pqk1sl+tTOVd9ftmxdX40Iadzdl8R1FQiZWwNewNGTUos8w9Zqm1fg5JTTHotXv91JPRC5/AVBLAQIAABQAAgAIAEOUV0cNwDEewAEAANoDAAAPAAAAAAAAAAEAAAAAAAAAAABub25lL3BsYXllci54bWxQSwUGAAAAAAEAAQA9AAAA7QEAAAAA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COMMONDATA" val="eyJoZGlkIjoiYzI5ZDk2MGE3M2NkZDY0NGEzYzUzOGVhODg5NDdkMTg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25.9825196850394,&quot;left&quot;:470.7250393700788,&quot;top&quot;:15.255433070866138,&quot;width&quot;:272.0636220472441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25.9825196850394,&quot;left&quot;:470.7250393700788,&quot;top&quot;:15.255433070866138,&quot;width&quot;:272.0636220472441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25.9825196850394,&quot;left&quot;:470.7250393700788,&quot;top&quot;:15.255433070866138,&quot;width&quot;:272.0636220472441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25.9825196850394,&quot;left&quot;:470.7250393700788,&quot;top&quot;:15.255433070866138,&quot;width&quot;:272.0636220472441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25.9825196850394,&quot;left&quot;:470.7250393700788,&quot;top&quot;:15.255433070866138,&quot;width&quot;:272.0636220472441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25.9825196850394,&quot;left&quot;:470.7250393700788,&quot;top&quot;:15.255433070866138,&quot;width&quot;:272.0636220472441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25.9825196850394,&quot;left&quot;:470.7250393700788,&quot;top&quot;:15.255433070866138,&quot;width&quot;:272.0636220472441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25.9825196850394,&quot;left&quot;:470.7250393700788,&quot;top&quot;:15.255433070866138,&quot;width&quot;:272.0636220472441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25.9825196850394,&quot;left&quot;:470.7250393700788,&quot;top&quot;:15.255433070866138,&quot;width&quot;:272.0636220472441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25.9825196850394,&quot;left&quot;:470.7250393700788,&quot;top&quot;:15.255433070866138,&quot;width&quot;:272.0636220472441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25.9825196850394,&quot;left&quot;:470.7250393700788,&quot;top&quot;:15.255433070866138,&quot;width&quot;:272.0636220472441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25.9825196850394,&quot;left&quot;:470.7250393700788,&quot;top&quot;:15.255433070866138,&quot;width&quot;:272.0636220472441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25.9825196850394,&quot;left&quot;:470.7250393700788,&quot;top&quot;:15.255433070866138,&quot;width&quot;:272.0636220472441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25.9825196850394,&quot;left&quot;:470.7250393700788,&quot;top&quot;:15.255433070866138,&quot;width&quot;:272.0636220472441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25.9825196850394,&quot;left&quot;:470.7250393700788,&quot;top&quot;:15.255433070866138,&quot;width&quot;:272.0636220472441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25.9825196850394,&quot;left&quot;:470.7250393700788,&quot;top&quot;:15.255433070866138,&quot;width&quot;:272.0636220472441}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25.9825196850394,&quot;left&quot;:470.7250393700788,&quot;top&quot;:15.255433070866138,&quot;width&quot;:272.0636220472441}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25.9825196850394,&quot;left&quot;:470.7250393700788,&quot;top&quot;:15.255433070866138,&quot;width&quot;:272.0636220472441}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25.9825196850394,&quot;left&quot;:470.7250393700788,&quot;top&quot;:15.255433070866138,&quot;width&quot;:272.0636220472441}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25.9825196850394,&quot;left&quot;:470.7250393700788,&quot;top&quot;:15.255433070866138,&quot;width&quot;:272.0636220472441}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25.9825196850394,&quot;left&quot;:470.7250393700788,&quot;top&quot;:15.255433070866138,&quot;width&quot;:272.0636220472441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25.9825196850394,&quot;left&quot;:470.7250393700788,&quot;top&quot;:15.255433070866138,&quot;width&quot;:272.0636220472441}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25.9825196850394,&quot;left&quot;:470.7250393700788,&quot;top&quot;:15.255433070866138,&quot;width&quot;:272.0636220472441}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25.9825196850394,&quot;left&quot;:470.7250393700788,&quot;top&quot;:15.255433070866138,&quot;width&quot;:272.0636220472441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25.9825196850394,&quot;left&quot;:470.7250393700788,&quot;top&quot;:15.255433070866138,&quot;width&quot;:272.0636220472441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25.9825196850394,&quot;left&quot;:470.7250393700788,&quot;top&quot;:15.255433070866138,&quot;width&quot;:272.0636220472441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25.9825196850394,&quot;left&quot;:470.7250393700788,&quot;top&quot;:15.255433070866138,&quot;width&quot;:272.0636220472441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25.9825196850394,&quot;left&quot;:470.7250393700788,&quot;top&quot;:15.255433070866138,&quot;width&quot;:272.0636220472441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25.9825196850394,&quot;left&quot;:470.7250393700788,&quot;top&quot;:15.255433070866138,&quot;width&quot;:272.0636220472441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25.9825196850394,&quot;left&quot;:470.7250393700788,&quot;top&quot;:15.255433070866138,&quot;width&quot;:272.0636220472441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xlu0yox">
      <a:majorFont>
        <a:latin typeface="FZZhengHeiS-R-GB"/>
        <a:ea typeface="FZHei-B01S"/>
        <a:cs typeface=""/>
      </a:majorFont>
      <a:minorFont>
        <a:latin typeface="FZZhengHeiS-R-GB"/>
        <a:ea typeface="FZHei-B01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439</Words>
  <Application>Microsoft Office PowerPoint</Application>
  <PresentationFormat>宽屏</PresentationFormat>
  <Paragraphs>77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FZHei-B01S</vt:lpstr>
      <vt:lpstr>Lato Hairline</vt:lpstr>
      <vt:lpstr>Lato Light</vt:lpstr>
      <vt:lpstr>Lato Regular</vt:lpstr>
      <vt:lpstr>宋体</vt:lpstr>
      <vt:lpstr>微软雅黑</vt:lpstr>
      <vt:lpstr>Arial</vt:lpstr>
      <vt:lpstr>Calibri</vt:lpstr>
      <vt:lpstr>Office 主题</vt:lpstr>
      <vt:lpstr>面谈汇报</vt:lpstr>
      <vt:lpstr>PowerPoint 演示文稿</vt:lpstr>
      <vt:lpstr>个人简介</vt:lpstr>
      <vt:lpstr>学习阶段任务</vt:lpstr>
      <vt:lpstr>开发工作</vt:lpstr>
      <vt:lpstr>图例表的绘制</vt:lpstr>
      <vt:lpstr>标注样式管理</vt:lpstr>
      <vt:lpstr>投影图功能开发</vt:lpstr>
      <vt:lpstr>收获与反思</vt:lpstr>
      <vt:lpstr>感想和展望</vt:lpstr>
      <vt:lpstr>致谢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红色商务大气年终年中汇报总结模板</dc:title>
  <dc:creator/>
  <cp:lastModifiedBy/>
  <cp:revision>117</cp:revision>
  <dcterms:created xsi:type="dcterms:W3CDTF">2020-05-18T10:00:00Z</dcterms:created>
  <dcterms:modified xsi:type="dcterms:W3CDTF">2024-10-10T07:06:41Z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2052-12.1.0.18276</vt:lpwstr>
  </property>
  <property fmtid="{D5CDD505-2E9C-101B-9397-08002B2CF9AE}" pid="3" name="ICV">
    <vt:lpwstr>0FEF0C68CF5444E8A4251FB6D455248B_12</vt:lpwstr>
  </property>
</Properties>
</file>