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guide id="4" pos="285">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Y3CG2JTMsDApWSGh/k2qKMyQS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1570"/>
        <p:guide pos="5868"/>
        <p:guide orient="horz" pos="1571"/>
        <p:guide pos="2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6130d370b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216130d370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8" name="Google Shape;23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0" name="Google Shape;2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271" name="Google Shape;271;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295" name="Google Shape;29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9" name="Google Shape;439;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6130d370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216130d370b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16130d370b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6130d370b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216130d370b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16130d370b_4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4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2" name="Google Shape;52;p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55" name="Google Shape;55;p43"/>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56" name="Google Shape;56;p4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44"/>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59" name="Google Shape;59;p4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45"/>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5"/>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63" name="Google Shape;63;p45"/>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45"/>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65" name="Google Shape;65;p4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46"/>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68" name="Google Shape;68;p4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47"/>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71" name="Google Shape;71;p47"/>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72" name="Google Shape;72;p4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2">
  <p:cSld name="6_Title and Content">
    <p:spTree>
      <p:nvGrpSpPr>
        <p:cNvPr id="1" name="Shape 15"/>
        <p:cNvGrpSpPr/>
        <p:nvPr/>
      </p:nvGrpSpPr>
      <p:grpSpPr>
        <a:xfrm>
          <a:off x="0" y="0"/>
          <a:ext cx="0" cy="0"/>
          <a:chOff x="0" y="0"/>
          <a:chExt cx="0" cy="0"/>
        </a:xfrm>
      </p:grpSpPr>
      <p:sp>
        <p:nvSpPr>
          <p:cNvPr id="16" name="Google Shape;16;p34"/>
          <p:cNvSpPr/>
          <p:nvPr/>
        </p:nvSpPr>
        <p:spPr>
          <a:xfrm>
            <a:off x="0" y="1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34"/>
          <p:cNvSpPr txBox="1">
            <a:spLocks noGrp="1"/>
          </p:cNvSpPr>
          <p:nvPr>
            <p:ph type="title"/>
          </p:nvPr>
        </p:nvSpPr>
        <p:spPr>
          <a:xfrm>
            <a:off x="228600" y="184714"/>
            <a:ext cx="10515600" cy="521700"/>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34"/>
          <p:cNvSpPr txBox="1">
            <a:spLocks noGrp="1"/>
          </p:cNvSpPr>
          <p:nvPr>
            <p:ph type="sldNum" idx="12"/>
          </p:nvPr>
        </p:nvSpPr>
        <p:spPr>
          <a:xfrm>
            <a:off x="11639552" y="6350000"/>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34"/>
          <p:cNvCxnSpPr/>
          <p:nvPr/>
        </p:nvCxnSpPr>
        <p:spPr>
          <a:xfrm>
            <a:off x="13"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1">
  <p:cSld name="Title and Content">
    <p:spTree>
      <p:nvGrpSpPr>
        <p:cNvPr id="1" name="Shape 20"/>
        <p:cNvGrpSpPr/>
        <p:nvPr/>
      </p:nvGrpSpPr>
      <p:grpSpPr>
        <a:xfrm>
          <a:off x="0" y="0"/>
          <a:ext cx="0" cy="0"/>
          <a:chOff x="0" y="0"/>
          <a:chExt cx="0" cy="0"/>
        </a:xfrm>
      </p:grpSpPr>
      <p:sp>
        <p:nvSpPr>
          <p:cNvPr id="21" name="Google Shape;21;p35"/>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2" name="Google Shape;22;p35"/>
          <p:cNvSpPr txBox="1">
            <a:spLocks noGrp="1"/>
          </p:cNvSpPr>
          <p:nvPr>
            <p:ph type="title"/>
          </p:nvPr>
        </p:nvSpPr>
        <p:spPr>
          <a:xfrm>
            <a:off x="228600" y="187044"/>
            <a:ext cx="10515600" cy="516900"/>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5"/>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35"/>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1_Title and Content">
    <p:spTree>
      <p:nvGrpSpPr>
        <p:cNvPr id="1" name="Shape 25"/>
        <p:cNvGrpSpPr/>
        <p:nvPr/>
      </p:nvGrpSpPr>
      <p:grpSpPr>
        <a:xfrm>
          <a:off x="0" y="0"/>
          <a:ext cx="0" cy="0"/>
          <a:chOff x="0" y="0"/>
          <a:chExt cx="0" cy="0"/>
        </a:xfrm>
      </p:grpSpPr>
      <p:sp>
        <p:nvSpPr>
          <p:cNvPr id="26" name="Google Shape;26;p36"/>
          <p:cNvSpPr txBox="1">
            <a:spLocks noGrp="1"/>
          </p:cNvSpPr>
          <p:nvPr>
            <p:ph type="title"/>
          </p:nvPr>
        </p:nvSpPr>
        <p:spPr>
          <a:xfrm>
            <a:off x="228600" y="184716"/>
            <a:ext cx="10515600" cy="521700"/>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36"/>
          <p:cNvSpPr txBox="1">
            <a:spLocks noGrp="1"/>
          </p:cNvSpPr>
          <p:nvPr>
            <p:ph type="sldNum" idx="12"/>
          </p:nvPr>
        </p:nvSpPr>
        <p:spPr>
          <a:xfrm>
            <a:off x="11639552" y="6350002"/>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7"/>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0" name="Google Shape;30;p37"/>
          <p:cNvSpPr txBox="1">
            <a:spLocks noGrp="1"/>
          </p:cNvSpPr>
          <p:nvPr>
            <p:ph type="body" idx="1"/>
          </p:nvPr>
        </p:nvSpPr>
        <p:spPr>
          <a:xfrm>
            <a:off x="609600" y="1935480"/>
            <a:ext cx="10972800" cy="4389000"/>
          </a:xfrm>
          <a:prstGeom prst="rect">
            <a:avLst/>
          </a:prstGeom>
          <a:noFill/>
          <a:ln>
            <a:noFill/>
          </a:ln>
        </p:spPr>
        <p:txBody>
          <a:bodyPr spcFirstLastPara="1" wrap="square" lIns="91425" tIns="45700" rIns="91425" bIns="45700" anchor="t" anchorCtr="0">
            <a:normAutofit/>
          </a:bodyPr>
          <a:lstStyle>
            <a:lvl1pPr marL="457200" lvl="0" indent="-337185" algn="l">
              <a:lnSpc>
                <a:spcPct val="115000"/>
              </a:lnSpc>
              <a:spcBef>
                <a:spcPts val="360"/>
              </a:spcBef>
              <a:spcAft>
                <a:spcPts val="0"/>
              </a:spcAft>
              <a:buSzPts val="1710"/>
              <a:buChar char="●"/>
              <a:defRPr/>
            </a:lvl1pPr>
            <a:lvl2pPr marL="914400" lvl="1" indent="-325755" algn="l">
              <a:lnSpc>
                <a:spcPct val="115000"/>
              </a:lnSpc>
              <a:spcBef>
                <a:spcPts val="1600"/>
              </a:spcBef>
              <a:spcAft>
                <a:spcPts val="0"/>
              </a:spcAft>
              <a:buSzPts val="1530"/>
              <a:buChar char="○"/>
              <a:defRPr/>
            </a:lvl2pPr>
            <a:lvl3pPr marL="1371600" lvl="2" indent="-308610" algn="l">
              <a:lnSpc>
                <a:spcPct val="115000"/>
              </a:lnSpc>
              <a:spcBef>
                <a:spcPts val="1600"/>
              </a:spcBef>
              <a:spcAft>
                <a:spcPts val="0"/>
              </a:spcAft>
              <a:buSzPts val="1260"/>
              <a:buChar char="■"/>
              <a:defRPr/>
            </a:lvl3pPr>
            <a:lvl4pPr marL="1828800" lvl="3" indent="-302894" algn="l">
              <a:lnSpc>
                <a:spcPct val="115000"/>
              </a:lnSpc>
              <a:spcBef>
                <a:spcPts val="1600"/>
              </a:spcBef>
              <a:spcAft>
                <a:spcPts val="0"/>
              </a:spcAft>
              <a:buSzPts val="1170"/>
              <a:buChar char="●"/>
              <a:defRPr/>
            </a:lvl4pPr>
            <a:lvl5pPr marL="2286000" lvl="4" indent="-302895" algn="l">
              <a:lnSpc>
                <a:spcPct val="115000"/>
              </a:lnSpc>
              <a:spcBef>
                <a:spcPts val="1600"/>
              </a:spcBef>
              <a:spcAft>
                <a:spcPts val="0"/>
              </a:spcAft>
              <a:buSzPts val="1170"/>
              <a:buChar char="○"/>
              <a:defRPr/>
            </a:lvl5pPr>
            <a:lvl6pPr marL="2743200" lvl="5" indent="-320039" algn="l">
              <a:lnSpc>
                <a:spcPct val="115000"/>
              </a:lnSpc>
              <a:spcBef>
                <a:spcPts val="1600"/>
              </a:spcBef>
              <a:spcAft>
                <a:spcPts val="0"/>
              </a:spcAft>
              <a:buSzPts val="1440"/>
              <a:buChar char="■"/>
              <a:defRPr/>
            </a:lvl6pPr>
            <a:lvl7pPr marL="3200400" lvl="6" indent="-320039" algn="l">
              <a:lnSpc>
                <a:spcPct val="115000"/>
              </a:lnSpc>
              <a:spcBef>
                <a:spcPts val="1600"/>
              </a:spcBef>
              <a:spcAft>
                <a:spcPts val="0"/>
              </a:spcAft>
              <a:buSzPts val="1440"/>
              <a:buChar char="●"/>
              <a:defRPr/>
            </a:lvl7pPr>
            <a:lvl8pPr marL="3657600" lvl="7" indent="-342900" algn="l">
              <a:lnSpc>
                <a:spcPct val="115000"/>
              </a:lnSpc>
              <a:spcBef>
                <a:spcPts val="1600"/>
              </a:spcBef>
              <a:spcAft>
                <a:spcPts val="0"/>
              </a:spcAft>
              <a:buSzPts val="1800"/>
              <a:buChar char="○"/>
              <a:defRPr/>
            </a:lvl8pPr>
            <a:lvl9pPr marL="4114800" lvl="8" indent="-342900" algn="l">
              <a:lnSpc>
                <a:spcPct val="115000"/>
              </a:lnSpc>
              <a:spcBef>
                <a:spcPts val="1600"/>
              </a:spcBef>
              <a:spcAft>
                <a:spcPts val="1600"/>
              </a:spcAft>
              <a:buSzPts val="1800"/>
              <a:buChar char="■"/>
              <a:defRPr/>
            </a:lvl9pPr>
          </a:lstStyle>
          <a:p>
            <a:endParaRPr/>
          </a:p>
        </p:txBody>
      </p:sp>
      <p:sp>
        <p:nvSpPr>
          <p:cNvPr id="31" name="Google Shape;31;p37"/>
          <p:cNvSpPr txBox="1">
            <a:spLocks noGrp="1"/>
          </p:cNvSpPr>
          <p:nvPr>
            <p:ph type="dt" idx="10"/>
          </p:nvPr>
        </p:nvSpPr>
        <p:spPr>
          <a:xfrm>
            <a:off x="609600" y="6356351"/>
            <a:ext cx="2844900" cy="365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37"/>
          <p:cNvSpPr txBox="1">
            <a:spLocks noGrp="1"/>
          </p:cNvSpPr>
          <p:nvPr>
            <p:ph type="ftr" idx="11"/>
          </p:nvPr>
        </p:nvSpPr>
        <p:spPr>
          <a:xfrm>
            <a:off x="3556000" y="6356351"/>
            <a:ext cx="4470300" cy="365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37"/>
          <p:cNvSpPr txBox="1">
            <a:spLocks noGrp="1"/>
          </p:cNvSpPr>
          <p:nvPr>
            <p:ph type="sldNum" idx="12"/>
          </p:nvPr>
        </p:nvSpPr>
        <p:spPr>
          <a:xfrm>
            <a:off x="10566400" y="6356351"/>
            <a:ext cx="1016100" cy="365100"/>
          </a:xfrm>
          <a:prstGeom prst="rect">
            <a:avLst/>
          </a:prstGeom>
          <a:noFill/>
          <a:ln>
            <a:noFill/>
          </a:ln>
        </p:spPr>
        <p:txBody>
          <a:bodyPr spcFirstLastPara="1" wrap="square" lIns="0" tIns="0" rIns="0" bIns="0" anchor="b" anchorCtr="0">
            <a:normAutofit/>
          </a:bodyPr>
          <a:lstStyle>
            <a:lvl1pPr marL="0" marR="0" lvl="0"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38"/>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36" name="Google Shape;36;p38"/>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37" name="Google Shape;37;p3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9"/>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0" name="Google Shape;40;p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4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3" name="Google Shape;43;p4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44" name="Google Shape;44;p4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7" name="Google Shape;47;p41"/>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8" name="Google Shape;48;p41"/>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9" name="Google Shape;49;p4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12" name="Google Shape;12;p3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linkedin.com/in/a-a-ashwini-45a9221b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linkedin.com/in/a-a-ashwini-45a9221b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linkedin.com/in/a-a-ashwini-45a9221b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hyperlink" Target="https://github.com/prithibagchi/cement_forcasting/blob/main/Procfile" TargetMode="External"/><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g"/><Relationship Id="rId10" Type="http://schemas.openxmlformats.org/officeDocument/2006/relationships/image" Target="../media/image36.png"/><Relationship Id="rId4" Type="http://schemas.openxmlformats.org/officeDocument/2006/relationships/image" Target="../media/image22.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valarmathi-jeyaraj-580a05165/" TargetMode="External"/><Relationship Id="rId5" Type="http://schemas.openxmlformats.org/officeDocument/2006/relationships/image" Target="../media/image5.png"/><Relationship Id="rId4" Type="http://schemas.openxmlformats.org/officeDocument/2006/relationships/hyperlink" Target="https://www.linkedin.com/in/a-a-ashwini-45a9221b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3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41.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linkedin.com/in/a-a-ashwini-45a9221b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linkedin.com/in/a-a-ashwini-45a9221b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linkedin.com/in/a-a-ashwini-45a9221b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linkedin.com/in/a-a-ashwini-45a9221b9"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p:nvPr/>
        </p:nvSpPr>
        <p:spPr>
          <a:xfrm>
            <a:off x="200863" y="99640"/>
            <a:ext cx="12192000" cy="6858000"/>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78" name="Google Shape;78;p1"/>
          <p:cNvSpPr/>
          <p:nvPr/>
        </p:nvSpPr>
        <p:spPr>
          <a:xfrm>
            <a:off x="1539450" y="2493975"/>
            <a:ext cx="9514808" cy="1285875"/>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algn="ctr">
              <a:buSzPts val="4400"/>
            </a:pPr>
            <a:r>
              <a:rPr lang="en-US" sz="4400" b="1" dirty="0">
                <a:latin typeface="Times New Roman"/>
                <a:cs typeface="Times New Roman"/>
              </a:rPr>
              <a:t>Resume Screening </a:t>
            </a:r>
          </a:p>
          <a:p>
            <a:pPr marL="0" marR="0" lvl="0" indent="0" algn="ctr" rtl="0">
              <a:lnSpc>
                <a:spcPct val="100000"/>
              </a:lnSpc>
              <a:spcBef>
                <a:spcPts val="0"/>
              </a:spcBef>
              <a:spcAft>
                <a:spcPts val="0"/>
              </a:spcAft>
              <a:buClr>
                <a:srgbClr val="000000"/>
              </a:buClr>
              <a:buSzPts val="4400"/>
              <a:buFont typeface="Arial"/>
              <a:buNone/>
            </a:pPr>
            <a:endParaRPr lang="en-US" sz="1400" b="0" i="0" u="none" strike="noStrike" cap="none" dirty="0">
              <a:solidFill>
                <a:srgbClr val="000000"/>
              </a:solidFill>
              <a:latin typeface="Arial"/>
              <a:ea typeface="Arial"/>
              <a:cs typeface="Arial"/>
              <a:sym typeface="Arial"/>
            </a:endParaRPr>
          </a:p>
        </p:txBody>
      </p:sp>
      <p:sp>
        <p:nvSpPr>
          <p:cNvPr id="79" name="Google Shape;79;p1"/>
          <p:cNvSpPr/>
          <p:nvPr/>
        </p:nvSpPr>
        <p:spPr>
          <a:xfrm>
            <a:off x="3919254" y="3528640"/>
            <a:ext cx="4755200" cy="27200"/>
          </a:xfrm>
          <a:prstGeom prst="rect">
            <a:avLst/>
          </a:prstGeom>
          <a:solidFill>
            <a:schemeClr val="accent2"/>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pic>
        <p:nvPicPr>
          <p:cNvPr id="80" name="Google Shape;80;p1"/>
          <p:cNvPicPr preferRelativeResize="0"/>
          <p:nvPr/>
        </p:nvPicPr>
        <p:blipFill rotWithShape="1">
          <a:blip r:embed="rId3">
            <a:alphaModFix/>
          </a:blip>
          <a:srcRect/>
          <a:stretch/>
        </p:blipFill>
        <p:spPr>
          <a:xfrm>
            <a:off x="9915533" y="6151968"/>
            <a:ext cx="2276467" cy="706033"/>
          </a:xfrm>
          <a:prstGeom prst="rect">
            <a:avLst/>
          </a:prstGeom>
          <a:noFill/>
          <a:ln>
            <a:noFill/>
          </a:ln>
        </p:spPr>
      </p:pic>
      <p:cxnSp>
        <p:nvCxnSpPr>
          <p:cNvPr id="81" name="Google Shape;81;p1"/>
          <p:cNvCxnSpPr/>
          <p:nvPr/>
        </p:nvCxnSpPr>
        <p:spPr>
          <a:xfrm>
            <a:off x="0" y="6464596"/>
            <a:ext cx="9597656" cy="0"/>
          </a:xfrm>
          <a:prstGeom prst="straightConnector1">
            <a:avLst/>
          </a:prstGeom>
          <a:noFill/>
          <a:ln w="9525" cap="flat" cmpd="sng">
            <a:solidFill>
              <a:srgbClr val="3E6EC2"/>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216130d370b_5_0"/>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92" name="Google Shape;192;g216130d370b_5_0"/>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93" name="Google Shape;193;g216130d370b_5_0"/>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94" name="Google Shape;194;g216130d370b_5_0"/>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95" name="Google Shape;195;g216130d370b_5_0"/>
          <p:cNvSpPr txBox="1"/>
          <p:nvPr/>
        </p:nvSpPr>
        <p:spPr>
          <a:xfrm>
            <a:off x="8151225" y="5300864"/>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96" name="Google Shape;196;g216130d370b_5_0"/>
          <p:cNvSpPr txBox="1"/>
          <p:nvPr/>
        </p:nvSpPr>
        <p:spPr>
          <a:xfrm>
            <a:off x="8216538" y="5198931"/>
            <a:ext cx="24558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97" name="Google Shape;197;g216130d370b_5_0"/>
          <p:cNvSpPr txBox="1"/>
          <p:nvPr/>
        </p:nvSpPr>
        <p:spPr>
          <a:xfrm>
            <a:off x="0" y="-74041"/>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Times New Roman"/>
                <a:ea typeface="Times New Roman"/>
                <a:cs typeface="Times New Roman"/>
                <a:sym typeface="Times New Roman"/>
              </a:rPr>
              <a:t>Data Collection and Understanding</a:t>
            </a:r>
            <a:endParaRPr sz="3200" b="1" i="0" u="none" strike="noStrike" cap="none" dirty="0">
              <a:solidFill>
                <a:srgbClr val="000000"/>
              </a:solidFill>
              <a:latin typeface="Times New Roman"/>
              <a:ea typeface="Times New Roman"/>
              <a:cs typeface="Times New Roman"/>
              <a:sym typeface="Times New Roman"/>
            </a:endParaRPr>
          </a:p>
        </p:txBody>
      </p:sp>
      <p:sp>
        <p:nvSpPr>
          <p:cNvPr id="198" name="Google Shape;198;g216130d370b_5_0"/>
          <p:cNvSpPr txBox="1"/>
          <p:nvPr/>
        </p:nvSpPr>
        <p:spPr>
          <a:xfrm>
            <a:off x="0" y="1038550"/>
            <a:ext cx="11603100" cy="84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9" name="Google Shape;199;g216130d370b_5_0"/>
          <p:cNvSpPr txBox="1"/>
          <p:nvPr/>
        </p:nvSpPr>
        <p:spPr>
          <a:xfrm>
            <a:off x="0" y="841575"/>
            <a:ext cx="9454500" cy="464431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600" b="0" i="0" u="none" strike="noStrike" cap="none" dirty="0">
                <a:solidFill>
                  <a:schemeClr val="dk1"/>
                </a:solidFill>
                <a:latin typeface="Arial"/>
                <a:ea typeface="Arial"/>
                <a:cs typeface="Arial"/>
                <a:sym typeface="Arial"/>
              </a:rPr>
              <a:t>•</a:t>
            </a:r>
            <a:r>
              <a:rPr lang="en-US" sz="2400" b="0" i="0" u="none" strike="noStrike" cap="none" dirty="0">
                <a:solidFill>
                  <a:schemeClr val="dk1"/>
                </a:solidFill>
                <a:latin typeface="Times New Roman"/>
                <a:ea typeface="Times New Roman"/>
                <a:cs typeface="Times New Roman"/>
                <a:sym typeface="Times New Roman"/>
              </a:rPr>
              <a:t>Understand the product requirement.</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600"/>
              <a:buFont typeface="Arial"/>
              <a:buNone/>
            </a:pPr>
            <a:r>
              <a:rPr lang="en-US" sz="36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a:solidFill>
                  <a:schemeClr val="dk1"/>
                </a:solidFill>
                <a:latin typeface="Times New Roman"/>
                <a:ea typeface="Times New Roman"/>
                <a:cs typeface="Times New Roman"/>
                <a:sym typeface="Times New Roman"/>
              </a:rPr>
              <a:t>Extracted appropriated data for the selected features by using web scraping .</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600"/>
              <a:buFont typeface="Arial"/>
              <a:buNone/>
            </a:pPr>
            <a:r>
              <a:rPr lang="en-US" sz="36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a:solidFill>
                  <a:schemeClr val="dk1"/>
                </a:solidFill>
                <a:latin typeface="Times New Roman"/>
                <a:ea typeface="Times New Roman"/>
                <a:cs typeface="Times New Roman"/>
                <a:sym typeface="Times New Roman"/>
              </a:rPr>
              <a:t>Features or attributes were collected by going through Similar kind of Projects and Objectives.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600"/>
              <a:buFont typeface="Arial"/>
              <a:buNone/>
            </a:pPr>
            <a:r>
              <a:rPr lang="en-US" sz="36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a:solidFill>
                  <a:schemeClr val="dk1"/>
                </a:solidFill>
                <a:latin typeface="Times New Roman"/>
                <a:ea typeface="Times New Roman"/>
                <a:cs typeface="Times New Roman"/>
                <a:sym typeface="Times New Roman"/>
              </a:rPr>
              <a:t>pre-processed the collected data by performing few modifications and later built a model.</a:t>
            </a:r>
            <a:endParaRPr sz="3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3600"/>
              <a:buFont typeface="Arial"/>
              <a:buNone/>
            </a:pPr>
            <a:r>
              <a:rPr lang="en-US" sz="36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a:solidFill>
                  <a:schemeClr val="dk1"/>
                </a:solidFill>
                <a:latin typeface="Times New Roman"/>
                <a:ea typeface="Times New Roman"/>
                <a:cs typeface="Times New Roman"/>
                <a:sym typeface="Times New Roman"/>
              </a:rPr>
              <a:t>Create a ‘.csv’ file in SQL to build the model.</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9"/>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205" name="Google Shape;205;p9"/>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06" name="Google Shape;206;p9"/>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07" name="Google Shape;207;p9"/>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08" name="Google Shape;208;p9"/>
          <p:cNvSpPr txBox="1"/>
          <p:nvPr/>
        </p:nvSpPr>
        <p:spPr>
          <a:xfrm>
            <a:off x="8151225" y="5300864"/>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09" name="Google Shape;209;p9"/>
          <p:cNvSpPr txBox="1"/>
          <p:nvPr/>
        </p:nvSpPr>
        <p:spPr>
          <a:xfrm>
            <a:off x="8216538" y="5198931"/>
            <a:ext cx="24558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10" name="Google Shape;210;p9"/>
          <p:cNvSpPr txBox="1"/>
          <p:nvPr/>
        </p:nvSpPr>
        <p:spPr>
          <a:xfrm>
            <a:off x="98474" y="0"/>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Data Description</a:t>
            </a:r>
            <a:endParaRPr sz="32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8"/>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217" name="Google Shape;217;p8"/>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18" name="Google Shape;218;p8"/>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19" name="Google Shape;219;p8"/>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20" name="Google Shape;220;p8"/>
          <p:cNvSpPr txBox="1"/>
          <p:nvPr/>
        </p:nvSpPr>
        <p:spPr>
          <a:xfrm>
            <a:off x="8151225" y="5300864"/>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21" name="Google Shape;221;p8"/>
          <p:cNvSpPr txBox="1"/>
          <p:nvPr/>
        </p:nvSpPr>
        <p:spPr>
          <a:xfrm>
            <a:off x="8216538" y="5198931"/>
            <a:ext cx="24558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222" name="Google Shape;222;p8"/>
          <p:cNvSpPr txBox="1"/>
          <p:nvPr/>
        </p:nvSpPr>
        <p:spPr>
          <a:xfrm>
            <a:off x="0" y="0"/>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Data sample</a:t>
            </a:r>
            <a:endParaRPr sz="3200" b="0" i="0" u="none" strike="noStrike" cap="none" dirty="0">
              <a:solidFill>
                <a:srgbClr val="000000"/>
              </a:solidFill>
              <a:latin typeface="Georgia"/>
              <a:ea typeface="Georgia"/>
              <a:cs typeface="Georgia"/>
              <a:sym typeface="Georgia"/>
            </a:endParaRPr>
          </a:p>
        </p:txBody>
      </p:sp>
      <p:pic>
        <p:nvPicPr>
          <p:cNvPr id="5" name="Picture 4">
            <a:extLst>
              <a:ext uri="{FF2B5EF4-FFF2-40B4-BE49-F238E27FC236}">
                <a16:creationId xmlns:a16="http://schemas.microsoft.com/office/drawing/2014/main" id="{EA4BABDC-35F9-4AE2-939F-706E5B78EEA8}"/>
              </a:ext>
            </a:extLst>
          </p:cNvPr>
          <p:cNvPicPr>
            <a:picLocks noChangeAspect="1"/>
          </p:cNvPicPr>
          <p:nvPr/>
        </p:nvPicPr>
        <p:blipFill>
          <a:blip r:embed="rId5"/>
          <a:stretch>
            <a:fillRect/>
          </a:stretch>
        </p:blipFill>
        <p:spPr>
          <a:xfrm>
            <a:off x="0" y="748563"/>
            <a:ext cx="11043138" cy="56980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1"/>
          <p:cNvSpPr txBox="1">
            <a:spLocks noGrp="1"/>
          </p:cNvSpPr>
          <p:nvPr>
            <p:ph type="title"/>
          </p:nvPr>
        </p:nvSpPr>
        <p:spPr>
          <a:xfrm>
            <a:off x="0" y="984102"/>
            <a:ext cx="10515600" cy="42464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2400" b="1" dirty="0">
                <a:latin typeface="Times New Roman"/>
                <a:ea typeface="Times New Roman"/>
                <a:cs typeface="Times New Roman"/>
                <a:sym typeface="Times New Roman"/>
              </a:rPr>
              <a:t>Data Preprocessing</a:t>
            </a:r>
            <a:endParaRPr sz="2400" b="1" dirty="0">
              <a:latin typeface="Times New Roman"/>
              <a:ea typeface="Times New Roman"/>
              <a:cs typeface="Times New Roman"/>
              <a:sym typeface="Times New Roman"/>
            </a:endParaRPr>
          </a:p>
        </p:txBody>
      </p:sp>
      <p:pic>
        <p:nvPicPr>
          <p:cNvPr id="241" name="Google Shape;241;p11"/>
          <p:cNvPicPr preferRelativeResize="0"/>
          <p:nvPr/>
        </p:nvPicPr>
        <p:blipFill rotWithShape="1">
          <a:blip r:embed="rId3">
            <a:alphaModFix/>
          </a:blip>
          <a:srcRect/>
          <a:stretch/>
        </p:blipFill>
        <p:spPr>
          <a:xfrm>
            <a:off x="9915533" y="6151967"/>
            <a:ext cx="2276467" cy="706033"/>
          </a:xfrm>
          <a:prstGeom prst="rect">
            <a:avLst/>
          </a:prstGeom>
          <a:noFill/>
          <a:ln>
            <a:noFill/>
          </a:ln>
        </p:spPr>
      </p:pic>
      <p:sp>
        <p:nvSpPr>
          <p:cNvPr id="12" name="TextBox 11">
            <a:extLst>
              <a:ext uri="{FF2B5EF4-FFF2-40B4-BE49-F238E27FC236}">
                <a16:creationId xmlns:a16="http://schemas.microsoft.com/office/drawing/2014/main" id="{7AB4B6CE-AAE5-4E23-A80C-6EC0BB72B2E3}"/>
              </a:ext>
            </a:extLst>
          </p:cNvPr>
          <p:cNvSpPr txBox="1"/>
          <p:nvPr/>
        </p:nvSpPr>
        <p:spPr>
          <a:xfrm>
            <a:off x="196948" y="1518541"/>
            <a:ext cx="11592188" cy="4832092"/>
          </a:xfrm>
          <a:prstGeom prst="rect">
            <a:avLst/>
          </a:prstGeom>
          <a:noFill/>
        </p:spPr>
        <p:txBody>
          <a:bodyPr wrap="square">
            <a:spAutoFit/>
          </a:bodyPr>
          <a:lstStyle/>
          <a:p>
            <a:r>
              <a:rPr lang="en-US" sz="2200" dirty="0">
                <a:latin typeface="Times New Roman"/>
                <a:cs typeface="Times New Roman"/>
              </a:rPr>
              <a:t>Preprocessing</a:t>
            </a:r>
            <a:r>
              <a:rPr lang="en-US" sz="2000" b="0" i="0" dirty="0">
                <a:solidFill>
                  <a:srgbClr val="374151"/>
                </a:solidFill>
                <a:effectLst/>
                <a:latin typeface="Söhne"/>
              </a:rPr>
              <a:t> </a:t>
            </a:r>
            <a:r>
              <a:rPr lang="en-US" sz="2200" dirty="0">
                <a:latin typeface="Times New Roman"/>
                <a:cs typeface="Times New Roman"/>
              </a:rPr>
              <a:t>in a resume screening project typically involves several steps to clean, transform, and prepare the raw resume and job description data for use in machine learning models. Some common preprocessing steps include:</a:t>
            </a:r>
          </a:p>
          <a:p>
            <a:endParaRPr lang="en-US" sz="2200" dirty="0">
              <a:latin typeface="Times New Roman"/>
              <a:cs typeface="Times New Roman"/>
            </a:endParaRPr>
          </a:p>
          <a:p>
            <a:r>
              <a:rPr lang="en-US" sz="2200" b="1" dirty="0">
                <a:latin typeface="Times New Roman"/>
                <a:cs typeface="Times New Roman"/>
              </a:rPr>
              <a:t>Data cleaning: </a:t>
            </a:r>
            <a:r>
              <a:rPr lang="en-US" sz="2200" dirty="0">
                <a:latin typeface="Times New Roman"/>
                <a:cs typeface="Times New Roman"/>
              </a:rPr>
              <a:t>This step involves removing irrelevant or redundant data from the resumes, such as images or special characters that may interfere with the machine learning model's ability to process the text.</a:t>
            </a:r>
          </a:p>
          <a:p>
            <a:endParaRPr lang="en-US" sz="2200" b="1" dirty="0">
              <a:latin typeface="Times New Roman"/>
              <a:cs typeface="Times New Roman"/>
            </a:endParaRPr>
          </a:p>
          <a:p>
            <a:r>
              <a:rPr lang="en-US" sz="2200" b="1" dirty="0">
                <a:latin typeface="Times New Roman"/>
                <a:cs typeface="Times New Roman"/>
              </a:rPr>
              <a:t>Text normalization: </a:t>
            </a:r>
            <a:r>
              <a:rPr lang="en-US" sz="2200" dirty="0">
                <a:latin typeface="Times New Roman"/>
                <a:cs typeface="Times New Roman"/>
              </a:rPr>
              <a:t>This step involves standardizing the text format across all resumes and job descriptions to make them consistent. This can include converting all text to lowercase or uppercase, removing punctuation marks, and stemming or lemmatizing words to group together similar words.</a:t>
            </a:r>
          </a:p>
          <a:p>
            <a:endParaRPr lang="en-US" sz="2200" dirty="0">
              <a:latin typeface="Times New Roman"/>
              <a:cs typeface="Times New Roman"/>
            </a:endParaRPr>
          </a:p>
          <a:p>
            <a:r>
              <a:rPr lang="en-US" sz="2200" b="1" dirty="0">
                <a:latin typeface="Times New Roman"/>
                <a:cs typeface="Times New Roman"/>
              </a:rPr>
              <a:t>Tokenization: </a:t>
            </a:r>
            <a:r>
              <a:rPr lang="en-US" sz="2200" dirty="0">
                <a:latin typeface="Times New Roman"/>
                <a:cs typeface="Times New Roman"/>
              </a:rPr>
              <a:t>This step involves splitting the resumes and job descriptions into individual words, or tokens. Tokenization allows the machine learning model to analyze the text at the word level.</a:t>
            </a:r>
          </a:p>
        </p:txBody>
      </p:sp>
      <p:sp>
        <p:nvSpPr>
          <p:cNvPr id="14" name="TextBox 13">
            <a:extLst>
              <a:ext uri="{FF2B5EF4-FFF2-40B4-BE49-F238E27FC236}">
                <a16:creationId xmlns:a16="http://schemas.microsoft.com/office/drawing/2014/main" id="{CE4F28BB-3539-4EE5-A566-E8BE87BBBF08}"/>
              </a:ext>
            </a:extLst>
          </p:cNvPr>
          <p:cNvSpPr txBox="1"/>
          <p:nvPr/>
        </p:nvSpPr>
        <p:spPr>
          <a:xfrm>
            <a:off x="-79716" y="174996"/>
            <a:ext cx="6175716" cy="461665"/>
          </a:xfrm>
          <a:prstGeom prst="rect">
            <a:avLst/>
          </a:prstGeom>
          <a:noFill/>
        </p:spPr>
        <p:txBody>
          <a:bodyPr wrap="square">
            <a:spAutoFit/>
          </a:bodyPr>
          <a:lstStyle/>
          <a:p>
            <a:r>
              <a:rPr lang="en-US" sz="2400" b="1" dirty="0">
                <a:latin typeface="Times New Roman"/>
                <a:ea typeface="Times New Roman"/>
                <a:cs typeface="Times New Roman"/>
                <a:sym typeface="Times New Roman"/>
              </a:rPr>
              <a:t>Exploratory Data Analysis</a:t>
            </a: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0" y="163075"/>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3000"/>
              <a:buNone/>
            </a:pPr>
            <a:r>
              <a:rPr lang="en-US" sz="3200" b="1" dirty="0">
                <a:latin typeface="Times New Roman"/>
                <a:ea typeface="Times New Roman"/>
                <a:cs typeface="Times New Roman"/>
                <a:sym typeface="Times New Roman"/>
              </a:rPr>
              <a:t>Exploratory Data Analysis</a:t>
            </a:r>
            <a:endParaRPr sz="3200" b="1" dirty="0">
              <a:latin typeface="Times New Roman"/>
              <a:ea typeface="Times New Roman"/>
              <a:cs typeface="Times New Roman"/>
              <a:sym typeface="Times New Roman"/>
            </a:endParaRPr>
          </a:p>
        </p:txBody>
      </p:sp>
      <p:pic>
        <p:nvPicPr>
          <p:cNvPr id="230" name="Google Shape;230;p10"/>
          <p:cNvPicPr preferRelativeResize="0"/>
          <p:nvPr/>
        </p:nvPicPr>
        <p:blipFill rotWithShape="1">
          <a:blip r:embed="rId3">
            <a:alphaModFix/>
          </a:blip>
          <a:srcRect/>
          <a:stretch/>
        </p:blipFill>
        <p:spPr>
          <a:xfrm>
            <a:off x="9915533" y="6151967"/>
            <a:ext cx="2276467" cy="706033"/>
          </a:xfrm>
          <a:prstGeom prst="rect">
            <a:avLst/>
          </a:prstGeom>
          <a:noFill/>
          <a:ln>
            <a:noFill/>
          </a:ln>
        </p:spPr>
      </p:pic>
      <p:sp>
        <p:nvSpPr>
          <p:cNvPr id="233" name="Google Shape;233;p10"/>
          <p:cNvSpPr txBox="1"/>
          <p:nvPr/>
        </p:nvSpPr>
        <p:spPr>
          <a:xfrm>
            <a:off x="116399" y="1006343"/>
            <a:ext cx="10209287" cy="35701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200" b="1" dirty="0">
                <a:latin typeface="Times New Roman"/>
                <a:cs typeface="Times New Roman"/>
              </a:rPr>
              <a:t>Stop words: </a:t>
            </a:r>
            <a:r>
              <a:rPr lang="en-US" sz="2200" dirty="0">
                <a:latin typeface="Times New Roman"/>
                <a:cs typeface="Times New Roman"/>
              </a:rPr>
              <a:t>are words that are commonly used in natural language but do not carry much meaning on their own, such as "the," "a," "an," "and," and "in." In machine learning, stop words are often removed from text data before training a model to improve accuracy and reduce noise.</a:t>
            </a:r>
          </a:p>
          <a:p>
            <a:pPr marL="0" marR="0" lvl="0" indent="0" algn="l" rtl="0">
              <a:lnSpc>
                <a:spcPct val="100000"/>
              </a:lnSpc>
              <a:spcBef>
                <a:spcPts val="0"/>
              </a:spcBef>
              <a:spcAft>
                <a:spcPts val="0"/>
              </a:spcAft>
              <a:buClr>
                <a:srgbClr val="000000"/>
              </a:buClr>
              <a:buSzPts val="1400"/>
              <a:buFont typeface="Arial"/>
              <a:buNone/>
            </a:pPr>
            <a:endParaRPr lang="en-US" sz="2200" dirty="0">
              <a:latin typeface="Times New Roman"/>
              <a:cs typeface="Times New Roman"/>
            </a:endParaRPr>
          </a:p>
          <a:p>
            <a:pPr marL="0" marR="0" lvl="0" indent="0" algn="l" rtl="0">
              <a:lnSpc>
                <a:spcPct val="100000"/>
              </a:lnSpc>
              <a:spcBef>
                <a:spcPts val="0"/>
              </a:spcBef>
              <a:spcAft>
                <a:spcPts val="0"/>
              </a:spcAft>
              <a:buClr>
                <a:srgbClr val="000000"/>
              </a:buClr>
              <a:buSzPts val="1400"/>
              <a:buFont typeface="Arial"/>
              <a:buNone/>
            </a:pPr>
            <a:endParaRPr lang="en-US" sz="2200" dirty="0">
              <a:latin typeface="Times New Roman"/>
              <a:cs typeface="Times New Roman"/>
            </a:endParaRPr>
          </a:p>
          <a:p>
            <a:pPr marL="0" marR="0" lvl="0" indent="0" algn="l" rtl="0">
              <a:lnSpc>
                <a:spcPct val="100000"/>
              </a:lnSpc>
              <a:spcBef>
                <a:spcPts val="0"/>
              </a:spcBef>
              <a:spcAft>
                <a:spcPts val="0"/>
              </a:spcAft>
              <a:buClr>
                <a:srgbClr val="000000"/>
              </a:buClr>
              <a:buSzPts val="1400"/>
              <a:buFont typeface="Arial"/>
              <a:buNone/>
            </a:pPr>
            <a:r>
              <a:rPr lang="en-US" sz="2200" b="1" dirty="0">
                <a:latin typeface="Times New Roman"/>
                <a:cs typeface="Times New Roman"/>
              </a:rPr>
              <a:t>Word clouds : </a:t>
            </a:r>
            <a:r>
              <a:rPr lang="en-US" sz="2200" dirty="0">
                <a:latin typeface="Times New Roman"/>
                <a:cs typeface="Times New Roman"/>
              </a:rPr>
              <a:t>Word clouds are a visualization technique that is commonly used in machine learning to explore and analyze text data. A word cloud is a graphical representation of text data, where the size of each word represents its frequency or importance within the 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2"/>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Feature Engineering</a:t>
            </a:r>
            <a:endParaRPr sz="3200" b="1" dirty="0">
              <a:latin typeface="Times New Roman"/>
              <a:ea typeface="Times New Roman"/>
              <a:cs typeface="Times New Roman"/>
              <a:sym typeface="Times New Roman"/>
            </a:endParaRPr>
          </a:p>
        </p:txBody>
      </p:sp>
      <p:sp>
        <p:nvSpPr>
          <p:cNvPr id="253" name="Google Shape;253;p12"/>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pic>
        <p:nvPicPr>
          <p:cNvPr id="254" name="Google Shape;254;p1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55" name="Google Shape;255;p12"/>
          <p:cNvSpPr txBox="1"/>
          <p:nvPr/>
        </p:nvSpPr>
        <p:spPr>
          <a:xfrm>
            <a:off x="19038" y="876693"/>
            <a:ext cx="12011100"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lang="en-US" sz="22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200" dirty="0">
                <a:latin typeface="Times New Roman"/>
                <a:cs typeface="Times New Roman"/>
              </a:rPr>
              <a:t>Feature engineering is an important step in a resume screening project to extract relevant features from the data and improve the accuracy of the machine learning models. </a:t>
            </a:r>
          </a:p>
          <a:p>
            <a:pPr marL="0" marR="0" lvl="0" indent="0" algn="l" rtl="0">
              <a:lnSpc>
                <a:spcPct val="100000"/>
              </a:lnSpc>
              <a:spcBef>
                <a:spcPts val="0"/>
              </a:spcBef>
              <a:spcAft>
                <a:spcPts val="0"/>
              </a:spcAft>
              <a:buClr>
                <a:srgbClr val="000000"/>
              </a:buClr>
              <a:buSzPts val="1800"/>
              <a:buFont typeface="Arial"/>
              <a:buNone/>
            </a:pPr>
            <a:endParaRPr lang="en-US" sz="2200" b="1"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159662B-21B1-47AD-B01A-DCE5F40D1E5F}"/>
              </a:ext>
            </a:extLst>
          </p:cNvPr>
          <p:cNvPicPr>
            <a:picLocks noChangeAspect="1"/>
          </p:cNvPicPr>
          <p:nvPr/>
        </p:nvPicPr>
        <p:blipFill>
          <a:blip r:embed="rId4"/>
          <a:stretch>
            <a:fillRect/>
          </a:stretch>
        </p:blipFill>
        <p:spPr>
          <a:xfrm>
            <a:off x="4626230" y="2114439"/>
            <a:ext cx="4993367" cy="41344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pic>
        <p:nvPicPr>
          <p:cNvPr id="263" name="Google Shape;263;p13"/>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4" name="Google Shape;264;p13"/>
          <p:cNvSpPr txBox="1"/>
          <p:nvPr/>
        </p:nvSpPr>
        <p:spPr>
          <a:xfrm>
            <a:off x="332075" y="1082850"/>
            <a:ext cx="831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3"/>
          <p:cNvSpPr txBox="1"/>
          <p:nvPr/>
        </p:nvSpPr>
        <p:spPr>
          <a:xfrm>
            <a:off x="332075" y="4185501"/>
            <a:ext cx="11697900" cy="150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300" b="0" i="0" u="none" strike="noStrike" cap="none" dirty="0">
                <a:solidFill>
                  <a:srgbClr val="000000"/>
                </a:solidFill>
                <a:latin typeface="Times New Roman"/>
                <a:ea typeface="Times New Roman"/>
                <a:cs typeface="Times New Roman"/>
                <a:sym typeface="Times New Roman"/>
              </a:rPr>
              <a:t>Pipelines are combined together in order to pre-process categorical features in the dataset and add the regressor.</a:t>
            </a:r>
            <a:endParaRPr sz="23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3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300" b="0" i="0" u="none" strike="noStrike" cap="none" dirty="0">
                <a:solidFill>
                  <a:srgbClr val="000000"/>
                </a:solidFill>
                <a:latin typeface="Times New Roman"/>
                <a:ea typeface="Times New Roman"/>
                <a:cs typeface="Times New Roman"/>
                <a:sym typeface="Times New Roman"/>
              </a:rPr>
              <a:t>After this step the raw data will be cleaned and it gets ready for the model building part.</a:t>
            </a:r>
            <a:endParaRPr sz="2300" b="0" i="0" u="none" strike="noStrike" cap="none" dirty="0">
              <a:solidFill>
                <a:srgbClr val="000000"/>
              </a:solidFill>
              <a:latin typeface="Times New Roman"/>
              <a:ea typeface="Times New Roman"/>
              <a:cs typeface="Times New Roman"/>
              <a:sym typeface="Times New Roman"/>
            </a:endParaRPr>
          </a:p>
        </p:txBody>
      </p:sp>
      <p:sp>
        <p:nvSpPr>
          <p:cNvPr id="267" name="Google Shape;267;p13"/>
          <p:cNvSpPr txBox="1"/>
          <p:nvPr/>
        </p:nvSpPr>
        <p:spPr>
          <a:xfrm>
            <a:off x="187600" y="101475"/>
            <a:ext cx="5381700"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200" b="1">
                <a:latin typeface="Times New Roman"/>
                <a:ea typeface="Times New Roman"/>
                <a:cs typeface="Times New Roman"/>
                <a:sym typeface="Times New Roman"/>
              </a:rPr>
              <a:t>Feature Engineering</a:t>
            </a:r>
            <a:endParaRPr sz="32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14AA7AF-3313-4DB4-A697-6058C591B98B}"/>
              </a:ext>
            </a:extLst>
          </p:cNvPr>
          <p:cNvPicPr>
            <a:picLocks noChangeAspect="1"/>
          </p:cNvPicPr>
          <p:nvPr/>
        </p:nvPicPr>
        <p:blipFill>
          <a:blip r:embed="rId4"/>
          <a:stretch>
            <a:fillRect/>
          </a:stretch>
        </p:blipFill>
        <p:spPr>
          <a:xfrm>
            <a:off x="489935" y="1282950"/>
            <a:ext cx="10158730" cy="2146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74" name="Google Shape;274;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82" name="Google Shape;282;p14"/>
          <p:cNvSpPr txBox="1"/>
          <p:nvPr/>
        </p:nvSpPr>
        <p:spPr>
          <a:xfrm>
            <a:off x="754144" y="4872060"/>
            <a:ext cx="4788900" cy="144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200" b="0" i="0" u="none" strike="noStrike" cap="none" dirty="0">
                <a:solidFill>
                  <a:srgbClr val="000000"/>
                </a:solidFill>
                <a:latin typeface="Times New Roman"/>
                <a:ea typeface="Times New Roman"/>
                <a:cs typeface="Times New Roman"/>
                <a:sym typeface="Times New Roman"/>
              </a:rPr>
              <a:t>The information that is draw from the line chart of sales is;</a:t>
            </a:r>
            <a:endParaRPr sz="2200" b="0" i="0" u="none" strike="noStrike" cap="none" dirty="0">
              <a:solidFill>
                <a:srgbClr val="000000"/>
              </a:solidFill>
              <a:latin typeface="Times New Roman"/>
              <a:ea typeface="Times New Roman"/>
              <a:cs typeface="Times New Roman"/>
              <a:sym typeface="Times New Roman"/>
            </a:endParaRPr>
          </a:p>
          <a:p>
            <a:pPr marL="285750" marR="0" lvl="0" indent="-31115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000000"/>
                </a:solidFill>
                <a:latin typeface="Times New Roman"/>
                <a:ea typeface="Times New Roman"/>
                <a:cs typeface="Times New Roman"/>
                <a:sym typeface="Times New Roman"/>
              </a:rPr>
              <a:t> There is upward trend in the data.</a:t>
            </a:r>
            <a:endParaRPr sz="2200" b="0" i="0" u="none" strike="noStrike" cap="none" dirty="0">
              <a:solidFill>
                <a:srgbClr val="000000"/>
              </a:solidFill>
              <a:latin typeface="Times New Roman"/>
              <a:ea typeface="Times New Roman"/>
              <a:cs typeface="Times New Roman"/>
              <a:sym typeface="Times New Roman"/>
            </a:endParaRPr>
          </a:p>
          <a:p>
            <a:pPr marL="285750" marR="0" lvl="0" indent="-311150" algn="l" rtl="0">
              <a:lnSpc>
                <a:spcPct val="100000"/>
              </a:lnSpc>
              <a:spcBef>
                <a:spcPts val="0"/>
              </a:spcBef>
              <a:spcAft>
                <a:spcPts val="0"/>
              </a:spcAft>
              <a:buClr>
                <a:srgbClr val="000000"/>
              </a:buClr>
              <a:buSzPts val="2200"/>
              <a:buFont typeface="Arial"/>
              <a:buChar char="•"/>
            </a:pPr>
            <a:r>
              <a:rPr lang="en-US" sz="2200" b="0" i="0" u="none" strike="noStrike" cap="none" dirty="0">
                <a:solidFill>
                  <a:srgbClr val="000000"/>
                </a:solidFill>
                <a:latin typeface="Times New Roman"/>
                <a:ea typeface="Times New Roman"/>
                <a:cs typeface="Times New Roman"/>
                <a:sym typeface="Times New Roman"/>
              </a:rPr>
              <a:t> The data has seasonality in it. </a:t>
            </a:r>
            <a:endParaRPr sz="2200" b="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DDA4CB9-02AE-4517-AFC7-2C8C19C786AB}"/>
              </a:ext>
            </a:extLst>
          </p:cNvPr>
          <p:cNvPicPr>
            <a:picLocks noChangeAspect="1"/>
          </p:cNvPicPr>
          <p:nvPr/>
        </p:nvPicPr>
        <p:blipFill>
          <a:blip r:embed="rId4"/>
          <a:stretch>
            <a:fillRect/>
          </a:stretch>
        </p:blipFill>
        <p:spPr>
          <a:xfrm>
            <a:off x="228599" y="964638"/>
            <a:ext cx="11616397" cy="36771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98" name="Google Shape;298;p1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2" name="Google Shape;302;p16"/>
          <p:cNvSpPr txBox="1"/>
          <p:nvPr/>
        </p:nvSpPr>
        <p:spPr>
          <a:xfrm>
            <a:off x="4225825" y="3939325"/>
            <a:ext cx="800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5420376D-5031-407E-9145-6D733DC74973}"/>
              </a:ext>
            </a:extLst>
          </p:cNvPr>
          <p:cNvPicPr>
            <a:picLocks noChangeAspect="1"/>
          </p:cNvPicPr>
          <p:nvPr/>
        </p:nvPicPr>
        <p:blipFill>
          <a:blip r:embed="rId4"/>
          <a:stretch>
            <a:fillRect/>
          </a:stretch>
        </p:blipFill>
        <p:spPr>
          <a:xfrm>
            <a:off x="554499" y="1160741"/>
            <a:ext cx="6662227" cy="51137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i="1">
                <a:latin typeface="Times New Roman"/>
                <a:ea typeface="Times New Roman"/>
                <a:cs typeface="Times New Roman"/>
                <a:sym typeface="Times New Roman"/>
              </a:rPr>
              <a:t>Model Building </a:t>
            </a:r>
            <a:endParaRPr/>
          </a:p>
        </p:txBody>
      </p:sp>
      <p:pic>
        <p:nvPicPr>
          <p:cNvPr id="320" name="Google Shape;320;p18"/>
          <p:cNvPicPr preferRelativeResize="0"/>
          <p:nvPr/>
        </p:nvPicPr>
        <p:blipFill rotWithShape="1">
          <a:blip r:embed="rId3">
            <a:alphaModFix/>
          </a:blip>
          <a:srcRect/>
          <a:stretch/>
        </p:blipFill>
        <p:spPr>
          <a:xfrm>
            <a:off x="9580951" y="5659102"/>
            <a:ext cx="2592012" cy="805375"/>
          </a:xfrm>
          <a:prstGeom prst="rect">
            <a:avLst/>
          </a:prstGeom>
          <a:noFill/>
          <a:ln>
            <a:noFill/>
          </a:ln>
        </p:spPr>
      </p:pic>
      <p:sp>
        <p:nvSpPr>
          <p:cNvPr id="321" name="Google Shape;321;p18"/>
          <p:cNvSpPr txBox="1"/>
          <p:nvPr/>
        </p:nvSpPr>
        <p:spPr>
          <a:xfrm>
            <a:off x="76200" y="838200"/>
            <a:ext cx="564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800"/>
              <a:buFont typeface="Arial"/>
              <a:buNone/>
            </a:pPr>
            <a:r>
              <a:rPr lang="en-US" sz="2200" b="1" i="0" u="none" strike="noStrike" cap="none">
                <a:solidFill>
                  <a:schemeClr val="dk1"/>
                </a:solidFill>
                <a:highlight>
                  <a:srgbClr val="FFFFFF"/>
                </a:highlight>
                <a:latin typeface="Times New Roman"/>
                <a:ea typeface="Times New Roman"/>
                <a:cs typeface="Times New Roman"/>
                <a:sym typeface="Times New Roman"/>
              </a:rPr>
              <a:t>2.Univariate time series model with ARIMA</a:t>
            </a:r>
            <a:endParaRPr sz="2200" b="1" i="0" u="none" strike="noStrike" cap="none">
              <a:solidFill>
                <a:schemeClr val="dk1"/>
              </a:solidFill>
              <a:highlight>
                <a:srgbClr val="FFFFFF"/>
              </a:highlight>
              <a:latin typeface="Times New Roman"/>
              <a:ea typeface="Times New Roman"/>
              <a:cs typeface="Times New Roman"/>
              <a:sym typeface="Times New Roman"/>
            </a:endParaRPr>
          </a:p>
        </p:txBody>
      </p:sp>
      <p:sp>
        <p:nvSpPr>
          <p:cNvPr id="322" name="Google Shape;322;p18"/>
          <p:cNvSpPr txBox="1"/>
          <p:nvPr/>
        </p:nvSpPr>
        <p:spPr>
          <a:xfrm>
            <a:off x="0" y="1436913"/>
            <a:ext cx="9209314" cy="5101366"/>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US" sz="1800" b="0" i="0" u="none" strike="noStrike" cap="none">
                <a:solidFill>
                  <a:srgbClr val="000000"/>
                </a:solidFill>
                <a:latin typeface="Times New Roman"/>
                <a:ea typeface="Times New Roman"/>
                <a:cs typeface="Times New Roman"/>
                <a:sym typeface="Times New Roman"/>
              </a:rPr>
              <a:t>Arima model stands for </a:t>
            </a:r>
            <a:r>
              <a:rPr lang="en-US" sz="1800" b="0" i="0" u="none" strike="noStrike" cap="none">
                <a:solidFill>
                  <a:schemeClr val="dk1"/>
                </a:solidFill>
                <a:highlight>
                  <a:srgbClr val="FFFFFF"/>
                </a:highlight>
                <a:latin typeface="Times New Roman"/>
                <a:ea typeface="Times New Roman"/>
                <a:cs typeface="Times New Roman"/>
                <a:sym typeface="Times New Roman"/>
              </a:rPr>
              <a:t>stands for Auto-Regressive Integrated</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 Moving Average.</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333375" algn="l" rtl="0">
              <a:lnSpc>
                <a:spcPct val="100000"/>
              </a:lnSpc>
              <a:spcBef>
                <a:spcPts val="0"/>
              </a:spcBef>
              <a:spcAft>
                <a:spcPts val="0"/>
              </a:spcAft>
              <a:buClr>
                <a:schemeClr val="dk1"/>
              </a:buClr>
              <a:buSzPts val="1650"/>
              <a:buFont typeface="Arial"/>
              <a:buChar char="●"/>
            </a:pPr>
            <a:r>
              <a:rPr lang="en-US" sz="1800" b="0" i="0" u="none" strike="noStrike" cap="none">
                <a:solidFill>
                  <a:schemeClr val="dk1"/>
                </a:solidFill>
                <a:highlight>
                  <a:srgbClr val="FFFFFF"/>
                </a:highlight>
                <a:latin typeface="Times New Roman"/>
                <a:ea typeface="Times New Roman"/>
                <a:cs typeface="Times New Roman"/>
                <a:sym typeface="Times New Roman"/>
              </a:rPr>
              <a:t>we used a time series  forecasting  to predict the future values.</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So in arima model we first done log operation  to smoothen exponential</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 curve.</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Then we create a function that  checked  dataset stationarity which is</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 adf_test  and in result we got the p value is greater than 0.05 It implies</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 that the time series is non-stationary. then to make the data set </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 stationary we perform the Augmented Dickey-Fuller test but it also</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 failed .</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From the output above</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333375" algn="l" rtl="0">
              <a:lnSpc>
                <a:spcPct val="100000"/>
              </a:lnSpc>
              <a:spcBef>
                <a:spcPts val="0"/>
              </a:spcBef>
              <a:spcAft>
                <a:spcPts val="0"/>
              </a:spcAft>
              <a:buClr>
                <a:schemeClr val="dk1"/>
              </a:buClr>
              <a:buSzPts val="1650"/>
              <a:buFont typeface="Arial"/>
              <a:buChar char="●"/>
            </a:pPr>
            <a:r>
              <a:rPr lang="en-US" sz="1800" b="0" i="0" u="none" strike="noStrike" cap="none">
                <a:solidFill>
                  <a:schemeClr val="dk1"/>
                </a:solidFill>
                <a:highlight>
                  <a:srgbClr val="FFFFFF"/>
                </a:highlight>
                <a:latin typeface="Times New Roman"/>
                <a:ea typeface="Times New Roman"/>
                <a:cs typeface="Times New Roman"/>
                <a:sym typeface="Times New Roman"/>
              </a:rPr>
              <a:t>The blue line is the actual monthly sales. The orange line is the forecast sales. The ARIMA model has not performed well since it has not made correct predictions. The orange line is far apart from the blue line. We will now build another time series model using SARIMA to improve the performance.</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highlight>
                <a:srgbClr val="FFFFFF"/>
              </a:highlight>
              <a:latin typeface="Arial"/>
              <a:ea typeface="Arial"/>
              <a:cs typeface="Arial"/>
              <a:sym typeface="Arial"/>
            </a:endParaRPr>
          </a:p>
        </p:txBody>
      </p:sp>
      <p:pic>
        <p:nvPicPr>
          <p:cNvPr id="323" name="Google Shape;323;p18"/>
          <p:cNvPicPr preferRelativeResize="0"/>
          <p:nvPr/>
        </p:nvPicPr>
        <p:blipFill rotWithShape="1">
          <a:blip r:embed="rId4">
            <a:alphaModFix/>
          </a:blip>
          <a:srcRect/>
          <a:stretch/>
        </p:blipFill>
        <p:spPr>
          <a:xfrm>
            <a:off x="6619875" y="1533575"/>
            <a:ext cx="5572125" cy="346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Project Leadership</a:t>
            </a:r>
            <a:endParaRPr b="1" dirty="0">
              <a:latin typeface="Times New Roman"/>
              <a:ea typeface="Times New Roman"/>
              <a:cs typeface="Times New Roman"/>
              <a:sym typeface="Times New Roman"/>
            </a:endParaRPr>
          </a:p>
        </p:txBody>
      </p:sp>
      <p:sp>
        <p:nvSpPr>
          <p:cNvPr id="87" name="Google Shape;87;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88" name="Google Shape;88;p2"/>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89" name="Google Shape;89;p2"/>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0000"/>
              </a:srgbClr>
            </a:outerShdw>
          </a:effectLst>
        </p:spPr>
      </p:pic>
      <p:sp>
        <p:nvSpPr>
          <p:cNvPr id="90" name="Google Shape;90;p2"/>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err="1">
                <a:solidFill>
                  <a:srgbClr val="000000"/>
                </a:solidFill>
                <a:latin typeface="Times New Roman"/>
                <a:ea typeface="Times New Roman"/>
                <a:cs typeface="Times New Roman"/>
                <a:sym typeface="Times New Roman"/>
              </a:rPr>
              <a:t>MR.Sharat</a:t>
            </a:r>
            <a:r>
              <a:rPr lang="en-US" sz="2000" b="1" i="0" u="none" strike="noStrike" cap="none" dirty="0">
                <a:solidFill>
                  <a:srgbClr val="000000"/>
                </a:solidFill>
                <a:latin typeface="Times New Roman"/>
                <a:ea typeface="Times New Roman"/>
                <a:cs typeface="Times New Roman"/>
                <a:sym typeface="Times New Roman"/>
              </a:rPr>
              <a:t> Manikonda</a:t>
            </a:r>
            <a:endParaRPr sz="2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pic>
        <p:nvPicPr>
          <p:cNvPr id="91" name="Google Shape;91;p2"/>
          <p:cNvPicPr preferRelativeResize="0"/>
          <p:nvPr/>
        </p:nvPicPr>
        <p:blipFill rotWithShape="1">
          <a:blip r:embed="rId6">
            <a:alphaModFix/>
          </a:blip>
          <a:srcRect/>
          <a:stretch/>
        </p:blipFill>
        <p:spPr>
          <a:xfrm>
            <a:off x="2035713" y="3548450"/>
            <a:ext cx="4133400" cy="1227550"/>
          </a:xfrm>
          <a:prstGeom prst="rect">
            <a:avLst/>
          </a:prstGeom>
          <a:noFill/>
          <a:ln>
            <a:noFill/>
          </a:ln>
        </p:spPr>
      </p:pic>
      <p:pic>
        <p:nvPicPr>
          <p:cNvPr id="92" name="Google Shape;92;p2"/>
          <p:cNvPicPr preferRelativeResize="0"/>
          <p:nvPr/>
        </p:nvPicPr>
        <p:blipFill rotWithShape="1">
          <a:blip r:embed="rId7">
            <a:alphaModFix/>
          </a:blip>
          <a:srcRect/>
          <a:stretch/>
        </p:blipFill>
        <p:spPr>
          <a:xfrm>
            <a:off x="0" y="3392625"/>
            <a:ext cx="2029200" cy="2398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9"/>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100"/>
              <a:buFont typeface="Arial"/>
              <a:buNone/>
            </a:pPr>
            <a:r>
              <a:rPr lang="en-US" sz="3200" b="1" i="1">
                <a:latin typeface="Times New Roman"/>
                <a:ea typeface="Times New Roman"/>
                <a:cs typeface="Times New Roman"/>
                <a:sym typeface="Times New Roman"/>
              </a:rPr>
              <a:t>Model Building</a:t>
            </a:r>
            <a:endParaRPr/>
          </a:p>
        </p:txBody>
      </p:sp>
      <p:pic>
        <p:nvPicPr>
          <p:cNvPr id="330" name="Google Shape;330;p19"/>
          <p:cNvPicPr preferRelativeResize="0"/>
          <p:nvPr/>
        </p:nvPicPr>
        <p:blipFill rotWithShape="1">
          <a:blip r:embed="rId3">
            <a:alphaModFix/>
          </a:blip>
          <a:srcRect/>
          <a:stretch/>
        </p:blipFill>
        <p:spPr>
          <a:xfrm>
            <a:off x="9580951" y="5659102"/>
            <a:ext cx="2592012" cy="805375"/>
          </a:xfrm>
          <a:prstGeom prst="rect">
            <a:avLst/>
          </a:prstGeom>
          <a:noFill/>
          <a:ln>
            <a:noFill/>
          </a:ln>
        </p:spPr>
      </p:pic>
      <p:sp>
        <p:nvSpPr>
          <p:cNvPr id="331" name="Google Shape;331;p19"/>
          <p:cNvSpPr txBox="1"/>
          <p:nvPr/>
        </p:nvSpPr>
        <p:spPr>
          <a:xfrm>
            <a:off x="0" y="720214"/>
            <a:ext cx="4851900" cy="6367800"/>
          </a:xfrm>
          <a:prstGeom prst="rect">
            <a:avLst/>
          </a:prstGeom>
          <a:noFill/>
          <a:ln>
            <a:noFill/>
          </a:ln>
        </p:spPr>
        <p:txBody>
          <a:bodyPr spcFirstLastPara="1" wrap="square" lIns="91425" tIns="91425" rIns="91425" bIns="91425" anchor="t" anchorCtr="0">
            <a:spAutoFit/>
          </a:bodyPr>
          <a:lstStyle/>
          <a:p>
            <a:pPr marL="0" marR="190500" lvl="0" indent="0" algn="l" rtl="0">
              <a:lnSpc>
                <a:spcPct val="100000"/>
              </a:lnSpc>
              <a:spcBef>
                <a:spcPts val="1100"/>
              </a:spcBef>
              <a:spcAft>
                <a:spcPts val="0"/>
              </a:spcAft>
              <a:buClr>
                <a:srgbClr val="000000"/>
              </a:buClr>
              <a:buSzPts val="1600"/>
              <a:buFont typeface="Arial"/>
              <a:buNone/>
            </a:pPr>
            <a:r>
              <a:rPr lang="en-US" sz="1600" b="1" i="0" u="none" strike="noStrike" cap="none">
                <a:solidFill>
                  <a:schemeClr val="dk1"/>
                </a:solidFill>
                <a:highlight>
                  <a:srgbClr val="FFFFFF"/>
                </a:highlight>
                <a:latin typeface="Times New Roman"/>
                <a:ea typeface="Times New Roman"/>
                <a:cs typeface="Times New Roman"/>
                <a:sym typeface="Times New Roman"/>
              </a:rPr>
              <a:t>3.SARIMA model</a:t>
            </a:r>
            <a:endParaRPr sz="1600" b="1" i="0" u="none" strike="noStrike" cap="none">
              <a:solidFill>
                <a:schemeClr val="dk1"/>
              </a:solidFill>
              <a:highlight>
                <a:srgbClr val="FFFFFF"/>
              </a:highlight>
              <a:latin typeface="Times New Roman"/>
              <a:ea typeface="Times New Roman"/>
              <a:cs typeface="Times New Roman"/>
              <a:sym typeface="Times New Roman"/>
            </a:endParaRPr>
          </a:p>
          <a:p>
            <a:pPr marL="457200" marR="0" lvl="0" indent="-339725" algn="l" rtl="0">
              <a:lnSpc>
                <a:spcPct val="115000"/>
              </a:lnSpc>
              <a:spcBef>
                <a:spcPts val="1100"/>
              </a:spcBef>
              <a:spcAft>
                <a:spcPts val="0"/>
              </a:spcAft>
              <a:buClr>
                <a:schemeClr val="dk1"/>
              </a:buClr>
              <a:buSzPts val="1750"/>
              <a:buFont typeface="Arial"/>
              <a:buChar char="●"/>
            </a:pPr>
            <a:r>
              <a:rPr lang="en-US" sz="1800" b="0" i="0" u="none" strike="noStrike" cap="none">
                <a:solidFill>
                  <a:schemeClr val="dk1"/>
                </a:solidFill>
                <a:highlight>
                  <a:srgbClr val="FFFFFF"/>
                </a:highlight>
                <a:latin typeface="Times New Roman"/>
                <a:ea typeface="Times New Roman"/>
                <a:cs typeface="Times New Roman"/>
                <a:sym typeface="Times New Roman"/>
              </a:rPr>
              <a:t>SARIMA will handle and model time series data with repeating cycles or seasonality.</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6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-First we Training the SARIMA model,We use fit function to train the SARIMA model then we test the sarima model.</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6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-Then We use Matplotlib to show the actual and the predicted (forecast) sales as follows:</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6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-From the output above:</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6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-The blue line is the actual monthly sales.The orange line is the forecast sales.</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600"/>
              <a:buFont typeface="Arial"/>
              <a:buNone/>
            </a:pPr>
            <a:r>
              <a:rPr lang="en-US" sz="1800" b="0" i="0" u="none" strike="noStrike" cap="none">
                <a:solidFill>
                  <a:schemeClr val="dk1"/>
                </a:solidFill>
                <a:highlight>
                  <a:srgbClr val="FFFFFF"/>
                </a:highlight>
                <a:latin typeface="Times New Roman"/>
                <a:ea typeface="Times New Roman"/>
                <a:cs typeface="Times New Roman"/>
                <a:sym typeface="Times New Roman"/>
              </a:rPr>
              <a:t>-The time series model had made correct predictions since the two lines are close together. The SARIMA model has performed well as compared to the ARIMA model.</a:t>
            </a:r>
            <a:endParaRPr sz="1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050"/>
              <a:buFont typeface="Arial"/>
              <a:buNone/>
            </a:pPr>
            <a:endParaRPr sz="105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15000"/>
              </a:lnSpc>
              <a:spcBef>
                <a:spcPts val="1100"/>
              </a:spcBef>
              <a:spcAft>
                <a:spcPts val="0"/>
              </a:spcAft>
              <a:buClr>
                <a:srgbClr val="000000"/>
              </a:buClr>
              <a:buSzPts val="1050"/>
              <a:buFont typeface="Arial"/>
              <a:buNone/>
            </a:pPr>
            <a:r>
              <a:rPr lang="en-US" sz="1050" b="0" i="0" u="none" strike="noStrike" cap="none">
                <a:solidFill>
                  <a:schemeClr val="dk1"/>
                </a:solidFill>
                <a:highlight>
                  <a:srgbClr val="FFFFFF"/>
                </a:highlight>
                <a:latin typeface="Arial"/>
                <a:ea typeface="Arial"/>
                <a:cs typeface="Arial"/>
                <a:sym typeface="Arial"/>
              </a:rPr>
              <a:t> </a:t>
            </a:r>
            <a:endParaRPr sz="1050" b="0" i="0" u="none" strike="noStrike" cap="none">
              <a:solidFill>
                <a:schemeClr val="dk1"/>
              </a:solidFill>
              <a:highlight>
                <a:srgbClr val="FFFFFF"/>
              </a:highlight>
              <a:latin typeface="Arial"/>
              <a:ea typeface="Arial"/>
              <a:cs typeface="Arial"/>
              <a:sym typeface="Arial"/>
            </a:endParaRPr>
          </a:p>
        </p:txBody>
      </p:sp>
      <p:pic>
        <p:nvPicPr>
          <p:cNvPr id="332" name="Google Shape;332;p19"/>
          <p:cNvPicPr preferRelativeResize="0"/>
          <p:nvPr/>
        </p:nvPicPr>
        <p:blipFill rotWithShape="1">
          <a:blip r:embed="rId4">
            <a:alphaModFix/>
          </a:blip>
          <a:srcRect/>
          <a:stretch/>
        </p:blipFill>
        <p:spPr>
          <a:xfrm>
            <a:off x="4642040" y="720227"/>
            <a:ext cx="7683920" cy="493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100"/>
              <a:buFont typeface="Arial"/>
              <a:buNone/>
            </a:pPr>
            <a:r>
              <a:rPr lang="en-US" sz="3200" b="1" i="1">
                <a:latin typeface="Times New Roman"/>
                <a:ea typeface="Times New Roman"/>
                <a:cs typeface="Times New Roman"/>
                <a:sym typeface="Times New Roman"/>
              </a:rPr>
              <a:t>Model Building </a:t>
            </a:r>
            <a:endParaRPr sz="3200">
              <a:latin typeface="Times New Roman"/>
              <a:ea typeface="Times New Roman"/>
              <a:cs typeface="Times New Roman"/>
              <a:sym typeface="Times New Roman"/>
            </a:endParaRPr>
          </a:p>
        </p:txBody>
      </p:sp>
      <p:pic>
        <p:nvPicPr>
          <p:cNvPr id="339" name="Google Shape;339;p20"/>
          <p:cNvPicPr preferRelativeResize="0"/>
          <p:nvPr/>
        </p:nvPicPr>
        <p:blipFill rotWithShape="1">
          <a:blip r:embed="rId3">
            <a:alphaModFix/>
          </a:blip>
          <a:srcRect/>
          <a:stretch/>
        </p:blipFill>
        <p:spPr>
          <a:xfrm>
            <a:off x="9657151" y="5659102"/>
            <a:ext cx="2592012" cy="805375"/>
          </a:xfrm>
          <a:prstGeom prst="rect">
            <a:avLst/>
          </a:prstGeom>
          <a:noFill/>
          <a:ln>
            <a:noFill/>
          </a:ln>
        </p:spPr>
      </p:pic>
      <p:sp>
        <p:nvSpPr>
          <p:cNvPr id="340" name="Google Shape;340;p20"/>
          <p:cNvSpPr txBox="1"/>
          <p:nvPr/>
        </p:nvSpPr>
        <p:spPr>
          <a:xfrm>
            <a:off x="98900" y="966300"/>
            <a:ext cx="3148500" cy="4925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r>
              <a:rPr lang="en-US" sz="2000" b="0" i="0" u="none" strike="noStrike" cap="none" dirty="0">
                <a:solidFill>
                  <a:srgbClr val="000000"/>
                </a:solidFill>
                <a:latin typeface="Times New Roman"/>
                <a:ea typeface="Times New Roman"/>
                <a:cs typeface="Times New Roman"/>
                <a:sym typeface="Times New Roman"/>
              </a:rPr>
              <a:t>Rolling mean average and Rolling std</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-A Rolling Moving Average is an additional type of Moving Average.</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-In this figure the blue line shows the original sales values where the red line shows the Rolling mean average and the violet line shows the Rolling Standard Deviation.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341" name="Google Shape;341;p20"/>
          <p:cNvPicPr preferRelativeResize="0"/>
          <p:nvPr/>
        </p:nvPicPr>
        <p:blipFill rotWithShape="1">
          <a:blip r:embed="rId4">
            <a:alphaModFix/>
          </a:blip>
          <a:srcRect/>
          <a:stretch/>
        </p:blipFill>
        <p:spPr>
          <a:xfrm>
            <a:off x="3247400" y="1155109"/>
            <a:ext cx="8864500" cy="438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1"/>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100"/>
              <a:buFont typeface="Arial"/>
              <a:buNone/>
            </a:pPr>
            <a:r>
              <a:rPr lang="en-US" sz="3200" b="1" i="1">
                <a:latin typeface="Times New Roman"/>
                <a:ea typeface="Times New Roman"/>
                <a:cs typeface="Times New Roman"/>
                <a:sym typeface="Times New Roman"/>
              </a:rPr>
              <a:t>Model Building </a:t>
            </a:r>
            <a:endParaRPr/>
          </a:p>
        </p:txBody>
      </p:sp>
      <p:pic>
        <p:nvPicPr>
          <p:cNvPr id="348" name="Google Shape;348;p21"/>
          <p:cNvPicPr preferRelativeResize="0"/>
          <p:nvPr/>
        </p:nvPicPr>
        <p:blipFill rotWithShape="1">
          <a:blip r:embed="rId3">
            <a:alphaModFix/>
          </a:blip>
          <a:srcRect/>
          <a:stretch/>
        </p:blipFill>
        <p:spPr>
          <a:xfrm>
            <a:off x="9580951" y="5582902"/>
            <a:ext cx="2592012" cy="805375"/>
          </a:xfrm>
          <a:prstGeom prst="rect">
            <a:avLst/>
          </a:prstGeom>
          <a:noFill/>
          <a:ln>
            <a:noFill/>
          </a:ln>
        </p:spPr>
      </p:pic>
      <p:sp>
        <p:nvSpPr>
          <p:cNvPr id="349" name="Google Shape;349;p21"/>
          <p:cNvSpPr txBox="1"/>
          <p:nvPr/>
        </p:nvSpPr>
        <p:spPr>
          <a:xfrm>
            <a:off x="228600" y="838200"/>
            <a:ext cx="10841400" cy="3912000"/>
          </a:xfrm>
          <a:prstGeom prst="rect">
            <a:avLst/>
          </a:prstGeom>
          <a:noFill/>
          <a:ln>
            <a:noFill/>
          </a:ln>
        </p:spPr>
        <p:txBody>
          <a:bodyPr spcFirstLastPara="1" wrap="square" lIns="91425" tIns="91425" rIns="91425" bIns="91425" anchor="t" anchorCtr="0">
            <a:spAutoFit/>
          </a:bodyPr>
          <a:lstStyle/>
          <a:p>
            <a:pPr marL="0" marR="190500" lvl="0" indent="0" algn="l" rtl="0">
              <a:lnSpc>
                <a:spcPct val="100000"/>
              </a:lnSpc>
              <a:spcBef>
                <a:spcPts val="1100"/>
              </a:spcBef>
              <a:spcAft>
                <a:spcPts val="0"/>
              </a:spcAft>
              <a:buClr>
                <a:srgbClr val="000000"/>
              </a:buClr>
              <a:buSzPts val="1650"/>
              <a:buFont typeface="Arial"/>
              <a:buNone/>
            </a:pPr>
            <a:r>
              <a:rPr lang="en-US" sz="1650" b="1" i="0" u="none" strike="noStrike" cap="none" dirty="0">
                <a:solidFill>
                  <a:schemeClr val="dk1"/>
                </a:solidFill>
                <a:highlight>
                  <a:srgbClr val="FFFFFF"/>
                </a:highlight>
                <a:latin typeface="Arial"/>
                <a:ea typeface="Arial"/>
                <a:cs typeface="Arial"/>
                <a:sym typeface="Arial"/>
              </a:rPr>
              <a:t>4.Auto Arima  model</a:t>
            </a:r>
            <a:endParaRPr sz="1650" b="1" i="0" u="none" strike="noStrike" cap="none" dirty="0">
              <a:solidFill>
                <a:schemeClr val="dk1"/>
              </a:solidFill>
              <a:highlight>
                <a:srgbClr val="FFFFFF"/>
              </a:highlight>
              <a:latin typeface="Arial"/>
              <a:ea typeface="Arial"/>
              <a:cs typeface="Arial"/>
              <a:sym typeface="Arial"/>
            </a:endParaRPr>
          </a:p>
          <a:p>
            <a:pPr marL="0" marR="190500" lvl="0" indent="0" algn="l" rtl="0">
              <a:lnSpc>
                <a:spcPct val="100000"/>
              </a:lnSpc>
              <a:spcBef>
                <a:spcPts val="1100"/>
              </a:spcBef>
              <a:spcAft>
                <a:spcPts val="0"/>
              </a:spcAft>
              <a:buClr>
                <a:srgbClr val="000000"/>
              </a:buClr>
              <a:buSzPts val="1650"/>
              <a:buFont typeface="Arial"/>
              <a:buNone/>
            </a:pPr>
            <a:r>
              <a:rPr lang="en-US" sz="1650" b="1" i="0" u="none" strike="noStrike" cap="none" dirty="0">
                <a:solidFill>
                  <a:schemeClr val="dk1"/>
                </a:solidFill>
                <a:highlight>
                  <a:srgbClr val="FFFFFF"/>
                </a:highlight>
                <a:latin typeface="Arial"/>
                <a:ea typeface="Arial"/>
                <a:cs typeface="Arial"/>
                <a:sym typeface="Arial"/>
              </a:rPr>
              <a:t>-An </a:t>
            </a:r>
            <a:r>
              <a:rPr lang="en-US" sz="1650" b="1" dirty="0">
                <a:solidFill>
                  <a:schemeClr val="dk1"/>
                </a:solidFill>
                <a:highlight>
                  <a:srgbClr val="FFFFFF"/>
                </a:highlight>
              </a:rPr>
              <a:t>Autoregressive</a:t>
            </a:r>
            <a:r>
              <a:rPr lang="en-US" sz="1650" b="1" i="0" u="none" strike="noStrike" cap="none" dirty="0">
                <a:solidFill>
                  <a:schemeClr val="dk1"/>
                </a:solidFill>
                <a:highlight>
                  <a:srgbClr val="FFFFFF"/>
                </a:highlight>
                <a:latin typeface="Arial"/>
                <a:ea typeface="Arial"/>
                <a:cs typeface="Arial"/>
                <a:sym typeface="Arial"/>
              </a:rPr>
              <a:t> integrated moving average is a statistical analysis </a:t>
            </a:r>
            <a:r>
              <a:rPr lang="en-US" sz="1650" b="1" dirty="0">
                <a:solidFill>
                  <a:schemeClr val="dk1"/>
                </a:solidFill>
                <a:highlight>
                  <a:srgbClr val="FFFFFF"/>
                </a:highlight>
              </a:rPr>
              <a:t>model</a:t>
            </a:r>
            <a:r>
              <a:rPr lang="en-US" sz="1650" b="1" i="0" u="none" strike="noStrike" cap="none" dirty="0">
                <a:solidFill>
                  <a:schemeClr val="dk1"/>
                </a:solidFill>
                <a:highlight>
                  <a:srgbClr val="FFFFFF"/>
                </a:highlight>
                <a:latin typeface="Arial"/>
                <a:ea typeface="Arial"/>
                <a:cs typeface="Arial"/>
                <a:sym typeface="Arial"/>
              </a:rPr>
              <a:t> that uses time series data to either better understanding the dataset and predict future trends based on past values.</a:t>
            </a:r>
            <a:endParaRPr sz="1650" b="1" i="0" u="none" strike="noStrike" cap="none" dirty="0">
              <a:solidFill>
                <a:schemeClr val="dk1"/>
              </a:solidFill>
              <a:highlight>
                <a:srgbClr val="FFFFFF"/>
              </a:highlight>
              <a:latin typeface="Arial"/>
              <a:ea typeface="Arial"/>
              <a:cs typeface="Arial"/>
              <a:sym typeface="Arial"/>
            </a:endParaRPr>
          </a:p>
          <a:p>
            <a:pPr marL="0" marR="190500" lvl="0" indent="0" algn="l" rtl="0">
              <a:lnSpc>
                <a:spcPct val="100000"/>
              </a:lnSpc>
              <a:spcBef>
                <a:spcPts val="1100"/>
              </a:spcBef>
              <a:spcAft>
                <a:spcPts val="0"/>
              </a:spcAft>
              <a:buClr>
                <a:srgbClr val="000000"/>
              </a:buClr>
              <a:buSzPts val="1650"/>
              <a:buFont typeface="Arial"/>
              <a:buNone/>
            </a:pPr>
            <a:r>
              <a:rPr lang="en-US" sz="1650" b="0" i="0" u="none" strike="noStrike" cap="none" dirty="0">
                <a:solidFill>
                  <a:schemeClr val="dk1"/>
                </a:solidFill>
                <a:highlight>
                  <a:srgbClr val="FFFFFF"/>
                </a:highlight>
                <a:latin typeface="Arial"/>
                <a:ea typeface="Arial"/>
                <a:cs typeface="Arial"/>
                <a:sym typeface="Arial"/>
              </a:rPr>
              <a:t>-we have tried with the p, d, q values ranging from 0 to 5 to get better optimal values from the model.</a:t>
            </a:r>
            <a:endParaRPr sz="165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550" b="0" i="0" u="none" strike="noStrike" cap="none" dirty="0">
                <a:solidFill>
                  <a:schemeClr val="dk1"/>
                </a:solidFill>
                <a:highlight>
                  <a:srgbClr val="FFFFFF"/>
                </a:highlight>
                <a:latin typeface="Arial"/>
                <a:ea typeface="Arial"/>
                <a:cs typeface="Arial"/>
                <a:sym typeface="Arial"/>
              </a:rPr>
              <a:t>The best model with using auto </a:t>
            </a:r>
            <a:r>
              <a:rPr lang="en-US" sz="1550" dirty="0" err="1">
                <a:solidFill>
                  <a:schemeClr val="dk1"/>
                </a:solidFill>
                <a:highlight>
                  <a:srgbClr val="FFFFFF"/>
                </a:highlight>
              </a:rPr>
              <a:t>arima</a:t>
            </a:r>
            <a:r>
              <a:rPr lang="en-US" sz="1550" b="0" i="0" u="none" strike="noStrike" cap="none" dirty="0">
                <a:solidFill>
                  <a:schemeClr val="dk1"/>
                </a:solidFill>
                <a:highlight>
                  <a:srgbClr val="FFFFFF"/>
                </a:highlight>
                <a:latin typeface="Arial"/>
                <a:ea typeface="Arial"/>
                <a:cs typeface="Arial"/>
                <a:sym typeface="Arial"/>
              </a:rPr>
              <a:t> model</a:t>
            </a:r>
            <a:endParaRPr sz="155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5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5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550" b="0" i="0" u="none" strike="noStrike" cap="none" dirty="0">
                <a:solidFill>
                  <a:schemeClr val="dk1"/>
                </a:solidFill>
                <a:highlight>
                  <a:srgbClr val="FFFFFF"/>
                </a:highlight>
                <a:latin typeface="Arial"/>
                <a:ea typeface="Arial"/>
                <a:cs typeface="Arial"/>
                <a:sym typeface="Arial"/>
              </a:rPr>
              <a:t>-Best model:  ARIMA(0,1,1)(0,1,1)[12]          </a:t>
            </a:r>
            <a:endParaRPr sz="155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550" b="0" i="0" u="none" strike="noStrike" cap="none" dirty="0">
                <a:solidFill>
                  <a:schemeClr val="dk1"/>
                </a:solidFill>
                <a:highlight>
                  <a:srgbClr val="FFFFFF"/>
                </a:highlight>
                <a:latin typeface="Arial"/>
                <a:ea typeface="Arial"/>
                <a:cs typeface="Arial"/>
                <a:sym typeface="Arial"/>
              </a:rPr>
              <a:t>Total fit time: 10.057 seconds</a:t>
            </a:r>
            <a:endParaRPr sz="1650" b="0" i="0" u="none" strike="noStrike" cap="none" dirty="0">
              <a:solidFill>
                <a:schemeClr val="dk1"/>
              </a:solidFill>
              <a:highlight>
                <a:srgbClr val="FFFFFF"/>
              </a:highlight>
              <a:latin typeface="Arial"/>
              <a:ea typeface="Arial"/>
              <a:cs typeface="Arial"/>
              <a:sym typeface="Arial"/>
            </a:endParaRPr>
          </a:p>
          <a:p>
            <a:pPr marL="0" marR="190500" lvl="0" indent="0" algn="l" rtl="0">
              <a:lnSpc>
                <a:spcPct val="100000"/>
              </a:lnSpc>
              <a:spcBef>
                <a:spcPts val="1100"/>
              </a:spcBef>
              <a:spcAft>
                <a:spcPts val="0"/>
              </a:spcAft>
              <a:buClr>
                <a:schemeClr val="dk1"/>
              </a:buClr>
              <a:buSzPts val="1100"/>
              <a:buFont typeface="Arial"/>
              <a:buNone/>
            </a:pPr>
            <a:r>
              <a:rPr lang="en-US" sz="1750" b="0" i="0" u="none" strike="noStrike" cap="none" dirty="0">
                <a:solidFill>
                  <a:schemeClr val="dk1"/>
                </a:solidFill>
                <a:highlight>
                  <a:srgbClr val="FFFFFF"/>
                </a:highlight>
                <a:latin typeface="Arial"/>
                <a:ea typeface="Arial"/>
                <a:cs typeface="Arial"/>
                <a:sym typeface="Arial"/>
              </a:rPr>
              <a:t>-Used the trained model  to forecast the sales on the test data.</a:t>
            </a:r>
            <a:endParaRPr sz="1750" b="0" i="0" u="none" strike="noStrike" cap="none" dirty="0">
              <a:solidFill>
                <a:schemeClr val="dk1"/>
              </a:solidFill>
              <a:highlight>
                <a:srgbClr val="FFFFFF"/>
              </a:highlight>
              <a:latin typeface="Arial"/>
              <a:ea typeface="Arial"/>
              <a:cs typeface="Arial"/>
              <a:sym typeface="Arial"/>
            </a:endParaRPr>
          </a:p>
          <a:p>
            <a:pPr marL="0" marR="190500" lvl="0" indent="0" algn="l" rtl="0">
              <a:lnSpc>
                <a:spcPct val="100000"/>
              </a:lnSpc>
              <a:spcBef>
                <a:spcPts val="1100"/>
              </a:spcBef>
              <a:spcAft>
                <a:spcPts val="0"/>
              </a:spcAft>
              <a:buClr>
                <a:srgbClr val="000000"/>
              </a:buClr>
              <a:buSzPts val="1650"/>
              <a:buFont typeface="Arial"/>
              <a:buNone/>
            </a:pPr>
            <a:endParaRPr sz="1650" b="0" i="0" u="none" strike="noStrike" cap="none" dirty="0">
              <a:solidFill>
                <a:schemeClr val="dk1"/>
              </a:solidFill>
              <a:highlight>
                <a:srgbClr val="FFFFFF"/>
              </a:highlight>
              <a:latin typeface="Arial"/>
              <a:ea typeface="Arial"/>
              <a:cs typeface="Arial"/>
              <a:sym typeface="Arial"/>
            </a:endParaRPr>
          </a:p>
          <a:p>
            <a:pPr marL="0" marR="190500" lvl="0" indent="0" algn="l" rtl="0">
              <a:lnSpc>
                <a:spcPct val="100000"/>
              </a:lnSpc>
              <a:spcBef>
                <a:spcPts val="1100"/>
              </a:spcBef>
              <a:spcAft>
                <a:spcPts val="0"/>
              </a:spcAft>
              <a:buClr>
                <a:srgbClr val="000000"/>
              </a:buClr>
              <a:buSzPts val="1650"/>
              <a:buFont typeface="Arial"/>
              <a:buNone/>
            </a:pPr>
            <a:endParaRPr sz="1650" b="1" i="0" u="none" strike="noStrike" cap="none" dirty="0">
              <a:solidFill>
                <a:schemeClr val="dk1"/>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2"/>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100"/>
              <a:buFont typeface="Arial"/>
              <a:buNone/>
            </a:pPr>
            <a:r>
              <a:rPr lang="en-US" sz="3200" b="1" i="1">
                <a:latin typeface="Times New Roman"/>
                <a:ea typeface="Times New Roman"/>
                <a:cs typeface="Times New Roman"/>
                <a:sym typeface="Times New Roman"/>
              </a:rPr>
              <a:t>Model Building</a:t>
            </a:r>
            <a:endParaRPr/>
          </a:p>
        </p:txBody>
      </p:sp>
      <p:sp>
        <p:nvSpPr>
          <p:cNvPr id="356" name="Google Shape;356;p22"/>
          <p:cNvSpPr/>
          <p:nvPr/>
        </p:nvSpPr>
        <p:spPr>
          <a:xfrm>
            <a:off x="0" y="720224"/>
            <a:ext cx="7735200" cy="598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strike="noStrike" cap="none">
                <a:solidFill>
                  <a:srgbClr val="000000"/>
                </a:solidFill>
                <a:latin typeface="Times New Roman"/>
                <a:ea typeface="Times New Roman"/>
                <a:cs typeface="Times New Roman"/>
                <a:sym typeface="Times New Roman"/>
              </a:rPr>
              <a:t>5.</a:t>
            </a:r>
            <a:r>
              <a:rPr lang="en-US" sz="2100" b="1" i="0" u="none" strike="noStrike" cap="none">
                <a:solidFill>
                  <a:schemeClr val="dk1"/>
                </a:solidFill>
                <a:latin typeface="Times New Roman"/>
                <a:ea typeface="Times New Roman"/>
                <a:cs typeface="Times New Roman"/>
                <a:sym typeface="Times New Roman"/>
              </a:rPr>
              <a:t>Exponential Smoothing, Holt Winter's Exponential Smoothing</a:t>
            </a:r>
            <a:endParaRPr sz="21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1900" b="1" i="0" u="none" strike="noStrike" cap="none">
              <a:solidFill>
                <a:schemeClr val="dk1"/>
              </a:solidFill>
              <a:latin typeface="Times New Roman"/>
              <a:ea typeface="Times New Roman"/>
              <a:cs typeface="Times New Roman"/>
              <a:sym typeface="Times New Roman"/>
            </a:endParaRPr>
          </a:p>
          <a:p>
            <a:pPr marL="0" marR="0" lvl="0" indent="-101600" algn="l" rtl="0">
              <a:lnSpc>
                <a:spcPct val="100000"/>
              </a:lnSpc>
              <a:spcBef>
                <a:spcPts val="0"/>
              </a:spcBef>
              <a:spcAft>
                <a:spcPts val="0"/>
              </a:spcAft>
              <a:buClr>
                <a:srgbClr val="000000"/>
              </a:buClr>
              <a:buSzPts val="1600"/>
              <a:buFont typeface="Arial"/>
              <a:buChar char="•"/>
            </a:pPr>
            <a:r>
              <a:rPr lang="en-US" sz="1800" b="1" i="0" u="none" strike="noStrike" cap="none">
                <a:solidFill>
                  <a:srgbClr val="000000"/>
                </a:solidFill>
                <a:latin typeface="Times New Roman"/>
                <a:ea typeface="Times New Roman"/>
                <a:cs typeface="Times New Roman"/>
                <a:sym typeface="Times New Roman"/>
              </a:rPr>
              <a:t>Model building part is done by Exponential Smoothening as-</a:t>
            </a:r>
            <a:endParaRPr sz="1800" b="0" i="0" u="none" strike="noStrike" cap="none">
              <a:solidFill>
                <a:srgbClr val="000000"/>
              </a:solidFill>
              <a:latin typeface="Times New Roman"/>
              <a:ea typeface="Times New Roman"/>
              <a:cs typeface="Times New Roman"/>
              <a:sym typeface="Times New Roman"/>
            </a:endParaRPr>
          </a:p>
          <a:p>
            <a:pPr marL="0" marR="0" lvl="0" indent="-101600" algn="l" rtl="0">
              <a:lnSpc>
                <a:spcPct val="100000"/>
              </a:lnSpc>
              <a:spcBef>
                <a:spcPts val="0"/>
              </a:spcBef>
              <a:spcAft>
                <a:spcPts val="0"/>
              </a:spcAft>
              <a:buClr>
                <a:srgbClr val="000000"/>
              </a:buClr>
              <a:buSzPts val="1600"/>
              <a:buFont typeface="Arial"/>
              <a:buChar char="•"/>
            </a:pPr>
            <a:r>
              <a:rPr lang="en-US" sz="1600" b="1" i="0" u="none" strike="noStrike" cap="none">
                <a:solidFill>
                  <a:srgbClr val="000000"/>
                </a:solidFill>
                <a:latin typeface="Times New Roman"/>
                <a:ea typeface="Times New Roman"/>
                <a:cs typeface="Times New Roman"/>
                <a:sym typeface="Times New Roman"/>
              </a:rPr>
              <a:t>Exponential Smoothening: </a:t>
            </a:r>
            <a:r>
              <a:rPr lang="en-US" sz="1600" b="0" i="0" u="none" strike="noStrike" cap="none">
                <a:solidFill>
                  <a:srgbClr val="000000"/>
                </a:solidFill>
                <a:latin typeface="Times New Roman"/>
                <a:ea typeface="Times New Roman"/>
                <a:cs typeface="Times New Roman"/>
                <a:sym typeface="Times New Roman"/>
              </a:rPr>
              <a:t>It is one of the rule of thumb technique for smoothing time series</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data using the</a:t>
            </a:r>
            <a:r>
              <a:rPr lang="en-US" sz="1600" b="1" i="0" u="none" strike="noStrike" cap="none">
                <a:solidFill>
                  <a:srgbClr val="000000"/>
                </a:solidFill>
                <a:latin typeface="Times New Roman"/>
                <a:ea typeface="Times New Roman"/>
                <a:cs typeface="Times New Roman"/>
                <a:sym typeface="Times New Roman"/>
              </a:rPr>
              <a:t> </a:t>
            </a:r>
            <a:r>
              <a:rPr lang="en-US" sz="1600" b="0" i="0" u="none" strike="noStrike" cap="none">
                <a:solidFill>
                  <a:srgbClr val="000000"/>
                </a:solidFill>
                <a:latin typeface="Times New Roman"/>
                <a:ea typeface="Times New Roman"/>
                <a:cs typeface="Times New Roman"/>
                <a:sym typeface="Times New Roman"/>
              </a:rPr>
              <a:t>exponential window function. Whereas in the simple moving average the past</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observations are weighted equally, exponential functions are used to assign exponentially </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decreasing weights over time.</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For this business problem, we have decided to apply Exponential Smoothening to forecast the</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future values.</a:t>
            </a:r>
            <a:endParaRPr sz="1600" b="0" i="0" u="none" strike="noStrike" cap="none">
              <a:solidFill>
                <a:srgbClr val="000000"/>
              </a:solidFill>
              <a:latin typeface="Times New Roman"/>
              <a:ea typeface="Times New Roman"/>
              <a:cs typeface="Times New Roman"/>
              <a:sym typeface="Times New Roman"/>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Various exponential model are applied such as Simple Exponential Smoothing, Holts Exponential Smoothing, Holt Winter's Exponential Smoothing.</a:t>
            </a:r>
            <a:endParaRPr sz="1600" b="0" i="0" u="none" strike="noStrike" cap="none">
              <a:solidFill>
                <a:srgbClr val="000000"/>
              </a:solidFill>
              <a:latin typeface="Times New Roman"/>
              <a:ea typeface="Times New Roman"/>
              <a:cs typeface="Times New Roman"/>
              <a:sym typeface="Times New Roman"/>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We evaluated the model using MAPE(mean absolute percentage error) AND Holt Winter's Exponential </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Smoothing with multiplicative seasonality and additive trend is giving us the less error.</a:t>
            </a:r>
            <a:endParaRPr sz="1600" b="0" i="0" u="none" strike="noStrike" cap="none">
              <a:solidFill>
                <a:srgbClr val="000000"/>
              </a:solidFill>
              <a:latin typeface="Times New Roman"/>
              <a:ea typeface="Times New Roman"/>
              <a:cs typeface="Times New Roman"/>
              <a:sym typeface="Times New Roman"/>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Hence we have decided the Holt Winter's Exponential Smoothing is the </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      best for the business problem.</a:t>
            </a:r>
            <a:br>
              <a:rPr lang="en-US" sz="1600" b="0" i="0" u="none" strike="noStrike" cap="none">
                <a:solidFill>
                  <a:srgbClr val="000000"/>
                </a:solidFill>
                <a:latin typeface="Times New Roman"/>
                <a:ea typeface="Times New Roman"/>
                <a:cs typeface="Times New Roman"/>
                <a:sym typeface="Times New Roman"/>
              </a:rPr>
            </a:br>
            <a:endParaRPr sz="1600" b="0" i="0" u="none" strike="noStrike" cap="none">
              <a:solidFill>
                <a:srgbClr val="000000"/>
              </a:solidFill>
              <a:latin typeface="Times New Roman"/>
              <a:ea typeface="Times New Roman"/>
              <a:cs typeface="Times New Roman"/>
              <a:sym typeface="Times New Roman"/>
            </a:endParaRPr>
          </a:p>
        </p:txBody>
      </p:sp>
      <p:pic>
        <p:nvPicPr>
          <p:cNvPr id="357" name="Google Shape;357;p22"/>
          <p:cNvPicPr preferRelativeResize="0"/>
          <p:nvPr/>
        </p:nvPicPr>
        <p:blipFill rotWithShape="1">
          <a:blip r:embed="rId3">
            <a:alphaModFix/>
          </a:blip>
          <a:srcRect/>
          <a:stretch/>
        </p:blipFill>
        <p:spPr>
          <a:xfrm>
            <a:off x="9580951" y="5582902"/>
            <a:ext cx="2592012" cy="805375"/>
          </a:xfrm>
          <a:prstGeom prst="rect">
            <a:avLst/>
          </a:prstGeom>
          <a:noFill/>
          <a:ln>
            <a:noFill/>
          </a:ln>
        </p:spPr>
      </p:pic>
      <p:pic>
        <p:nvPicPr>
          <p:cNvPr id="358" name="Google Shape;358;p22"/>
          <p:cNvPicPr preferRelativeResize="0"/>
          <p:nvPr/>
        </p:nvPicPr>
        <p:blipFill rotWithShape="1">
          <a:blip r:embed="rId4">
            <a:alphaModFix/>
          </a:blip>
          <a:srcRect/>
          <a:stretch/>
        </p:blipFill>
        <p:spPr>
          <a:xfrm>
            <a:off x="7735078" y="1139926"/>
            <a:ext cx="4246051" cy="27856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3"/>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i="1">
                <a:latin typeface="Times New Roman"/>
                <a:ea typeface="Times New Roman"/>
                <a:cs typeface="Times New Roman"/>
                <a:sym typeface="Times New Roman"/>
              </a:rPr>
              <a:t>Best Model  </a:t>
            </a:r>
            <a:r>
              <a:rPr lang="en-US" sz="3200" b="1">
                <a:latin typeface="Times New Roman"/>
                <a:ea typeface="Times New Roman"/>
                <a:cs typeface="Times New Roman"/>
                <a:sym typeface="Times New Roman"/>
              </a:rPr>
              <a:t>–</a:t>
            </a:r>
            <a:endParaRPr/>
          </a:p>
        </p:txBody>
      </p:sp>
      <p:pic>
        <p:nvPicPr>
          <p:cNvPr id="365" name="Google Shape;365;p23"/>
          <p:cNvPicPr preferRelativeResize="0"/>
          <p:nvPr/>
        </p:nvPicPr>
        <p:blipFill rotWithShape="1">
          <a:blip r:embed="rId3">
            <a:alphaModFix/>
          </a:blip>
          <a:srcRect/>
          <a:stretch/>
        </p:blipFill>
        <p:spPr>
          <a:xfrm>
            <a:off x="9580951" y="5582902"/>
            <a:ext cx="2592012" cy="805375"/>
          </a:xfrm>
          <a:prstGeom prst="rect">
            <a:avLst/>
          </a:prstGeom>
          <a:noFill/>
          <a:ln>
            <a:noFill/>
          </a:ln>
        </p:spPr>
      </p:pic>
      <p:sp>
        <p:nvSpPr>
          <p:cNvPr id="366" name="Google Shape;366;p23"/>
          <p:cNvSpPr/>
          <p:nvPr/>
        </p:nvSpPr>
        <p:spPr>
          <a:xfrm>
            <a:off x="312675" y="940575"/>
            <a:ext cx="11879400" cy="544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When come to the current model building, we have used Holt Winter's Exponential Smoothing as the finalized algorithm to get the forecasted values. Here comparing with the exponential smoothening model, Holt Winter's Exponential Smoothing with multiplicative seasonality and additive trend  gives less error</a:t>
            </a:r>
            <a:br>
              <a:rPr lang="en-US" sz="1800" b="0" i="0" u="none" strike="noStrike" cap="none" dirty="0">
                <a:solidFill>
                  <a:srgbClr val="000000"/>
                </a:solidFill>
                <a:latin typeface="Times New Roman"/>
                <a:ea typeface="Times New Roman"/>
                <a:cs typeface="Times New Roman"/>
                <a:sym typeface="Times New Roman"/>
              </a:rPr>
            </a:br>
            <a:br>
              <a:rPr lang="en-US" sz="1800" b="0" i="0" u="none" strike="noStrike" cap="none" dirty="0">
                <a:solidFill>
                  <a:srgbClr val="000000"/>
                </a:solidFill>
                <a:latin typeface="Times New Roman"/>
                <a:ea typeface="Times New Roman"/>
                <a:cs typeface="Times New Roman"/>
                <a:sym typeface="Times New Roman"/>
              </a:rPr>
            </a:br>
            <a:r>
              <a:rPr lang="en-US" sz="1800" b="1" i="0" u="none" strike="noStrike" cap="none" dirty="0">
                <a:solidFill>
                  <a:srgbClr val="000000"/>
                </a:solidFill>
                <a:latin typeface="Times New Roman"/>
                <a:ea typeface="Times New Roman"/>
                <a:cs typeface="Times New Roman"/>
                <a:sym typeface="Times New Roman"/>
              </a:rPr>
              <a:t>Metrics for the </a:t>
            </a:r>
            <a:r>
              <a:rPr lang="en-US" sz="1800" b="0" i="0" u="none" strike="noStrike" cap="none" dirty="0">
                <a:solidFill>
                  <a:srgbClr val="000000"/>
                </a:solidFill>
                <a:latin typeface="Times New Roman"/>
                <a:ea typeface="Times New Roman"/>
                <a:cs typeface="Times New Roman"/>
                <a:sym typeface="Times New Roman"/>
              </a:rPr>
              <a:t>Holt Winter's Exponential Smoothing </a:t>
            </a:r>
            <a:r>
              <a:rPr lang="en-US" sz="1800" b="1" i="0" u="none" strike="noStrike" cap="none" dirty="0">
                <a:solidFill>
                  <a:srgbClr val="000000"/>
                </a:solidFill>
                <a:latin typeface="Times New Roman"/>
                <a:ea typeface="Times New Roman"/>
                <a:cs typeface="Times New Roman"/>
                <a:sym typeface="Times New Roman"/>
              </a:rPr>
              <a:t>:</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 Creating a function to calculate the MAPE value for test data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def MAPE(</a:t>
            </a:r>
            <a:r>
              <a:rPr lang="en-US" sz="1800" b="0" i="0" u="none" strike="noStrike" cap="none" dirty="0" err="1">
                <a:solidFill>
                  <a:srgbClr val="000000"/>
                </a:solidFill>
                <a:latin typeface="Times New Roman"/>
                <a:ea typeface="Times New Roman"/>
                <a:cs typeface="Times New Roman"/>
                <a:sym typeface="Times New Roman"/>
              </a:rPr>
              <a:t>pred</a:t>
            </a:r>
            <a:r>
              <a:rPr lang="en-US" sz="1800" b="0" i="0" u="none" strike="noStrike" cap="none" dirty="0">
                <a:solidFill>
                  <a:srgbClr val="000000"/>
                </a:solidFill>
                <a:latin typeface="Times New Roman"/>
                <a:ea typeface="Times New Roman"/>
                <a:cs typeface="Times New Roman"/>
                <a:sym typeface="Times New Roman"/>
              </a:rPr>
              <a:t>, org):</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temp = </a:t>
            </a:r>
            <a:r>
              <a:rPr lang="en-US" sz="1800" b="0" i="0" u="none" strike="noStrike" cap="none" dirty="0" err="1">
                <a:solidFill>
                  <a:srgbClr val="000000"/>
                </a:solidFill>
                <a:latin typeface="Times New Roman"/>
                <a:ea typeface="Times New Roman"/>
                <a:cs typeface="Times New Roman"/>
                <a:sym typeface="Times New Roman"/>
              </a:rPr>
              <a:t>np.abs</a:t>
            </a:r>
            <a:r>
              <a:rPr lang="en-US" sz="1800" b="0" i="0" u="none" strike="noStrike" cap="none" dirty="0">
                <a:solidFill>
                  <a:srgbClr val="000000"/>
                </a:solidFill>
                <a:latin typeface="Times New Roman"/>
                <a:ea typeface="Times New Roman"/>
                <a:cs typeface="Times New Roman"/>
                <a:sym typeface="Times New Roman"/>
              </a:rPr>
              <a:t>((</a:t>
            </a:r>
            <a:r>
              <a:rPr lang="en-US" sz="1800" b="0" i="0" u="none" strike="noStrike" cap="none" dirty="0" err="1">
                <a:solidFill>
                  <a:srgbClr val="000000"/>
                </a:solidFill>
                <a:latin typeface="Times New Roman"/>
                <a:ea typeface="Times New Roman"/>
                <a:cs typeface="Times New Roman"/>
                <a:sym typeface="Times New Roman"/>
              </a:rPr>
              <a:t>pred</a:t>
            </a:r>
            <a:r>
              <a:rPr lang="en-US" sz="1800" b="0" i="0" u="none" strike="noStrike" cap="none" dirty="0">
                <a:solidFill>
                  <a:srgbClr val="000000"/>
                </a:solidFill>
                <a:latin typeface="Times New Roman"/>
                <a:ea typeface="Times New Roman"/>
                <a:cs typeface="Times New Roman"/>
                <a:sym typeface="Times New Roman"/>
              </a:rPr>
              <a:t>-org)/org)*100</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return </a:t>
            </a:r>
            <a:r>
              <a:rPr lang="en-US" sz="1800" b="0" i="0" u="none" strike="noStrike" cap="none" dirty="0" err="1">
                <a:solidFill>
                  <a:srgbClr val="000000"/>
                </a:solidFill>
                <a:latin typeface="Times New Roman"/>
                <a:ea typeface="Times New Roman"/>
                <a:cs typeface="Times New Roman"/>
                <a:sym typeface="Times New Roman"/>
              </a:rPr>
              <a:t>np.mean</a:t>
            </a:r>
            <a:r>
              <a:rPr lang="en-US" sz="1800" b="0" i="0" u="none" strike="noStrike" cap="none" dirty="0">
                <a:solidFill>
                  <a:srgbClr val="000000"/>
                </a:solidFill>
                <a:latin typeface="Times New Roman"/>
                <a:ea typeface="Times New Roman"/>
                <a:cs typeface="Times New Roman"/>
                <a:sym typeface="Times New Roman"/>
              </a:rPr>
              <a:t>(temp)</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Times New Roman"/>
                <a:ea typeface="Times New Roman"/>
                <a:cs typeface="Times New Roman"/>
                <a:sym typeface="Times New Roman"/>
              </a:rPr>
              <a:t>mv_pred</a:t>
            </a:r>
            <a:r>
              <a:rPr lang="en-US" sz="1800" b="0" i="0" u="none" strike="noStrike" cap="none" dirty="0">
                <a:solidFill>
                  <a:srgbClr val="000000"/>
                </a:solidFill>
                <a:latin typeface="Times New Roman"/>
                <a:ea typeface="Times New Roman"/>
                <a:cs typeface="Times New Roman"/>
                <a:sym typeface="Times New Roman"/>
              </a:rPr>
              <a:t> = cement["Sales"].rolling(4).mean()</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Times New Roman"/>
                <a:ea typeface="Times New Roman"/>
                <a:cs typeface="Times New Roman"/>
                <a:sym typeface="Times New Roman"/>
              </a:rPr>
              <a:t>mv_pred.tail</a:t>
            </a:r>
            <a:r>
              <a:rPr lang="en-US" sz="1800" b="0" i="0" u="none" strike="noStrike" cap="none" dirty="0">
                <a:solidFill>
                  <a:srgbClr val="000000"/>
                </a:solidFill>
                <a:latin typeface="Times New Roman"/>
                <a:ea typeface="Times New Roman"/>
                <a:cs typeface="Times New Roman"/>
                <a:sym typeface="Times New Roman"/>
              </a:rPr>
              <a:t>(4)</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MAPE</a:t>
            </a:r>
            <a:r>
              <a:rPr lang="en-US" sz="1800" b="0" i="0" u="none" strike="noStrike" cap="none" dirty="0">
                <a:solidFill>
                  <a:srgbClr val="000000"/>
                </a:solidFill>
                <a:latin typeface="Times New Roman"/>
                <a:ea typeface="Times New Roman"/>
                <a:cs typeface="Times New Roman"/>
                <a:sym typeface="Times New Roman"/>
              </a:rPr>
              <a:t>(</a:t>
            </a:r>
            <a:r>
              <a:rPr lang="en-US" sz="1800" b="0" i="0" u="none" strike="noStrike" cap="none" dirty="0" err="1">
                <a:solidFill>
                  <a:srgbClr val="000000"/>
                </a:solidFill>
                <a:latin typeface="Times New Roman"/>
                <a:ea typeface="Times New Roman"/>
                <a:cs typeface="Times New Roman"/>
                <a:sym typeface="Times New Roman"/>
              </a:rPr>
              <a:t>mv_pred.tail</a:t>
            </a:r>
            <a:r>
              <a:rPr lang="en-US" sz="1800" b="0" i="0" u="none" strike="noStrike" cap="none" dirty="0">
                <a:solidFill>
                  <a:srgbClr val="000000"/>
                </a:solidFill>
                <a:latin typeface="Times New Roman"/>
                <a:ea typeface="Times New Roman"/>
                <a:cs typeface="Times New Roman"/>
                <a:sym typeface="Times New Roman"/>
              </a:rPr>
              <a:t>(4), </a:t>
            </a:r>
            <a:r>
              <a:rPr lang="en-US" sz="1800" b="0" i="0" u="none" strike="noStrike" cap="none" dirty="0" err="1">
                <a:solidFill>
                  <a:srgbClr val="000000"/>
                </a:solidFill>
                <a:latin typeface="Times New Roman"/>
                <a:ea typeface="Times New Roman"/>
                <a:cs typeface="Times New Roman"/>
                <a:sym typeface="Times New Roman"/>
              </a:rPr>
              <a:t>Test.Sales</a:t>
            </a:r>
            <a:r>
              <a:rPr lang="en-US" sz="1800" b="0" i="0" u="none" strike="noStrike" cap="none" dirty="0">
                <a:solidFill>
                  <a:srgbClr val="000000"/>
                </a:solidFill>
                <a:latin typeface="Times New Roman"/>
                <a:ea typeface="Times New Roman"/>
                <a:cs typeface="Times New Roman"/>
                <a:sym typeface="Times New Roman"/>
              </a:rPr>
              <a:t>)</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Therefore the MAPE(Mean Absolute percentage error )is-&gt;</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Out[172</a:t>
            </a:r>
            <a:r>
              <a:rPr lang="en-US" sz="1800" b="1" i="0" u="none" strike="noStrike" cap="none" dirty="0">
                <a:solidFill>
                  <a:srgbClr val="000000"/>
                </a:solidFill>
                <a:latin typeface="Times New Roman"/>
                <a:ea typeface="Times New Roman"/>
                <a:cs typeface="Times New Roman"/>
                <a:sym typeface="Times New Roman"/>
              </a:rPr>
              <a:t>]: 32.415305450986466</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a:latin typeface="Times New Roman"/>
                <a:ea typeface="Times New Roman"/>
                <a:cs typeface="Times New Roman"/>
                <a:sym typeface="Times New Roman"/>
              </a:rPr>
              <a:t>Model Deployment - Strategy</a:t>
            </a:r>
            <a:endParaRPr sz="3200">
              <a:latin typeface="Times New Roman"/>
              <a:ea typeface="Times New Roman"/>
              <a:cs typeface="Times New Roman"/>
              <a:sym typeface="Times New Roman"/>
            </a:endParaRPr>
          </a:p>
        </p:txBody>
      </p:sp>
      <p:sp>
        <p:nvSpPr>
          <p:cNvPr id="373" name="Google Shape;373;p24"/>
          <p:cNvSpPr txBox="1"/>
          <p:nvPr/>
        </p:nvSpPr>
        <p:spPr>
          <a:xfrm>
            <a:off x="0" y="1070225"/>
            <a:ext cx="120585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Model Deployment is done using Streamlit Cloud.</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To Deploy the Model, we created an account in GitHub( </a:t>
            </a:r>
            <a:r>
              <a:rPr lang="en-US" sz="2200" b="1" i="0" u="none" strike="noStrike" cap="none">
                <a:solidFill>
                  <a:schemeClr val="dk1"/>
                </a:solidFill>
                <a:latin typeface="Times New Roman"/>
                <a:ea typeface="Times New Roman"/>
                <a:cs typeface="Times New Roman"/>
                <a:sym typeface="Times New Roman"/>
              </a:rPr>
              <a:t>GitHub is a for-profit company offering a cloud-based Git repository</a:t>
            </a:r>
            <a:r>
              <a:rPr lang="en-US" sz="2200" b="0" i="0" u="none" strike="noStrike" cap="none">
                <a:solidFill>
                  <a:schemeClr val="dk1"/>
                </a:solidFill>
                <a:latin typeface="Times New Roman"/>
                <a:ea typeface="Times New Roman"/>
                <a:cs typeface="Times New Roman"/>
                <a:sym typeface="Times New Roman"/>
              </a:rPr>
              <a:t> that helps developers store, manage, track and control changes).</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Then we created </a:t>
            </a:r>
            <a:r>
              <a:rPr lang="en-US" sz="2200" b="1" i="0" u="none" strike="noStrike" cap="none">
                <a:solidFill>
                  <a:schemeClr val="dk1"/>
                </a:solidFill>
                <a:latin typeface="Times New Roman"/>
                <a:ea typeface="Times New Roman"/>
                <a:cs typeface="Times New Roman"/>
                <a:sym typeface="Times New Roman"/>
              </a:rPr>
              <a:t>Git repository in it uploaded required </a:t>
            </a:r>
            <a:r>
              <a:rPr lang="en-US" sz="2200" b="0" i="0" u="none" strike="noStrike" cap="none">
                <a:solidFill>
                  <a:schemeClr val="dk1"/>
                </a:solidFill>
                <a:latin typeface="Times New Roman"/>
                <a:ea typeface="Times New Roman"/>
                <a:cs typeface="Times New Roman"/>
                <a:sym typeface="Times New Roman"/>
              </a:rPr>
              <a:t>files.The required files are </a:t>
            </a:r>
            <a:r>
              <a:rPr lang="en-US" sz="22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Procfile</a:t>
            </a:r>
            <a:r>
              <a:rPr lang="en-US" sz="2200" b="0" i="0" u="none" strike="noStrike" cap="none">
                <a:solidFill>
                  <a:schemeClr val="dk1"/>
                </a:solidFill>
                <a:latin typeface="Times New Roman"/>
                <a:ea typeface="Times New Roman"/>
                <a:cs typeface="Times New Roman"/>
                <a:sym typeface="Times New Roman"/>
              </a:rPr>
              <a:t>, requirements.txt, test.py, time series forecasting.py, setup.sh</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9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2400"/>
              <a:buFont typeface="Arial"/>
              <a:buNone/>
            </a:pPr>
            <a:endParaRPr sz="2400" b="1" i="0" u="none" strike="noStrike" cap="none">
              <a:solidFill>
                <a:srgbClr val="203864"/>
              </a:solidFill>
              <a:latin typeface="Times New Roman"/>
              <a:ea typeface="Times New Roman"/>
              <a:cs typeface="Times New Roman"/>
              <a:sym typeface="Times New Roman"/>
            </a:endParaRPr>
          </a:p>
        </p:txBody>
      </p:sp>
      <p:pic>
        <p:nvPicPr>
          <p:cNvPr id="374" name="Google Shape;374;p24"/>
          <p:cNvPicPr preferRelativeResize="0"/>
          <p:nvPr/>
        </p:nvPicPr>
        <p:blipFill rotWithShape="1">
          <a:blip r:embed="rId4">
            <a:alphaModFix/>
          </a:blip>
          <a:srcRect/>
          <a:stretch/>
        </p:blipFill>
        <p:spPr>
          <a:xfrm>
            <a:off x="9580951" y="6040102"/>
            <a:ext cx="2592012" cy="805375"/>
          </a:xfrm>
          <a:prstGeom prst="rect">
            <a:avLst/>
          </a:prstGeom>
          <a:noFill/>
          <a:ln>
            <a:noFill/>
          </a:ln>
        </p:spPr>
      </p:pic>
      <p:pic>
        <p:nvPicPr>
          <p:cNvPr id="375" name="Google Shape;375;p24"/>
          <p:cNvPicPr preferRelativeResize="0"/>
          <p:nvPr/>
        </p:nvPicPr>
        <p:blipFill rotWithShape="1">
          <a:blip r:embed="rId5">
            <a:alphaModFix/>
          </a:blip>
          <a:srcRect/>
          <a:stretch/>
        </p:blipFill>
        <p:spPr>
          <a:xfrm>
            <a:off x="84350" y="3785688"/>
            <a:ext cx="2372451" cy="2043276"/>
          </a:xfrm>
          <a:prstGeom prst="rect">
            <a:avLst/>
          </a:prstGeom>
          <a:noFill/>
          <a:ln>
            <a:noFill/>
          </a:ln>
        </p:spPr>
      </p:pic>
      <p:sp>
        <p:nvSpPr>
          <p:cNvPr id="376" name="Google Shape;376;p24"/>
          <p:cNvSpPr/>
          <p:nvPr/>
        </p:nvSpPr>
        <p:spPr>
          <a:xfrm>
            <a:off x="2427175" y="4574450"/>
            <a:ext cx="343800" cy="293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7" name="Google Shape;377;p24"/>
          <p:cNvGrpSpPr/>
          <p:nvPr/>
        </p:nvGrpSpPr>
        <p:grpSpPr>
          <a:xfrm>
            <a:off x="2904719" y="3995301"/>
            <a:ext cx="3099900" cy="1824600"/>
            <a:chOff x="2648157" y="4013327"/>
            <a:chExt cx="3099900" cy="1824600"/>
          </a:xfrm>
        </p:grpSpPr>
        <p:sp>
          <p:nvSpPr>
            <p:cNvPr id="378" name="Google Shape;378;p24"/>
            <p:cNvSpPr/>
            <p:nvPr/>
          </p:nvSpPr>
          <p:spPr>
            <a:xfrm>
              <a:off x="2648157" y="4013327"/>
              <a:ext cx="3099900" cy="1824600"/>
            </a:xfrm>
            <a:prstGeom prst="roundRect">
              <a:avLst>
                <a:gd name="adj" fmla="val 16667"/>
              </a:avLst>
            </a:prstGeom>
            <a:solidFill>
              <a:srgbClr val="FFFFFF"/>
            </a:solidFill>
            <a:ln w="12700"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79" name="Google Shape;379;p24"/>
            <p:cNvGrpSpPr/>
            <p:nvPr/>
          </p:nvGrpSpPr>
          <p:grpSpPr>
            <a:xfrm>
              <a:off x="2914113" y="4434963"/>
              <a:ext cx="2705787" cy="1215071"/>
              <a:chOff x="2799480" y="1501030"/>
              <a:chExt cx="4429906" cy="2441863"/>
            </a:xfrm>
          </p:grpSpPr>
          <p:pic>
            <p:nvPicPr>
              <p:cNvPr id="380" name="Google Shape;380;p24"/>
              <p:cNvPicPr preferRelativeResize="0"/>
              <p:nvPr/>
            </p:nvPicPr>
            <p:blipFill rotWithShape="1">
              <a:blip r:embed="rId6">
                <a:alphaModFix/>
              </a:blip>
              <a:srcRect/>
              <a:stretch/>
            </p:blipFill>
            <p:spPr>
              <a:xfrm>
                <a:off x="3324369" y="2912016"/>
                <a:ext cx="2073131" cy="1030877"/>
              </a:xfrm>
              <a:prstGeom prst="rect">
                <a:avLst/>
              </a:prstGeom>
              <a:noFill/>
              <a:ln>
                <a:noFill/>
              </a:ln>
            </p:spPr>
          </p:pic>
          <p:pic>
            <p:nvPicPr>
              <p:cNvPr id="381" name="Google Shape;381;p24" descr="Matplotlib logo — Matplotlib 3.1.0 documentation"/>
              <p:cNvPicPr preferRelativeResize="0"/>
              <p:nvPr/>
            </p:nvPicPr>
            <p:blipFill rotWithShape="1">
              <a:blip r:embed="rId7">
                <a:alphaModFix/>
              </a:blip>
              <a:srcRect/>
              <a:stretch/>
            </p:blipFill>
            <p:spPr>
              <a:xfrm>
                <a:off x="5095786" y="2274322"/>
                <a:ext cx="2133600" cy="520672"/>
              </a:xfrm>
              <a:prstGeom prst="rect">
                <a:avLst/>
              </a:prstGeom>
              <a:noFill/>
              <a:ln>
                <a:noFill/>
              </a:ln>
            </p:spPr>
          </p:pic>
          <p:pic>
            <p:nvPicPr>
              <p:cNvPr id="382" name="Google Shape;382;p24"/>
              <p:cNvPicPr preferRelativeResize="0"/>
              <p:nvPr/>
            </p:nvPicPr>
            <p:blipFill rotWithShape="1">
              <a:blip r:embed="rId8">
                <a:alphaModFix/>
              </a:blip>
              <a:srcRect/>
              <a:stretch/>
            </p:blipFill>
            <p:spPr>
              <a:xfrm>
                <a:off x="2799480" y="1501030"/>
                <a:ext cx="1917036" cy="839831"/>
              </a:xfrm>
              <a:prstGeom prst="rect">
                <a:avLst/>
              </a:prstGeom>
              <a:noFill/>
              <a:ln>
                <a:noFill/>
              </a:ln>
            </p:spPr>
          </p:pic>
        </p:grpSp>
      </p:grpSp>
      <p:grpSp>
        <p:nvGrpSpPr>
          <p:cNvPr id="383" name="Google Shape;383;p24"/>
          <p:cNvGrpSpPr/>
          <p:nvPr/>
        </p:nvGrpSpPr>
        <p:grpSpPr>
          <a:xfrm>
            <a:off x="9560150" y="3380918"/>
            <a:ext cx="2311500" cy="2271546"/>
            <a:chOff x="8383213" y="3553822"/>
            <a:chExt cx="2311500" cy="2657400"/>
          </a:xfrm>
        </p:grpSpPr>
        <p:sp>
          <p:nvSpPr>
            <p:cNvPr id="384" name="Google Shape;384;p24"/>
            <p:cNvSpPr/>
            <p:nvPr/>
          </p:nvSpPr>
          <p:spPr>
            <a:xfrm>
              <a:off x="8383213" y="3553822"/>
              <a:ext cx="2311500" cy="2657400"/>
            </a:xfrm>
            <a:prstGeom prst="roundRect">
              <a:avLst>
                <a:gd name="adj" fmla="val 16667"/>
              </a:avLst>
            </a:prstGeom>
            <a:solidFill>
              <a:srgbClr val="FFFFFF"/>
            </a:solidFill>
            <a:ln w="12700"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85" name="Google Shape;385;p24" descr="Brand • Streamlit"/>
            <p:cNvPicPr preferRelativeResize="0"/>
            <p:nvPr/>
          </p:nvPicPr>
          <p:blipFill rotWithShape="1">
            <a:blip r:embed="rId9">
              <a:alphaModFix/>
            </a:blip>
            <a:srcRect/>
            <a:stretch/>
          </p:blipFill>
          <p:spPr>
            <a:xfrm>
              <a:off x="8646733" y="5421271"/>
              <a:ext cx="1679575" cy="601077"/>
            </a:xfrm>
            <a:prstGeom prst="rect">
              <a:avLst/>
            </a:prstGeom>
            <a:noFill/>
            <a:ln>
              <a:noFill/>
            </a:ln>
          </p:spPr>
        </p:pic>
        <p:pic>
          <p:nvPicPr>
            <p:cNvPr id="386" name="Google Shape;386;p24"/>
            <p:cNvPicPr preferRelativeResize="0"/>
            <p:nvPr/>
          </p:nvPicPr>
          <p:blipFill rotWithShape="1">
            <a:blip r:embed="rId10">
              <a:alphaModFix/>
            </a:blip>
            <a:srcRect/>
            <a:stretch/>
          </p:blipFill>
          <p:spPr>
            <a:xfrm>
              <a:off x="8939887" y="4085658"/>
              <a:ext cx="1015999" cy="571220"/>
            </a:xfrm>
            <a:prstGeom prst="rect">
              <a:avLst/>
            </a:prstGeom>
            <a:noFill/>
            <a:ln>
              <a:noFill/>
            </a:ln>
          </p:spPr>
        </p:pic>
        <p:pic>
          <p:nvPicPr>
            <p:cNvPr id="387" name="Google Shape;387;p24" descr="GitHub Logo and symbol, meaning, history, PNG, brand"/>
            <p:cNvPicPr preferRelativeResize="0"/>
            <p:nvPr/>
          </p:nvPicPr>
          <p:blipFill rotWithShape="1">
            <a:blip r:embed="rId11">
              <a:alphaModFix/>
            </a:blip>
            <a:srcRect/>
            <a:stretch/>
          </p:blipFill>
          <p:spPr>
            <a:xfrm>
              <a:off x="8831004" y="4723844"/>
              <a:ext cx="1233761" cy="690906"/>
            </a:xfrm>
            <a:prstGeom prst="rect">
              <a:avLst/>
            </a:prstGeom>
            <a:noFill/>
            <a:ln>
              <a:noFill/>
            </a:ln>
          </p:spPr>
        </p:pic>
      </p:grpSp>
      <p:sp>
        <p:nvSpPr>
          <p:cNvPr id="388" name="Google Shape;388;p24"/>
          <p:cNvSpPr/>
          <p:nvPr/>
        </p:nvSpPr>
        <p:spPr>
          <a:xfrm>
            <a:off x="6847100" y="4287125"/>
            <a:ext cx="1676100" cy="1134600"/>
          </a:xfrm>
          <a:prstGeom prst="roundRect">
            <a:avLst>
              <a:gd name="adj" fmla="val 16667"/>
            </a:avLst>
          </a:prstGeom>
          <a:solidFill>
            <a:srgbClr val="ECECEC"/>
          </a:solidFill>
          <a:ln w="9525" cap="flat" cmpd="sng">
            <a:solidFill>
              <a:srgbClr val="70AD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5B9BD5"/>
                </a:solidFill>
                <a:latin typeface="Times New Roman"/>
                <a:ea typeface="Times New Roman"/>
                <a:cs typeface="Times New Roman"/>
                <a:sym typeface="Times New Roman"/>
              </a:rPr>
              <a:t>Exponential</a:t>
            </a:r>
            <a:endParaRPr sz="1800" b="0" i="0" u="none" strike="noStrike" cap="none">
              <a:solidFill>
                <a:srgbClr val="5B9BD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rgbClr val="5B9BD5"/>
                </a:solidFill>
                <a:latin typeface="Times New Roman"/>
                <a:ea typeface="Times New Roman"/>
                <a:cs typeface="Times New Roman"/>
                <a:sym typeface="Times New Roman"/>
              </a:rPr>
              <a:t>      Smoothening</a:t>
            </a:r>
            <a:endParaRPr sz="1800" b="0" i="0" u="none" strike="noStrike" cap="none">
              <a:solidFill>
                <a:srgbClr val="5B9BD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389" name="Google Shape;389;p24"/>
          <p:cNvSpPr/>
          <p:nvPr/>
        </p:nvSpPr>
        <p:spPr>
          <a:xfrm>
            <a:off x="6138375" y="4728225"/>
            <a:ext cx="461400" cy="293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4"/>
          <p:cNvSpPr/>
          <p:nvPr/>
        </p:nvSpPr>
        <p:spPr>
          <a:xfrm>
            <a:off x="8767775" y="4683725"/>
            <a:ext cx="547800" cy="24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4"/>
          <p:cNvSpPr txBox="1"/>
          <p:nvPr/>
        </p:nvSpPr>
        <p:spPr>
          <a:xfrm>
            <a:off x="6999425" y="5652475"/>
            <a:ext cx="1676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Model Building</a:t>
            </a:r>
            <a:endParaRPr sz="1500" b="0" i="0" u="none" strike="noStrike" cap="none">
              <a:solidFill>
                <a:srgbClr val="000000"/>
              </a:solidFill>
              <a:latin typeface="Times New Roman"/>
              <a:ea typeface="Times New Roman"/>
              <a:cs typeface="Times New Roman"/>
              <a:sym typeface="Times New Roman"/>
            </a:endParaRPr>
          </a:p>
        </p:txBody>
      </p:sp>
      <p:sp>
        <p:nvSpPr>
          <p:cNvPr id="392" name="Google Shape;392;p24"/>
          <p:cNvSpPr txBox="1"/>
          <p:nvPr/>
        </p:nvSpPr>
        <p:spPr>
          <a:xfrm>
            <a:off x="3309050" y="6052250"/>
            <a:ext cx="275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4"/>
          <p:cNvSpPr txBox="1"/>
          <p:nvPr/>
        </p:nvSpPr>
        <p:spPr>
          <a:xfrm>
            <a:off x="9851925" y="5701600"/>
            <a:ext cx="23724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Model Deployment</a:t>
            </a:r>
            <a:endParaRPr sz="15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5"/>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a:latin typeface="Times New Roman"/>
                <a:ea typeface="Times New Roman"/>
                <a:cs typeface="Times New Roman"/>
                <a:sym typeface="Times New Roman"/>
              </a:rPr>
              <a:t>Screenshot of output </a:t>
            </a:r>
            <a:endParaRPr sz="3200">
              <a:latin typeface="Times New Roman"/>
              <a:ea typeface="Times New Roman"/>
              <a:cs typeface="Times New Roman"/>
              <a:sym typeface="Times New Roman"/>
            </a:endParaRPr>
          </a:p>
        </p:txBody>
      </p:sp>
      <p:pic>
        <p:nvPicPr>
          <p:cNvPr id="400" name="Google Shape;400;p25"/>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6"/>
          <p:cNvSpPr txBox="1">
            <a:spLocks noGrp="1"/>
          </p:cNvSpPr>
          <p:nvPr>
            <p:ph type="title"/>
          </p:nvPr>
        </p:nvSpPr>
        <p:spPr>
          <a:xfrm>
            <a:off x="78900" y="13028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a:latin typeface="Times New Roman"/>
                <a:ea typeface="Times New Roman"/>
                <a:cs typeface="Times New Roman"/>
                <a:sym typeface="Times New Roman"/>
              </a:rPr>
              <a:t>Video of output </a:t>
            </a:r>
            <a:endParaRPr>
              <a:latin typeface="Times New Roman"/>
              <a:ea typeface="Times New Roman"/>
              <a:cs typeface="Times New Roman"/>
              <a:sym typeface="Times New Roman"/>
            </a:endParaRPr>
          </a:p>
        </p:txBody>
      </p:sp>
      <p:pic>
        <p:nvPicPr>
          <p:cNvPr id="408" name="Google Shape;408;p26"/>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7"/>
          <p:cNvSpPr txBox="1">
            <a:spLocks noGrp="1"/>
          </p:cNvSpPr>
          <p:nvPr>
            <p:ph type="title"/>
          </p:nvPr>
        </p:nvSpPr>
        <p:spPr>
          <a:xfrm>
            <a:off x="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a:latin typeface="Times New Roman"/>
                <a:ea typeface="Times New Roman"/>
                <a:cs typeface="Times New Roman"/>
                <a:sym typeface="Times New Roman"/>
              </a:rPr>
              <a:t>  Requirement </a:t>
            </a:r>
            <a:endParaRPr sz="3200">
              <a:latin typeface="Times New Roman"/>
              <a:ea typeface="Times New Roman"/>
              <a:cs typeface="Times New Roman"/>
              <a:sym typeface="Times New Roman"/>
            </a:endParaRPr>
          </a:p>
        </p:txBody>
      </p:sp>
      <p:pic>
        <p:nvPicPr>
          <p:cNvPr id="416" name="Google Shape;416;p2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17" name="Google Shape;417;p27"/>
          <p:cNvSpPr txBox="1"/>
          <p:nvPr/>
        </p:nvSpPr>
        <p:spPr>
          <a:xfrm>
            <a:off x="452450" y="1107900"/>
            <a:ext cx="8572200" cy="5602800"/>
          </a:xfrm>
          <a:prstGeom prst="rect">
            <a:avLst/>
          </a:prstGeom>
          <a:noFill/>
          <a:ln>
            <a:noFill/>
          </a:ln>
        </p:spPr>
        <p:txBody>
          <a:bodyPr spcFirstLastPara="1" wrap="square" lIns="91425" tIns="91425" rIns="91425" bIns="91425" anchor="t" anchorCtr="0">
            <a:spAutoFit/>
          </a:bodyPr>
          <a:lstStyle/>
          <a:p>
            <a:pPr marL="457200" marR="0" lvl="0" indent="-368300" algn="l" rtl="0">
              <a:lnSpc>
                <a:spcPct val="150000"/>
              </a:lnSpc>
              <a:spcBef>
                <a:spcPts val="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Python  &gt;=3.9</a:t>
            </a:r>
            <a:endParaRPr sz="2200" b="0" i="0" u="none" strike="noStrike" cap="none">
              <a:solidFill>
                <a:schemeClr val="dk1"/>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chemeClr val="dk1"/>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numpy&gt;=1.15.4</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rgbClr val="000000"/>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pandas&gt;=1.0.4</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rgbClr val="000000"/>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matplotlib&gt;=2.0.0</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rgbClr val="000000"/>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convertdate&gt;=2.1.2</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rgbClr val="000000"/>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cmdstanpy-0.9.5</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chemeClr val="accent2"/>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Seaborn == 0.11.2</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chemeClr val="accent2"/>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feature_engine==1.4.1</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chemeClr val="accent2"/>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statsmodels==0.13.5</a:t>
            </a:r>
            <a:endParaRPr sz="2200" b="0" i="0" u="none" strike="noStrike" cap="none">
              <a:solidFill>
                <a:schemeClr val="accent2"/>
              </a:solidFill>
              <a:latin typeface="Times New Roman"/>
              <a:ea typeface="Times New Roman"/>
              <a:cs typeface="Times New Roman"/>
              <a:sym typeface="Times New Roman"/>
            </a:endParaRPr>
          </a:p>
          <a:p>
            <a:pPr marL="457200" marR="0" lvl="0" indent="-368300" algn="l" rtl="0">
              <a:lnSpc>
                <a:spcPct val="150000"/>
              </a:lnSpc>
              <a:spcBef>
                <a:spcPts val="0"/>
              </a:spcBef>
              <a:spcAft>
                <a:spcPts val="0"/>
              </a:spcAft>
              <a:buClr>
                <a:schemeClr val="accent2"/>
              </a:buClr>
              <a:buSzPts val="2200"/>
              <a:buFont typeface="Times New Roman"/>
              <a:buChar char="❏"/>
            </a:pPr>
            <a:r>
              <a:rPr lang="en-US" sz="2200" b="0" i="0" u="none" strike="noStrike" cap="none">
                <a:solidFill>
                  <a:schemeClr val="accent2"/>
                </a:solidFill>
                <a:latin typeface="Times New Roman"/>
                <a:ea typeface="Times New Roman"/>
                <a:cs typeface="Times New Roman"/>
                <a:sym typeface="Times New Roman"/>
              </a:rPr>
              <a:t>Install streamlit for model deployment, streamlit==1.18.1</a:t>
            </a:r>
            <a:endParaRPr sz="2200" b="0" i="0" u="none" strike="noStrike" cap="none">
              <a:solidFill>
                <a:schemeClr val="accent2"/>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700"/>
              <a:buFont typeface="Arial"/>
              <a:buNone/>
            </a:pPr>
            <a:endParaRPr sz="2200" b="0" i="0" u="none" strike="noStrike" cap="none">
              <a:solidFill>
                <a:schemeClr val="accent2"/>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8"/>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dirty="0">
                <a:latin typeface="Times New Roman"/>
                <a:ea typeface="Times New Roman"/>
                <a:cs typeface="Times New Roman"/>
                <a:sym typeface="Times New Roman"/>
              </a:rPr>
              <a:t>Challenges</a:t>
            </a:r>
            <a:endParaRPr sz="3200" dirty="0">
              <a:latin typeface="Times New Roman"/>
              <a:ea typeface="Times New Roman"/>
              <a:cs typeface="Times New Roman"/>
              <a:sym typeface="Times New Roman"/>
            </a:endParaRPr>
          </a:p>
        </p:txBody>
      </p:sp>
      <p:pic>
        <p:nvPicPr>
          <p:cNvPr id="424" name="Google Shape;42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5" name="Google Shape;425;p28"/>
          <p:cNvSpPr txBox="1"/>
          <p:nvPr/>
        </p:nvSpPr>
        <p:spPr>
          <a:xfrm>
            <a:off x="103275" y="1041008"/>
            <a:ext cx="11153100" cy="3570178"/>
          </a:xfrm>
          <a:prstGeom prst="rect">
            <a:avLst/>
          </a:prstGeom>
          <a:noFill/>
          <a:ln>
            <a:noFill/>
          </a:ln>
        </p:spPr>
        <p:txBody>
          <a:bodyPr spcFirstLastPara="1" wrap="square" lIns="91425" tIns="91425" rIns="91425" bIns="91425" anchor="t" anchorCtr="0">
            <a:spAutoFit/>
          </a:bodyPr>
          <a:lstStyle/>
          <a:p>
            <a:pPr marL="457200" marR="0" lvl="0" indent="-368300" algn="l" rtl="0">
              <a:lnSpc>
                <a:spcPct val="200000"/>
              </a:lnSpc>
              <a:spcBef>
                <a:spcPts val="0"/>
              </a:spcBef>
              <a:spcAft>
                <a:spcPts val="0"/>
              </a:spcAft>
              <a:buClr>
                <a:schemeClr val="dk1"/>
              </a:buClr>
              <a:buSzPts val="2200"/>
              <a:buFont typeface="Times New Roman"/>
              <a:buChar char="●"/>
            </a:pPr>
            <a:r>
              <a:rPr lang="en-US" sz="2200" b="0" i="0" u="none" strike="noStrike" cap="none" dirty="0">
                <a:solidFill>
                  <a:schemeClr val="dk1"/>
                </a:solidFill>
                <a:latin typeface="Times New Roman"/>
                <a:ea typeface="Times New Roman"/>
                <a:cs typeface="Times New Roman"/>
                <a:sym typeface="Times New Roman"/>
              </a:rPr>
              <a:t>Resistance to change</a:t>
            </a:r>
            <a:endParaRPr sz="2200" b="0" i="0" u="none" strike="noStrike" cap="none" dirty="0">
              <a:solidFill>
                <a:schemeClr val="dk1"/>
              </a:solidFill>
              <a:latin typeface="Times New Roman"/>
              <a:ea typeface="Times New Roman"/>
              <a:cs typeface="Times New Roman"/>
              <a:sym typeface="Times New Roman"/>
            </a:endParaRPr>
          </a:p>
          <a:p>
            <a:pPr marL="457200" marR="0" lvl="0" indent="-368300" algn="just" rtl="0">
              <a:lnSpc>
                <a:spcPct val="200000"/>
              </a:lnSpc>
              <a:spcBef>
                <a:spcPts val="0"/>
              </a:spcBef>
              <a:spcAft>
                <a:spcPts val="0"/>
              </a:spcAft>
              <a:buClr>
                <a:schemeClr val="dk1"/>
              </a:buClr>
              <a:buSzPts val="2200"/>
              <a:buFont typeface="Times New Roman"/>
              <a:buChar char="●"/>
            </a:pPr>
            <a:r>
              <a:rPr lang="en-US" sz="2200" b="0" i="0" u="none" strike="noStrike" cap="none" dirty="0">
                <a:solidFill>
                  <a:schemeClr val="dk1"/>
                </a:solidFill>
                <a:latin typeface="Times New Roman"/>
                <a:ea typeface="Times New Roman"/>
                <a:cs typeface="Times New Roman"/>
                <a:sym typeface="Times New Roman"/>
              </a:rPr>
              <a:t>Data collection and security</a:t>
            </a:r>
            <a:endParaRPr sz="2200" b="0" i="0" u="none" strike="noStrike" cap="none" dirty="0">
              <a:solidFill>
                <a:schemeClr val="dk1"/>
              </a:solidFill>
              <a:latin typeface="Times New Roman"/>
              <a:ea typeface="Times New Roman"/>
              <a:cs typeface="Times New Roman"/>
              <a:sym typeface="Times New Roman"/>
            </a:endParaRPr>
          </a:p>
          <a:p>
            <a:pPr marL="457200" marR="0" lvl="0" indent="-368300" algn="just" rtl="0">
              <a:lnSpc>
                <a:spcPct val="200000"/>
              </a:lnSpc>
              <a:spcBef>
                <a:spcPts val="0"/>
              </a:spcBef>
              <a:spcAft>
                <a:spcPts val="0"/>
              </a:spcAft>
              <a:buClr>
                <a:schemeClr val="dk1"/>
              </a:buClr>
              <a:buSzPts val="2200"/>
              <a:buFont typeface="Times New Roman"/>
              <a:buChar char="●"/>
            </a:pPr>
            <a:r>
              <a:rPr lang="en-US" sz="2200" dirty="0">
                <a:solidFill>
                  <a:schemeClr val="dk1"/>
                </a:solidFill>
                <a:latin typeface="Times New Roman"/>
                <a:cs typeface="Times New Roman"/>
              </a:rPr>
              <a:t>Language and cultural barriers </a:t>
            </a:r>
          </a:p>
          <a:p>
            <a:pPr marL="457200" indent="-368300" algn="just">
              <a:lnSpc>
                <a:spcPct val="200000"/>
              </a:lnSpc>
              <a:buClr>
                <a:schemeClr val="dk1"/>
              </a:buClr>
              <a:buSzPts val="2200"/>
              <a:buFont typeface="Times New Roman"/>
              <a:buChar char="●"/>
            </a:pPr>
            <a:r>
              <a:rPr lang="en-US" sz="2200" dirty="0">
                <a:solidFill>
                  <a:schemeClr val="dk1"/>
                </a:solidFill>
                <a:latin typeface="Times New Roman"/>
                <a:cs typeface="Times New Roman"/>
              </a:rPr>
              <a:t>Missed opportunities </a:t>
            </a:r>
          </a:p>
          <a:p>
            <a:pPr marL="457200" indent="-368300" algn="just">
              <a:lnSpc>
                <a:spcPct val="200000"/>
              </a:lnSpc>
              <a:buClr>
                <a:schemeClr val="dk1"/>
              </a:buClr>
              <a:buSzPts val="2200"/>
              <a:buFont typeface="Times New Roman"/>
              <a:buChar char="●"/>
            </a:pPr>
            <a:r>
              <a:rPr lang="en-US" sz="2200" dirty="0">
                <a:solidFill>
                  <a:schemeClr val="dk1"/>
                </a:solidFill>
                <a:latin typeface="Times New Roman"/>
                <a:cs typeface="Times New Roman"/>
              </a:rPr>
              <a:t>Privacy concerns</a:t>
            </a:r>
            <a:endParaRPr sz="2200" dirty="0">
              <a:solidFill>
                <a:schemeClr val="dk1"/>
              </a:solidFill>
              <a:latin typeface="Times New Roman"/>
              <a:cs typeface="Times New Roman"/>
              <a:sym typeface="Times New Roman"/>
            </a:endParaRPr>
          </a:p>
        </p:txBody>
      </p:sp>
      <p:pic>
        <p:nvPicPr>
          <p:cNvPr id="3" name="Picture 2">
            <a:extLst>
              <a:ext uri="{FF2B5EF4-FFF2-40B4-BE49-F238E27FC236}">
                <a16:creationId xmlns:a16="http://schemas.microsoft.com/office/drawing/2014/main" id="{0CDC2937-87C5-42AE-B00E-AF867E6E1AD8}"/>
              </a:ext>
            </a:extLst>
          </p:cNvPr>
          <p:cNvPicPr>
            <a:picLocks noChangeAspect="1"/>
          </p:cNvPicPr>
          <p:nvPr/>
        </p:nvPicPr>
        <p:blipFill>
          <a:blip r:embed="rId4"/>
          <a:stretch>
            <a:fillRect/>
          </a:stretch>
        </p:blipFill>
        <p:spPr>
          <a:xfrm>
            <a:off x="6274191" y="1041008"/>
            <a:ext cx="4982184" cy="35701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p:nvPr/>
        </p:nvSpPr>
        <p:spPr>
          <a:xfrm>
            <a:off x="404950" y="2743200"/>
            <a:ext cx="2455800" cy="4155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900" b="0" i="0" u="none" strike="noStrike" cap="none">
              <a:solidFill>
                <a:srgbClr val="000000"/>
              </a:solidFill>
              <a:latin typeface="Arial"/>
              <a:ea typeface="Arial"/>
              <a:cs typeface="Arial"/>
              <a:sym typeface="Arial"/>
            </a:endParaRPr>
          </a:p>
        </p:txBody>
      </p:sp>
      <p:pic>
        <p:nvPicPr>
          <p:cNvPr id="98" name="Google Shape;98;p3"/>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99" name="Google Shape;99;p3"/>
          <p:cNvSpPr txBox="1"/>
          <p:nvPr/>
        </p:nvSpPr>
        <p:spPr>
          <a:xfrm>
            <a:off x="2139865" y="3206166"/>
            <a:ext cx="3178500" cy="716400"/>
          </a:xfrm>
          <a:prstGeom prst="rect">
            <a:avLst/>
          </a:prstGeom>
          <a:noFill/>
          <a:ln>
            <a:noFill/>
          </a:ln>
        </p:spPr>
        <p:txBody>
          <a:bodyPr spcFirstLastPara="1" wrap="square" lIns="121875" tIns="60925" rIns="121875" bIns="60925" anchor="t" anchorCtr="0">
            <a:spAutoFit/>
          </a:bodyPr>
          <a:lstStyle/>
          <a:p>
            <a:pPr marL="0" marR="0" lvl="0" indent="457200" algn="l" rtl="0">
              <a:lnSpc>
                <a:spcPct val="115000"/>
              </a:lnSpc>
              <a:spcBef>
                <a:spcPts val="0"/>
              </a:spcBef>
              <a:spcAft>
                <a:spcPts val="0"/>
              </a:spcAft>
              <a:buClr>
                <a:schemeClr val="dk1"/>
              </a:buClr>
              <a:buSzPts val="1100"/>
              <a:buFont typeface="Arial"/>
              <a:buNone/>
            </a:pPr>
            <a:r>
              <a:rPr lang="en-US" sz="1700" b="1" i="0" u="none" strike="noStrike" cap="none" dirty="0" err="1">
                <a:solidFill>
                  <a:schemeClr val="dk1"/>
                </a:solidFill>
                <a:latin typeface="Arial"/>
                <a:ea typeface="Arial"/>
                <a:cs typeface="Arial"/>
                <a:sym typeface="Arial"/>
              </a:rPr>
              <a:t>Valarmathi</a:t>
            </a:r>
            <a:r>
              <a:rPr lang="en-US" sz="1700" b="1" i="0" u="none" strike="noStrike" cap="none" dirty="0">
                <a:solidFill>
                  <a:schemeClr val="dk1"/>
                </a:solidFill>
                <a:latin typeface="Arial"/>
                <a:ea typeface="Arial"/>
                <a:cs typeface="Arial"/>
                <a:sym typeface="Arial"/>
              </a:rPr>
              <a:t> </a:t>
            </a:r>
            <a:r>
              <a:rPr lang="en-US" sz="1700" b="1" i="0" u="none" strike="noStrike" cap="none" dirty="0" err="1">
                <a:solidFill>
                  <a:schemeClr val="dk1"/>
                </a:solidFill>
                <a:latin typeface="Arial"/>
                <a:ea typeface="Arial"/>
                <a:cs typeface="Arial"/>
                <a:sym typeface="Arial"/>
              </a:rPr>
              <a:t>Jayaraj</a:t>
            </a:r>
            <a:endParaRPr sz="17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p:txBody>
      </p:sp>
      <p:sp>
        <p:nvSpPr>
          <p:cNvPr id="100" name="Google Shape;100;p3"/>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01" name="Google Shape;101;p3"/>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02" name="Google Shape;102;p3"/>
          <p:cNvSpPr txBox="1"/>
          <p:nvPr/>
        </p:nvSpPr>
        <p:spPr>
          <a:xfrm>
            <a:off x="109205" y="142979"/>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Georgia"/>
                <a:ea typeface="Georgia"/>
                <a:cs typeface="Georgia"/>
                <a:sym typeface="Georgia"/>
              </a:rPr>
              <a:t>Team</a:t>
            </a:r>
            <a:r>
              <a:rPr lang="en-US" sz="3200" b="1" i="0" u="none" strike="noStrike" cap="none" dirty="0">
                <a:solidFill>
                  <a:srgbClr val="000000"/>
                </a:solidFill>
                <a:latin typeface="Arial"/>
                <a:ea typeface="Arial"/>
                <a:cs typeface="Arial"/>
                <a:sym typeface="Arial"/>
              </a:rPr>
              <a:t> </a:t>
            </a:r>
            <a:r>
              <a:rPr lang="en-US" sz="3200" b="1" i="0" u="none" strike="noStrike" cap="none" dirty="0">
                <a:solidFill>
                  <a:srgbClr val="000000"/>
                </a:solidFill>
                <a:latin typeface="Georgia"/>
                <a:ea typeface="Georgia"/>
                <a:cs typeface="Georgia"/>
                <a:sym typeface="Georgia"/>
              </a:rPr>
              <a:t>Member</a:t>
            </a:r>
            <a:endParaRPr sz="3200" b="1" i="0" u="none" strike="noStrike" cap="none" dirty="0">
              <a:solidFill>
                <a:srgbClr val="000000"/>
              </a:solidFill>
              <a:latin typeface="Georgia"/>
              <a:ea typeface="Georgia"/>
              <a:cs typeface="Georgia"/>
              <a:sym typeface="Georgia"/>
            </a:endParaRPr>
          </a:p>
        </p:txBody>
      </p:sp>
      <p:pic>
        <p:nvPicPr>
          <p:cNvPr id="108" name="Google Shape;108;p3"/>
          <p:cNvPicPr preferRelativeResize="0"/>
          <p:nvPr/>
        </p:nvPicPr>
        <p:blipFill rotWithShape="1">
          <a:blip r:embed="rId5">
            <a:alphaModFix/>
          </a:blip>
          <a:srcRect/>
          <a:stretch/>
        </p:blipFill>
        <p:spPr>
          <a:xfrm>
            <a:off x="2797328" y="1235419"/>
            <a:ext cx="1863575" cy="1923282"/>
          </a:xfrm>
          <a:prstGeom prst="rect">
            <a:avLst/>
          </a:prstGeom>
          <a:noFill/>
          <a:ln>
            <a:noFill/>
          </a:ln>
        </p:spPr>
      </p:pic>
      <p:pic>
        <p:nvPicPr>
          <p:cNvPr id="109" name="Google Shape;109;p3" descr="https://www.linkedin.com/in/valarmathi-jeyaraj-580a05165/">
            <a:hlinkClick r:id="rId6"/>
          </p:cNvPr>
          <p:cNvPicPr preferRelativeResize="0"/>
          <p:nvPr/>
        </p:nvPicPr>
        <p:blipFill rotWithShape="1">
          <a:blip r:embed="rId7">
            <a:alphaModFix/>
          </a:blip>
          <a:srcRect/>
          <a:stretch/>
        </p:blipFill>
        <p:spPr>
          <a:xfrm>
            <a:off x="3327118" y="3664159"/>
            <a:ext cx="398475" cy="398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9"/>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dirty="0">
                <a:latin typeface="Times New Roman"/>
                <a:ea typeface="Times New Roman"/>
                <a:cs typeface="Times New Roman"/>
                <a:sym typeface="Times New Roman"/>
              </a:rPr>
              <a:t>Future Scopes </a:t>
            </a:r>
            <a:endParaRPr sz="3200" dirty="0">
              <a:latin typeface="Times New Roman"/>
              <a:ea typeface="Times New Roman"/>
              <a:cs typeface="Times New Roman"/>
              <a:sym typeface="Times New Roman"/>
            </a:endParaRPr>
          </a:p>
        </p:txBody>
      </p:sp>
      <p:pic>
        <p:nvPicPr>
          <p:cNvPr id="433" name="Google Shape;433;p29"/>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4" name="Google Shape;434;p29"/>
          <p:cNvSpPr txBox="1"/>
          <p:nvPr/>
        </p:nvSpPr>
        <p:spPr>
          <a:xfrm>
            <a:off x="0" y="1338554"/>
            <a:ext cx="6520570" cy="3688672"/>
          </a:xfrm>
          <a:prstGeom prst="rect">
            <a:avLst/>
          </a:prstGeom>
          <a:noFill/>
          <a:ln>
            <a:noFill/>
          </a:ln>
        </p:spPr>
        <p:txBody>
          <a:bodyPr spcFirstLastPara="1" wrap="square" lIns="91425" tIns="91425" rIns="91425" bIns="91425" anchor="t" anchorCtr="0">
            <a:spAutoFit/>
          </a:bodyPr>
          <a:lstStyle/>
          <a:p>
            <a:pPr marL="457200" marR="0" lvl="0" indent="-368300" algn="l"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cs typeface="Times New Roman"/>
              </a:rPr>
              <a:t>Improved accuracy</a:t>
            </a:r>
          </a:p>
          <a:p>
            <a:pPr marL="457200" marR="0" lvl="0" indent="-368300" algn="l" rtl="0">
              <a:lnSpc>
                <a:spcPct val="115000"/>
              </a:lnSpc>
              <a:spcBef>
                <a:spcPts val="0"/>
              </a:spcBef>
              <a:spcAft>
                <a:spcPts val="0"/>
              </a:spcAft>
              <a:buClr>
                <a:schemeClr val="dk1"/>
              </a:buClr>
              <a:buSzPts val="2200"/>
              <a:buFont typeface="Times New Roman"/>
              <a:buChar char="❏"/>
            </a:pPr>
            <a:endParaRPr sz="2200" dirty="0">
              <a:solidFill>
                <a:schemeClr val="dk1"/>
              </a:solidFill>
              <a:latin typeface="Times New Roman"/>
              <a:cs typeface="Times New Roman"/>
              <a:sym typeface="Times New Roman"/>
            </a:endParaRPr>
          </a:p>
          <a:p>
            <a:pPr marL="457200" marR="0" lvl="0" indent="-368300" algn="l"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cs typeface="Times New Roman"/>
              </a:rPr>
              <a:t>Integration with Applicant Tracking Systems (ATS)</a:t>
            </a:r>
          </a:p>
          <a:p>
            <a:pPr marL="457200" marR="0" lvl="0" indent="-368300" algn="l" rtl="0">
              <a:lnSpc>
                <a:spcPct val="115000"/>
              </a:lnSpc>
              <a:spcBef>
                <a:spcPts val="0"/>
              </a:spcBef>
              <a:spcAft>
                <a:spcPts val="0"/>
              </a:spcAft>
              <a:buClr>
                <a:schemeClr val="dk1"/>
              </a:buClr>
              <a:buSzPts val="2200"/>
              <a:buFont typeface="Times New Roman"/>
              <a:buChar char="❏"/>
            </a:pPr>
            <a:endParaRPr sz="2200" dirty="0">
              <a:solidFill>
                <a:schemeClr val="dk1"/>
              </a:solidFill>
              <a:latin typeface="Times New Roman"/>
              <a:cs typeface="Times New Roman"/>
              <a:sym typeface="Times New Roman"/>
            </a:endParaRPr>
          </a:p>
          <a:p>
            <a:pPr marL="457200" indent="-368300">
              <a:lnSpc>
                <a:spcPct val="115000"/>
              </a:lnSpc>
              <a:buClr>
                <a:schemeClr val="dk1"/>
              </a:buClr>
              <a:buSzPts val="2200"/>
              <a:buFont typeface="Times New Roman"/>
              <a:buChar char="❏"/>
            </a:pPr>
            <a:r>
              <a:rPr lang="en-US" sz="2200" dirty="0">
                <a:solidFill>
                  <a:schemeClr val="dk1"/>
                </a:solidFill>
                <a:latin typeface="Times New Roman"/>
                <a:cs typeface="Times New Roman"/>
              </a:rPr>
              <a:t>Bias elimination</a:t>
            </a:r>
          </a:p>
          <a:p>
            <a:pPr marL="457200" indent="-368300">
              <a:lnSpc>
                <a:spcPct val="115000"/>
              </a:lnSpc>
              <a:buClr>
                <a:schemeClr val="dk1"/>
              </a:buClr>
              <a:buSzPts val="2200"/>
              <a:buFont typeface="Times New Roman"/>
              <a:buChar char="❏"/>
            </a:pPr>
            <a:endParaRPr sz="2200" dirty="0">
              <a:solidFill>
                <a:schemeClr val="dk1"/>
              </a:solidFill>
              <a:latin typeface="Times New Roman"/>
              <a:cs typeface="Times New Roman"/>
              <a:sym typeface="Times New Roman"/>
            </a:endParaRPr>
          </a:p>
          <a:p>
            <a:pPr marL="457200" indent="-368300">
              <a:lnSpc>
                <a:spcPct val="115000"/>
              </a:lnSpc>
              <a:buClr>
                <a:schemeClr val="dk1"/>
              </a:buClr>
              <a:buSzPts val="2200"/>
              <a:buFont typeface="Times New Roman"/>
              <a:buChar char="❏"/>
            </a:pPr>
            <a:r>
              <a:rPr lang="en-US" sz="2200" dirty="0">
                <a:solidFill>
                  <a:schemeClr val="dk1"/>
                </a:solidFill>
                <a:latin typeface="Times New Roman"/>
                <a:cs typeface="Times New Roman"/>
              </a:rPr>
              <a:t>Customization</a:t>
            </a:r>
          </a:p>
          <a:p>
            <a:pPr marL="457200" indent="-368300">
              <a:lnSpc>
                <a:spcPct val="115000"/>
              </a:lnSpc>
              <a:buClr>
                <a:schemeClr val="dk1"/>
              </a:buClr>
              <a:buSzPts val="2200"/>
              <a:buFont typeface="Times New Roman"/>
              <a:buChar char="❏"/>
            </a:pPr>
            <a:endParaRPr sz="2200" dirty="0">
              <a:solidFill>
                <a:schemeClr val="dk1"/>
              </a:solidFill>
              <a:latin typeface="Times New Roman"/>
              <a:cs typeface="Times New Roman"/>
              <a:sym typeface="Times New Roman"/>
            </a:endParaRPr>
          </a:p>
          <a:p>
            <a:pPr marL="457200" indent="-368300">
              <a:lnSpc>
                <a:spcPct val="115000"/>
              </a:lnSpc>
              <a:buClr>
                <a:schemeClr val="dk1"/>
              </a:buClr>
              <a:buSzPts val="2200"/>
              <a:buFont typeface="Times New Roman"/>
              <a:buChar char="❏"/>
            </a:pPr>
            <a:r>
              <a:rPr lang="en-US" sz="2200" dirty="0">
                <a:solidFill>
                  <a:schemeClr val="dk1"/>
                </a:solidFill>
                <a:latin typeface="Times New Roman"/>
                <a:cs typeface="Times New Roman"/>
              </a:rPr>
              <a:t>Multilingual screening</a:t>
            </a:r>
            <a:endParaRPr sz="220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5FD3267-C7C3-4328-8DAE-1C4B8FF0A665}"/>
              </a:ext>
            </a:extLst>
          </p:cNvPr>
          <p:cNvPicPr>
            <a:picLocks noChangeAspect="1"/>
          </p:cNvPicPr>
          <p:nvPr/>
        </p:nvPicPr>
        <p:blipFill>
          <a:blip r:embed="rId4"/>
          <a:stretch>
            <a:fillRect/>
          </a:stretch>
        </p:blipFill>
        <p:spPr>
          <a:xfrm>
            <a:off x="6422949" y="1338554"/>
            <a:ext cx="5290430" cy="368867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0"/>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42" name="Google Shape;442;p30"/>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43" name="Google Shape;443;p30"/>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p31"/>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49" name="Google Shape;449;p31"/>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50" name="Google Shape;450;p31"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4"/>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19" name="Google Shape;119;p4"/>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0" name="Google Shape;120;p4"/>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1" name="Google Shape;121;p4"/>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2" name="Google Shape;122;p4"/>
          <p:cNvSpPr txBox="1"/>
          <p:nvPr/>
        </p:nvSpPr>
        <p:spPr>
          <a:xfrm>
            <a:off x="8151225" y="5300864"/>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3" name="Google Shape;123;p4"/>
          <p:cNvSpPr txBox="1"/>
          <p:nvPr/>
        </p:nvSpPr>
        <p:spPr>
          <a:xfrm>
            <a:off x="8216538" y="5198931"/>
            <a:ext cx="24558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4" name="Google Shape;124;p4"/>
          <p:cNvSpPr txBox="1"/>
          <p:nvPr/>
        </p:nvSpPr>
        <p:spPr>
          <a:xfrm>
            <a:off x="0" y="0"/>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Times New Roman"/>
                <a:ea typeface="Times New Roman"/>
                <a:cs typeface="Times New Roman"/>
                <a:sym typeface="Times New Roman"/>
              </a:rPr>
              <a:t>Contents</a:t>
            </a:r>
            <a:endParaRPr sz="3200" b="0" i="0" u="none" strike="noStrike" cap="none" dirty="0">
              <a:solidFill>
                <a:srgbClr val="000000"/>
              </a:solidFill>
              <a:latin typeface="Times New Roman"/>
              <a:ea typeface="Times New Roman"/>
              <a:cs typeface="Times New Roman"/>
              <a:sym typeface="Times New Roman"/>
            </a:endParaRPr>
          </a:p>
        </p:txBody>
      </p:sp>
      <p:pic>
        <p:nvPicPr>
          <p:cNvPr id="125" name="Google Shape;125;p4"/>
          <p:cNvPicPr preferRelativeResize="0"/>
          <p:nvPr/>
        </p:nvPicPr>
        <p:blipFill rotWithShape="1">
          <a:blip r:embed="rId5">
            <a:alphaModFix/>
          </a:blip>
          <a:srcRect/>
          <a:stretch/>
        </p:blipFill>
        <p:spPr>
          <a:xfrm>
            <a:off x="0" y="859500"/>
            <a:ext cx="8988826" cy="5518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5"/>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31" name="Google Shape;131;p5"/>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5" name="Google Shape;135;p5"/>
          <p:cNvSpPr txBox="1"/>
          <p:nvPr/>
        </p:nvSpPr>
        <p:spPr>
          <a:xfrm>
            <a:off x="0" y="0"/>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Times New Roman"/>
                <a:ea typeface="Times New Roman"/>
                <a:cs typeface="Times New Roman"/>
                <a:sym typeface="Times New Roman"/>
              </a:rPr>
              <a:t>Project Overview and Scope</a:t>
            </a:r>
            <a:endParaRPr sz="3200" b="1" i="0" u="none" strike="noStrike" cap="none" dirty="0">
              <a:solidFill>
                <a:srgbClr val="000000"/>
              </a:solidFill>
              <a:latin typeface="Times New Roman"/>
              <a:ea typeface="Times New Roman"/>
              <a:cs typeface="Times New Roman"/>
              <a:sym typeface="Times New Roman"/>
            </a:endParaRPr>
          </a:p>
        </p:txBody>
      </p:sp>
      <p:sp>
        <p:nvSpPr>
          <p:cNvPr id="136" name="Google Shape;136;p5"/>
          <p:cNvSpPr txBox="1"/>
          <p:nvPr/>
        </p:nvSpPr>
        <p:spPr>
          <a:xfrm>
            <a:off x="115949" y="958150"/>
            <a:ext cx="11349219" cy="553302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100"/>
              <a:buFont typeface="Arial"/>
              <a:buNone/>
            </a:pPr>
            <a:r>
              <a:rPr lang="en-US" sz="2200" b="1" i="0" u="none" strike="noStrike" cap="none" dirty="0">
                <a:solidFill>
                  <a:schemeClr val="dk1"/>
                </a:solidFill>
                <a:latin typeface="Times New Roman"/>
                <a:ea typeface="Times New Roman"/>
                <a:cs typeface="Times New Roman"/>
                <a:sym typeface="Times New Roman"/>
              </a:rPr>
              <a:t>Project Overview:</a:t>
            </a:r>
            <a:endParaRPr sz="22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r>
              <a:rPr lang="en-US" sz="2200" dirty="0">
                <a:solidFill>
                  <a:schemeClr val="dk1"/>
                </a:solidFill>
                <a:latin typeface="Times New Roman"/>
                <a:cs typeface="Times New Roman"/>
              </a:rPr>
              <a:t>The resume screening project is an automated system that can quickly and accurately screen job applications, identify relevant skills and experience, and rank candidates based on their fit for the job, while minimizing bias and ensuring fairness.</a:t>
            </a:r>
          </a:p>
          <a:p>
            <a:pPr marL="0" marR="0" lvl="0" indent="0" algn="l" rtl="0">
              <a:lnSpc>
                <a:spcPct val="115000"/>
              </a:lnSpc>
              <a:spcBef>
                <a:spcPts val="0"/>
              </a:spcBef>
              <a:spcAft>
                <a:spcPts val="0"/>
              </a:spcAft>
              <a:buClr>
                <a:srgbClr val="000000"/>
              </a:buClr>
              <a:buSzPts val="2200"/>
              <a:buFont typeface="Arial"/>
              <a:buNone/>
            </a:pPr>
            <a:endParaRPr lang="en-US" sz="2200" dirty="0">
              <a:solidFill>
                <a:schemeClr val="dk1"/>
              </a:solidFill>
              <a:latin typeface="Times New Roman"/>
              <a:cs typeface="Times New Roman"/>
            </a:endParaRPr>
          </a:p>
          <a:p>
            <a:pPr marL="0" marR="0" lvl="0" indent="0" algn="l" rtl="0">
              <a:lnSpc>
                <a:spcPct val="115000"/>
              </a:lnSpc>
              <a:spcBef>
                <a:spcPts val="0"/>
              </a:spcBef>
              <a:spcAft>
                <a:spcPts val="0"/>
              </a:spcAft>
              <a:buClr>
                <a:srgbClr val="000000"/>
              </a:buClr>
              <a:buSzPts val="2100"/>
              <a:buFont typeface="Arial"/>
              <a:buNone/>
            </a:pPr>
            <a:r>
              <a:rPr lang="en-US" sz="2200" b="1" i="0" u="none" strike="noStrike" cap="none" dirty="0">
                <a:solidFill>
                  <a:schemeClr val="dk1"/>
                </a:solidFill>
                <a:latin typeface="Times New Roman"/>
                <a:ea typeface="Times New Roman"/>
                <a:cs typeface="Times New Roman"/>
                <a:sym typeface="Times New Roman"/>
              </a:rPr>
              <a:t>Business Objectives:</a:t>
            </a:r>
            <a:endParaRPr sz="2100" b="1"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•Maximizing the profits (Time and cost save)</a:t>
            </a:r>
          </a:p>
          <a:p>
            <a:pPr marL="0" marR="0" lvl="0" indent="0" algn="l"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•Minimize the Bias.</a:t>
            </a:r>
          </a:p>
          <a:p>
            <a:pPr marL="0" marR="0" lvl="0" indent="0" algn="l" rtl="0">
              <a:lnSpc>
                <a:spcPct val="115000"/>
              </a:lnSpc>
              <a:spcBef>
                <a:spcPts val="0"/>
              </a:spcBef>
              <a:spcAft>
                <a:spcPts val="0"/>
              </a:spcAft>
              <a:buClr>
                <a:srgbClr val="000000"/>
              </a:buClr>
              <a:buSzPts val="2200"/>
              <a:buFont typeface="Arial"/>
              <a:buNone/>
            </a:pPr>
            <a:r>
              <a:rPr lang="en-US" sz="2100" b="1" i="0" u="none" strike="noStrike" cap="none" dirty="0">
                <a:solidFill>
                  <a:schemeClr val="dk1"/>
                </a:solidFill>
                <a:latin typeface="Times New Roman"/>
                <a:ea typeface="Times New Roman"/>
                <a:cs typeface="Times New Roman"/>
                <a:sym typeface="Times New Roman"/>
              </a:rPr>
              <a:t>Business Constraints:</a:t>
            </a:r>
          </a:p>
          <a:p>
            <a:pPr marL="457200" lvl="0" indent="-342900">
              <a:lnSpc>
                <a:spcPct val="110000"/>
              </a:lnSpc>
              <a:buClr>
                <a:schemeClr val="dk1"/>
              </a:buClr>
              <a:buSzPts val="1800"/>
              <a:buFont typeface="Times New Roman"/>
              <a:buChar char="●"/>
            </a:pPr>
            <a:r>
              <a:rPr lang="en-US" sz="2200" dirty="0">
                <a:solidFill>
                  <a:schemeClr val="dk1"/>
                </a:solidFill>
                <a:latin typeface="Times New Roman"/>
                <a:cs typeface="Times New Roman"/>
                <a:sym typeface="Times New Roman"/>
              </a:rPr>
              <a:t>Inaccurate screening:</a:t>
            </a:r>
            <a:endParaRPr sz="2200" dirty="0">
              <a:solidFill>
                <a:schemeClr val="dk1"/>
              </a:solidFill>
              <a:latin typeface="Times New Roman"/>
              <a:cs typeface="Times New Roman"/>
              <a:sym typeface="Times New Roman"/>
            </a:endParaRPr>
          </a:p>
          <a:p>
            <a:pPr marL="457200" marR="0" lvl="0" indent="-342900" algn="l" rtl="0">
              <a:lnSpc>
                <a:spcPct val="110000"/>
              </a:lnSpc>
              <a:spcBef>
                <a:spcPts val="0"/>
              </a:spcBef>
              <a:spcAft>
                <a:spcPts val="0"/>
              </a:spcAft>
              <a:buClr>
                <a:schemeClr val="dk1"/>
              </a:buClr>
              <a:buSzPts val="1800"/>
              <a:buFont typeface="Times New Roman"/>
              <a:buChar char="●"/>
            </a:pPr>
            <a:r>
              <a:rPr lang="en-US" sz="2200" b="0" i="0" u="none" strike="noStrike" cap="none" dirty="0">
                <a:solidFill>
                  <a:schemeClr val="dk1"/>
                </a:solidFill>
                <a:latin typeface="Times New Roman"/>
                <a:ea typeface="Times New Roman"/>
                <a:cs typeface="Times New Roman"/>
                <a:sym typeface="Times New Roman"/>
              </a:rPr>
              <a:t>Limited access to high-quality training data</a:t>
            </a:r>
            <a:r>
              <a:rPr lang="en-US" sz="2200" dirty="0">
                <a:solidFill>
                  <a:schemeClr val="dk1"/>
                </a:solidFill>
                <a:latin typeface="Times New Roman"/>
                <a:ea typeface="Times New Roman"/>
                <a:cs typeface="Times New Roman"/>
                <a:sym typeface="Times New Roman"/>
              </a:rPr>
              <a:t>-</a:t>
            </a:r>
            <a:r>
              <a:rPr lang="en-US" sz="2200" b="0" i="0" u="none" strike="noStrike" cap="none" dirty="0">
                <a:solidFill>
                  <a:schemeClr val="dk1"/>
                </a:solidFill>
                <a:latin typeface="Times New Roman"/>
                <a:ea typeface="Times New Roman"/>
                <a:cs typeface="Times New Roman"/>
                <a:sym typeface="Times New Roman"/>
              </a:rPr>
              <a:t> The performance of a resume screening system depends heavily on the quality of the training data used to train the model. </a:t>
            </a:r>
            <a:endParaRPr sz="2200" b="0" i="0" u="none" strike="noStrike" cap="none" dirty="0">
              <a:solidFill>
                <a:schemeClr val="dk1"/>
              </a:solidFill>
              <a:latin typeface="Times New Roman"/>
              <a:ea typeface="Times New Roman"/>
              <a:cs typeface="Times New Roman"/>
              <a:sym typeface="Times New Roman"/>
            </a:endParaRPr>
          </a:p>
          <a:p>
            <a:pPr marL="457200" indent="-342900">
              <a:lnSpc>
                <a:spcPct val="110000"/>
              </a:lnSpc>
              <a:buClr>
                <a:schemeClr val="dk1"/>
              </a:buClr>
              <a:buSzPts val="1800"/>
              <a:buFont typeface="Times New Roman"/>
              <a:buChar char="●"/>
            </a:pPr>
            <a:r>
              <a:rPr lang="en-US" sz="2200" dirty="0">
                <a:solidFill>
                  <a:schemeClr val="dk1"/>
                </a:solidFill>
                <a:latin typeface="Times New Roman"/>
                <a:cs typeface="Times New Roman"/>
              </a:rPr>
              <a:t>Resistance to change</a:t>
            </a:r>
          </a:p>
          <a:p>
            <a:pPr marL="457200" lvl="0" indent="-342900">
              <a:lnSpc>
                <a:spcPct val="110000"/>
              </a:lnSpc>
              <a:buClr>
                <a:schemeClr val="dk1"/>
              </a:buClr>
              <a:buSzPts val="1800"/>
              <a:buFont typeface="Times New Roman"/>
              <a:buChar char="●"/>
            </a:pPr>
            <a:r>
              <a:rPr lang="en-US" sz="2200" dirty="0">
                <a:solidFill>
                  <a:schemeClr val="dk1"/>
                </a:solidFill>
                <a:latin typeface="Times New Roman"/>
                <a:cs typeface="Times New Roman"/>
              </a:rPr>
              <a:t>Cost</a:t>
            </a:r>
            <a:r>
              <a:rPr lang="en-US" sz="2200" dirty="0">
                <a:solidFill>
                  <a:schemeClr val="dk1"/>
                </a:solidFill>
                <a:latin typeface="Times New Roman"/>
                <a:cs typeface="Times New Roman"/>
                <a:sym typeface="Times New Roman"/>
              </a:rPr>
              <a:t>.</a:t>
            </a:r>
            <a:endParaRPr sz="2200" dirty="0">
              <a:solidFill>
                <a:schemeClr val="dk1"/>
              </a:solidFill>
              <a:latin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6"/>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43" name="Google Shape;143;p6"/>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44" name="Google Shape;144;p6"/>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45" name="Google Shape;145;p6"/>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46" name="Google Shape;146;p6"/>
          <p:cNvSpPr txBox="1"/>
          <p:nvPr/>
        </p:nvSpPr>
        <p:spPr>
          <a:xfrm>
            <a:off x="8151225" y="5300864"/>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47" name="Google Shape;147;p6"/>
          <p:cNvSpPr txBox="1"/>
          <p:nvPr/>
        </p:nvSpPr>
        <p:spPr>
          <a:xfrm>
            <a:off x="8216538" y="5198931"/>
            <a:ext cx="2455800" cy="7080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48" name="Google Shape;148;p6"/>
          <p:cNvSpPr txBox="1"/>
          <p:nvPr/>
        </p:nvSpPr>
        <p:spPr>
          <a:xfrm>
            <a:off x="0" y="0"/>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Times New Roman"/>
                <a:ea typeface="Times New Roman"/>
                <a:cs typeface="Times New Roman"/>
                <a:sym typeface="Times New Roman"/>
              </a:rPr>
              <a:t>Business Problem</a:t>
            </a:r>
            <a:endParaRPr sz="3200" b="1" i="0" u="none" strike="noStrike" cap="none" dirty="0">
              <a:solidFill>
                <a:srgbClr val="000000"/>
              </a:solidFill>
              <a:latin typeface="Times New Roman"/>
              <a:ea typeface="Times New Roman"/>
              <a:cs typeface="Times New Roman"/>
              <a:sym typeface="Times New Roman"/>
            </a:endParaRPr>
          </a:p>
        </p:txBody>
      </p:sp>
      <p:sp>
        <p:nvSpPr>
          <p:cNvPr id="149" name="Google Shape;149;p6"/>
          <p:cNvSpPr txBox="1"/>
          <p:nvPr/>
        </p:nvSpPr>
        <p:spPr>
          <a:xfrm>
            <a:off x="0" y="1038550"/>
            <a:ext cx="11603100" cy="4718184"/>
          </a:xfrm>
          <a:prstGeom prst="rect">
            <a:avLst/>
          </a:prstGeom>
          <a:noFill/>
          <a:ln>
            <a:noFill/>
          </a:ln>
        </p:spPr>
        <p:txBody>
          <a:bodyPr spcFirstLastPara="1" wrap="square" lIns="91425" tIns="91425" rIns="91425" bIns="91425" anchor="t" anchorCtr="0">
            <a:spAutoFit/>
          </a:bodyPr>
          <a:lstStyle/>
          <a:p>
            <a:pPr marL="114300" marR="0" lvl="0" indent="0" algn="l" rtl="0">
              <a:lnSpc>
                <a:spcPct val="90000"/>
              </a:lnSpc>
              <a:spcBef>
                <a:spcPts val="1000"/>
              </a:spcBef>
              <a:spcAft>
                <a:spcPts val="0"/>
              </a:spcAft>
              <a:buClr>
                <a:srgbClr val="000000"/>
              </a:buClr>
              <a:buSzPts val="2000"/>
              <a:buFont typeface="Arial"/>
              <a:buNone/>
            </a:pPr>
            <a:r>
              <a:rPr lang="en-US" sz="2000" dirty="0">
                <a:solidFill>
                  <a:schemeClr val="dk1"/>
                </a:solidFill>
              </a:rPr>
              <a:t>This project aims to solve is the inefficiency and subjectivity of the traditional recruitment process. Human recruiters typically spend a significant amount of time manually reviewing and screening resumes, which can be time-consuming and costly. Additionally, human recruiters may be subject to unconscious bias, leading to the selection of candidates based on subjective factors rather than objective qualifications.</a:t>
            </a:r>
          </a:p>
          <a:p>
            <a:pPr marL="114300" marR="0" lvl="0" indent="0" algn="l" rtl="0">
              <a:lnSpc>
                <a:spcPct val="90000"/>
              </a:lnSpc>
              <a:spcBef>
                <a:spcPts val="1000"/>
              </a:spcBef>
              <a:spcAft>
                <a:spcPts val="0"/>
              </a:spcAft>
              <a:buClr>
                <a:srgbClr val="000000"/>
              </a:buClr>
              <a:buSzPts val="2000"/>
              <a:buFont typeface="Arial"/>
              <a:buNone/>
            </a:pPr>
            <a:endParaRPr lang="en-US" sz="2000" b="1" i="0" u="none" strike="noStrike" cap="none" dirty="0">
              <a:solidFill>
                <a:schemeClr val="dk1"/>
              </a:solidFill>
              <a:latin typeface="Arial"/>
              <a:ea typeface="Arial"/>
              <a:cs typeface="Arial"/>
              <a:sym typeface="Arial"/>
            </a:endParaRPr>
          </a:p>
          <a:p>
            <a:pPr marL="114300" marR="0" lvl="0" indent="0" algn="l" rtl="0">
              <a:lnSpc>
                <a:spcPct val="90000"/>
              </a:lnSpc>
              <a:spcBef>
                <a:spcPts val="1000"/>
              </a:spcBef>
              <a:spcAft>
                <a:spcPts val="0"/>
              </a:spcAft>
              <a:buClr>
                <a:srgbClr val="000000"/>
              </a:buClr>
              <a:buSzPts val="2000"/>
              <a:buFont typeface="Arial"/>
              <a:buNone/>
            </a:pPr>
            <a:r>
              <a:rPr lang="en-US" sz="2400" b="1" i="0" u="none" strike="noStrike" cap="none" dirty="0">
                <a:solidFill>
                  <a:schemeClr val="dk1"/>
                </a:solidFill>
                <a:latin typeface="Arial"/>
                <a:ea typeface="Arial"/>
                <a:cs typeface="Arial"/>
                <a:sym typeface="Arial"/>
              </a:rPr>
              <a:t>Success criteria</a:t>
            </a:r>
            <a:endParaRPr sz="2400" b="1" i="0" u="none" strike="noStrike" cap="none" dirty="0">
              <a:solidFill>
                <a:schemeClr val="dk1"/>
              </a:solidFill>
              <a:latin typeface="Arial"/>
              <a:ea typeface="Arial"/>
              <a:cs typeface="Arial"/>
              <a:sym typeface="Arial"/>
            </a:endParaRPr>
          </a:p>
          <a:p>
            <a:pPr marL="0" marR="0" lvl="0" indent="0" algn="l" rtl="0">
              <a:lnSpc>
                <a:spcPct val="115000"/>
              </a:lnSpc>
              <a:spcBef>
                <a:spcPts val="1000"/>
              </a:spcBef>
              <a:spcAft>
                <a:spcPts val="0"/>
              </a:spcAft>
              <a:buClr>
                <a:srgbClr val="000000"/>
              </a:buClr>
              <a:buSzPts val="2000"/>
              <a:buFont typeface="Arial"/>
              <a:buNone/>
            </a:pPr>
            <a:r>
              <a:rPr lang="en-US" sz="2000" b="1" i="0" u="sng" strike="noStrike" cap="none" dirty="0">
                <a:solidFill>
                  <a:schemeClr val="dk1"/>
                </a:solidFill>
                <a:latin typeface="Arial"/>
                <a:ea typeface="Arial"/>
                <a:cs typeface="Arial"/>
                <a:sym typeface="Arial"/>
              </a:rPr>
              <a:t>Business Success Criteria</a:t>
            </a:r>
            <a:r>
              <a:rPr lang="en-US" sz="2000" b="0" i="0" u="none" strike="noStrike" cap="none" dirty="0">
                <a:solidFill>
                  <a:schemeClr val="dk1"/>
                </a:solidFill>
                <a:latin typeface="Arial"/>
                <a:ea typeface="Arial"/>
                <a:cs typeface="Arial"/>
                <a:sym typeface="Arial"/>
              </a:rPr>
              <a:t>: To make the business successful and then the growth yearly at least by 5%.</a:t>
            </a:r>
            <a:endParaRPr sz="2000" b="0" i="0" u="none" strike="noStrike" cap="none" dirty="0">
              <a:solidFill>
                <a:schemeClr val="dk1"/>
              </a:solidFill>
              <a:latin typeface="Arial"/>
              <a:ea typeface="Arial"/>
              <a:cs typeface="Arial"/>
              <a:sym typeface="Arial"/>
            </a:endParaRPr>
          </a:p>
          <a:p>
            <a:pPr marL="0" marR="0" lvl="0" indent="0" algn="l" rtl="0">
              <a:lnSpc>
                <a:spcPct val="115000"/>
              </a:lnSpc>
              <a:spcBef>
                <a:spcPts val="1000"/>
              </a:spcBef>
              <a:spcAft>
                <a:spcPts val="0"/>
              </a:spcAft>
              <a:buClr>
                <a:srgbClr val="000000"/>
              </a:buClr>
              <a:buSzPts val="2000"/>
              <a:buFont typeface="Arial"/>
              <a:buNone/>
            </a:pPr>
            <a:r>
              <a:rPr lang="en-US" sz="2000" b="1" i="0" u="sng" strike="noStrike" cap="none" dirty="0">
                <a:solidFill>
                  <a:schemeClr val="dk1"/>
                </a:solidFill>
                <a:latin typeface="Arial"/>
                <a:ea typeface="Arial"/>
                <a:cs typeface="Arial"/>
                <a:sym typeface="Arial"/>
              </a:rPr>
              <a:t>ML Success Criteria</a:t>
            </a:r>
            <a:r>
              <a:rPr lang="en-US" sz="2000" b="0" i="0" u="sng"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To build a model with more than </a:t>
            </a:r>
            <a:r>
              <a:rPr lang="en-US" sz="2000" dirty="0">
                <a:solidFill>
                  <a:schemeClr val="dk1"/>
                </a:solidFill>
              </a:rPr>
              <a:t>90</a:t>
            </a:r>
            <a:r>
              <a:rPr lang="en-US" sz="2000" b="0" i="0" u="none" strike="noStrike" cap="none" dirty="0">
                <a:solidFill>
                  <a:schemeClr val="dk1"/>
                </a:solidFill>
                <a:latin typeface="Arial"/>
                <a:ea typeface="Arial"/>
                <a:cs typeface="Arial"/>
                <a:sym typeface="Arial"/>
              </a:rPr>
              <a:t>% accuracy.</a:t>
            </a:r>
            <a:endParaRPr sz="2000" b="0" i="0" u="none" strike="noStrike" cap="none" dirty="0">
              <a:solidFill>
                <a:schemeClr val="dk1"/>
              </a:solidFill>
              <a:latin typeface="Arial"/>
              <a:ea typeface="Arial"/>
              <a:cs typeface="Arial"/>
              <a:sym typeface="Arial"/>
            </a:endParaRPr>
          </a:p>
          <a:p>
            <a:pPr marL="0" marR="0" lvl="0" indent="0" algn="l" rtl="0">
              <a:lnSpc>
                <a:spcPct val="115000"/>
              </a:lnSpc>
              <a:spcBef>
                <a:spcPts val="100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US" sz="2000" b="1" i="0" u="sng" strike="noStrike" cap="none" dirty="0">
                <a:solidFill>
                  <a:schemeClr val="dk1"/>
                </a:solidFill>
                <a:latin typeface="Arial"/>
                <a:ea typeface="Arial"/>
                <a:cs typeface="Arial"/>
                <a:sym typeface="Arial"/>
              </a:rPr>
              <a:t>Economic success criteria</a:t>
            </a:r>
            <a:r>
              <a:rPr lang="en-US" sz="1800" b="0" i="0" u="none" strike="noStrike" cap="none" dirty="0">
                <a:solidFill>
                  <a:schemeClr val="dk1"/>
                </a:solidFill>
                <a:latin typeface="Arial"/>
                <a:ea typeface="Arial"/>
                <a:cs typeface="Arial"/>
                <a:sym typeface="Arial"/>
              </a:rPr>
              <a:t>: </a:t>
            </a:r>
            <a:r>
              <a:rPr lang="en-US" sz="2000" dirty="0">
                <a:solidFill>
                  <a:schemeClr val="dk1"/>
                </a:solidFill>
              </a:rPr>
              <a:t>To increase the accuracy in identifying the most qualified candidates: </a:t>
            </a:r>
            <a:endParaRPr sz="2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7"/>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55" name="Google Shape;155;p7"/>
          <p:cNvSpPr txBox="1"/>
          <p:nvPr/>
        </p:nvSpPr>
        <p:spPr>
          <a:xfrm>
            <a:off x="361407" y="5390605"/>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56" name="Google Shape;156;p7"/>
          <p:cNvSpPr txBox="1"/>
          <p:nvPr/>
        </p:nvSpPr>
        <p:spPr>
          <a:xfrm>
            <a:off x="4066905" y="5115991"/>
            <a:ext cx="2455800" cy="14775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57" name="Google Shape;157;p7"/>
          <p:cNvSpPr txBox="1"/>
          <p:nvPr/>
        </p:nvSpPr>
        <p:spPr>
          <a:xfrm>
            <a:off x="8138162" y="5248612"/>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58" name="Google Shape;158;p7"/>
          <p:cNvSpPr txBox="1"/>
          <p:nvPr/>
        </p:nvSpPr>
        <p:spPr>
          <a:xfrm>
            <a:off x="8151225" y="5300864"/>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59" name="Google Shape;159;p7"/>
          <p:cNvSpPr txBox="1"/>
          <p:nvPr/>
        </p:nvSpPr>
        <p:spPr>
          <a:xfrm>
            <a:off x="0" y="0"/>
            <a:ext cx="6834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Times New Roman"/>
                <a:ea typeface="Times New Roman"/>
                <a:cs typeface="Times New Roman"/>
                <a:sym typeface="Times New Roman"/>
              </a:rPr>
              <a:t>CRISP-ML(Q) Methodology</a:t>
            </a:r>
            <a:endParaRPr sz="3200" b="0" i="0" u="none" strike="noStrike" cap="none" dirty="0">
              <a:solidFill>
                <a:srgbClr val="000000"/>
              </a:solidFill>
              <a:latin typeface="Times New Roman"/>
              <a:ea typeface="Times New Roman"/>
              <a:cs typeface="Times New Roman"/>
              <a:sym typeface="Times New Roman"/>
            </a:endParaRPr>
          </a:p>
        </p:txBody>
      </p:sp>
      <p:pic>
        <p:nvPicPr>
          <p:cNvPr id="160" name="Google Shape;160;p7"/>
          <p:cNvPicPr preferRelativeResize="0"/>
          <p:nvPr/>
        </p:nvPicPr>
        <p:blipFill rotWithShape="1">
          <a:blip r:embed="rId5">
            <a:alphaModFix/>
          </a:blip>
          <a:srcRect/>
          <a:stretch/>
        </p:blipFill>
        <p:spPr>
          <a:xfrm>
            <a:off x="6522700" y="850750"/>
            <a:ext cx="5448201" cy="5118450"/>
          </a:xfrm>
          <a:prstGeom prst="rect">
            <a:avLst/>
          </a:prstGeom>
          <a:noFill/>
          <a:ln>
            <a:noFill/>
          </a:ln>
        </p:spPr>
      </p:pic>
      <p:sp>
        <p:nvSpPr>
          <p:cNvPr id="161" name="Google Shape;161;p7"/>
          <p:cNvSpPr txBox="1"/>
          <p:nvPr/>
        </p:nvSpPr>
        <p:spPr>
          <a:xfrm>
            <a:off x="179050" y="815400"/>
            <a:ext cx="6428400" cy="522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400" b="1" i="0" u="sng" strike="noStrike" cap="none" dirty="0">
                <a:solidFill>
                  <a:srgbClr val="2E75B5"/>
                </a:solidFill>
                <a:latin typeface="Times New Roman"/>
                <a:ea typeface="Times New Roman"/>
                <a:cs typeface="Times New Roman"/>
                <a:sym typeface="Times New Roman"/>
              </a:rPr>
              <a:t>CRISP-ML(Q)</a:t>
            </a:r>
            <a:r>
              <a:rPr lang="en-US" sz="2400" b="1" i="0" u="none" strike="noStrike" cap="none" dirty="0">
                <a:solidFill>
                  <a:srgbClr val="2E75B5"/>
                </a:solidFill>
                <a:latin typeface="Times New Roman"/>
                <a:ea typeface="Times New Roman"/>
                <a:cs typeface="Times New Roman"/>
                <a:sym typeface="Times New Roman"/>
              </a:rPr>
              <a:t> –</a:t>
            </a:r>
            <a:r>
              <a:rPr lang="en-US" sz="2400" b="1" i="0" u="none" strike="noStrike" cap="none" dirty="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Cross Industry Standard   Process For machine Learning With Quality Assurance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 CRISP-ML(Q) process model describes six phases: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•Business and Data Understanding</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•Data Engineering (Data Preparation)</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•Machine Learning Model Engineering</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•Quality Assurance for Machine Learning Applications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•Deployment</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•Monitoring and Maintenance.</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16130d370b_0_2"/>
          <p:cNvSpPr txBox="1">
            <a:spLocks noGrp="1"/>
          </p:cNvSpPr>
          <p:nvPr>
            <p:ph type="title"/>
          </p:nvPr>
        </p:nvSpPr>
        <p:spPr>
          <a:xfrm>
            <a:off x="228600" y="184714"/>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dirty="0">
                <a:latin typeface="Times New Roman"/>
                <a:ea typeface="Times New Roman"/>
                <a:cs typeface="Times New Roman"/>
                <a:sym typeface="Times New Roman"/>
              </a:rPr>
              <a:t>Technical Stacks</a:t>
            </a:r>
            <a:endParaRPr dirty="0">
              <a:latin typeface="Times New Roman"/>
              <a:ea typeface="Times New Roman"/>
              <a:cs typeface="Times New Roman"/>
              <a:sym typeface="Times New Roman"/>
            </a:endParaRPr>
          </a:p>
        </p:txBody>
      </p:sp>
      <p:pic>
        <p:nvPicPr>
          <p:cNvPr id="168" name="Google Shape;168;g216130d370b_0_2"/>
          <p:cNvPicPr preferRelativeResize="0"/>
          <p:nvPr/>
        </p:nvPicPr>
        <p:blipFill rotWithShape="1">
          <a:blip r:embed="rId3">
            <a:alphaModFix/>
          </a:blip>
          <a:srcRect/>
          <a:stretch/>
        </p:blipFill>
        <p:spPr>
          <a:xfrm>
            <a:off x="652350" y="1116350"/>
            <a:ext cx="1703350" cy="1469675"/>
          </a:xfrm>
          <a:prstGeom prst="rect">
            <a:avLst/>
          </a:prstGeom>
          <a:noFill/>
          <a:ln>
            <a:noFill/>
          </a:ln>
        </p:spPr>
      </p:pic>
      <p:pic>
        <p:nvPicPr>
          <p:cNvPr id="169" name="Google Shape;169;g216130d370b_0_2"/>
          <p:cNvPicPr preferRelativeResize="0"/>
          <p:nvPr/>
        </p:nvPicPr>
        <p:blipFill rotWithShape="1">
          <a:blip r:embed="rId4">
            <a:alphaModFix/>
          </a:blip>
          <a:srcRect/>
          <a:stretch/>
        </p:blipFill>
        <p:spPr>
          <a:xfrm>
            <a:off x="3643532" y="1438160"/>
            <a:ext cx="2095044" cy="892561"/>
          </a:xfrm>
          <a:prstGeom prst="rect">
            <a:avLst/>
          </a:prstGeom>
          <a:noFill/>
          <a:ln>
            <a:noFill/>
          </a:ln>
        </p:spPr>
      </p:pic>
      <p:pic>
        <p:nvPicPr>
          <p:cNvPr id="170" name="Google Shape;170;g216130d370b_0_2"/>
          <p:cNvPicPr preferRelativeResize="0"/>
          <p:nvPr/>
        </p:nvPicPr>
        <p:blipFill rotWithShape="1">
          <a:blip r:embed="rId5">
            <a:alphaModFix/>
          </a:blip>
          <a:srcRect/>
          <a:stretch/>
        </p:blipFill>
        <p:spPr>
          <a:xfrm>
            <a:off x="6374050" y="1092748"/>
            <a:ext cx="3064400" cy="1237973"/>
          </a:xfrm>
          <a:prstGeom prst="rect">
            <a:avLst/>
          </a:prstGeom>
          <a:noFill/>
          <a:ln>
            <a:noFill/>
          </a:ln>
        </p:spPr>
      </p:pic>
      <p:pic>
        <p:nvPicPr>
          <p:cNvPr id="171" name="Google Shape;171;g216130d370b_0_2"/>
          <p:cNvPicPr preferRelativeResize="0"/>
          <p:nvPr/>
        </p:nvPicPr>
        <p:blipFill rotWithShape="1">
          <a:blip r:embed="rId6">
            <a:alphaModFix/>
          </a:blip>
          <a:srcRect/>
          <a:stretch/>
        </p:blipFill>
        <p:spPr>
          <a:xfrm>
            <a:off x="1013475" y="2982150"/>
            <a:ext cx="2049550" cy="937200"/>
          </a:xfrm>
          <a:prstGeom prst="rect">
            <a:avLst/>
          </a:prstGeom>
          <a:noFill/>
          <a:ln>
            <a:noFill/>
          </a:ln>
        </p:spPr>
      </p:pic>
      <p:pic>
        <p:nvPicPr>
          <p:cNvPr id="172" name="Google Shape;172;g216130d370b_0_2"/>
          <p:cNvPicPr preferRelativeResize="0"/>
          <p:nvPr/>
        </p:nvPicPr>
        <p:blipFill rotWithShape="1">
          <a:blip r:embed="rId7">
            <a:alphaModFix/>
          </a:blip>
          <a:srcRect/>
          <a:stretch/>
        </p:blipFill>
        <p:spPr>
          <a:xfrm>
            <a:off x="3292695" y="2586026"/>
            <a:ext cx="3205828" cy="1109740"/>
          </a:xfrm>
          <a:prstGeom prst="rect">
            <a:avLst/>
          </a:prstGeom>
          <a:noFill/>
          <a:ln>
            <a:noFill/>
          </a:ln>
        </p:spPr>
      </p:pic>
      <p:pic>
        <p:nvPicPr>
          <p:cNvPr id="173" name="Google Shape;173;g216130d370b_0_2"/>
          <p:cNvPicPr preferRelativeResize="0"/>
          <p:nvPr/>
        </p:nvPicPr>
        <p:blipFill rotWithShape="1">
          <a:blip r:embed="rId8">
            <a:alphaModFix/>
          </a:blip>
          <a:srcRect/>
          <a:stretch/>
        </p:blipFill>
        <p:spPr>
          <a:xfrm>
            <a:off x="7435518" y="2540864"/>
            <a:ext cx="3059176" cy="706033"/>
          </a:xfrm>
          <a:prstGeom prst="rect">
            <a:avLst/>
          </a:prstGeom>
          <a:noFill/>
          <a:ln>
            <a:noFill/>
          </a:ln>
        </p:spPr>
      </p:pic>
      <p:pic>
        <p:nvPicPr>
          <p:cNvPr id="174" name="Google Shape;174;g216130d370b_0_2"/>
          <p:cNvPicPr preferRelativeResize="0"/>
          <p:nvPr/>
        </p:nvPicPr>
        <p:blipFill rotWithShape="1">
          <a:blip r:embed="rId9">
            <a:alphaModFix/>
          </a:blip>
          <a:srcRect/>
          <a:stretch/>
        </p:blipFill>
        <p:spPr>
          <a:xfrm>
            <a:off x="1136500" y="4485550"/>
            <a:ext cx="3464200" cy="1838325"/>
          </a:xfrm>
          <a:prstGeom prst="rect">
            <a:avLst/>
          </a:prstGeom>
          <a:noFill/>
          <a:ln>
            <a:noFill/>
          </a:ln>
        </p:spPr>
      </p:pic>
      <p:pic>
        <p:nvPicPr>
          <p:cNvPr id="175" name="Google Shape;175;g216130d370b_0_2"/>
          <p:cNvPicPr preferRelativeResize="0"/>
          <p:nvPr/>
        </p:nvPicPr>
        <p:blipFill rotWithShape="1">
          <a:blip r:embed="rId10">
            <a:alphaModFix/>
          </a:blip>
          <a:srcRect/>
          <a:stretch/>
        </p:blipFill>
        <p:spPr>
          <a:xfrm>
            <a:off x="5737200" y="4711912"/>
            <a:ext cx="3701250" cy="1385600"/>
          </a:xfrm>
          <a:prstGeom prst="rect">
            <a:avLst/>
          </a:prstGeom>
          <a:noFill/>
          <a:ln>
            <a:noFill/>
          </a:ln>
        </p:spPr>
      </p:pic>
      <p:pic>
        <p:nvPicPr>
          <p:cNvPr id="176" name="Google Shape;176;g216130d370b_0_2"/>
          <p:cNvPicPr preferRelativeResize="0"/>
          <p:nvPr/>
        </p:nvPicPr>
        <p:blipFill rotWithShape="1">
          <a:blip r:embed="rId11">
            <a:alphaModFix/>
          </a:blip>
          <a:srcRect/>
          <a:stretch/>
        </p:blipFill>
        <p:spPr>
          <a:xfrm>
            <a:off x="9915533" y="6151968"/>
            <a:ext cx="2276467" cy="706033"/>
          </a:xfrm>
          <a:prstGeom prst="rect">
            <a:avLst/>
          </a:prstGeom>
          <a:noFill/>
          <a:ln>
            <a:noFill/>
          </a:ln>
        </p:spPr>
      </p:pic>
      <p:pic>
        <p:nvPicPr>
          <p:cNvPr id="3" name="Picture 2">
            <a:extLst>
              <a:ext uri="{FF2B5EF4-FFF2-40B4-BE49-F238E27FC236}">
                <a16:creationId xmlns:a16="http://schemas.microsoft.com/office/drawing/2014/main" id="{C2B564DA-0AF6-4885-B9B5-D6DC0E1848F1}"/>
              </a:ext>
            </a:extLst>
          </p:cNvPr>
          <p:cNvPicPr>
            <a:picLocks noChangeAspect="1"/>
          </p:cNvPicPr>
          <p:nvPr/>
        </p:nvPicPr>
        <p:blipFill>
          <a:blip r:embed="rId12"/>
          <a:stretch>
            <a:fillRect/>
          </a:stretch>
        </p:blipFill>
        <p:spPr>
          <a:xfrm>
            <a:off x="5120640" y="3623024"/>
            <a:ext cx="2470662" cy="1067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16130d370b_4_0"/>
          <p:cNvSpPr txBox="1">
            <a:spLocks noGrp="1"/>
          </p:cNvSpPr>
          <p:nvPr>
            <p:ph type="title"/>
          </p:nvPr>
        </p:nvSpPr>
        <p:spPr>
          <a:xfrm>
            <a:off x="228600" y="17784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2300"/>
              <a:buNone/>
            </a:pPr>
            <a:r>
              <a:rPr lang="en-US" sz="3200" b="1" dirty="0"/>
              <a:t>Project Architecture</a:t>
            </a:r>
            <a:endParaRPr sz="3200" b="1" dirty="0"/>
          </a:p>
        </p:txBody>
      </p:sp>
      <p:pic>
        <p:nvPicPr>
          <p:cNvPr id="183" name="Google Shape;183;g216130d370b_4_0"/>
          <p:cNvPicPr preferRelativeResize="0"/>
          <p:nvPr/>
        </p:nvPicPr>
        <p:blipFill rotWithShape="1">
          <a:blip r:embed="rId3">
            <a:alphaModFix/>
          </a:blip>
          <a:srcRect/>
          <a:stretch/>
        </p:blipFill>
        <p:spPr>
          <a:xfrm>
            <a:off x="152400" y="858825"/>
            <a:ext cx="7754675" cy="5254950"/>
          </a:xfrm>
          <a:prstGeom prst="rect">
            <a:avLst/>
          </a:prstGeom>
          <a:noFill/>
          <a:ln>
            <a:noFill/>
          </a:ln>
        </p:spPr>
      </p:pic>
      <p:pic>
        <p:nvPicPr>
          <p:cNvPr id="185" name="Google Shape;185;g216130d370b_4_0"/>
          <p:cNvPicPr preferRelativeResize="0"/>
          <p:nvPr/>
        </p:nvPicPr>
        <p:blipFill rotWithShape="1">
          <a:blip r:embed="rId4">
            <a:alphaModFix/>
          </a:blip>
          <a:srcRect/>
          <a:stretch/>
        </p:blipFill>
        <p:spPr>
          <a:xfrm>
            <a:off x="9915533" y="6151968"/>
            <a:ext cx="2276467" cy="706033"/>
          </a:xfrm>
          <a:prstGeom prst="rect">
            <a:avLst/>
          </a:prstGeom>
          <a:noFill/>
          <a:ln>
            <a:noFill/>
          </a:ln>
        </p:spPr>
      </p:pic>
      <p:pic>
        <p:nvPicPr>
          <p:cNvPr id="186" name="Google Shape;186;g216130d370b_4_0"/>
          <p:cNvPicPr preferRelativeResize="0"/>
          <p:nvPr/>
        </p:nvPicPr>
        <p:blipFill rotWithShape="1">
          <a:blip r:embed="rId5">
            <a:alphaModFix/>
          </a:blip>
          <a:srcRect/>
          <a:stretch/>
        </p:blipFill>
        <p:spPr>
          <a:xfrm>
            <a:off x="4446200" y="5160425"/>
            <a:ext cx="2276475" cy="784200"/>
          </a:xfrm>
          <a:prstGeom prst="rect">
            <a:avLst/>
          </a:prstGeom>
          <a:noFill/>
          <a:ln>
            <a:noFill/>
          </a:ln>
        </p:spPr>
      </p:pic>
      <p:pic>
        <p:nvPicPr>
          <p:cNvPr id="3" name="Picture 2">
            <a:extLst>
              <a:ext uri="{FF2B5EF4-FFF2-40B4-BE49-F238E27FC236}">
                <a16:creationId xmlns:a16="http://schemas.microsoft.com/office/drawing/2014/main" id="{F14C744F-9D8D-4684-B653-E2B359576647}"/>
              </a:ext>
            </a:extLst>
          </p:cNvPr>
          <p:cNvPicPr>
            <a:picLocks noChangeAspect="1"/>
          </p:cNvPicPr>
          <p:nvPr/>
        </p:nvPicPr>
        <p:blipFill>
          <a:blip r:embed="rId6"/>
          <a:stretch>
            <a:fillRect/>
          </a:stretch>
        </p:blipFill>
        <p:spPr>
          <a:xfrm>
            <a:off x="7907075" y="1039710"/>
            <a:ext cx="4132525" cy="475617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4588</TotalTime>
  <Words>1757</Words>
  <Application>Microsoft Office PowerPoint</Application>
  <PresentationFormat>Widescreen</PresentationFormat>
  <Paragraphs>315</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Georgia</vt:lpstr>
      <vt:lpstr>Söhne</vt:lpstr>
      <vt:lpstr>Times New Roman</vt:lpstr>
      <vt:lpstr>Simple Light</vt:lpstr>
      <vt:lpstr>PowerPoint Presentation</vt:lpstr>
      <vt:lpstr>Project Leadership</vt:lpstr>
      <vt:lpstr>PowerPoint Presentation</vt:lpstr>
      <vt:lpstr>PowerPoint Presentation</vt:lpstr>
      <vt:lpstr>PowerPoint Presentation</vt:lpstr>
      <vt:lpstr>PowerPoint Presentation</vt:lpstr>
      <vt:lpstr>PowerPoint Presentation</vt:lpstr>
      <vt:lpstr>Technical Stacks</vt:lpstr>
      <vt:lpstr>Project Architecture</vt:lpstr>
      <vt:lpstr>PowerPoint Presentation</vt:lpstr>
      <vt:lpstr>PowerPoint Presentation</vt:lpstr>
      <vt:lpstr>PowerPoint Presentation</vt:lpstr>
      <vt:lpstr>Data Preprocessing</vt:lpstr>
      <vt:lpstr>Exploratory Data Analysis</vt:lpstr>
      <vt:lpstr>Feature Engineering</vt:lpstr>
      <vt:lpstr>PowerPoint Presentation</vt:lpstr>
      <vt:lpstr>Data Visualization </vt:lpstr>
      <vt:lpstr>Data Visualization </vt:lpstr>
      <vt:lpstr>Model Building </vt:lpstr>
      <vt:lpstr>Model Building</vt:lpstr>
      <vt:lpstr>Model Building </vt:lpstr>
      <vt:lpstr>Model Building </vt:lpstr>
      <vt:lpstr>Model Building</vt:lpstr>
      <vt:lpstr>Best Model  –</vt:lpstr>
      <vt:lpstr>Model Deployment - Strategy</vt:lpstr>
      <vt:lpstr>Screenshot of output </vt:lpstr>
      <vt:lpstr>Video of output </vt:lpstr>
      <vt:lpstr>  Requirement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modified xsi:type="dcterms:W3CDTF">2023-03-13T06:19:02Z</dcterms:modified>
</cp:coreProperties>
</file>