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92" r:id="rId4"/>
    <p:sldId id="263" r:id="rId5"/>
    <p:sldId id="273" r:id="rId6"/>
    <p:sldId id="272" r:id="rId7"/>
    <p:sldId id="262" r:id="rId8"/>
    <p:sldId id="294" r:id="rId9"/>
    <p:sldId id="295" r:id="rId10"/>
    <p:sldId id="296" r:id="rId11"/>
    <p:sldId id="261" r:id="rId12"/>
    <p:sldId id="282" r:id="rId13"/>
    <p:sldId id="298" r:id="rId14"/>
    <p:sldId id="260" r:id="rId15"/>
    <p:sldId id="259" r:id="rId16"/>
    <p:sldId id="266" r:id="rId17"/>
    <p:sldId id="293" r:id="rId18"/>
    <p:sldId id="283" r:id="rId19"/>
    <p:sldId id="284" r:id="rId20"/>
    <p:sldId id="267" r:id="rId21"/>
    <p:sldId id="278" r:id="rId22"/>
    <p:sldId id="277" r:id="rId23"/>
    <p:sldId id="276" r:id="rId24"/>
    <p:sldId id="268" r:id="rId25"/>
    <p:sldId id="285" r:id="rId26"/>
    <p:sldId id="279" r:id="rId27"/>
    <p:sldId id="286" r:id="rId28"/>
    <p:sldId id="269" r:id="rId29"/>
    <p:sldId id="288" r:id="rId30"/>
    <p:sldId id="287" r:id="rId31"/>
    <p:sldId id="289" r:id="rId32"/>
    <p:sldId id="290" r:id="rId33"/>
    <p:sldId id="270" r:id="rId34"/>
    <p:sldId id="265" r:id="rId35"/>
    <p:sldId id="29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2" d="100"/>
          <a:sy n="82" d="100"/>
        </p:scale>
        <p:origin x="14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07-04-2023</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dirty="0"/>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07-04-2023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07-04-2023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07-04-2023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07-04-2023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07-04-2023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07-04-2023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07-04-2023</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dirty="0"/>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79109" y="2448779"/>
            <a:ext cx="8880050" cy="95410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A Blockchain-Based Credible and Secure Education data Management using PBFT Algorithm</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103845" y="5025675"/>
            <a:ext cx="4124721" cy="184665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a:t>
            </a:r>
          </a:p>
          <a:p>
            <a:r>
              <a:rPr lang="en-IN" sz="2400" dirty="0">
                <a:latin typeface="Times New Roman" panose="02020603050405020304" pitchFamily="18" charset="0"/>
                <a:cs typeface="Times New Roman" panose="02020603050405020304" pitchFamily="18" charset="0"/>
              </a:rPr>
              <a:t>Dr K Valarmathi </a:t>
            </a:r>
            <a:r>
              <a:rPr lang="en-US" sz="2400" dirty="0">
                <a:latin typeface="Times New Roman" panose="02020603050405020304" pitchFamily="18" charset="0"/>
                <a:cs typeface="Times New Roman" panose="02020603050405020304" pitchFamily="18" charset="0"/>
              </a:rPr>
              <a:t>ME PhD Professor</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7"/>
            <a:ext cx="6285765" cy="1596737"/>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07-04-2023</a:t>
            </a:fld>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smtClean="0">
                <a:solidFill>
                  <a:schemeClr val="tx1"/>
                </a:solidFill>
              </a:rPr>
              <a:t>1</a:t>
            </a:fld>
            <a:endParaRPr lang="en-IN" sz="1800" dirty="0">
              <a:solidFill>
                <a:schemeClr val="tx1"/>
              </a:solidFill>
            </a:endParaRPr>
          </a:p>
        </p:txBody>
      </p:sp>
      <p:sp>
        <p:nvSpPr>
          <p:cNvPr id="4" name="Content Placeholder 4">
            <a:extLst>
              <a:ext uri="{FF2B5EF4-FFF2-40B4-BE49-F238E27FC236}">
                <a16:creationId xmlns:a16="http://schemas.microsoft.com/office/drawing/2014/main" id="{41943C04-9FF6-3A42-955F-CA414D9896B9}"/>
              </a:ext>
            </a:extLst>
          </p:cNvPr>
          <p:cNvSpPr>
            <a:spLocks noGrp="1"/>
          </p:cNvSpPr>
          <p:nvPr/>
        </p:nvSpPr>
        <p:spPr>
          <a:xfrm>
            <a:off x="2824843" y="3620087"/>
            <a:ext cx="3886200" cy="144210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latin typeface="Times New Roman" panose="02020603050405020304" pitchFamily="18" charset="0"/>
                <a:cs typeface="Times New Roman" panose="02020603050405020304" pitchFamily="18" charset="0"/>
              </a:rPr>
              <a:t>TEAM MEMBERS</a:t>
            </a:r>
          </a:p>
          <a:p>
            <a:pPr algn="just"/>
            <a:r>
              <a:rPr lang="en-US" sz="2200" dirty="0">
                <a:solidFill>
                  <a:schemeClr val="tx1"/>
                </a:solidFill>
                <a:latin typeface="Times New Roman" panose="02020603050405020304" pitchFamily="18" charset="0"/>
                <a:cs typeface="Times New Roman" panose="02020603050405020304" pitchFamily="18" charset="0"/>
              </a:rPr>
              <a:t>V.Valarmathy(211419104295)</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S.Suruthi</a:t>
            </a:r>
            <a:r>
              <a:rPr lang="en-US" sz="2200" dirty="0">
                <a:solidFill>
                  <a:schemeClr val="tx1"/>
                </a:solidFill>
                <a:latin typeface="Times New Roman" panose="02020603050405020304" pitchFamily="18" charset="0"/>
                <a:cs typeface="Times New Roman" panose="02020603050405020304" pitchFamily="18" charset="0"/>
              </a:rPr>
              <a:t>(211419104277)</a:t>
            </a:r>
          </a:p>
          <a:p>
            <a:pPr algn="just"/>
            <a:r>
              <a:rPr lang="en-US" sz="2200" dirty="0">
                <a:latin typeface="Times New Roman" panose="02020603050405020304" pitchFamily="18" charset="0"/>
                <a:cs typeface="Times New Roman" panose="02020603050405020304" pitchFamily="18" charset="0"/>
              </a:rPr>
              <a:t>S.Revathi</a:t>
            </a:r>
            <a:r>
              <a:rPr lang="en-US" sz="2200" dirty="0">
                <a:solidFill>
                  <a:schemeClr val="tx1"/>
                </a:solidFill>
                <a:latin typeface="Times New Roman" panose="02020603050405020304" pitchFamily="18" charset="0"/>
                <a:cs typeface="Times New Roman" panose="02020603050405020304" pitchFamily="18" charset="0"/>
              </a:rPr>
              <a:t>(211419104221)</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4">
            <a:extLst>
              <a:ext uri="{FF2B5EF4-FFF2-40B4-BE49-F238E27FC236}">
                <a16:creationId xmlns:a16="http://schemas.microsoft.com/office/drawing/2014/main" id="{C9A6760A-9A9A-EBB0-28C6-8756D1BB3804}"/>
              </a:ext>
            </a:extLst>
          </p:cNvPr>
          <p:cNvSpPr>
            <a:spLocks noGrp="1"/>
          </p:cNvSpPr>
          <p:nvPr/>
        </p:nvSpPr>
        <p:spPr>
          <a:xfrm>
            <a:off x="108244" y="5062195"/>
            <a:ext cx="4146515" cy="111099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buNone/>
            </a:pPr>
            <a:r>
              <a:rPr lang="en-US" sz="2000" b="1" dirty="0">
                <a:latin typeface="Times New Roman" panose="02020603050405020304" pitchFamily="18" charset="0"/>
                <a:cs typeface="Times New Roman" panose="02020603050405020304" pitchFamily="18" charset="0"/>
              </a:rPr>
              <a:t>Guided by:</a:t>
            </a:r>
          </a:p>
          <a:p>
            <a:pPr algn="l"/>
            <a:r>
              <a:rPr lang="en-US" sz="2400" dirty="0">
                <a:latin typeface="Times New Roman" panose="02020603050405020304" pitchFamily="18" charset="0"/>
                <a:cs typeface="Times New Roman" panose="02020603050405020304" pitchFamily="18" charset="0"/>
              </a:rPr>
              <a:t>Dr.A.Hemlathadhevi ME PhD</a:t>
            </a:r>
          </a:p>
          <a:p>
            <a:pPr algn="l"/>
            <a:r>
              <a:rPr lang="en-US" sz="2400" dirty="0">
                <a:latin typeface="Times New Roman" panose="02020603050405020304" pitchFamily="18" charset="0"/>
                <a:cs typeface="Times New Roman" panose="02020603050405020304" pitchFamily="18" charset="0"/>
              </a:rPr>
              <a:t>Professor</a:t>
            </a:r>
          </a:p>
          <a:p>
            <a:pPr algn="l"/>
            <a:endParaRPr lang="en-US" sz="2400" b="1" dirty="0">
              <a:latin typeface="Times New Roman" panose="02020603050405020304" pitchFamily="18" charset="0"/>
              <a:cs typeface="Times New Roman" panose="02020603050405020304" pitchFamily="18" charset="0"/>
            </a:endParaRPr>
          </a:p>
          <a:p>
            <a:pPr algn="l"/>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8165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Clustering Algorithm(Existing Algorithm)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07-04-2023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10</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1206313"/>
            <a:ext cx="8229600" cy="5463382"/>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studLoginId=XYZ</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 if(StudEnteredID== studLoginId)</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Login to DB;</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View Academic Data;</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else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Login access not provided;</a:t>
            </a:r>
          </a:p>
          <a:p>
            <a:pPr algn="just">
              <a:lnSpc>
                <a:spcPct val="150000"/>
              </a:lnSpc>
            </a:pPr>
            <a:r>
              <a:rPr lang="en-US" sz="2400" dirty="0">
                <a:latin typeface="Times New Roman" panose="02020603050405020304" pitchFamily="18" charset="0"/>
                <a:cs typeface="Times New Roman" panose="02020603050405020304" pitchFamily="18" charset="0"/>
              </a:rPr>
              <a:t>There is </a:t>
            </a:r>
            <a:r>
              <a:rPr lang="en-US" sz="2400" b="1" dirty="0">
                <a:solidFill>
                  <a:srgbClr val="7030A0"/>
                </a:solidFill>
                <a:latin typeface="Times New Roman" panose="02020603050405020304" pitchFamily="18" charset="0"/>
                <a:cs typeface="Times New Roman" panose="02020603050405020304" pitchFamily="18" charset="0"/>
              </a:rPr>
              <a:t>no Secret key </a:t>
            </a:r>
            <a:r>
              <a:rPr lang="en-US" sz="2400" dirty="0">
                <a:latin typeface="Times New Roman" panose="02020603050405020304" pitchFamily="18" charset="0"/>
                <a:cs typeface="Times New Roman" panose="02020603050405020304" pitchFamily="18" charset="0"/>
              </a:rPr>
              <a:t>to protect the academic data of students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91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07-04-2023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11</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1075531"/>
            <a:ext cx="8229600" cy="5463382"/>
          </a:xfrm>
        </p:spPr>
        <p:txBody>
          <a:bodyPr>
            <a:normAutofit fontScale="32500" lnSpcReduction="20000"/>
          </a:bodyPr>
          <a:lstStyle/>
          <a:p>
            <a:pPr algn="just">
              <a:lnSpc>
                <a:spcPct val="150000"/>
              </a:lnSpc>
            </a:pPr>
            <a:r>
              <a:rPr lang="en-IN" sz="8600" dirty="0">
                <a:latin typeface="Times New Roman" pitchFamily="18" charset="0"/>
                <a:cs typeface="Times New Roman" pitchFamily="18" charset="0"/>
              </a:rPr>
              <a:t>The </a:t>
            </a:r>
            <a:r>
              <a:rPr lang="en-IN" sz="8600" b="1" dirty="0">
                <a:solidFill>
                  <a:srgbClr val="7030A0"/>
                </a:solidFill>
                <a:latin typeface="Times New Roman" pitchFamily="18" charset="0"/>
                <a:cs typeface="Times New Roman" pitchFamily="18" charset="0"/>
              </a:rPr>
              <a:t>blockchain</a:t>
            </a:r>
            <a:r>
              <a:rPr lang="en-IN" sz="8600" dirty="0">
                <a:latin typeface="Times New Roman" pitchFamily="18" charset="0"/>
                <a:cs typeface="Times New Roman" pitchFamily="18" charset="0"/>
              </a:rPr>
              <a:t> is responsible for ensuring the </a:t>
            </a:r>
            <a:r>
              <a:rPr lang="en-IN" sz="8600" b="1" dirty="0">
                <a:solidFill>
                  <a:srgbClr val="7030A0"/>
                </a:solidFill>
                <a:latin typeface="Times New Roman" pitchFamily="18" charset="0"/>
                <a:cs typeface="Times New Roman" pitchFamily="18" charset="0"/>
              </a:rPr>
              <a:t>security</a:t>
            </a:r>
            <a:r>
              <a:rPr lang="en-IN" sz="8600" dirty="0">
                <a:latin typeface="Times New Roman" pitchFamily="18" charset="0"/>
                <a:cs typeface="Times New Roman" pitchFamily="18" charset="0"/>
              </a:rPr>
              <a:t> and auditability of the data, the smart contract is used to define the </a:t>
            </a:r>
            <a:r>
              <a:rPr lang="en-IN" sz="8600" b="1" dirty="0">
                <a:solidFill>
                  <a:srgbClr val="7030A0"/>
                </a:solidFill>
                <a:latin typeface="Times New Roman" pitchFamily="18" charset="0"/>
                <a:cs typeface="Times New Roman" pitchFamily="18" charset="0"/>
              </a:rPr>
              <a:t>permissions</a:t>
            </a:r>
            <a:r>
              <a:rPr lang="en-IN" sz="8600" dirty="0">
                <a:latin typeface="Times New Roman" pitchFamily="18" charset="0"/>
                <a:cs typeface="Times New Roman" pitchFamily="18" charset="0"/>
              </a:rPr>
              <a:t> </a:t>
            </a:r>
            <a:r>
              <a:rPr lang="en-IN" sz="8600" b="1" dirty="0">
                <a:solidFill>
                  <a:srgbClr val="7030A0"/>
                </a:solidFill>
                <a:latin typeface="Times New Roman" pitchFamily="18" charset="0"/>
                <a:cs typeface="Times New Roman" pitchFamily="18" charset="0"/>
              </a:rPr>
              <a:t>of</a:t>
            </a:r>
            <a:r>
              <a:rPr lang="en-IN" sz="8600" b="1" dirty="0">
                <a:latin typeface="Times New Roman" pitchFamily="18" charset="0"/>
                <a:cs typeface="Times New Roman" pitchFamily="18" charset="0"/>
              </a:rPr>
              <a:t> </a:t>
            </a:r>
            <a:r>
              <a:rPr lang="en-IN" sz="8600" b="1" dirty="0">
                <a:solidFill>
                  <a:srgbClr val="7030A0"/>
                </a:solidFill>
                <a:latin typeface="Times New Roman" pitchFamily="18" charset="0"/>
                <a:cs typeface="Times New Roman" pitchFamily="18" charset="0"/>
              </a:rPr>
              <a:t>the</a:t>
            </a:r>
            <a:r>
              <a:rPr lang="en-IN" sz="8600" b="1" dirty="0">
                <a:latin typeface="Times New Roman" pitchFamily="18" charset="0"/>
                <a:cs typeface="Times New Roman" pitchFamily="18" charset="0"/>
              </a:rPr>
              <a:t> </a:t>
            </a:r>
            <a:r>
              <a:rPr lang="en-IN" sz="8600" b="1" dirty="0">
                <a:solidFill>
                  <a:srgbClr val="7030A0"/>
                </a:solidFill>
                <a:latin typeface="Times New Roman" pitchFamily="18" charset="0"/>
                <a:cs typeface="Times New Roman" pitchFamily="18" charset="0"/>
              </a:rPr>
              <a:t>records</a:t>
            </a:r>
            <a:r>
              <a:rPr lang="en-IN" sz="8600" dirty="0">
                <a:latin typeface="Times New Roman" pitchFamily="18" charset="0"/>
                <a:cs typeface="Times New Roman" pitchFamily="18" charset="0"/>
              </a:rPr>
              <a:t> and to regulate the behaviours of the member nodes</a:t>
            </a:r>
            <a:endParaRPr lang="en-US" sz="8600" dirty="0">
              <a:latin typeface="Times New Roman" pitchFamily="18" charset="0"/>
              <a:cs typeface="Times New Roman" pitchFamily="18" charset="0"/>
            </a:endParaRPr>
          </a:p>
          <a:p>
            <a:pPr algn="just">
              <a:lnSpc>
                <a:spcPct val="150000"/>
              </a:lnSpc>
            </a:pPr>
            <a:r>
              <a:rPr lang="en-IN" sz="8600" dirty="0">
                <a:latin typeface="Times New Roman" pitchFamily="18" charset="0"/>
                <a:cs typeface="Times New Roman" pitchFamily="18" charset="0"/>
              </a:rPr>
              <a:t>We remark that </a:t>
            </a:r>
            <a:r>
              <a:rPr lang="en-IN" sz="8600" b="1" dirty="0">
                <a:solidFill>
                  <a:srgbClr val="7030A0"/>
                </a:solidFill>
                <a:latin typeface="Times New Roman" pitchFamily="18" charset="0"/>
                <a:cs typeface="Times New Roman" pitchFamily="18" charset="0"/>
              </a:rPr>
              <a:t>public blockchain is not suited</a:t>
            </a:r>
            <a:r>
              <a:rPr lang="en-IN" sz="8600" b="1" dirty="0">
                <a:latin typeface="Times New Roman" pitchFamily="18" charset="0"/>
                <a:cs typeface="Times New Roman" pitchFamily="18" charset="0"/>
              </a:rPr>
              <a:t> </a:t>
            </a:r>
            <a:r>
              <a:rPr lang="en-IN" sz="8600" dirty="0">
                <a:latin typeface="Times New Roman" pitchFamily="18" charset="0"/>
                <a:cs typeface="Times New Roman" pitchFamily="18" charset="0"/>
              </a:rPr>
              <a:t>in this case, because educational records are related to personal privacy and contain </a:t>
            </a:r>
            <a:r>
              <a:rPr lang="en-IN" sz="8600" b="1" dirty="0">
                <a:solidFill>
                  <a:srgbClr val="7030A0"/>
                </a:solidFill>
                <a:latin typeface="Times New Roman" pitchFamily="18" charset="0"/>
                <a:cs typeface="Times New Roman" pitchFamily="18" charset="0"/>
              </a:rPr>
              <a:t>sensitive</a:t>
            </a:r>
            <a:r>
              <a:rPr lang="en-IN" sz="8600" dirty="0">
                <a:latin typeface="Times New Roman" pitchFamily="18" charset="0"/>
                <a:cs typeface="Times New Roman" pitchFamily="18" charset="0"/>
              </a:rPr>
              <a:t> </a:t>
            </a:r>
            <a:r>
              <a:rPr lang="en-IN" sz="8600" b="1" dirty="0">
                <a:solidFill>
                  <a:srgbClr val="7030A0"/>
                </a:solidFill>
                <a:latin typeface="Times New Roman" pitchFamily="18" charset="0"/>
                <a:cs typeface="Times New Roman" pitchFamily="18" charset="0"/>
              </a:rPr>
              <a:t>information</a:t>
            </a:r>
            <a:r>
              <a:rPr lang="en-IN" sz="8600" dirty="0">
                <a:latin typeface="Times New Roman" pitchFamily="18" charset="0"/>
                <a:cs typeface="Times New Roman" pitchFamily="18" charset="0"/>
              </a:rPr>
              <a:t>, such as family address, age, contact details, etc. </a:t>
            </a:r>
          </a:p>
          <a:p>
            <a:endParaRPr lang="en-IN" dirty="0"/>
          </a:p>
        </p:txBody>
      </p:sp>
    </p:spTree>
    <p:extLst>
      <p:ext uri="{BB962C8B-B14F-4D97-AF65-F5344CB8AC3E}">
        <p14:creationId xmlns:p14="http://schemas.microsoft.com/office/powerpoint/2010/main" val="8533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07-04-2023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12</a:t>
            </a:fld>
            <a:endParaRPr lang="en-IN" dirty="0"/>
          </a:p>
        </p:txBody>
      </p:sp>
      <p:sp>
        <p:nvSpPr>
          <p:cNvPr id="9" name="Content Placeholder 2">
            <a:extLst>
              <a:ext uri="{FF2B5EF4-FFF2-40B4-BE49-F238E27FC236}">
                <a16:creationId xmlns:a16="http://schemas.microsoft.com/office/drawing/2014/main" id="{F002BEC1-FC24-A0AB-A2A1-8CA0316986DC}"/>
              </a:ext>
            </a:extLst>
          </p:cNvPr>
          <p:cNvSpPr>
            <a:spLocks noGrp="1"/>
          </p:cNvSpPr>
          <p:nvPr>
            <p:ph idx="1"/>
          </p:nvPr>
        </p:nvSpPr>
        <p:spPr>
          <a:xfrm>
            <a:off x="457200" y="1075531"/>
            <a:ext cx="8229600" cy="5463382"/>
          </a:xfrm>
        </p:spPr>
        <p:txBody>
          <a:bodyPr>
            <a:normAutofit fontScale="25000" lnSpcReduction="20000"/>
          </a:bodyPr>
          <a:lstStyle/>
          <a:p>
            <a:pPr algn="just">
              <a:lnSpc>
                <a:spcPct val="120000"/>
              </a:lnSpc>
            </a:pPr>
            <a:r>
              <a:rPr lang="en-IN" sz="11200" dirty="0">
                <a:latin typeface="Times New Roman" pitchFamily="18" charset="0"/>
                <a:cs typeface="Times New Roman" pitchFamily="18" charset="0"/>
              </a:rPr>
              <a:t>Moreover, even if the institutions put encrypted data on the </a:t>
            </a:r>
            <a:r>
              <a:rPr lang="en-IN" sz="11200" b="1" dirty="0">
                <a:solidFill>
                  <a:srgbClr val="7030A0"/>
                </a:solidFill>
                <a:latin typeface="Times New Roman" pitchFamily="18" charset="0"/>
                <a:cs typeface="Times New Roman" pitchFamily="18" charset="0"/>
              </a:rPr>
              <a:t>public blockchain</a:t>
            </a:r>
            <a:r>
              <a:rPr lang="en-IN" sz="11200" dirty="0">
                <a:latin typeface="Times New Roman" pitchFamily="18" charset="0"/>
                <a:cs typeface="Times New Roman" pitchFamily="18" charset="0"/>
              </a:rPr>
              <a:t>, it still will expose their operation situations and statistical data. </a:t>
            </a:r>
          </a:p>
          <a:p>
            <a:pPr algn="just">
              <a:lnSpc>
                <a:spcPct val="120000"/>
              </a:lnSpc>
            </a:pPr>
            <a:r>
              <a:rPr lang="en-IN" sz="11200" dirty="0">
                <a:latin typeface="Times New Roman" pitchFamily="18" charset="0"/>
                <a:cs typeface="Times New Roman" pitchFamily="18" charset="0"/>
              </a:rPr>
              <a:t>We firstly use </a:t>
            </a:r>
            <a:r>
              <a:rPr lang="en-IN" sz="11200" b="1" dirty="0">
                <a:solidFill>
                  <a:srgbClr val="7030A0"/>
                </a:solidFill>
                <a:latin typeface="Times New Roman" pitchFamily="18" charset="0"/>
                <a:cs typeface="Times New Roman" pitchFamily="18" charset="0"/>
              </a:rPr>
              <a:t>data masking</a:t>
            </a:r>
            <a:r>
              <a:rPr lang="en-IN" sz="11200" b="1" dirty="0">
                <a:latin typeface="Times New Roman" pitchFamily="18" charset="0"/>
                <a:cs typeface="Times New Roman" pitchFamily="18" charset="0"/>
              </a:rPr>
              <a:t> </a:t>
            </a:r>
            <a:r>
              <a:rPr lang="en-IN" sz="11200" dirty="0">
                <a:latin typeface="Times New Roman" pitchFamily="18" charset="0"/>
                <a:cs typeface="Times New Roman" pitchFamily="18" charset="0"/>
              </a:rPr>
              <a:t>for the part of the student’s private data and then encrypt it and store it on the cloud server. </a:t>
            </a:r>
          </a:p>
          <a:p>
            <a:pPr algn="just">
              <a:lnSpc>
                <a:spcPct val="120000"/>
              </a:lnSpc>
            </a:pPr>
            <a:r>
              <a:rPr lang="en-IN" sz="11200" dirty="0">
                <a:latin typeface="Times New Roman" pitchFamily="18" charset="0"/>
                <a:cs typeface="Times New Roman" pitchFamily="18" charset="0"/>
              </a:rPr>
              <a:t>The user must have the </a:t>
            </a:r>
            <a:r>
              <a:rPr lang="en-IN" sz="11200" b="1" dirty="0">
                <a:solidFill>
                  <a:srgbClr val="7030A0"/>
                </a:solidFill>
                <a:latin typeface="Times New Roman" pitchFamily="18" charset="0"/>
                <a:cs typeface="Times New Roman" pitchFamily="18" charset="0"/>
              </a:rPr>
              <a:t>authorization</a:t>
            </a:r>
            <a:r>
              <a:rPr lang="en-IN" sz="11200" dirty="0">
                <a:latin typeface="Times New Roman" pitchFamily="18" charset="0"/>
                <a:cs typeface="Times New Roman" pitchFamily="18" charset="0"/>
              </a:rPr>
              <a:t> of the data owner to query the data, and the verification of the user’s authority is realized using a smart contract. Students can take their documents using </a:t>
            </a:r>
            <a:r>
              <a:rPr lang="en-IN" sz="11200" b="1" dirty="0">
                <a:solidFill>
                  <a:srgbClr val="7030A0"/>
                </a:solidFill>
                <a:latin typeface="Times New Roman" pitchFamily="18" charset="0"/>
                <a:cs typeface="Times New Roman" pitchFamily="18" charset="0"/>
              </a:rPr>
              <a:t>key</a:t>
            </a:r>
            <a:r>
              <a:rPr lang="en-IN" sz="11200" dirty="0">
                <a:latin typeface="Times New Roman" pitchFamily="18" charset="0"/>
                <a:cs typeface="Times New Roman" pitchFamily="18" charset="0"/>
              </a:rPr>
              <a:t> from the cloud.</a:t>
            </a:r>
            <a:endParaRPr lang="en-US" sz="11200" dirty="0">
              <a:latin typeface="Times New Roman" pitchFamily="18" charset="0"/>
              <a:cs typeface="Times New Roman" pitchFamily="18" charset="0"/>
            </a:endParaRPr>
          </a:p>
          <a:p>
            <a:pPr>
              <a:lnSpc>
                <a:spcPct val="120000"/>
              </a:lnSpc>
            </a:pPr>
            <a:endParaRPr lang="en-IN" dirty="0"/>
          </a:p>
        </p:txBody>
      </p:sp>
    </p:spTree>
    <p:extLst>
      <p:ext uri="{BB962C8B-B14F-4D97-AF65-F5344CB8AC3E}">
        <p14:creationId xmlns:p14="http://schemas.microsoft.com/office/powerpoint/2010/main" val="319486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Algorithm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07-04-2023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13</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569166"/>
            <a:ext cx="8537510" cy="6152309"/>
          </a:xfrm>
        </p:spPr>
        <p:txBody>
          <a:bodyPr>
            <a:normAutofit fontScale="55000" lnSpcReduction="20000"/>
          </a:bodyPr>
          <a:lstStyle/>
          <a:p>
            <a:pPr marL="457200" indent="-457200" algn="just">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studLoginId=XYZ</a:t>
            </a:r>
          </a:p>
          <a:p>
            <a:pPr marL="457200" indent="-457200" algn="just">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 if(StudEnteredID== studLoginId)</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Login to DB;</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Gives request to view data;</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if(</a:t>
            </a:r>
            <a:r>
              <a:rPr lang="en-US" sz="3200" b="1" dirty="0">
                <a:solidFill>
                  <a:srgbClr val="7030A0"/>
                </a:solidFill>
                <a:latin typeface="Times New Roman" panose="02020603050405020304" pitchFamily="18" charset="0"/>
                <a:cs typeface="Times New Roman" panose="02020603050405020304" pitchFamily="18" charset="0"/>
              </a:rPr>
              <a:t>request accepted </a:t>
            </a:r>
            <a:r>
              <a:rPr lang="en-US" sz="3200" dirty="0">
                <a:latin typeface="Times New Roman" panose="02020603050405020304" pitchFamily="18" charset="0"/>
                <a:cs typeface="Times New Roman" panose="02020603050405020304" pitchFamily="18" charset="0"/>
              </a:rPr>
              <a:t>&amp;&amp; </a:t>
            </a:r>
            <a:r>
              <a:rPr lang="en-US" sz="3200" b="1" dirty="0">
                <a:solidFill>
                  <a:srgbClr val="7030A0"/>
                </a:solidFill>
                <a:latin typeface="Times New Roman" panose="02020603050405020304" pitchFamily="18" charset="0"/>
                <a:cs typeface="Times New Roman" panose="02020603050405020304" pitchFamily="18" charset="0"/>
              </a:rPr>
              <a:t>key</a:t>
            </a:r>
            <a:r>
              <a:rPr lang="en-US" sz="3200" dirty="0">
                <a:latin typeface="Times New Roman" panose="02020603050405020304" pitchFamily="18" charset="0"/>
                <a:cs typeface="Times New Roman" panose="02020603050405020304" pitchFamily="18" charset="0"/>
              </a:rPr>
              <a:t> sent to student)</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Enters key;</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View Academic Data;</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else if</a:t>
            </a:r>
            <a:r>
              <a:rPr lang="en-US" sz="3200" b="1" dirty="0">
                <a:latin typeface="Times New Roman" panose="02020603050405020304" pitchFamily="18" charset="0"/>
                <a:cs typeface="Times New Roman" panose="02020603050405020304" pitchFamily="18" charset="0"/>
              </a:rPr>
              <a:t>(</a:t>
            </a:r>
            <a:r>
              <a:rPr lang="en-US" sz="3200" b="1" dirty="0">
                <a:solidFill>
                  <a:srgbClr val="7030A0"/>
                </a:solidFill>
                <a:latin typeface="Times New Roman" panose="02020603050405020304" pitchFamily="18" charset="0"/>
                <a:cs typeface="Times New Roman" panose="02020603050405020304" pitchFamily="18" charset="0"/>
              </a:rPr>
              <a:t>request not accepted </a:t>
            </a:r>
            <a:r>
              <a:rPr lang="en-US" sz="3200" dirty="0">
                <a:latin typeface="Times New Roman" panose="02020603050405020304" pitchFamily="18" charset="0"/>
                <a:cs typeface="Times New Roman" panose="02020603050405020304" pitchFamily="18" charset="0"/>
              </a:rPr>
              <a:t>&amp;&amp; </a:t>
            </a:r>
            <a:r>
              <a:rPr lang="en-US" sz="3200" b="1" dirty="0">
                <a:solidFill>
                  <a:srgbClr val="7030A0"/>
                </a:solidFill>
                <a:latin typeface="Times New Roman" panose="02020603050405020304" pitchFamily="18" charset="0"/>
                <a:cs typeface="Times New Roman" panose="02020603050405020304" pitchFamily="18" charset="0"/>
              </a:rPr>
              <a:t>key</a:t>
            </a:r>
            <a:r>
              <a:rPr lang="en-US" sz="3200" dirty="0">
                <a:latin typeface="Times New Roman" panose="02020603050405020304" pitchFamily="18" charset="0"/>
                <a:cs typeface="Times New Roman" panose="02020603050405020304" pitchFamily="18" charset="0"/>
              </a:rPr>
              <a:t> not sent</a:t>
            </a:r>
            <a:r>
              <a:rPr lang="en-US" sz="3200" b="1" dirty="0">
                <a:latin typeface="Times New Roman" panose="02020603050405020304" pitchFamily="18" charset="0"/>
                <a:cs typeface="Times New Roman" panose="02020603050405020304" pitchFamily="18" charset="0"/>
              </a:rPr>
              <a:t>)</a:t>
            </a:r>
          </a:p>
          <a:p>
            <a:pPr marL="0" indent="0" algn="just">
              <a:lnSpc>
                <a:spcPct val="150000"/>
              </a:lnSpc>
              <a:buNone/>
            </a:pPr>
            <a:r>
              <a:rPr lang="en-US" sz="3200" b="1" dirty="0">
                <a:latin typeface="Times New Roman" panose="02020603050405020304" pitchFamily="18" charset="0"/>
                <a:cs typeface="Times New Roman" panose="02020603050405020304" pitchFamily="18" charset="0"/>
              </a:rPr>
              <a:t>                          No access to data</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else</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Login access not provided;</a:t>
            </a:r>
          </a:p>
          <a:p>
            <a:pPr algn="just">
              <a:lnSpc>
                <a:spcPct val="150000"/>
              </a:lnSpc>
            </a:pPr>
            <a:r>
              <a:rPr lang="en-US" sz="3200" dirty="0">
                <a:latin typeface="Times New Roman" panose="02020603050405020304" pitchFamily="18" charset="0"/>
                <a:cs typeface="Times New Roman" panose="02020603050405020304" pitchFamily="18" charset="0"/>
              </a:rPr>
              <a:t>There is </a:t>
            </a:r>
            <a:r>
              <a:rPr lang="en-US" sz="3200" b="1" dirty="0">
                <a:solidFill>
                  <a:srgbClr val="7030A0"/>
                </a:solidFill>
                <a:latin typeface="Times New Roman" panose="02020603050405020304" pitchFamily="18" charset="0"/>
                <a:cs typeface="Times New Roman" panose="02020603050405020304" pitchFamily="18" charset="0"/>
              </a:rPr>
              <a:t>Secret key </a:t>
            </a:r>
            <a:r>
              <a:rPr lang="en-US" sz="3200" dirty="0">
                <a:latin typeface="Times New Roman" panose="02020603050405020304" pitchFamily="18" charset="0"/>
                <a:cs typeface="Times New Roman" panose="02020603050405020304" pitchFamily="18" charset="0"/>
              </a:rPr>
              <a:t>to protect the academic data of students in our proposed system.</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91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07-04-2023</a:t>
            </a:fld>
            <a:endParaRPr lang="en-IN" dirty="0"/>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14</a:t>
            </a:fld>
            <a:endParaRPr lang="en-IN" dirty="0"/>
          </a:p>
        </p:txBody>
      </p:sp>
      <p:sp>
        <p:nvSpPr>
          <p:cNvPr id="6" name="Content Placeholder 2">
            <a:extLst>
              <a:ext uri="{FF2B5EF4-FFF2-40B4-BE49-F238E27FC236}">
                <a16:creationId xmlns:a16="http://schemas.microsoft.com/office/drawing/2014/main" id="{1E420907-668E-E4D4-4B40-A4D62B92B6AF}"/>
              </a:ext>
            </a:extLst>
          </p:cNvPr>
          <p:cNvSpPr>
            <a:spLocks noGrp="1"/>
          </p:cNvSpPr>
          <p:nvPr>
            <p:ph idx="1"/>
          </p:nvPr>
        </p:nvSpPr>
        <p:spPr>
          <a:xfrm>
            <a:off x="446988" y="804540"/>
            <a:ext cx="8415579" cy="5734373"/>
          </a:xfrm>
        </p:spPr>
        <p:txBody>
          <a:bodyPr>
            <a:noAutofit/>
          </a:bodyPr>
          <a:lstStyle/>
          <a:p>
            <a:pPr marL="0" indent="0" algn="just">
              <a:lnSpc>
                <a:spcPct val="150000"/>
              </a:lnSpc>
              <a:buNone/>
            </a:pPr>
            <a:r>
              <a:rPr lang="en-US" sz="2000" b="1" dirty="0">
                <a:solidFill>
                  <a:srgbClr val="7030A0"/>
                </a:solidFill>
                <a:latin typeface="Times New Roman" pitchFamily="18" charset="0"/>
                <a:cs typeface="Times New Roman" pitchFamily="18" charset="0"/>
              </a:rPr>
              <a:t>HARDWARE SYSTEM CONFIGURATION:</a:t>
            </a:r>
          </a:p>
          <a:p>
            <a:pPr lvl="0" algn="just">
              <a:lnSpc>
                <a:spcPct val="200000"/>
              </a:lnSpc>
            </a:pPr>
            <a:r>
              <a:rPr lang="en-US" sz="2000" dirty="0">
                <a:latin typeface="Times New Roman" pitchFamily="18" charset="0"/>
                <a:cs typeface="Times New Roman" pitchFamily="18" charset="0"/>
              </a:rPr>
              <a:t>Processor                -    Intel i3,i5,i7, AMD Processor</a:t>
            </a:r>
          </a:p>
          <a:p>
            <a:pPr lvl="0" algn="just">
              <a:lnSpc>
                <a:spcPct val="200000"/>
              </a:lnSpc>
            </a:pPr>
            <a:r>
              <a:rPr lang="en-US" sz="2000" dirty="0">
                <a:latin typeface="Times New Roman" pitchFamily="18" charset="0"/>
                <a:cs typeface="Times New Roman" pitchFamily="18" charset="0"/>
              </a:rPr>
              <a:t>RAM                       -    above 4 Gb</a:t>
            </a:r>
          </a:p>
          <a:p>
            <a:pPr lvl="0" algn="just">
              <a:lnSpc>
                <a:spcPct val="200000"/>
              </a:lnSpc>
            </a:pPr>
            <a:r>
              <a:rPr lang="en-US" sz="2000" dirty="0">
                <a:latin typeface="Times New Roman" pitchFamily="18" charset="0"/>
                <a:cs typeface="Times New Roman" pitchFamily="18" charset="0"/>
              </a:rPr>
              <a:t>Hard Disk               -    above 500 GB</a:t>
            </a:r>
          </a:p>
          <a:p>
            <a:pPr marL="0" indent="0" algn="just">
              <a:lnSpc>
                <a:spcPct val="150000"/>
              </a:lnSpc>
              <a:buNone/>
            </a:pPr>
            <a:r>
              <a:rPr lang="en-US" sz="2000" b="1" dirty="0">
                <a:solidFill>
                  <a:srgbClr val="7030A0"/>
                </a:solidFill>
                <a:latin typeface="Times New Roman" pitchFamily="18" charset="0"/>
                <a:cs typeface="Times New Roman" pitchFamily="18" charset="0"/>
              </a:rPr>
              <a:t>SOFTWARE SYSTEM CONFIGURATION:</a:t>
            </a:r>
          </a:p>
          <a:p>
            <a:pPr lvl="0" algn="just">
              <a:lnSpc>
                <a:spcPct val="200000"/>
              </a:lnSpc>
            </a:pPr>
            <a:r>
              <a:rPr lang="en-US" sz="2000" dirty="0">
                <a:latin typeface="Times New Roman" pitchFamily="18" charset="0"/>
                <a:cs typeface="Times New Roman" pitchFamily="18" charset="0"/>
              </a:rPr>
              <a:t>Operating System           -  Windows 10</a:t>
            </a:r>
          </a:p>
          <a:p>
            <a:pPr lvl="0" algn="just">
              <a:lnSpc>
                <a:spcPct val="200000"/>
              </a:lnSpc>
            </a:pPr>
            <a:r>
              <a:rPr lang="en-US" sz="2000" dirty="0">
                <a:latin typeface="Times New Roman" pitchFamily="18" charset="0"/>
                <a:cs typeface="Times New Roman" pitchFamily="18" charset="0"/>
              </a:rPr>
              <a:t>Front End                       -   GUI</a:t>
            </a:r>
          </a:p>
          <a:p>
            <a:pPr lvl="0" algn="just">
              <a:lnSpc>
                <a:spcPct val="200000"/>
              </a:lnSpc>
            </a:pPr>
            <a:r>
              <a:rPr lang="en-US" sz="2000" dirty="0">
                <a:latin typeface="Times New Roman" pitchFamily="18" charset="0"/>
                <a:cs typeface="Times New Roman" pitchFamily="18" charset="0"/>
              </a:rPr>
              <a:t>Language	              -  Python 3.10</a:t>
            </a:r>
          </a:p>
          <a:p>
            <a:pPr marL="0" indent="0">
              <a:lnSpc>
                <a:spcPct val="150000"/>
              </a:lnSpc>
              <a:buNone/>
            </a:pP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207026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Diagram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07-04-2023</a:t>
            </a:fld>
            <a:endParaRPr lang="en-IN" dirty="0"/>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15</a:t>
            </a:fld>
            <a:endParaRPr lang="en-IN" dirty="0"/>
          </a:p>
        </p:txBody>
      </p:sp>
      <p:pic>
        <p:nvPicPr>
          <p:cNvPr id="8" name="Content Placeholder 7">
            <a:extLst>
              <a:ext uri="{FF2B5EF4-FFF2-40B4-BE49-F238E27FC236}">
                <a16:creationId xmlns:a16="http://schemas.microsoft.com/office/drawing/2014/main" id="{D20C5E50-6160-8930-9D6F-8DD50526A9E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7118" y="606490"/>
            <a:ext cx="7886700" cy="6085519"/>
          </a:xfrm>
          <a:prstGeom prst="rect">
            <a:avLst/>
          </a:prstGeom>
          <a:noFill/>
          <a:ln>
            <a:noFill/>
          </a:ln>
        </p:spPr>
      </p:pic>
    </p:spTree>
    <p:extLst>
      <p:ext uri="{BB962C8B-B14F-4D97-AF65-F5344CB8AC3E}">
        <p14:creationId xmlns:p14="http://schemas.microsoft.com/office/powerpoint/2010/main" val="326407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dirty="0"/>
          </a:p>
        </p:txBody>
      </p:sp>
      <p:pic>
        <p:nvPicPr>
          <p:cNvPr id="9" name="Picture 8">
            <a:extLst>
              <a:ext uri="{FF2B5EF4-FFF2-40B4-BE49-F238E27FC236}">
                <a16:creationId xmlns:a16="http://schemas.microsoft.com/office/drawing/2014/main" id="{D9AD12B8-0988-8A7F-ACAA-57F306D5F3E7}"/>
              </a:ext>
            </a:extLst>
          </p:cNvPr>
          <p:cNvPicPr>
            <a:picLocks noChangeAspect="1"/>
          </p:cNvPicPr>
          <p:nvPr/>
        </p:nvPicPr>
        <p:blipFill>
          <a:blip r:embed="rId2"/>
          <a:stretch>
            <a:fillRect/>
          </a:stretch>
        </p:blipFill>
        <p:spPr>
          <a:xfrm>
            <a:off x="1523627" y="696249"/>
            <a:ext cx="5511655" cy="5846710"/>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17</a:t>
            </a:fld>
            <a:endParaRPr lang="en-IN" dirty="0"/>
          </a:p>
        </p:txBody>
      </p:sp>
      <p:sp>
        <p:nvSpPr>
          <p:cNvPr id="4" name="Content Placeholder 2">
            <a:extLst>
              <a:ext uri="{FF2B5EF4-FFF2-40B4-BE49-F238E27FC236}">
                <a16:creationId xmlns:a16="http://schemas.microsoft.com/office/drawing/2014/main" id="{A2F5A921-80CB-9489-46AB-F0C704628E8B}"/>
              </a:ext>
            </a:extLst>
          </p:cNvPr>
          <p:cNvSpPr>
            <a:spLocks noGrp="1"/>
          </p:cNvSpPr>
          <p:nvPr>
            <p:ph idx="1"/>
          </p:nvPr>
        </p:nvSpPr>
        <p:spPr>
          <a:xfrm>
            <a:off x="378662" y="758439"/>
            <a:ext cx="8386676" cy="5780474"/>
          </a:xfrm>
        </p:spPr>
        <p:txBody>
          <a:bodyPr>
            <a:noAutofit/>
          </a:bodyPr>
          <a:lstStyle/>
          <a:p>
            <a:pPr marL="0" indent="0" algn="just">
              <a:lnSpc>
                <a:spcPct val="150000"/>
              </a:lnSpc>
              <a:buNone/>
            </a:pPr>
            <a:r>
              <a:rPr lang="en-US" sz="2000" dirty="0">
                <a:latin typeface="Times New Roman" pitchFamily="18" charset="0"/>
                <a:cs typeface="Times New Roman" pitchFamily="18" charset="0"/>
              </a:rPr>
              <a:t>DFD DIAGRAM:</a:t>
            </a:r>
          </a:p>
          <a:p>
            <a:pPr marL="0" indent="0" algn="just">
              <a:lnSpc>
                <a:spcPct val="150000"/>
              </a:lnSpc>
              <a:buNone/>
            </a:pPr>
            <a:r>
              <a:rPr lang="en-US"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DFD LEVEL 0:</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latin typeface="Times New Roman" pitchFamily="18" charset="0"/>
              <a:cs typeface="Times New Roman" pitchFamily="18" charset="0"/>
            </a:endParaRPr>
          </a:p>
          <a:p>
            <a:pPr marL="0" indent="0" algn="just">
              <a:lnSpc>
                <a:spcPct val="150000"/>
              </a:lnSpc>
              <a:buNone/>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DFD LEVEL 1:</a:t>
            </a:r>
            <a:endPar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latin typeface="Times New Roman" pitchFamily="18" charset="0"/>
              <a:cs typeface="Times New Roman" pitchFamily="18" charset="0"/>
            </a:endParaRPr>
          </a:p>
          <a:p>
            <a:pPr marL="0" indent="0" algn="just">
              <a:lnSpc>
                <a:spcPct val="150000"/>
              </a:lnSpc>
              <a:buNone/>
            </a:pP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07B0D3C2-B330-CA9B-8CA3-3F9663428C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8887" y="1782172"/>
            <a:ext cx="6823489" cy="1768150"/>
          </a:xfrm>
          <a:prstGeom prst="rect">
            <a:avLst/>
          </a:prstGeom>
          <a:noFill/>
          <a:ln>
            <a:noFill/>
          </a:ln>
        </p:spPr>
      </p:pic>
      <p:pic>
        <p:nvPicPr>
          <p:cNvPr id="6" name="Picture 5">
            <a:extLst>
              <a:ext uri="{FF2B5EF4-FFF2-40B4-BE49-F238E27FC236}">
                <a16:creationId xmlns:a16="http://schemas.microsoft.com/office/drawing/2014/main" id="{BA2D5A83-B87E-6CBC-7C13-B2375E22AA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0556" y="4191753"/>
            <a:ext cx="6851820" cy="1625628"/>
          </a:xfrm>
          <a:prstGeom prst="rect">
            <a:avLst/>
          </a:prstGeom>
          <a:noFill/>
          <a:ln>
            <a:noFill/>
          </a:ln>
        </p:spPr>
      </p:pic>
    </p:spTree>
    <p:extLst>
      <p:ext uri="{BB962C8B-B14F-4D97-AF65-F5344CB8AC3E}">
        <p14:creationId xmlns:p14="http://schemas.microsoft.com/office/powerpoint/2010/main" val="464462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18</a:t>
            </a:fld>
            <a:endParaRPr lang="en-IN" dirty="0"/>
          </a:p>
        </p:txBody>
      </p:sp>
      <p:sp>
        <p:nvSpPr>
          <p:cNvPr id="4" name="Content Placeholder 2">
            <a:extLst>
              <a:ext uri="{FF2B5EF4-FFF2-40B4-BE49-F238E27FC236}">
                <a16:creationId xmlns:a16="http://schemas.microsoft.com/office/drawing/2014/main" id="{A2F5A921-80CB-9489-46AB-F0C704628E8B}"/>
              </a:ext>
            </a:extLst>
          </p:cNvPr>
          <p:cNvSpPr>
            <a:spLocks noGrp="1"/>
          </p:cNvSpPr>
          <p:nvPr>
            <p:ph idx="1"/>
          </p:nvPr>
        </p:nvSpPr>
        <p:spPr>
          <a:xfrm>
            <a:off x="378662" y="758439"/>
            <a:ext cx="8386676" cy="5780474"/>
          </a:xfrm>
        </p:spPr>
        <p:txBody>
          <a:bodyPr>
            <a:noAutofit/>
          </a:bodyPr>
          <a:lstStyle/>
          <a:p>
            <a:pPr marL="0" indent="0" algn="just">
              <a:lnSpc>
                <a:spcPct val="150000"/>
              </a:lnSpc>
              <a:buNone/>
            </a:pPr>
            <a:r>
              <a:rPr lang="en-US" sz="2000" dirty="0">
                <a:latin typeface="Times New Roman" pitchFamily="18" charset="0"/>
                <a:cs typeface="Times New Roman" pitchFamily="18" charset="0"/>
              </a:rPr>
              <a:t>DFD DIAGRAM:</a:t>
            </a:r>
          </a:p>
          <a:p>
            <a:pPr marL="0" indent="0" algn="just">
              <a:lnSpc>
                <a:spcPct val="150000"/>
              </a:lnSpc>
              <a:buNone/>
            </a:pPr>
            <a:r>
              <a:rPr lang="en-US"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OVERALL DFD :</a:t>
            </a:r>
            <a:endPar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D4F54AC6-1B61-44EA-3803-4A7F4C8ACE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0900" y="1793739"/>
            <a:ext cx="6562920" cy="4708029"/>
          </a:xfrm>
          <a:prstGeom prst="rect">
            <a:avLst/>
          </a:prstGeom>
          <a:noFill/>
          <a:ln>
            <a:noFill/>
          </a:ln>
        </p:spPr>
      </p:pic>
    </p:spTree>
    <p:extLst>
      <p:ext uri="{BB962C8B-B14F-4D97-AF65-F5344CB8AC3E}">
        <p14:creationId xmlns:p14="http://schemas.microsoft.com/office/powerpoint/2010/main" val="164018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ER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z="2000" smtClean="0">
                <a:ln w="0"/>
                <a:solidFill>
                  <a:schemeClr val="tx1"/>
                </a:solidFill>
                <a:effectLst>
                  <a:outerShdw blurRad="38100" dist="19050" dir="2700000" algn="tl" rotWithShape="0">
                    <a:schemeClr val="dk1">
                      <a:alpha val="40000"/>
                    </a:schemeClr>
                  </a:outerShdw>
                </a:effectLst>
              </a:rPr>
              <a:t>19</a:t>
            </a:fld>
            <a:endParaRPr lang="en-IN" sz="2000" b="1" dirty="0"/>
          </a:p>
        </p:txBody>
      </p:sp>
      <p:pic>
        <p:nvPicPr>
          <p:cNvPr id="4" name="Picture 3">
            <a:extLst>
              <a:ext uri="{FF2B5EF4-FFF2-40B4-BE49-F238E27FC236}">
                <a16:creationId xmlns:a16="http://schemas.microsoft.com/office/drawing/2014/main" id="{93066463-0529-C15F-8CAD-358A12374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6249"/>
            <a:ext cx="9144000" cy="5200698"/>
          </a:xfrm>
          <a:prstGeom prst="rect">
            <a:avLst/>
          </a:prstGeom>
        </p:spPr>
      </p:pic>
      <p:sp>
        <p:nvSpPr>
          <p:cNvPr id="3" name="TextBox 2">
            <a:extLst>
              <a:ext uri="{FF2B5EF4-FFF2-40B4-BE49-F238E27FC236}">
                <a16:creationId xmlns:a16="http://schemas.microsoft.com/office/drawing/2014/main" id="{C6A44171-1DB2-F74D-9CF8-7E400639955C}"/>
              </a:ext>
            </a:extLst>
          </p:cNvPr>
          <p:cNvSpPr txBox="1"/>
          <p:nvPr/>
        </p:nvSpPr>
        <p:spPr>
          <a:xfrm>
            <a:off x="3722914" y="2155372"/>
            <a:ext cx="615820" cy="461665"/>
          </a:xfrm>
          <a:prstGeom prst="rect">
            <a:avLst/>
          </a:prstGeom>
          <a:noFill/>
        </p:spPr>
        <p:txBody>
          <a:bodyPr wrap="square" rtlCol="0">
            <a:spAutoFit/>
          </a:bodyPr>
          <a:lstStyle/>
          <a:p>
            <a:r>
              <a:rPr lang="en-IN" sz="2400" dirty="0"/>
              <a:t>DB</a:t>
            </a:r>
          </a:p>
        </p:txBody>
      </p:sp>
    </p:spTree>
    <p:extLst>
      <p:ext uri="{BB962C8B-B14F-4D97-AF65-F5344CB8AC3E}">
        <p14:creationId xmlns:p14="http://schemas.microsoft.com/office/powerpoint/2010/main" val="41259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07-04-2023</a:t>
            </a:fld>
            <a:endParaRPr lang="en-IN" dirty="0"/>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dirty="0"/>
          </a:p>
        </p:txBody>
      </p:sp>
      <p:sp>
        <p:nvSpPr>
          <p:cNvPr id="5" name="Content Placeholder 2">
            <a:extLst>
              <a:ext uri="{FF2B5EF4-FFF2-40B4-BE49-F238E27FC236}">
                <a16:creationId xmlns:a16="http://schemas.microsoft.com/office/drawing/2014/main" id="{FC55C562-B4D5-A225-F037-3ED2233151E0}"/>
              </a:ext>
            </a:extLst>
          </p:cNvPr>
          <p:cNvSpPr>
            <a:spLocks noGrp="1"/>
          </p:cNvSpPr>
          <p:nvPr>
            <p:ph idx="1"/>
          </p:nvPr>
        </p:nvSpPr>
        <p:spPr>
          <a:xfrm>
            <a:off x="457200" y="1183063"/>
            <a:ext cx="8229600" cy="5257800"/>
          </a:xfrm>
        </p:spPr>
        <p:txBody>
          <a:bodyPr>
            <a:noAutofit/>
          </a:bodyPr>
          <a:lstStyle/>
          <a:p>
            <a:pPr algn="just">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Some academic centers allow a quick and simple online query to verify the </a:t>
            </a:r>
            <a:r>
              <a:rPr lang="en-US" sz="24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authenticity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of student’s academic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information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without even asking who requires that information.</a:t>
            </a:r>
          </a:p>
          <a:p>
            <a:pPr algn="just">
              <a:lnSpc>
                <a:spcPct val="100000"/>
              </a:lnSpc>
            </a:pPr>
            <a:r>
              <a:rPr lang="en-US" sz="2400" dirty="0">
                <a:latin typeface="Times New Roman" panose="02020603050405020304" pitchFamily="18" charset="0"/>
                <a:cs typeface="Times New Roman" panose="02020603050405020304" pitchFamily="18" charset="0"/>
              </a:rPr>
              <a:t>This leads to </a:t>
            </a:r>
            <a:r>
              <a:rPr lang="en-US" sz="2400" b="1" dirty="0">
                <a:solidFill>
                  <a:srgbClr val="7030A0"/>
                </a:solidFill>
                <a:latin typeface="Times New Roman" panose="02020603050405020304" pitchFamily="18" charset="0"/>
                <a:cs typeface="Times New Roman" panose="02020603050405020304" pitchFamily="18" charset="0"/>
              </a:rPr>
              <a:t>academic</a:t>
            </a:r>
            <a:r>
              <a:rPr lang="en-US" sz="2400" dirty="0">
                <a:solidFill>
                  <a:srgbClr val="7030A0"/>
                </a:solidFill>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frauds</a:t>
            </a:r>
            <a:r>
              <a:rPr lang="en-US" sz="2400" dirty="0">
                <a:solidFill>
                  <a:srgbClr val="7030A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information stealing from the students and misusing it.</a:t>
            </a:r>
          </a:p>
          <a:p>
            <a:pPr algn="just">
              <a:lnSpc>
                <a:spcPct val="100000"/>
              </a:lnSpc>
            </a:pPr>
            <a:r>
              <a:rPr lang="en-US" sz="2400" dirty="0">
                <a:latin typeface="Times New Roman" panose="02020603050405020304" pitchFamily="18" charset="0"/>
                <a:cs typeface="Times New Roman" panose="02020603050405020304" pitchFamily="18" charset="0"/>
              </a:rPr>
              <a:t>Hence </a:t>
            </a:r>
            <a:r>
              <a:rPr lang="en-US" sz="2400" b="1" dirty="0">
                <a:solidFill>
                  <a:srgbClr val="7030A0"/>
                </a:solidFill>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come in handy to store students </a:t>
            </a:r>
            <a:r>
              <a:rPr lang="en-US" sz="2400" b="1" dirty="0">
                <a:solidFill>
                  <a:srgbClr val="7030A0"/>
                </a:solidFill>
                <a:latin typeface="Times New Roman" panose="02020603050405020304" pitchFamily="18" charset="0"/>
                <a:cs typeface="Times New Roman" panose="02020603050405020304" pitchFamily="18" charset="0"/>
              </a:rPr>
              <a:t>information encrypted </a:t>
            </a:r>
            <a:r>
              <a:rPr lang="en-US" sz="2400" dirty="0">
                <a:latin typeface="Times New Roman" panose="02020603050405020304" pitchFamily="18" charset="0"/>
                <a:cs typeface="Times New Roman" panose="02020603050405020304" pitchFamily="18" charset="0"/>
              </a:rPr>
              <a:t>in the database.</a:t>
            </a:r>
          </a:p>
          <a:p>
            <a:pPr algn="just">
              <a:lnSpc>
                <a:spcPct val="100000"/>
              </a:lnSpc>
            </a:pPr>
            <a:r>
              <a:rPr lang="en-US" sz="2400" dirty="0">
                <a:latin typeface="Times New Roman" panose="02020603050405020304" pitchFamily="18" charset="0"/>
                <a:cs typeface="Times New Roman" panose="02020603050405020304" pitchFamily="18" charset="0"/>
              </a:rPr>
              <a:t>Blockchain acts as a ledger system where data stored in a transparent and immutable format.</a:t>
            </a:r>
          </a:p>
          <a:p>
            <a:pPr algn="just">
              <a:lnSpc>
                <a:spcPct val="100000"/>
              </a:lnSpc>
            </a:pPr>
            <a:r>
              <a:rPr lang="en-US" sz="2400" dirty="0">
                <a:latin typeface="Times New Roman" panose="02020603050405020304" pitchFamily="18" charset="0"/>
                <a:cs typeface="Times New Roman" panose="02020603050405020304" pitchFamily="18" charset="0"/>
              </a:rPr>
              <a:t>The </a:t>
            </a:r>
            <a:r>
              <a:rPr lang="en-US" sz="2400" b="1" dirty="0">
                <a:solidFill>
                  <a:srgbClr val="7030A0"/>
                </a:solidFill>
                <a:latin typeface="Times New Roman" panose="02020603050405020304" pitchFamily="18" charset="0"/>
                <a:cs typeface="Times New Roman" panose="02020603050405020304" pitchFamily="18" charset="0"/>
              </a:rPr>
              <a:t>PBFT algorithm </a:t>
            </a:r>
            <a:r>
              <a:rPr lang="en-US" sz="2400" dirty="0">
                <a:latin typeface="Times New Roman" panose="02020603050405020304" pitchFamily="18" charset="0"/>
                <a:cs typeface="Times New Roman" panose="02020603050405020304" pitchFamily="18" charset="0"/>
              </a:rPr>
              <a:t>is the key method to make the blockchain consistent.</a:t>
            </a:r>
          </a:p>
          <a:p>
            <a:pPr marL="0" indent="0">
              <a:buNone/>
            </a:pPr>
            <a:endParaRPr lang="en-US" sz="2400" dirty="0"/>
          </a:p>
          <a:p>
            <a:endParaRPr lang="en-US" sz="1800" dirty="0"/>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dirty="0"/>
          </a:p>
        </p:txBody>
      </p:sp>
      <p:sp>
        <p:nvSpPr>
          <p:cNvPr id="6" name="Content Placeholder 2">
            <a:extLst>
              <a:ext uri="{FF2B5EF4-FFF2-40B4-BE49-F238E27FC236}">
                <a16:creationId xmlns:a16="http://schemas.microsoft.com/office/drawing/2014/main" id="{99A1B129-577A-766C-E261-D28D93F5B4FB}"/>
              </a:ext>
            </a:extLst>
          </p:cNvPr>
          <p:cNvSpPr>
            <a:spLocks noGrp="1"/>
          </p:cNvSpPr>
          <p:nvPr>
            <p:ph idx="1"/>
          </p:nvPr>
        </p:nvSpPr>
        <p:spPr>
          <a:xfrm>
            <a:off x="506896" y="1172817"/>
            <a:ext cx="8179904" cy="5394999"/>
          </a:xfrm>
        </p:spPr>
        <p:txBody>
          <a:bodyPr>
            <a:normAutofit/>
          </a:bodyPr>
          <a:lstStyle/>
          <a:p>
            <a:pPr marL="0" lvl="0" indent="0" algn="just">
              <a:lnSpc>
                <a:spcPct val="150000"/>
              </a:lnSpc>
              <a:buNone/>
            </a:pPr>
            <a:r>
              <a:rPr lang="en-GB" sz="2200" b="1" dirty="0">
                <a:solidFill>
                  <a:srgbClr val="7030A0"/>
                </a:solidFill>
                <a:latin typeface="Times New Roman" pitchFamily="18" charset="0"/>
                <a:cs typeface="Times New Roman" pitchFamily="18" charset="0"/>
              </a:rPr>
              <a:t>DATA  REQUEST:</a:t>
            </a:r>
          </a:p>
          <a:p>
            <a:pPr algn="just">
              <a:lnSpc>
                <a:spcPct val="150000"/>
              </a:lnSpc>
            </a:pPr>
            <a:r>
              <a:rPr lang="en-GB" sz="2400" dirty="0">
                <a:latin typeface="Times New Roman" pitchFamily="18" charset="0"/>
                <a:cs typeface="Times New Roman" pitchFamily="18" charset="0"/>
              </a:rPr>
              <a:t>The Students Data that is entered and encrypted in the Blockchain Database can only be accessed through </a:t>
            </a:r>
            <a:r>
              <a:rPr lang="en-GB" sz="2400" b="1" dirty="0">
                <a:solidFill>
                  <a:srgbClr val="7030A0"/>
                </a:solidFill>
                <a:latin typeface="Times New Roman" pitchFamily="18" charset="0"/>
                <a:cs typeface="Times New Roman" pitchFamily="18" charset="0"/>
              </a:rPr>
              <a:t>Secret Key</a:t>
            </a:r>
            <a:r>
              <a:rPr lang="en-IN" sz="2400" dirty="0">
                <a:latin typeface="Times New Roman" pitchFamily="18" charset="0"/>
                <a:cs typeface="Times New Roman" pitchFamily="18" charset="0"/>
              </a:rPr>
              <a:t>.</a:t>
            </a:r>
          </a:p>
          <a:p>
            <a:pPr algn="just">
              <a:lnSpc>
                <a:spcPct val="150000"/>
              </a:lnSpc>
            </a:pPr>
            <a:r>
              <a:rPr lang="en-GB" sz="2400" dirty="0">
                <a:latin typeface="Times New Roman" pitchFamily="18" charset="0"/>
                <a:cs typeface="Times New Roman" pitchFamily="18" charset="0"/>
              </a:rPr>
              <a:t>Once the student sends Data access request, it then comes under </a:t>
            </a:r>
            <a:r>
              <a:rPr lang="en-GB" sz="2400" b="1" dirty="0">
                <a:solidFill>
                  <a:srgbClr val="7030A0"/>
                </a:solidFill>
                <a:latin typeface="Times New Roman" pitchFamily="18" charset="0"/>
                <a:cs typeface="Times New Roman" pitchFamily="18" charset="0"/>
              </a:rPr>
              <a:t>staff approval</a:t>
            </a:r>
            <a:r>
              <a:rPr lang="en-GB" sz="2400" dirty="0">
                <a:latin typeface="Times New Roman" pitchFamily="18" charset="0"/>
                <a:cs typeface="Times New Roman" pitchFamily="18" charset="0"/>
              </a:rPr>
              <a:t>.</a:t>
            </a:r>
          </a:p>
          <a:p>
            <a:pPr algn="just">
              <a:lnSpc>
                <a:spcPct val="150000"/>
              </a:lnSpc>
            </a:pPr>
            <a:r>
              <a:rPr lang="en-GB" sz="2400" dirty="0">
                <a:latin typeface="Times New Roman" pitchFamily="18" charset="0"/>
                <a:cs typeface="Times New Roman" pitchFamily="18" charset="0"/>
              </a:rPr>
              <a:t>When the staff gives approval, the </a:t>
            </a:r>
            <a:r>
              <a:rPr lang="en-GB" sz="2400" b="1" dirty="0">
                <a:solidFill>
                  <a:srgbClr val="7030A0"/>
                </a:solidFill>
                <a:latin typeface="Times New Roman" pitchFamily="18" charset="0"/>
                <a:cs typeface="Times New Roman" pitchFamily="18" charset="0"/>
              </a:rPr>
              <a:t>respective secret key</a:t>
            </a:r>
            <a:r>
              <a:rPr lang="en-GB" sz="2400" dirty="0">
                <a:latin typeface="Times New Roman" pitchFamily="18" charset="0"/>
                <a:cs typeface="Times New Roman" pitchFamily="18" charset="0"/>
              </a:rPr>
              <a:t> for that students data is sent to the student.</a:t>
            </a:r>
          </a:p>
          <a:p>
            <a:pPr marL="0" lvl="0" indent="0" algn="just">
              <a:lnSpc>
                <a:spcPct val="150000"/>
              </a:lnSpc>
              <a:buNone/>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54752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dirty="0"/>
          </a:p>
        </p:txBody>
      </p:sp>
      <p:sp>
        <p:nvSpPr>
          <p:cNvPr id="6" name="Content Placeholder 2">
            <a:extLst>
              <a:ext uri="{FF2B5EF4-FFF2-40B4-BE49-F238E27FC236}">
                <a16:creationId xmlns:a16="http://schemas.microsoft.com/office/drawing/2014/main" id="{C3FAE234-BA17-00F5-EC6B-AC8A5C1648CB}"/>
              </a:ext>
            </a:extLst>
          </p:cNvPr>
          <p:cNvSpPr>
            <a:spLocks noGrp="1"/>
          </p:cNvSpPr>
          <p:nvPr>
            <p:ph idx="1"/>
          </p:nvPr>
        </p:nvSpPr>
        <p:spPr>
          <a:xfrm>
            <a:off x="457200" y="1143000"/>
            <a:ext cx="8229600" cy="5364163"/>
          </a:xfrm>
        </p:spPr>
        <p:txBody>
          <a:bodyPr>
            <a:normAutofit fontScale="85000" lnSpcReduction="20000"/>
          </a:bodyPr>
          <a:lstStyle/>
          <a:p>
            <a:pPr marL="0" lvl="0" indent="0" algn="just">
              <a:lnSpc>
                <a:spcPct val="150000"/>
              </a:lnSpc>
              <a:buNone/>
            </a:pPr>
            <a:r>
              <a:rPr lang="en-GB" sz="2600" b="1" dirty="0">
                <a:solidFill>
                  <a:srgbClr val="7030A0"/>
                </a:solidFill>
                <a:latin typeface="Times New Roman" pitchFamily="18" charset="0"/>
                <a:cs typeface="Times New Roman" pitchFamily="18" charset="0"/>
              </a:rPr>
              <a:t>ENCRYPTED DATA STORING:</a:t>
            </a:r>
          </a:p>
          <a:p>
            <a:pPr algn="just">
              <a:lnSpc>
                <a:spcPct val="150000"/>
              </a:lnSpc>
            </a:pPr>
            <a:r>
              <a:rPr lang="en-IN" sz="2800" dirty="0">
                <a:latin typeface="Times New Roman" pitchFamily="18" charset="0"/>
                <a:cs typeface="Times New Roman" pitchFamily="18" charset="0"/>
              </a:rPr>
              <a:t>The encrypted data is stored in the storage server and their </a:t>
            </a:r>
            <a:r>
              <a:rPr lang="en-IN" sz="2800" b="1" dirty="0">
                <a:solidFill>
                  <a:srgbClr val="7030A0"/>
                </a:solidFill>
                <a:latin typeface="Times New Roman" pitchFamily="18" charset="0"/>
                <a:cs typeface="Times New Roman" pitchFamily="18" charset="0"/>
              </a:rPr>
              <a:t>hash</a:t>
            </a:r>
            <a:r>
              <a:rPr lang="en-IN" sz="2800" dirty="0">
                <a:latin typeface="Times New Roman" pitchFamily="18" charset="0"/>
                <a:cs typeface="Times New Roman" pitchFamily="18" charset="0"/>
              </a:rPr>
              <a:t> is put on the blockchain and </a:t>
            </a:r>
            <a:r>
              <a:rPr lang="en-IN" sz="2800" b="1" dirty="0">
                <a:solidFill>
                  <a:srgbClr val="7030A0"/>
                </a:solidFill>
                <a:latin typeface="Times New Roman" pitchFamily="18" charset="0"/>
                <a:cs typeface="Times New Roman" pitchFamily="18" charset="0"/>
              </a:rPr>
              <a:t>keyword</a:t>
            </a:r>
            <a:r>
              <a:rPr lang="en-IN" sz="2800" dirty="0">
                <a:latin typeface="Times New Roman" pitchFamily="18" charset="0"/>
                <a:cs typeface="Times New Roman" pitchFamily="18" charset="0"/>
              </a:rPr>
              <a:t> also </a:t>
            </a:r>
            <a:r>
              <a:rPr lang="en-IN" sz="2800" b="1" dirty="0">
                <a:solidFill>
                  <a:srgbClr val="7030A0"/>
                </a:solidFill>
                <a:latin typeface="Times New Roman" pitchFamily="18" charset="0"/>
                <a:cs typeface="Times New Roman" pitchFamily="18" charset="0"/>
              </a:rPr>
              <a:t>generated</a:t>
            </a:r>
            <a:r>
              <a:rPr lang="en-IN" sz="2800" dirty="0">
                <a:latin typeface="Times New Roman" pitchFamily="18" charset="0"/>
                <a:cs typeface="Times New Roman" pitchFamily="18" charset="0"/>
              </a:rPr>
              <a:t> for the each student for the security.  The amount of data on student education records is huge. </a:t>
            </a:r>
          </a:p>
          <a:p>
            <a:pPr algn="just">
              <a:lnSpc>
                <a:spcPct val="150000"/>
              </a:lnSpc>
            </a:pPr>
            <a:r>
              <a:rPr lang="en-IN" sz="2800" dirty="0">
                <a:latin typeface="Times New Roman" pitchFamily="18" charset="0"/>
                <a:cs typeface="Times New Roman" pitchFamily="18" charset="0"/>
              </a:rPr>
              <a:t>For the transmission of big data used </a:t>
            </a:r>
            <a:r>
              <a:rPr lang="en-IN" sz="2800" b="1" dirty="0">
                <a:solidFill>
                  <a:srgbClr val="7030A0"/>
                </a:solidFill>
                <a:latin typeface="Times New Roman" pitchFamily="18" charset="0"/>
                <a:cs typeface="Times New Roman" pitchFamily="18" charset="0"/>
              </a:rPr>
              <a:t>Encryption</a:t>
            </a:r>
            <a:r>
              <a:rPr lang="en-IN" sz="2800" b="1" dirty="0">
                <a:latin typeface="Times New Roman" pitchFamily="18" charset="0"/>
                <a:cs typeface="Times New Roman" pitchFamily="18" charset="0"/>
              </a:rPr>
              <a:t> </a:t>
            </a:r>
            <a:r>
              <a:rPr lang="en-IN" sz="2800" b="1" dirty="0">
                <a:solidFill>
                  <a:srgbClr val="7030A0"/>
                </a:solidFill>
                <a:latin typeface="Times New Roman" pitchFamily="18" charset="0"/>
                <a:cs typeface="Times New Roman" pitchFamily="18" charset="0"/>
              </a:rPr>
              <a:t>algorithm</a:t>
            </a:r>
            <a:r>
              <a:rPr lang="en-IN" sz="2800" dirty="0">
                <a:latin typeface="Times New Roman" pitchFamily="18" charset="0"/>
                <a:cs typeface="Times New Roman" pitchFamily="18" charset="0"/>
              </a:rPr>
              <a:t>. The original records and files are </a:t>
            </a:r>
            <a:r>
              <a:rPr lang="en-IN" sz="2800" b="1" dirty="0">
                <a:solidFill>
                  <a:srgbClr val="7030A0"/>
                </a:solidFill>
                <a:latin typeface="Times New Roman" pitchFamily="18" charset="0"/>
                <a:cs typeface="Times New Roman" pitchFamily="18" charset="0"/>
              </a:rPr>
              <a:t>encrypted</a:t>
            </a:r>
            <a:r>
              <a:rPr lang="en-IN" sz="2800" b="1" dirty="0">
                <a:latin typeface="Times New Roman" pitchFamily="18" charset="0"/>
                <a:cs typeface="Times New Roman" pitchFamily="18" charset="0"/>
              </a:rPr>
              <a:t> </a:t>
            </a:r>
            <a:r>
              <a:rPr lang="en-IN" sz="2800" b="1" dirty="0">
                <a:solidFill>
                  <a:srgbClr val="7030A0"/>
                </a:solidFill>
                <a:latin typeface="Times New Roman" pitchFamily="18" charset="0"/>
                <a:cs typeface="Times New Roman" pitchFamily="18" charset="0"/>
              </a:rPr>
              <a:t>and</a:t>
            </a:r>
            <a:r>
              <a:rPr lang="en-IN" sz="2800" b="1" dirty="0">
                <a:latin typeface="Times New Roman" pitchFamily="18" charset="0"/>
                <a:cs typeface="Times New Roman" pitchFamily="18" charset="0"/>
              </a:rPr>
              <a:t> </a:t>
            </a:r>
            <a:r>
              <a:rPr lang="en-IN" sz="2800" b="1" dirty="0">
                <a:solidFill>
                  <a:srgbClr val="7030A0"/>
                </a:solidFill>
                <a:latin typeface="Times New Roman" pitchFamily="18" charset="0"/>
                <a:cs typeface="Times New Roman" pitchFamily="18" charset="0"/>
              </a:rPr>
              <a:t>stored</a:t>
            </a:r>
            <a:r>
              <a:rPr lang="en-IN"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in the storage server. The cloud database is chosen as the storage server to efficiently store and retrieve data and support encrypted storage of files.</a:t>
            </a:r>
          </a:p>
          <a:p>
            <a:pPr marL="0" lvl="0" indent="0" algn="just">
              <a:lnSpc>
                <a:spcPct val="150000"/>
              </a:lnSpc>
              <a:buNone/>
            </a:pPr>
            <a:endParaRPr lang="en-GB" sz="2000" dirty="0">
              <a:latin typeface="Times New Roman" pitchFamily="18" charset="0"/>
              <a:cs typeface="Times New Roman" pitchFamily="18" charset="0"/>
            </a:endParaRPr>
          </a:p>
          <a:p>
            <a:pPr marL="0" lv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54308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22</a:t>
            </a:fld>
            <a:endParaRPr lang="en-IN" dirty="0"/>
          </a:p>
        </p:txBody>
      </p:sp>
      <p:sp>
        <p:nvSpPr>
          <p:cNvPr id="6" name="Content Placeholder 2">
            <a:extLst>
              <a:ext uri="{FF2B5EF4-FFF2-40B4-BE49-F238E27FC236}">
                <a16:creationId xmlns:a16="http://schemas.microsoft.com/office/drawing/2014/main" id="{50F77C8E-79B7-D115-62DB-FA3E43C89911}"/>
              </a:ext>
            </a:extLst>
          </p:cNvPr>
          <p:cNvSpPr>
            <a:spLocks noGrp="1"/>
          </p:cNvSpPr>
          <p:nvPr>
            <p:ph idx="1"/>
          </p:nvPr>
        </p:nvSpPr>
        <p:spPr>
          <a:xfrm>
            <a:off x="487017" y="779042"/>
            <a:ext cx="8169965" cy="5810293"/>
          </a:xfrm>
        </p:spPr>
        <p:txBody>
          <a:bodyPr>
            <a:normAutofit fontScale="55000" lnSpcReduction="20000"/>
          </a:bodyPr>
          <a:lstStyle/>
          <a:p>
            <a:pPr marL="0" indent="0" algn="just">
              <a:lnSpc>
                <a:spcPct val="150000"/>
              </a:lnSpc>
              <a:buNone/>
            </a:pPr>
            <a:r>
              <a:rPr lang="en-IN" sz="4000" b="1" dirty="0">
                <a:solidFill>
                  <a:srgbClr val="7030A0"/>
                </a:solidFill>
                <a:latin typeface="Times New Roman" pitchFamily="18" charset="0"/>
                <a:cs typeface="Times New Roman" pitchFamily="18" charset="0"/>
              </a:rPr>
              <a:t>DATA  ACCESS  BY  ENTERING  KEY:</a:t>
            </a:r>
          </a:p>
          <a:p>
            <a:pPr algn="just">
              <a:lnSpc>
                <a:spcPct val="150000"/>
              </a:lnSpc>
            </a:pP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After storing the data into the databases , that is then available in the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server</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 but the student have to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enter the keyword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for the accessing their data’s. </a:t>
            </a:r>
          </a:p>
          <a:p>
            <a:pPr algn="just">
              <a:lnSpc>
                <a:spcPct val="150000"/>
              </a:lnSpc>
            </a:pPr>
            <a:r>
              <a:rPr lang="en-IN" sz="4400" dirty="0">
                <a:latin typeface="Times New Roman" panose="02020603050405020304" pitchFamily="18" charset="0"/>
                <a:ea typeface="Calibri" panose="020F0502020204030204" pitchFamily="34" charset="0"/>
                <a:cs typeface="Times New Roman" panose="02020603050405020304" pitchFamily="18" charset="0"/>
              </a:rPr>
              <a:t>S</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o, after entering the key, the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student get access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to the storage server and able take his documents easily.    </a:t>
            </a:r>
          </a:p>
          <a:p>
            <a:pPr algn="just">
              <a:lnSpc>
                <a:spcPct val="150000"/>
              </a:lnSpc>
            </a:pP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The blockchain is applied in several domains and acts as a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trusted data storage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technology. This technology is often used for information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secure storage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and information traceability, because of its decentralized and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anti-tampering</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 characteristics.</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sz="3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021463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AES Algorithm</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23</a:t>
            </a:fld>
            <a:endParaRPr lang="en-IN" dirty="0"/>
          </a:p>
        </p:txBody>
      </p:sp>
      <p:sp>
        <p:nvSpPr>
          <p:cNvPr id="6" name="Content Placeholder 2">
            <a:extLst>
              <a:ext uri="{FF2B5EF4-FFF2-40B4-BE49-F238E27FC236}">
                <a16:creationId xmlns:a16="http://schemas.microsoft.com/office/drawing/2014/main" id="{CA213CD1-2AA6-0D25-5865-17FDA5578D9C}"/>
              </a:ext>
            </a:extLst>
          </p:cNvPr>
          <p:cNvSpPr>
            <a:spLocks noGrp="1"/>
          </p:cNvSpPr>
          <p:nvPr>
            <p:ph idx="1"/>
          </p:nvPr>
        </p:nvSpPr>
        <p:spPr>
          <a:xfrm>
            <a:off x="457200" y="1345676"/>
            <a:ext cx="8229600" cy="4876800"/>
          </a:xfrm>
        </p:spPr>
        <p:txBody>
          <a:bodyPr>
            <a:normAutofit/>
          </a:bodyPr>
          <a:lstStyle/>
          <a:p>
            <a:pPr algn="just">
              <a:lnSpc>
                <a:spcPct val="150000"/>
              </a:lnSpc>
            </a:pPr>
            <a:r>
              <a:rPr lang="en-US" sz="2400" b="0" i="0" dirty="0">
                <a:solidFill>
                  <a:srgbClr val="3D3D4E"/>
                </a:solidFill>
                <a:effectLst/>
                <a:latin typeface="Times New Roman" panose="02020603050405020304" pitchFamily="18" charset="0"/>
                <a:cs typeface="Times New Roman" panose="02020603050405020304" pitchFamily="18" charset="0"/>
              </a:rPr>
              <a:t>The </a:t>
            </a:r>
            <a:r>
              <a:rPr lang="en-US" sz="2400" b="1" i="0" dirty="0">
                <a:solidFill>
                  <a:srgbClr val="7030A0"/>
                </a:solidFill>
                <a:effectLst/>
                <a:latin typeface="Times New Roman" panose="02020603050405020304" pitchFamily="18" charset="0"/>
                <a:cs typeface="Times New Roman" panose="02020603050405020304" pitchFamily="18" charset="0"/>
              </a:rPr>
              <a:t>AES algorithm</a:t>
            </a:r>
            <a:r>
              <a:rPr lang="en-US" sz="2400" b="1" i="0" dirty="0">
                <a:solidFill>
                  <a:srgbClr val="3D3D4E"/>
                </a:solidFill>
                <a:effectLst/>
                <a:latin typeface="Times New Roman" panose="02020603050405020304" pitchFamily="18" charset="0"/>
                <a:cs typeface="Times New Roman" panose="02020603050405020304" pitchFamily="18" charset="0"/>
              </a:rPr>
              <a:t> </a:t>
            </a:r>
            <a:r>
              <a:rPr lang="en-US" sz="2400" b="0" i="0" dirty="0">
                <a:solidFill>
                  <a:srgbClr val="3D3D4E"/>
                </a:solidFill>
                <a:effectLst/>
                <a:latin typeface="Times New Roman" panose="02020603050405020304" pitchFamily="18" charset="0"/>
                <a:cs typeface="Times New Roman" panose="02020603050405020304" pitchFamily="18" charset="0"/>
              </a:rPr>
              <a:t>is a symmetrical block cipher algorithm that takes plain text in blocks of 256 bits and converts them to ciphertext using keys of 128, 192, and 256 bits</a:t>
            </a:r>
          </a:p>
          <a:p>
            <a:pPr algn="just">
              <a:lnSpc>
                <a:spcPct val="150000"/>
              </a:lnSpc>
            </a:pPr>
            <a:r>
              <a:rPr lang="en-US" sz="2400" b="1" i="0" dirty="0">
                <a:solidFill>
                  <a:srgbClr val="7030A0"/>
                </a:solidFill>
                <a:effectLst/>
                <a:latin typeface="Times New Roman" panose="02020603050405020304" pitchFamily="18" charset="0"/>
                <a:cs typeface="Times New Roman" panose="02020603050405020304" pitchFamily="18" charset="0"/>
              </a:rPr>
              <a:t>SHA-256 </a:t>
            </a:r>
            <a:r>
              <a:rPr lang="en-US" sz="2400" b="0" i="0" dirty="0">
                <a:solidFill>
                  <a:srgbClr val="3E4348"/>
                </a:solidFill>
                <a:effectLst/>
                <a:latin typeface="Times New Roman" panose="02020603050405020304" pitchFamily="18" charset="0"/>
                <a:cs typeface="Times New Roman" panose="02020603050405020304" pitchFamily="18" charset="0"/>
              </a:rPr>
              <a:t>in cryptographic hash function.</a:t>
            </a:r>
          </a:p>
          <a:p>
            <a:pPr algn="just">
              <a:lnSpc>
                <a:spcPct val="150000"/>
              </a:lnSpc>
            </a:pPr>
            <a:r>
              <a:rPr lang="en-US" sz="2400" dirty="0">
                <a:solidFill>
                  <a:srgbClr val="3E4348"/>
                </a:solidFill>
                <a:latin typeface="Times New Roman" panose="02020603050405020304" pitchFamily="18" charset="0"/>
                <a:cs typeface="Times New Roman" panose="02020603050405020304" pitchFamily="18" charset="0"/>
              </a:rPr>
              <a:t>Uses </a:t>
            </a:r>
            <a:r>
              <a:rPr lang="en-US" sz="2400" b="1" dirty="0">
                <a:solidFill>
                  <a:srgbClr val="7030A0"/>
                </a:solidFill>
                <a:latin typeface="Times New Roman" panose="02020603050405020304" pitchFamily="18" charset="0"/>
                <a:cs typeface="Times New Roman" panose="02020603050405020304" pitchFamily="18" charset="0"/>
              </a:rPr>
              <a:t>256 bit key </a:t>
            </a:r>
            <a:r>
              <a:rPr lang="en-US" sz="2400" dirty="0">
                <a:solidFill>
                  <a:srgbClr val="3E4348"/>
                </a:solidFill>
                <a:latin typeface="Times New Roman" panose="02020603050405020304" pitchFamily="18" charset="0"/>
                <a:cs typeface="Times New Roman" panose="02020603050405020304" pitchFamily="18" charset="0"/>
              </a:rPr>
              <a:t>to </a:t>
            </a:r>
            <a:r>
              <a:rPr lang="en-US" sz="2400" b="1" dirty="0">
                <a:solidFill>
                  <a:srgbClr val="7030A0"/>
                </a:solidFill>
                <a:latin typeface="Times New Roman" panose="02020603050405020304" pitchFamily="18" charset="0"/>
                <a:cs typeface="Times New Roman" panose="02020603050405020304" pitchFamily="18" charset="0"/>
              </a:rPr>
              <a:t>encrypt data </a:t>
            </a:r>
            <a:r>
              <a:rPr lang="en-US" sz="2400" dirty="0">
                <a:solidFill>
                  <a:srgbClr val="3E4348"/>
                </a:solidFill>
                <a:latin typeface="Times New Roman" panose="02020603050405020304" pitchFamily="18" charset="0"/>
                <a:cs typeface="Times New Roman" panose="02020603050405020304" pitchFamily="18" charset="0"/>
              </a:rPr>
              <a:t>into unrecognizable text.</a:t>
            </a:r>
          </a:p>
          <a:p>
            <a:pPr algn="just">
              <a:lnSpc>
                <a:spcPct val="150000"/>
              </a:lnSpc>
            </a:pPr>
            <a:r>
              <a:rPr lang="en-US" sz="2400" b="1" i="0" dirty="0">
                <a:solidFill>
                  <a:srgbClr val="7030A0"/>
                </a:solidFill>
                <a:effectLst/>
                <a:latin typeface="Times New Roman" panose="02020603050405020304" pitchFamily="18" charset="0"/>
                <a:cs typeface="Times New Roman" panose="02020603050405020304" pitchFamily="18" charset="0"/>
              </a:rPr>
              <a:t>Plain text</a:t>
            </a:r>
            <a:r>
              <a:rPr lang="en-US" sz="2400" b="0" i="0" dirty="0">
                <a:solidFill>
                  <a:srgbClr val="3E4348"/>
                </a:solidFill>
                <a:effectLst/>
                <a:latin typeface="Times New Roman" panose="02020603050405020304" pitchFamily="18" charset="0"/>
                <a:cs typeface="Times New Roman" panose="02020603050405020304" pitchFamily="18" charset="0"/>
              </a:rPr>
              <a:t>(32 bits words)-</a:t>
            </a:r>
            <a:r>
              <a:rPr lang="en-US" sz="2400" b="1" i="0" dirty="0">
                <a:solidFill>
                  <a:srgbClr val="7030A0"/>
                </a:solidFill>
                <a:effectLst/>
                <a:latin typeface="Times New Roman" panose="02020603050405020304" pitchFamily="18" charset="0"/>
                <a:cs typeface="Times New Roman" panose="02020603050405020304" pitchFamily="18" charset="0"/>
              </a:rPr>
              <a:t>Block size</a:t>
            </a:r>
            <a:r>
              <a:rPr lang="en-US" sz="2400" b="0" i="0" dirty="0">
                <a:solidFill>
                  <a:srgbClr val="3E4348"/>
                </a:solidFill>
                <a:effectLst/>
                <a:latin typeface="Times New Roman" panose="02020603050405020304" pitchFamily="18" charset="0"/>
                <a:cs typeface="Times New Roman" panose="02020603050405020304" pitchFamily="18" charset="0"/>
              </a:rPr>
              <a:t>(256 bits)</a:t>
            </a:r>
          </a:p>
          <a:p>
            <a:pPr algn="just">
              <a:lnSpc>
                <a:spcPct val="150000"/>
              </a:lnSpc>
            </a:pPr>
            <a:r>
              <a:rPr lang="en-US" sz="2400" dirty="0">
                <a:solidFill>
                  <a:srgbClr val="3E4348"/>
                </a:solidFill>
                <a:latin typeface="Times New Roman" panose="02020603050405020304" pitchFamily="18" charset="0"/>
                <a:cs typeface="Times New Roman" panose="02020603050405020304" pitchFamily="18" charset="0"/>
              </a:rPr>
              <a:t>No of </a:t>
            </a:r>
            <a:r>
              <a:rPr lang="en-US" sz="2400" b="1" dirty="0">
                <a:solidFill>
                  <a:srgbClr val="7030A0"/>
                </a:solidFill>
                <a:latin typeface="Times New Roman" panose="02020603050405020304" pitchFamily="18" charset="0"/>
                <a:cs typeface="Times New Roman" panose="02020603050405020304" pitchFamily="18" charset="0"/>
              </a:rPr>
              <a:t>rounds</a:t>
            </a:r>
            <a:r>
              <a:rPr lang="en-US" sz="2400" dirty="0">
                <a:solidFill>
                  <a:srgbClr val="3E4348"/>
                </a:solidFill>
                <a:latin typeface="Times New Roman" panose="02020603050405020304" pitchFamily="18" charset="0"/>
                <a:cs typeface="Times New Roman" panose="02020603050405020304" pitchFamily="18" charset="0"/>
              </a:rPr>
              <a:t>-10 –</a:t>
            </a:r>
            <a:r>
              <a:rPr lang="en-US" sz="2400" b="1" dirty="0">
                <a:solidFill>
                  <a:srgbClr val="7030A0"/>
                </a:solidFill>
                <a:latin typeface="Times New Roman" panose="02020603050405020304" pitchFamily="18" charset="0"/>
                <a:cs typeface="Times New Roman" panose="02020603050405020304" pitchFamily="18" charset="0"/>
              </a:rPr>
              <a:t>cipher text</a:t>
            </a:r>
            <a:r>
              <a:rPr lang="en-US" sz="2400" dirty="0">
                <a:solidFill>
                  <a:srgbClr val="3E4348"/>
                </a:solidFill>
                <a:latin typeface="Times New Roman" panose="02020603050405020304" pitchFamily="18" charset="0"/>
                <a:cs typeface="Times New Roman" panose="02020603050405020304" pitchFamily="18" charset="0"/>
              </a:rPr>
              <a:t>(256 bits)</a:t>
            </a:r>
            <a:endParaRPr lang="en-US" sz="2400" b="0" i="0" dirty="0">
              <a:solidFill>
                <a:srgbClr val="3E434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0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AES Algorithm</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07-04-2023</a:t>
            </a:fld>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24</a:t>
            </a:fld>
            <a:endParaRPr lang="en-IN" dirty="0"/>
          </a:p>
        </p:txBody>
      </p:sp>
      <p:pic>
        <p:nvPicPr>
          <p:cNvPr id="6" name="Content Placeholder 4" descr="Diagram&#10;&#10;Description automatically generated">
            <a:extLst>
              <a:ext uri="{FF2B5EF4-FFF2-40B4-BE49-F238E27FC236}">
                <a16:creationId xmlns:a16="http://schemas.microsoft.com/office/drawing/2014/main" id="{28620FBE-B3C2-5412-F7EB-720B9766F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522" y="1181968"/>
            <a:ext cx="7543271" cy="4830762"/>
          </a:xfrm>
        </p:spPr>
      </p:pic>
    </p:spTree>
    <p:extLst>
      <p:ext uri="{BB962C8B-B14F-4D97-AF65-F5344CB8AC3E}">
        <p14:creationId xmlns:p14="http://schemas.microsoft.com/office/powerpoint/2010/main" val="357643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PBFT Algorithm</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07-04-2023</a:t>
            </a:fld>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25</a:t>
            </a:fld>
            <a:endParaRPr lang="en-IN" dirty="0"/>
          </a:p>
        </p:txBody>
      </p:sp>
      <p:sp>
        <p:nvSpPr>
          <p:cNvPr id="8" name="Content Placeholder 2">
            <a:extLst>
              <a:ext uri="{FF2B5EF4-FFF2-40B4-BE49-F238E27FC236}">
                <a16:creationId xmlns:a16="http://schemas.microsoft.com/office/drawing/2014/main" id="{1F22DE23-F67A-5C52-C7CD-3DFD0DE454D4}"/>
              </a:ext>
            </a:extLst>
          </p:cNvPr>
          <p:cNvSpPr>
            <a:spLocks noGrp="1"/>
          </p:cNvSpPr>
          <p:nvPr>
            <p:ph idx="1"/>
          </p:nvPr>
        </p:nvSpPr>
        <p:spPr>
          <a:xfrm>
            <a:off x="152400" y="766003"/>
            <a:ext cx="8839200" cy="5590348"/>
          </a:xfrm>
        </p:spPr>
        <p:txBody>
          <a:bodyPr>
            <a:normAutofit fontScale="25000" lnSpcReduction="20000"/>
          </a:bodyPr>
          <a:lstStyle/>
          <a:p>
            <a:pPr marL="0" indent="0" algn="just" fontAlgn="base">
              <a:lnSpc>
                <a:spcPct val="170000"/>
              </a:lnSpc>
              <a:spcAft>
                <a:spcPts val="750"/>
              </a:spcAft>
              <a:buNone/>
            </a:pP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PBFT consensus rounds </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are broken into 4 phases(refer with the image in next slide):</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fontAlgn="base">
              <a:lnSpc>
                <a:spcPct val="170000"/>
              </a:lnSpc>
              <a:spcAft>
                <a:spcPts val="1000"/>
              </a:spcAft>
              <a:buSzPts val="1000"/>
              <a:buFont typeface="+mj-lt"/>
              <a:buAutoNum type="arabicPeriod"/>
              <a:tabLst>
                <a:tab pos="457200" algn="l"/>
              </a:tabLst>
            </a:pP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client</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sends a request to the primary(</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leader</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node.</a:t>
            </a:r>
          </a:p>
          <a:p>
            <a:pPr lvl="0" algn="just" fontAlgn="base">
              <a:lnSpc>
                <a:spcPct val="170000"/>
              </a:lnSpc>
              <a:spcAft>
                <a:spcPts val="1000"/>
              </a:spcAft>
              <a:buSzPts val="1000"/>
              <a:buFont typeface="+mj-lt"/>
              <a:buAutoNum type="arabicPeriod"/>
              <a:tabLst>
                <a:tab pos="457200" algn="l"/>
              </a:tabLst>
            </a:pP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primary(leader) node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broadcasts</a:t>
            </a:r>
            <a:r>
              <a:rPr lang="en-US" sz="80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80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request</a:t>
            </a:r>
            <a:r>
              <a:rPr lang="en-US" sz="80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to the all the secondary(backup) nodes.</a:t>
            </a:r>
          </a:p>
          <a:p>
            <a:pPr lvl="0" algn="just" fontAlgn="base">
              <a:lnSpc>
                <a:spcPct val="170000"/>
              </a:lnSpc>
              <a:spcAft>
                <a:spcPts val="1000"/>
              </a:spcAft>
              <a:buSzPts val="1000"/>
              <a:buFont typeface="+mj-lt"/>
              <a:buAutoNum type="arabicPeriod"/>
              <a:tabLst>
                <a:tab pos="457200" algn="l"/>
              </a:tabLst>
            </a:pP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nodes(primary and secondaries) perform the service requested and then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send</a:t>
            </a:r>
            <a:r>
              <a:rPr lang="en-US" sz="80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back a reply </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to the client.</a:t>
            </a:r>
          </a:p>
          <a:p>
            <a:pPr lvl="0" algn="just" fontAlgn="base">
              <a:lnSpc>
                <a:spcPct val="170000"/>
              </a:lnSpc>
              <a:spcAft>
                <a:spcPts val="1000"/>
              </a:spcAft>
              <a:buSzPts val="1000"/>
              <a:buFont typeface="+mj-lt"/>
              <a:buAutoNum type="arabicPeriod"/>
              <a:tabLst>
                <a:tab pos="457200" algn="l"/>
              </a:tabLst>
            </a:pP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request</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is served successfully when the client receives ‘m+1’ replies from different nodes in the network with the same result, where m is the maximum number of faulty nodes allowed.</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0728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07-04-2023</a:t>
            </a:fld>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26</a:t>
            </a:fld>
            <a:endParaRPr lang="en-IN" dirty="0"/>
          </a:p>
        </p:txBody>
      </p:sp>
      <p:sp>
        <p:nvSpPr>
          <p:cNvPr id="6" name="Content Placeholder 4">
            <a:extLst>
              <a:ext uri="{FF2B5EF4-FFF2-40B4-BE49-F238E27FC236}">
                <a16:creationId xmlns:a16="http://schemas.microsoft.com/office/drawing/2014/main" id="{9737E413-9111-759E-9842-410EE4083CCE}"/>
              </a:ext>
            </a:extLst>
          </p:cNvPr>
          <p:cNvSpPr>
            <a:spLocks noGrp="1"/>
          </p:cNvSpPr>
          <p:nvPr>
            <p:ph idx="1"/>
          </p:nvPr>
        </p:nvSpPr>
        <p:spPr>
          <a:xfrm>
            <a:off x="382556" y="1234574"/>
            <a:ext cx="8229600" cy="5371499"/>
          </a:xfrm>
        </p:spPr>
        <p:txBody>
          <a:bodyPr>
            <a:normAutofit fontScale="25000" lnSpcReduction="20000"/>
          </a:bodyPr>
          <a:lstStyle/>
          <a:p>
            <a:pPr algn="just">
              <a:lnSpc>
                <a:spcPct val="170000"/>
              </a:lnSpc>
            </a:pPr>
            <a:r>
              <a:rPr lang="en-US" sz="9600" dirty="0">
                <a:latin typeface="Times New Roman" panose="02020603050405020304" pitchFamily="18" charset="0"/>
                <a:cs typeface="Times New Roman" panose="02020603050405020304" pitchFamily="18" charset="0"/>
              </a:rPr>
              <a:t>Assuming the number of nodes of the PBFT algorithm is n, </a:t>
            </a:r>
          </a:p>
          <a:p>
            <a:pPr algn="just">
              <a:lnSpc>
                <a:spcPct val="170000"/>
              </a:lnSpc>
            </a:pPr>
            <a:r>
              <a:rPr lang="en-US" sz="9600" dirty="0">
                <a:latin typeface="Times New Roman" panose="02020603050405020304" pitchFamily="18" charset="0"/>
                <a:cs typeface="Times New Roman" panose="02020603050405020304" pitchFamily="18" charset="0"/>
              </a:rPr>
              <a:t>The consensus process of PBFT algorithm can be divided into five phases: The request phase(1), pre-prepare phase(n−1), prepare phase (n −1)(n −1), commit phase(n(n −1)), and reply phase(n). </a:t>
            </a:r>
          </a:p>
          <a:p>
            <a:pPr algn="just">
              <a:lnSpc>
                <a:spcPct val="170000"/>
              </a:lnSpc>
            </a:pPr>
            <a:r>
              <a:rPr lang="en-US" sz="9600" dirty="0">
                <a:latin typeface="Times New Roman" panose="02020603050405020304" pitchFamily="18" charset="0"/>
                <a:cs typeface="Times New Roman" panose="02020603050405020304" pitchFamily="18" charset="0"/>
              </a:rPr>
              <a:t>The communication complexity can be calculated to be 1 + (n −1) + (n −1)(n −1)+n(n −1)+n</a:t>
            </a:r>
          </a:p>
          <a:p>
            <a:pPr algn="just">
              <a:lnSpc>
                <a:spcPct val="170000"/>
              </a:lnSpc>
            </a:pPr>
            <a:r>
              <a:rPr lang="en-US" sz="9600" dirty="0">
                <a:latin typeface="Times New Roman" panose="02020603050405020304" pitchFamily="18" charset="0"/>
                <a:cs typeface="Times New Roman" panose="02020603050405020304" pitchFamily="18" charset="0"/>
              </a:rPr>
              <a:t>.the Communication complexity of the PBFT algorithm </a:t>
            </a:r>
          </a:p>
          <a:p>
            <a:pPr marL="0" indent="0" algn="just">
              <a:lnSpc>
                <a:spcPct val="170000"/>
              </a:lnSpc>
              <a:buNone/>
            </a:pPr>
            <a:r>
              <a:rPr lang="en-US" sz="8000" b="1" dirty="0">
                <a:solidFill>
                  <a:srgbClr val="7030A0"/>
                </a:solidFill>
                <a:latin typeface="Times New Roman" panose="02020603050405020304" pitchFamily="18" charset="0"/>
                <a:cs typeface="Times New Roman" panose="02020603050405020304" pitchFamily="18" charset="0"/>
              </a:rPr>
              <a:t>                                         </a:t>
            </a:r>
            <a:r>
              <a:rPr lang="en-US" sz="9600" b="1" dirty="0">
                <a:solidFill>
                  <a:srgbClr val="7030A0"/>
                </a:solidFill>
                <a:latin typeface="Times New Roman" panose="02020603050405020304" pitchFamily="18" charset="0"/>
                <a:cs typeface="Times New Roman" panose="02020603050405020304" pitchFamily="18" charset="0"/>
              </a:rPr>
              <a:t>C1= 2n</a:t>
            </a:r>
            <a:r>
              <a:rPr lang="en-US" sz="9600" b="1" baseline="30000" dirty="0">
                <a:solidFill>
                  <a:srgbClr val="7030A0"/>
                </a:solidFill>
                <a:latin typeface="Times New Roman" panose="02020603050405020304" pitchFamily="18" charset="0"/>
                <a:cs typeface="Times New Roman" panose="02020603050405020304" pitchFamily="18" charset="0"/>
              </a:rPr>
              <a:t> 2 </a:t>
            </a:r>
            <a:r>
              <a:rPr lang="en-US" sz="9600" b="1" dirty="0">
                <a:solidFill>
                  <a:srgbClr val="7030A0"/>
                </a:solidFill>
                <a:latin typeface="Times New Roman" panose="02020603050405020304" pitchFamily="18" charset="0"/>
                <a:cs typeface="Times New Roman" panose="02020603050405020304" pitchFamily="18" charset="0"/>
              </a:rPr>
              <a:t>− n+1</a:t>
            </a:r>
            <a:endParaRPr lang="en-US" sz="96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p>
        </p:txBody>
      </p:sp>
      <p:sp>
        <p:nvSpPr>
          <p:cNvPr id="7" name="Title 6">
            <a:extLst>
              <a:ext uri="{FF2B5EF4-FFF2-40B4-BE49-F238E27FC236}">
                <a16:creationId xmlns:a16="http://schemas.microsoft.com/office/drawing/2014/main" id="{26812D9B-A259-1CB1-1871-90A89E727920}"/>
              </a:ext>
            </a:extLst>
          </p:cNvPr>
          <p:cNvSpPr>
            <a:spLocks noGrp="1"/>
          </p:cNvSpPr>
          <p:nvPr>
            <p:ph type="title"/>
          </p:nvPr>
        </p:nvSpPr>
        <p:spPr>
          <a:xfrm>
            <a:off x="628650" y="136524"/>
            <a:ext cx="7886700" cy="1325563"/>
          </a:xfrm>
        </p:spPr>
        <p:txBody>
          <a:bodyPr>
            <a:norm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PBFT Algorithm-Communication Complexity</a:t>
            </a:r>
            <a:endParaRPr lang="en-IN" sz="3200" dirty="0"/>
          </a:p>
        </p:txBody>
      </p:sp>
    </p:spTree>
    <p:extLst>
      <p:ext uri="{BB962C8B-B14F-4D97-AF65-F5344CB8AC3E}">
        <p14:creationId xmlns:p14="http://schemas.microsoft.com/office/powerpoint/2010/main" val="4035232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PBFT Algorithm</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07-04-2023</a:t>
            </a:fld>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27</a:t>
            </a:fld>
            <a:endParaRPr lang="en-IN" dirty="0"/>
          </a:p>
        </p:txBody>
      </p:sp>
      <p:pic>
        <p:nvPicPr>
          <p:cNvPr id="7" name="Content Placeholder 3" descr="pbft algorithm communication visual">
            <a:extLst>
              <a:ext uri="{FF2B5EF4-FFF2-40B4-BE49-F238E27FC236}">
                <a16:creationId xmlns:a16="http://schemas.microsoft.com/office/drawing/2014/main" id="{74F2A2CA-A8EE-EE53-723C-64BEFD6D6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8348" y="696248"/>
            <a:ext cx="7558573" cy="5261073"/>
          </a:xfrm>
          <a:prstGeom prst="rect">
            <a:avLst/>
          </a:prstGeom>
          <a:noFill/>
          <a:ln>
            <a:noFill/>
          </a:ln>
        </p:spPr>
      </p:pic>
    </p:spTree>
    <p:extLst>
      <p:ext uri="{BB962C8B-B14F-4D97-AF65-F5344CB8AC3E}">
        <p14:creationId xmlns:p14="http://schemas.microsoft.com/office/powerpoint/2010/main" val="111470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28</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User login</a:t>
            </a:r>
          </a:p>
          <a:p>
            <a:pPr marL="0" indent="0">
              <a:buNone/>
            </a:pPr>
            <a:endParaRPr lang="en-IN" dirty="0"/>
          </a:p>
        </p:txBody>
      </p:sp>
      <p:pic>
        <p:nvPicPr>
          <p:cNvPr id="7" name="Picture 6">
            <a:extLst>
              <a:ext uri="{FF2B5EF4-FFF2-40B4-BE49-F238E27FC236}">
                <a16:creationId xmlns:a16="http://schemas.microsoft.com/office/drawing/2014/main" id="{83450F12-7E51-B0FF-B308-1857B666E151}"/>
              </a:ext>
            </a:extLst>
          </p:cNvPr>
          <p:cNvPicPr>
            <a:picLocks noChangeAspect="1"/>
          </p:cNvPicPr>
          <p:nvPr/>
        </p:nvPicPr>
        <p:blipFill>
          <a:blip r:embed="rId2"/>
          <a:stretch>
            <a:fillRect/>
          </a:stretch>
        </p:blipFill>
        <p:spPr>
          <a:xfrm>
            <a:off x="1057373" y="1335099"/>
            <a:ext cx="6553200" cy="4885114"/>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29</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Request academic data:</a:t>
            </a:r>
          </a:p>
          <a:p>
            <a:pPr marL="0" indent="0">
              <a:buNone/>
            </a:pPr>
            <a:endParaRPr lang="en-IN" dirty="0"/>
          </a:p>
        </p:txBody>
      </p:sp>
      <p:pic>
        <p:nvPicPr>
          <p:cNvPr id="4" name="Picture 3">
            <a:extLst>
              <a:ext uri="{FF2B5EF4-FFF2-40B4-BE49-F238E27FC236}">
                <a16:creationId xmlns:a16="http://schemas.microsoft.com/office/drawing/2014/main" id="{F3CCB775-AE06-9B13-A00F-7595229AF275}"/>
              </a:ext>
            </a:extLst>
          </p:cNvPr>
          <p:cNvPicPr>
            <a:picLocks noChangeAspect="1"/>
          </p:cNvPicPr>
          <p:nvPr/>
        </p:nvPicPr>
        <p:blipFill>
          <a:blip r:embed="rId2"/>
          <a:stretch>
            <a:fillRect/>
          </a:stretch>
        </p:blipFill>
        <p:spPr>
          <a:xfrm>
            <a:off x="388726" y="1400219"/>
            <a:ext cx="8366548" cy="4485387"/>
          </a:xfrm>
          <a:prstGeom prst="rect">
            <a:avLst/>
          </a:prstGeom>
        </p:spPr>
      </p:pic>
    </p:spTree>
    <p:extLst>
      <p:ext uri="{BB962C8B-B14F-4D97-AF65-F5344CB8AC3E}">
        <p14:creationId xmlns:p14="http://schemas.microsoft.com/office/powerpoint/2010/main" val="5100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07-04-2023</a:t>
            </a:fld>
            <a:endParaRPr lang="en-IN" dirty="0"/>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3</a:t>
            </a:fld>
            <a:endParaRPr lang="en-IN" dirty="0"/>
          </a:p>
        </p:txBody>
      </p:sp>
      <p:sp>
        <p:nvSpPr>
          <p:cNvPr id="5" name="Content Placeholder 2">
            <a:extLst>
              <a:ext uri="{FF2B5EF4-FFF2-40B4-BE49-F238E27FC236}">
                <a16:creationId xmlns:a16="http://schemas.microsoft.com/office/drawing/2014/main" id="{FC55C562-B4D5-A225-F037-3ED2233151E0}"/>
              </a:ext>
            </a:extLst>
          </p:cNvPr>
          <p:cNvSpPr>
            <a:spLocks noGrp="1"/>
          </p:cNvSpPr>
          <p:nvPr>
            <p:ph idx="1"/>
          </p:nvPr>
        </p:nvSpPr>
        <p:spPr>
          <a:xfrm>
            <a:off x="457200" y="1183063"/>
            <a:ext cx="8229600" cy="5257800"/>
          </a:xfrm>
        </p:spPr>
        <p:txBody>
          <a:bodyPr>
            <a:noAutofit/>
          </a:bodyPr>
          <a:lstStyle/>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The main objective of the project the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keyword</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dictionary</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sent by the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data owner</a:t>
            </a:r>
          </a:p>
          <a:p>
            <a:pPr marL="0" indent="0" algn="jus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The smart contract can perform the search algorithm according to the user’s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query keywords</a:t>
            </a:r>
            <a:r>
              <a:rPr lang="en-IN" dirty="0">
                <a:effectLst/>
                <a:latin typeface="Times New Roman" panose="02020603050405020304" pitchFamily="18" charset="0"/>
                <a:ea typeface="Calibri" panose="020F0502020204030204" pitchFamily="34" charset="0"/>
                <a:cs typeface="Times New Roman" panose="02020603050405020304" pitchFamily="18" charset="0"/>
              </a:rPr>
              <a:t>, and return the abstract and encrypted keywords of the corresponding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data file </a:t>
            </a:r>
            <a:r>
              <a:rPr lang="en-IN" dirty="0">
                <a:effectLst/>
                <a:latin typeface="Times New Roman" panose="02020603050405020304" pitchFamily="18" charset="0"/>
                <a:ea typeface="Calibri" panose="020F0502020204030204" pitchFamily="34" charset="0"/>
                <a:cs typeface="Times New Roman" panose="02020603050405020304" pitchFamily="18" charset="0"/>
              </a:rPr>
              <a:t>found. </a:t>
            </a:r>
          </a:p>
          <a:p>
            <a:pPr marL="0" indent="0" algn="jus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After the query is completed, the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transaction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between the data owner and the user, that is, the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query record </a:t>
            </a:r>
            <a:r>
              <a:rPr lang="en-IN" dirty="0">
                <a:effectLst/>
                <a:latin typeface="Times New Roman" panose="02020603050405020304" pitchFamily="18" charset="0"/>
                <a:ea typeface="Calibri" panose="020F0502020204030204" pitchFamily="34" charset="0"/>
                <a:cs typeface="Times New Roman" panose="02020603050405020304" pitchFamily="18" charset="0"/>
              </a:rPr>
              <a:t>can be published in the block chain.</a:t>
            </a:r>
          </a:p>
          <a:p>
            <a:pPr marL="0" indent="0">
              <a:buNone/>
            </a:pPr>
            <a:endParaRPr lang="en-US" sz="2400" dirty="0"/>
          </a:p>
          <a:p>
            <a:endParaRPr lang="en-US" sz="1800" dirty="0"/>
          </a:p>
        </p:txBody>
      </p:sp>
    </p:spTree>
    <p:extLst>
      <p:ext uri="{BB962C8B-B14F-4D97-AF65-F5344CB8AC3E}">
        <p14:creationId xmlns:p14="http://schemas.microsoft.com/office/powerpoint/2010/main" val="324080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30</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Staff provides access &amp; key sent to user</a:t>
            </a:r>
          </a:p>
          <a:p>
            <a:pPr marL="0" indent="0">
              <a:buNone/>
            </a:pPr>
            <a:endParaRPr lang="en-IN" dirty="0"/>
          </a:p>
        </p:txBody>
      </p:sp>
      <p:pic>
        <p:nvPicPr>
          <p:cNvPr id="8" name="Picture 7">
            <a:extLst>
              <a:ext uri="{FF2B5EF4-FFF2-40B4-BE49-F238E27FC236}">
                <a16:creationId xmlns:a16="http://schemas.microsoft.com/office/drawing/2014/main" id="{C53D70F6-EF84-F3BB-7463-D7E795D16ED9}"/>
              </a:ext>
            </a:extLst>
          </p:cNvPr>
          <p:cNvPicPr>
            <a:picLocks noChangeAspect="1"/>
          </p:cNvPicPr>
          <p:nvPr/>
        </p:nvPicPr>
        <p:blipFill>
          <a:blip r:embed="rId2"/>
          <a:stretch>
            <a:fillRect/>
          </a:stretch>
        </p:blipFill>
        <p:spPr>
          <a:xfrm>
            <a:off x="414051" y="1712336"/>
            <a:ext cx="8252871" cy="4347727"/>
          </a:xfrm>
          <a:prstGeom prst="rect">
            <a:avLst/>
          </a:prstGeom>
        </p:spPr>
      </p:pic>
    </p:spTree>
    <p:extLst>
      <p:ext uri="{BB962C8B-B14F-4D97-AF65-F5344CB8AC3E}">
        <p14:creationId xmlns:p14="http://schemas.microsoft.com/office/powerpoint/2010/main" val="2292441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31</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Enters Staff approved key:</a:t>
            </a:r>
          </a:p>
          <a:p>
            <a:pPr marL="0" indent="0">
              <a:buNone/>
            </a:pPr>
            <a:endParaRPr lang="en-IN" dirty="0"/>
          </a:p>
        </p:txBody>
      </p:sp>
      <p:pic>
        <p:nvPicPr>
          <p:cNvPr id="4" name="Picture 3">
            <a:extLst>
              <a:ext uri="{FF2B5EF4-FFF2-40B4-BE49-F238E27FC236}">
                <a16:creationId xmlns:a16="http://schemas.microsoft.com/office/drawing/2014/main" id="{F35BEBB1-B42E-63FF-B4D8-57E3E749D930}"/>
              </a:ext>
            </a:extLst>
          </p:cNvPr>
          <p:cNvPicPr>
            <a:picLocks noChangeAspect="1"/>
          </p:cNvPicPr>
          <p:nvPr/>
        </p:nvPicPr>
        <p:blipFill>
          <a:blip r:embed="rId2"/>
          <a:stretch>
            <a:fillRect/>
          </a:stretch>
        </p:blipFill>
        <p:spPr>
          <a:xfrm>
            <a:off x="457200" y="1762966"/>
            <a:ext cx="8311494" cy="4043003"/>
          </a:xfrm>
          <a:prstGeom prst="rect">
            <a:avLst/>
          </a:prstGeom>
        </p:spPr>
      </p:pic>
    </p:spTree>
    <p:extLst>
      <p:ext uri="{BB962C8B-B14F-4D97-AF65-F5344CB8AC3E}">
        <p14:creationId xmlns:p14="http://schemas.microsoft.com/office/powerpoint/2010/main" val="1814614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32</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Access to Academic data:</a:t>
            </a:r>
          </a:p>
          <a:p>
            <a:pPr marL="0" indent="0">
              <a:buNone/>
            </a:pPr>
            <a:endParaRPr lang="en-IN" dirty="0"/>
          </a:p>
        </p:txBody>
      </p:sp>
      <p:pic>
        <p:nvPicPr>
          <p:cNvPr id="7" name="Picture 6">
            <a:extLst>
              <a:ext uri="{FF2B5EF4-FFF2-40B4-BE49-F238E27FC236}">
                <a16:creationId xmlns:a16="http://schemas.microsoft.com/office/drawing/2014/main" id="{A3645661-38C7-AC7F-BDE2-3E635D64CF9C}"/>
              </a:ext>
            </a:extLst>
          </p:cNvPr>
          <p:cNvPicPr>
            <a:picLocks noChangeAspect="1"/>
          </p:cNvPicPr>
          <p:nvPr/>
        </p:nvPicPr>
        <p:blipFill>
          <a:blip r:embed="rId2"/>
          <a:stretch>
            <a:fillRect/>
          </a:stretch>
        </p:blipFill>
        <p:spPr>
          <a:xfrm>
            <a:off x="762000" y="1417373"/>
            <a:ext cx="7620000" cy="4541621"/>
          </a:xfrm>
          <a:prstGeom prst="rect">
            <a:avLst/>
          </a:prstGeom>
        </p:spPr>
      </p:pic>
    </p:spTree>
    <p:extLst>
      <p:ext uri="{BB962C8B-B14F-4D97-AF65-F5344CB8AC3E}">
        <p14:creationId xmlns:p14="http://schemas.microsoft.com/office/powerpoint/2010/main" val="2091417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07-04-2023</a:t>
            </a:fld>
            <a:endParaRPr lang="en-IN" dirty="0"/>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33</a:t>
            </a:fld>
            <a:endParaRPr lang="en-IN" dirty="0"/>
          </a:p>
        </p:txBody>
      </p:sp>
      <p:sp>
        <p:nvSpPr>
          <p:cNvPr id="4" name="Content Placeholder 2">
            <a:extLst>
              <a:ext uri="{FF2B5EF4-FFF2-40B4-BE49-F238E27FC236}">
                <a16:creationId xmlns:a16="http://schemas.microsoft.com/office/drawing/2014/main" id="{E5EF0D1E-587D-5D4C-5128-12E76FCB7AB8}"/>
              </a:ext>
            </a:extLst>
          </p:cNvPr>
          <p:cNvSpPr>
            <a:spLocks noGrp="1"/>
          </p:cNvSpPr>
          <p:nvPr>
            <p:ph idx="1"/>
          </p:nvPr>
        </p:nvSpPr>
        <p:spPr>
          <a:xfrm>
            <a:off x="342900" y="1011700"/>
            <a:ext cx="8458200" cy="5029200"/>
          </a:xfrm>
        </p:spPr>
        <p:txBody>
          <a:bodyPr>
            <a:noAutofit/>
          </a:bodyPr>
          <a:lstStyle/>
          <a:p>
            <a:pPr algn="just">
              <a:lnSpc>
                <a:spcPct val="150000"/>
              </a:lnSpc>
            </a:pPr>
            <a:r>
              <a:rPr lang="en-IN" sz="2000" dirty="0">
                <a:latin typeface="Times New Roman" pitchFamily="18" charset="0"/>
                <a:cs typeface="Times New Roman" pitchFamily="18" charset="0"/>
              </a:rPr>
              <a:t>Aiming at the need for protection and sharing of educational records, a secure storage and sharing scheme based on the blockchain, referred to as EduRSS is proposed in this paper. </a:t>
            </a:r>
          </a:p>
          <a:p>
            <a:pPr algn="just">
              <a:lnSpc>
                <a:spcPct val="150000"/>
              </a:lnSpc>
            </a:pPr>
            <a:r>
              <a:rPr lang="en-IN" sz="2000" dirty="0">
                <a:latin typeface="Times New Roman" pitchFamily="18" charset="0"/>
                <a:cs typeface="Times New Roman" pitchFamily="18" charset="0"/>
              </a:rPr>
              <a:t>In our proposal, the </a:t>
            </a:r>
            <a:r>
              <a:rPr lang="en-IN" sz="2000" b="1" dirty="0">
                <a:solidFill>
                  <a:srgbClr val="7030A0"/>
                </a:solidFill>
                <a:latin typeface="Times New Roman" pitchFamily="18" charset="0"/>
                <a:cs typeface="Times New Roman" pitchFamily="18" charset="0"/>
              </a:rPr>
              <a:t>integrity</a:t>
            </a:r>
            <a:r>
              <a:rPr lang="en-IN" sz="2000" dirty="0">
                <a:latin typeface="Times New Roman" pitchFamily="18" charset="0"/>
                <a:cs typeface="Times New Roman" pitchFamily="18" charset="0"/>
              </a:rPr>
              <a:t> and </a:t>
            </a:r>
            <a:r>
              <a:rPr lang="en-IN" sz="2000" b="1" dirty="0">
                <a:solidFill>
                  <a:srgbClr val="7030A0"/>
                </a:solidFill>
                <a:latin typeface="Times New Roman" pitchFamily="18" charset="0"/>
                <a:cs typeface="Times New Roman" pitchFamily="18" charset="0"/>
              </a:rPr>
              <a:t>security</a:t>
            </a:r>
            <a:r>
              <a:rPr lang="en-IN" sz="2000" dirty="0">
                <a:latin typeface="Times New Roman" pitchFamily="18" charset="0"/>
                <a:cs typeface="Times New Roman" pitchFamily="18" charset="0"/>
              </a:rPr>
              <a:t> of the data can be ensured by the consortium chain between institutions. A </a:t>
            </a:r>
            <a:r>
              <a:rPr lang="en-IN" sz="2000" b="1" dirty="0">
                <a:solidFill>
                  <a:srgbClr val="7030A0"/>
                </a:solidFill>
                <a:latin typeface="Times New Roman" pitchFamily="18" charset="0"/>
                <a:cs typeface="Times New Roman" pitchFamily="18" charset="0"/>
              </a:rPr>
              <a:t>distributed</a:t>
            </a:r>
            <a:r>
              <a:rPr lang="en-IN" sz="2000" b="1" dirty="0">
                <a:latin typeface="Times New Roman" pitchFamily="18" charset="0"/>
                <a:cs typeface="Times New Roman" pitchFamily="18" charset="0"/>
              </a:rPr>
              <a:t> </a:t>
            </a:r>
            <a:r>
              <a:rPr lang="en-IN" sz="2000" b="1" dirty="0">
                <a:solidFill>
                  <a:srgbClr val="7030A0"/>
                </a:solidFill>
                <a:latin typeface="Times New Roman" pitchFamily="18" charset="0"/>
                <a:cs typeface="Times New Roman" pitchFamily="18" charset="0"/>
              </a:rPr>
              <a:t>institution</a:t>
            </a:r>
            <a:r>
              <a:rPr lang="en-IN" sz="2000" b="1" dirty="0">
                <a:latin typeface="Times New Roman" pitchFamily="18" charset="0"/>
                <a:cs typeface="Times New Roman" pitchFamily="18" charset="0"/>
              </a:rPr>
              <a:t> </a:t>
            </a:r>
            <a:r>
              <a:rPr lang="en-IN" sz="2000" b="1" dirty="0">
                <a:solidFill>
                  <a:srgbClr val="7030A0"/>
                </a:solidFill>
                <a:latin typeface="Times New Roman" pitchFamily="18" charset="0"/>
                <a:cs typeface="Times New Roman" pitchFamily="18" charset="0"/>
              </a:rPr>
              <a:t>authentication</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mechanism is proposed to ensure the security of blockchain nodes. </a:t>
            </a:r>
          </a:p>
          <a:p>
            <a:pPr algn="just">
              <a:lnSpc>
                <a:spcPct val="150000"/>
              </a:lnSpc>
            </a:pPr>
            <a:r>
              <a:rPr lang="en-IN" sz="2000" dirty="0">
                <a:latin typeface="Times New Roman" pitchFamily="18" charset="0"/>
                <a:cs typeface="Times New Roman" pitchFamily="18" charset="0"/>
              </a:rPr>
              <a:t>Secure Storage is achieved by </a:t>
            </a:r>
            <a:r>
              <a:rPr lang="en-IN" sz="2000" b="1" dirty="0">
                <a:solidFill>
                  <a:srgbClr val="7030A0"/>
                </a:solidFill>
                <a:latin typeface="Times New Roman" pitchFamily="18" charset="0"/>
                <a:cs typeface="Times New Roman" pitchFamily="18" charset="0"/>
              </a:rPr>
              <a:t>combining Blockchain </a:t>
            </a:r>
            <a:r>
              <a:rPr lang="en-IN" sz="2000" dirty="0">
                <a:latin typeface="Times New Roman" pitchFamily="18" charset="0"/>
                <a:cs typeface="Times New Roman" pitchFamily="18" charset="0"/>
              </a:rPr>
              <a:t>and Storage Server. </a:t>
            </a:r>
          </a:p>
          <a:p>
            <a:pPr algn="just">
              <a:lnSpc>
                <a:spcPct val="150000"/>
              </a:lnSpc>
            </a:pPr>
            <a:r>
              <a:rPr lang="en-IN" sz="2000" dirty="0">
                <a:latin typeface="Times New Roman" pitchFamily="18" charset="0"/>
                <a:cs typeface="Times New Roman" pitchFamily="18" charset="0"/>
              </a:rPr>
              <a:t>Finally, an </a:t>
            </a:r>
            <a:r>
              <a:rPr lang="en-IN" sz="2000" b="1" dirty="0">
                <a:solidFill>
                  <a:srgbClr val="7030A0"/>
                </a:solidFill>
                <a:latin typeface="Times New Roman" pitchFamily="18" charset="0"/>
                <a:cs typeface="Times New Roman" pitchFamily="18" charset="0"/>
              </a:rPr>
              <a:t>anti-tampering inspection mechanism </a:t>
            </a:r>
            <a:r>
              <a:rPr lang="en-IN" sz="2000" dirty="0">
                <a:latin typeface="Times New Roman" pitchFamily="18" charset="0"/>
                <a:cs typeface="Times New Roman" pitchFamily="18" charset="0"/>
              </a:rPr>
              <a:t>is employed to protect records in the storage server. </a:t>
            </a:r>
          </a:p>
        </p:txBody>
      </p:sp>
    </p:spTree>
    <p:extLst>
      <p:ext uri="{BB962C8B-B14F-4D97-AF65-F5344CB8AC3E}">
        <p14:creationId xmlns:p14="http://schemas.microsoft.com/office/powerpoint/2010/main" val="741939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07-04-2023</a:t>
            </a:fld>
            <a:endParaRPr lang="en-IN" dirty="0"/>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34</a:t>
            </a:fld>
            <a:endParaRPr lang="en-IN" dirty="0"/>
          </a:p>
        </p:txBody>
      </p:sp>
      <p:sp>
        <p:nvSpPr>
          <p:cNvPr id="8" name="Content Placeholder 2">
            <a:extLst>
              <a:ext uri="{FF2B5EF4-FFF2-40B4-BE49-F238E27FC236}">
                <a16:creationId xmlns:a16="http://schemas.microsoft.com/office/drawing/2014/main" id="{5A69AF47-8A8E-3482-F552-199BCE57DBA2}"/>
              </a:ext>
            </a:extLst>
          </p:cNvPr>
          <p:cNvSpPr>
            <a:spLocks noGrp="1"/>
          </p:cNvSpPr>
          <p:nvPr>
            <p:ph idx="1"/>
          </p:nvPr>
        </p:nvSpPr>
        <p:spPr>
          <a:xfrm>
            <a:off x="342899" y="787137"/>
            <a:ext cx="8455867" cy="5706969"/>
          </a:xfrm>
        </p:spPr>
        <p:txBody>
          <a:bodyPr>
            <a:noAutofit/>
          </a:bodyPr>
          <a:lstStyle/>
          <a:p>
            <a:pPr marL="0" indent="0" algn="just">
              <a:lnSpc>
                <a:spcPct val="100000"/>
              </a:lnSpc>
              <a:buNone/>
            </a:pPr>
            <a:r>
              <a:rPr lang="en-US" sz="2400" dirty="0">
                <a:effectLst/>
                <a:latin typeface="Times New Roman" panose="02020603050405020304" pitchFamily="18" charset="0"/>
                <a:ea typeface="Times New Roman" panose="02020603050405020304" pitchFamily="18" charset="0"/>
              </a:rPr>
              <a:t>[1] </a:t>
            </a:r>
            <a:r>
              <a:rPr lang="en-US" sz="2400" b="1" dirty="0">
                <a:solidFill>
                  <a:srgbClr val="7030A0"/>
                </a:solidFill>
                <a:effectLst/>
                <a:latin typeface="Times New Roman" panose="02020603050405020304" pitchFamily="18" charset="0"/>
                <a:ea typeface="Times New Roman" panose="02020603050405020304" pitchFamily="18" charset="0"/>
              </a:rPr>
              <a:t>2023</a:t>
            </a:r>
            <a:r>
              <a:rPr lang="en-US" sz="2400" dirty="0">
                <a:effectLst/>
                <a:latin typeface="Times New Roman" panose="02020603050405020304" pitchFamily="18" charset="0"/>
                <a:ea typeface="Times New Roman" panose="02020603050405020304" pitchFamily="18" charset="0"/>
              </a:rPr>
              <a:t>-Ren, X., Tong, X. and Zhang, W.  "Improved PBFT Consensus Algorithm Based on Node Role Division. Journal of Computer and Communications", 11, 20-38. (2023) Doi: 10.4236/jcc..112003.</a:t>
            </a:r>
          </a:p>
          <a:p>
            <a:pPr marL="0" indent="0" algn="just">
              <a:lnSpc>
                <a:spcPct val="100000"/>
              </a:lnSpc>
              <a:buNone/>
            </a:pPr>
            <a:endParaRPr lang="en-US" sz="24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2400" dirty="0">
                <a:effectLst/>
                <a:latin typeface="Times New Roman" panose="02020603050405020304" pitchFamily="18" charset="0"/>
                <a:ea typeface="Times New Roman" panose="02020603050405020304" pitchFamily="18" charset="0"/>
              </a:rPr>
              <a:t>[2] </a:t>
            </a:r>
            <a:r>
              <a:rPr lang="en-US" sz="2400" b="1" dirty="0">
                <a:solidFill>
                  <a:srgbClr val="7030A0"/>
                </a:solidFill>
                <a:latin typeface="Times New Roman" panose="02020603050405020304" pitchFamily="18" charset="0"/>
                <a:ea typeface="Times New Roman" panose="02020603050405020304" pitchFamily="18" charset="0"/>
              </a:rPr>
              <a:t>2023</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Jiang, Wangxi, Xiaoxiong Wu, Mingyang Song, Jiwei Qin, and Zhenhong Jia. "Improved PBFT Algorithm Based on Comprehensive Evaluation Model." Applied Sciences 13, no. 2 : 1117. </a:t>
            </a:r>
          </a:p>
          <a:p>
            <a:pPr marL="0" indent="0" algn="just">
              <a:lnSpc>
                <a:spcPct val="100000"/>
              </a:lnSpc>
              <a:buNone/>
            </a:pPr>
            <a:endParaRPr lang="en-US" sz="24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2400" dirty="0">
                <a:effectLst/>
                <a:latin typeface="Times New Roman" panose="02020603050405020304" pitchFamily="18" charset="0"/>
                <a:ea typeface="Times New Roman" panose="02020603050405020304" pitchFamily="18" charset="0"/>
              </a:rPr>
              <a:t>[3] </a:t>
            </a:r>
            <a:r>
              <a:rPr lang="en-IN" sz="2400" b="1" dirty="0">
                <a:solidFill>
                  <a:srgbClr val="7030A0"/>
                </a:solidFill>
                <a:latin typeface="Times New Roman" panose="02020603050405020304" pitchFamily="18" charset="0"/>
                <a:ea typeface="Times New Roman" panose="02020603050405020304" pitchFamily="18" charset="0"/>
              </a:rPr>
              <a:t>2022</a:t>
            </a:r>
            <a:r>
              <a:rPr lang="en-IN"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Pooja Mara, Ravi kanth Motupalli, “Blockchain-based model to track and verify official certificates,” pp. Volume No.6 January</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54452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07-04-2023</a:t>
            </a:fld>
            <a:endParaRPr lang="en-IN" dirty="0"/>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35</a:t>
            </a:fld>
            <a:endParaRPr lang="en-IN" dirty="0"/>
          </a:p>
        </p:txBody>
      </p:sp>
      <p:sp>
        <p:nvSpPr>
          <p:cNvPr id="7" name="Content Placeholder 2">
            <a:extLst>
              <a:ext uri="{FF2B5EF4-FFF2-40B4-BE49-F238E27FC236}">
                <a16:creationId xmlns:a16="http://schemas.microsoft.com/office/drawing/2014/main" id="{76688DB1-C1E6-5169-BBF2-8D9D80B15E56}"/>
              </a:ext>
            </a:extLst>
          </p:cNvPr>
          <p:cNvSpPr>
            <a:spLocks noGrp="1"/>
          </p:cNvSpPr>
          <p:nvPr>
            <p:ph idx="1"/>
          </p:nvPr>
        </p:nvSpPr>
        <p:spPr>
          <a:xfrm>
            <a:off x="342900" y="1011700"/>
            <a:ext cx="8458200" cy="5029200"/>
          </a:xfrm>
        </p:spPr>
        <p:txBody>
          <a:bodyPr>
            <a:noAutofit/>
          </a:bodyPr>
          <a:lstStyle/>
          <a:p>
            <a:pPr marL="88900" indent="0" algn="just">
              <a:lnSpc>
                <a:spcPct val="100000"/>
              </a:lnSpc>
              <a:spcBef>
                <a:spcPts val="300"/>
              </a:spcBef>
              <a:buNone/>
            </a:pPr>
            <a:r>
              <a:rPr lang="en-US" sz="2400" dirty="0">
                <a:effectLst/>
                <a:latin typeface="Times New Roman" panose="02020603050405020304" pitchFamily="18" charset="0"/>
                <a:ea typeface="Times New Roman" panose="02020603050405020304" pitchFamily="18" charset="0"/>
              </a:rPr>
              <a:t>[4] </a:t>
            </a:r>
            <a:r>
              <a:rPr lang="en-US" sz="2400" b="1" dirty="0">
                <a:solidFill>
                  <a:srgbClr val="7030A0"/>
                </a:solidFill>
                <a:effectLst/>
                <a:latin typeface="Times New Roman" panose="02020603050405020304" pitchFamily="18" charset="0"/>
                <a:ea typeface="Times New Roman" panose="02020603050405020304" pitchFamily="18" charset="0"/>
              </a:rPr>
              <a:t>2021</a:t>
            </a:r>
            <a:r>
              <a:rPr lang="en-IN"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Elva Leka, and Besnik Selimi, “Development and Evaluation of Blockchain based Secure Application for Verification and Validation of Academic Certificates,” pp. Vol. 5, No. 2</a:t>
            </a:r>
          </a:p>
          <a:p>
            <a:pPr marL="88900" indent="0" algn="just">
              <a:lnSpc>
                <a:spcPct val="100000"/>
              </a:lnSpc>
              <a:spcBef>
                <a:spcPts val="300"/>
              </a:spcBef>
              <a:buNone/>
            </a:pPr>
            <a:endParaRPr lang="en-US" sz="2400" dirty="0">
              <a:latin typeface="Times New Roman" panose="02020603050405020304" pitchFamily="18" charset="0"/>
              <a:ea typeface="Times New Roman" panose="02020603050405020304" pitchFamily="18" charset="0"/>
            </a:endParaRPr>
          </a:p>
          <a:p>
            <a:pPr marL="88900" indent="0" algn="just">
              <a:lnSpc>
                <a:spcPct val="100000"/>
              </a:lnSpc>
              <a:spcBef>
                <a:spcPts val="300"/>
              </a:spcBef>
              <a:buNone/>
            </a:pPr>
            <a:r>
              <a:rPr lang="en-US" sz="2400" dirty="0">
                <a:effectLst/>
                <a:latin typeface="Times New Roman" panose="02020603050405020304" pitchFamily="18" charset="0"/>
                <a:ea typeface="Times New Roman" panose="02020603050405020304" pitchFamily="18" charset="0"/>
              </a:rPr>
              <a:t>[5] </a:t>
            </a:r>
            <a:r>
              <a:rPr lang="en-US" sz="2400" b="1" dirty="0">
                <a:solidFill>
                  <a:srgbClr val="7030A0"/>
                </a:solidFill>
                <a:latin typeface="Times New Roman" panose="02020603050405020304" pitchFamily="18" charset="0"/>
                <a:ea typeface="Times New Roman" panose="02020603050405020304" pitchFamily="18" charset="0"/>
              </a:rPr>
              <a:t>2021</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Rajesha, Rohini Krishna Mohite, Sahana S, Shilpashree B and, Rakesh K R, “Counterfeit Detection of Documents using Blockchain,” IJERT paper, Vol. 10 Issue 07, July</a:t>
            </a:r>
          </a:p>
          <a:p>
            <a:pPr marL="88900" indent="0" algn="just">
              <a:lnSpc>
                <a:spcPct val="100000"/>
              </a:lnSpc>
              <a:spcBef>
                <a:spcPts val="300"/>
              </a:spcBef>
              <a:buNone/>
            </a:pPr>
            <a:endParaRPr lang="en-US" sz="24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2400" dirty="0">
                <a:effectLst/>
                <a:latin typeface="Times New Roman" panose="02020603050405020304" pitchFamily="18" charset="0"/>
                <a:ea typeface="Times New Roman" panose="02020603050405020304" pitchFamily="18" charset="0"/>
              </a:rPr>
              <a:t>[6] </a:t>
            </a:r>
            <a:r>
              <a:rPr lang="en-US" sz="2400" b="1" dirty="0">
                <a:solidFill>
                  <a:srgbClr val="7030A0"/>
                </a:solidFill>
                <a:latin typeface="Times New Roman" panose="02020603050405020304" pitchFamily="18" charset="0"/>
                <a:ea typeface="Times New Roman" panose="02020603050405020304" pitchFamily="18" charset="0"/>
              </a:rPr>
              <a:t>2021</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Harshita Bhosale, Rutuja Kanki, Gayatri Jaiswal, “Revolutionizing Verification and Management of Educational Certificates with Self-Sovereign Student Identities using Blockchain,” irjet paper, pp. Volume No.6 January</a:t>
            </a:r>
            <a:endParaRPr lang="en-IN" sz="2400" dirty="0">
              <a:effectLst/>
              <a:latin typeface="Times New Roman" panose="02020603050405020304" pitchFamily="18" charset="0"/>
              <a:ea typeface="Times New Roman" panose="02020603050405020304" pitchFamily="18" charset="0"/>
            </a:endParaRPr>
          </a:p>
          <a:p>
            <a:pPr marL="317500" algn="just">
              <a:spcBef>
                <a:spcPts val="300"/>
              </a:spcBef>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560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dirty="0"/>
          </a:p>
        </p:txBody>
      </p:sp>
      <p:graphicFrame>
        <p:nvGraphicFramePr>
          <p:cNvPr id="8" name="Content Placeholder 3">
            <a:extLst>
              <a:ext uri="{FF2B5EF4-FFF2-40B4-BE49-F238E27FC236}">
                <a16:creationId xmlns:a16="http://schemas.microsoft.com/office/drawing/2014/main" id="{A11A4695-156D-607F-FA67-AAC8D44252B1}"/>
              </a:ext>
            </a:extLst>
          </p:cNvPr>
          <p:cNvGraphicFramePr>
            <a:graphicFrameLocks noGrp="1"/>
          </p:cNvGraphicFramePr>
          <p:nvPr>
            <p:ph sz="quarter" idx="1"/>
            <p:extLst>
              <p:ext uri="{D42A27DB-BD31-4B8C-83A1-F6EECF244321}">
                <p14:modId xmlns:p14="http://schemas.microsoft.com/office/powerpoint/2010/main" val="1978564429"/>
              </p:ext>
            </p:extLst>
          </p:nvPr>
        </p:nvGraphicFramePr>
        <p:xfrm>
          <a:off x="381000" y="663557"/>
          <a:ext cx="8305800" cy="5888574"/>
        </p:xfrm>
        <a:graphic>
          <a:graphicData uri="http://schemas.openxmlformats.org/drawingml/2006/table">
            <a:tbl>
              <a:tblPr firstRow="1" bandRow="1">
                <a:tableStyleId>{5C22544A-7EE6-4342-B048-85BDC9FD1C3A}</a:tableStyleId>
              </a:tblPr>
              <a:tblGrid>
                <a:gridCol w="692020">
                  <a:extLst>
                    <a:ext uri="{9D8B030D-6E8A-4147-A177-3AD203B41FA5}">
                      <a16:colId xmlns:a16="http://schemas.microsoft.com/office/drawing/2014/main" val="20000"/>
                    </a:ext>
                  </a:extLst>
                </a:gridCol>
                <a:gridCol w="67958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721498">
                  <a:extLst>
                    <a:ext uri="{9D8B030D-6E8A-4147-A177-3AD203B41FA5}">
                      <a16:colId xmlns:a16="http://schemas.microsoft.com/office/drawing/2014/main" val="20003"/>
                    </a:ext>
                  </a:extLst>
                </a:gridCol>
                <a:gridCol w="3536302">
                  <a:extLst>
                    <a:ext uri="{9D8B030D-6E8A-4147-A177-3AD203B41FA5}">
                      <a16:colId xmlns:a16="http://schemas.microsoft.com/office/drawing/2014/main" val="20004"/>
                    </a:ext>
                  </a:extLst>
                </a:gridCol>
              </a:tblGrid>
              <a:tr h="689382">
                <a:tc>
                  <a:txBody>
                    <a:bodyPr/>
                    <a:lstStyle/>
                    <a:p>
                      <a:pPr algn="just"/>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AUTHOR</a:t>
                      </a:r>
                    </a:p>
                  </a:txBody>
                  <a:tcPr/>
                </a:tc>
                <a:tc>
                  <a:txBody>
                    <a:bodyPr/>
                    <a:lstStyle/>
                    <a:p>
                      <a:pPr algn="just"/>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341983">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Improved PBFT Consensus Algorithm Based on Node Role Division</a:t>
                      </a: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Ren, X., Tong, X. and Zhang, W. </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discusses the core of the PBFT consensus algorithm that is composed of consistency protocol, checkpointing protocol, and view change protocol.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857209">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Improved PBFT Algorithm Based on Comprehensive Evaluation Model</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Jiang, Wangxi, Xiaoxiong Wu, Mingyang Song, Jiwei Qin, and Zhenhong Jia</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discusses the difference between blockchain systems and traditional distributed systems is that the environment is complex, and Byzantine nodes will be introduced even in strict consortium blockchains, so research on the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dirty="0"/>
          </a:p>
        </p:txBody>
      </p:sp>
      <p:graphicFrame>
        <p:nvGraphicFramePr>
          <p:cNvPr id="3" name="Content Placeholder 3">
            <a:extLst>
              <a:ext uri="{FF2B5EF4-FFF2-40B4-BE49-F238E27FC236}">
                <a16:creationId xmlns:a16="http://schemas.microsoft.com/office/drawing/2014/main" id="{C83C8288-A762-9C2A-1A35-99DBB5BC7A9F}"/>
              </a:ext>
            </a:extLst>
          </p:cNvPr>
          <p:cNvGraphicFramePr>
            <a:graphicFrameLocks noGrp="1"/>
          </p:cNvGraphicFramePr>
          <p:nvPr>
            <p:ph sz="quarter" idx="1"/>
            <p:extLst>
              <p:ext uri="{D42A27DB-BD31-4B8C-83A1-F6EECF244321}">
                <p14:modId xmlns:p14="http://schemas.microsoft.com/office/powerpoint/2010/main" val="3621813353"/>
              </p:ext>
            </p:extLst>
          </p:nvPr>
        </p:nvGraphicFramePr>
        <p:xfrm>
          <a:off x="400050" y="669693"/>
          <a:ext cx="8343900" cy="5686658"/>
        </p:xfrm>
        <a:graphic>
          <a:graphicData uri="http://schemas.openxmlformats.org/drawingml/2006/table">
            <a:tbl>
              <a:tblPr firstRow="1" bandRow="1">
                <a:tableStyleId>{5C22544A-7EE6-4342-B048-85BDC9FD1C3A}</a:tableStyleId>
              </a:tblPr>
              <a:tblGrid>
                <a:gridCol w="778364">
                  <a:extLst>
                    <a:ext uri="{9D8B030D-6E8A-4147-A177-3AD203B41FA5}">
                      <a16:colId xmlns:a16="http://schemas.microsoft.com/office/drawing/2014/main" val="20000"/>
                    </a:ext>
                  </a:extLst>
                </a:gridCol>
                <a:gridCol w="878986">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550437">
                  <a:extLst>
                    <a:ext uri="{9D8B030D-6E8A-4147-A177-3AD203B41FA5}">
                      <a16:colId xmlns:a16="http://schemas.microsoft.com/office/drawing/2014/main" val="20003"/>
                    </a:ext>
                  </a:extLst>
                </a:gridCol>
                <a:gridCol w="3154913">
                  <a:extLst>
                    <a:ext uri="{9D8B030D-6E8A-4147-A177-3AD203B41FA5}">
                      <a16:colId xmlns:a16="http://schemas.microsoft.com/office/drawing/2014/main" val="20004"/>
                    </a:ext>
                  </a:extLst>
                </a:gridCol>
              </a:tblGrid>
              <a:tr h="655769">
                <a:tc>
                  <a:txBody>
                    <a:bodyPr/>
                    <a:lstStyle/>
                    <a:p>
                      <a:pPr algn="just"/>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AUTHOR</a:t>
                      </a:r>
                    </a:p>
                  </a:txBody>
                  <a:tcPr/>
                </a:tc>
                <a:tc>
                  <a:txBody>
                    <a:bodyPr/>
                    <a:lstStyle/>
                    <a:p>
                      <a:pPr algn="just"/>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629071">
                <a:tc>
                  <a:txBody>
                    <a:bodyPr/>
                    <a:lstStyle/>
                    <a:p>
                      <a:pPr algn="just"/>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2022</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Blockchain-based model to track and verify official certificates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Pooja Mara, Ravi kanth Motupalli</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In this paper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Authors have developed a web-based application that is using Blockchain technology to store academic certificates to avoid certificate counterfeit as lots of fake certificates are being stolen and used to get jobs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01818">
                <a:tc>
                  <a:txBody>
                    <a:bodyPr/>
                    <a:lstStyle/>
                    <a:p>
                      <a:pPr algn="just"/>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Revolutionizing Verification and Management of Educational Certificates with Self-Sovereign Student Identities using Blockchain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Harshita Bhosale, Rutuja Kanki, Gayatri Jaiswal</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paper, a framework which is a decentralized system is discussed.It performs a mechanism for the system to enable us to validate and track the operations performed by these institutions.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dirty="0"/>
          </a:p>
        </p:txBody>
      </p:sp>
      <p:graphicFrame>
        <p:nvGraphicFramePr>
          <p:cNvPr id="3" name="Table 2">
            <a:extLst>
              <a:ext uri="{FF2B5EF4-FFF2-40B4-BE49-F238E27FC236}">
                <a16:creationId xmlns:a16="http://schemas.microsoft.com/office/drawing/2014/main" id="{3EDF4A48-A492-5F00-F6E3-54376EFE358C}"/>
              </a:ext>
            </a:extLst>
          </p:cNvPr>
          <p:cNvGraphicFramePr>
            <a:graphicFrameLocks noGrp="1"/>
          </p:cNvGraphicFramePr>
          <p:nvPr>
            <p:extLst>
              <p:ext uri="{D42A27DB-BD31-4B8C-83A1-F6EECF244321}">
                <p14:modId xmlns:p14="http://schemas.microsoft.com/office/powerpoint/2010/main" val="211103232"/>
              </p:ext>
            </p:extLst>
          </p:nvPr>
        </p:nvGraphicFramePr>
        <p:xfrm>
          <a:off x="700333" y="657017"/>
          <a:ext cx="7768809" cy="5963923"/>
        </p:xfrm>
        <a:graphic>
          <a:graphicData uri="http://schemas.openxmlformats.org/drawingml/2006/table">
            <a:tbl>
              <a:tblPr firstRow="1" bandRow="1">
                <a:tableStyleId>{5C22544A-7EE6-4342-B048-85BDC9FD1C3A}</a:tableStyleId>
              </a:tblPr>
              <a:tblGrid>
                <a:gridCol w="680598">
                  <a:extLst>
                    <a:ext uri="{9D8B030D-6E8A-4147-A177-3AD203B41FA5}">
                      <a16:colId xmlns:a16="http://schemas.microsoft.com/office/drawing/2014/main" val="2496460322"/>
                    </a:ext>
                  </a:extLst>
                </a:gridCol>
                <a:gridCol w="783771">
                  <a:extLst>
                    <a:ext uri="{9D8B030D-6E8A-4147-A177-3AD203B41FA5}">
                      <a16:colId xmlns:a16="http://schemas.microsoft.com/office/drawing/2014/main" val="441020728"/>
                    </a:ext>
                  </a:extLst>
                </a:gridCol>
                <a:gridCol w="1837636">
                  <a:extLst>
                    <a:ext uri="{9D8B030D-6E8A-4147-A177-3AD203B41FA5}">
                      <a16:colId xmlns:a16="http://schemas.microsoft.com/office/drawing/2014/main" val="678682855"/>
                    </a:ext>
                  </a:extLst>
                </a:gridCol>
                <a:gridCol w="1562113">
                  <a:extLst>
                    <a:ext uri="{9D8B030D-6E8A-4147-A177-3AD203B41FA5}">
                      <a16:colId xmlns:a16="http://schemas.microsoft.com/office/drawing/2014/main" val="2188235481"/>
                    </a:ext>
                  </a:extLst>
                </a:gridCol>
                <a:gridCol w="2904691">
                  <a:extLst>
                    <a:ext uri="{9D8B030D-6E8A-4147-A177-3AD203B41FA5}">
                      <a16:colId xmlns:a16="http://schemas.microsoft.com/office/drawing/2014/main" val="2166707646"/>
                    </a:ext>
                  </a:extLst>
                </a:gridCol>
              </a:tblGrid>
              <a:tr h="966550">
                <a:tc>
                  <a:txBody>
                    <a:bodyPr/>
                    <a:lstStyle/>
                    <a:p>
                      <a:pPr algn="just"/>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AUTHOR</a:t>
                      </a:r>
                    </a:p>
                  </a:txBody>
                  <a:tcPr/>
                </a:tc>
                <a:tc>
                  <a:txBody>
                    <a:bodyPr/>
                    <a:lstStyle/>
                    <a:p>
                      <a:pPr algn="just"/>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5142900"/>
                  </a:ext>
                </a:extLst>
              </a:tr>
              <a:tr h="2711373">
                <a:tc>
                  <a:txBody>
                    <a:bodyPr/>
                    <a:lstStyle/>
                    <a:p>
                      <a:pPr algn="just"/>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Development and Evaluation of Blockchain based Secure Application for Verification and Validation of Academic Certificates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Elva Leka, and Besnik Selimi</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have created a basic interface where the data is formatted and encrypted. Later a transaction is built, and after signing it with the private key, it is sent to the network.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0110961"/>
                  </a:ext>
                </a:extLst>
              </a:tr>
              <a:tr h="2060643">
                <a:tc>
                  <a:txBody>
                    <a:bodyPr/>
                    <a:lstStyle/>
                    <a:p>
                      <a:pPr algn="just"/>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Counterfeit Detection of Documents using Blockchain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Rajesha, Rohini Krishna Mohite, Sahana S, Shilpashree B and, Rakesh K R</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This paper discusses the Blockchain technology characteristics and its structure</a:t>
                      </a:r>
                    </a:p>
                  </a:txBody>
                  <a:tcPr/>
                </a:tc>
                <a:extLst>
                  <a:ext uri="{0D108BD9-81ED-4DB2-BD59-A6C34878D82A}">
                    <a16:rowId xmlns:a16="http://schemas.microsoft.com/office/drawing/2014/main" val="1735633736"/>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07-04-2023</a:t>
            </a:fld>
            <a:endParaRPr lang="en-IN" dirty="0"/>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dirty="0"/>
          </a:p>
        </p:txBody>
      </p:sp>
      <p:graphicFrame>
        <p:nvGraphicFramePr>
          <p:cNvPr id="5" name="Table 4">
            <a:extLst>
              <a:ext uri="{FF2B5EF4-FFF2-40B4-BE49-F238E27FC236}">
                <a16:creationId xmlns:a16="http://schemas.microsoft.com/office/drawing/2014/main" id="{B5931E98-FE4C-AA7C-66A5-A33103E09EDF}"/>
              </a:ext>
            </a:extLst>
          </p:cNvPr>
          <p:cNvGraphicFramePr>
            <a:graphicFrameLocks noGrp="1"/>
          </p:cNvGraphicFramePr>
          <p:nvPr>
            <p:extLst>
              <p:ext uri="{D42A27DB-BD31-4B8C-83A1-F6EECF244321}">
                <p14:modId xmlns:p14="http://schemas.microsoft.com/office/powerpoint/2010/main" val="764000166"/>
              </p:ext>
            </p:extLst>
          </p:nvPr>
        </p:nvGraphicFramePr>
        <p:xfrm>
          <a:off x="266700" y="696249"/>
          <a:ext cx="8610600" cy="4152473"/>
        </p:xfrm>
        <a:graphic>
          <a:graphicData uri="http://schemas.openxmlformats.org/drawingml/2006/table">
            <a:tbl>
              <a:tblPr firstRow="1" bandRow="1">
                <a:tableStyleId>{5C22544A-7EE6-4342-B048-85BDC9FD1C3A}</a:tableStyleId>
              </a:tblPr>
              <a:tblGrid>
                <a:gridCol w="741006">
                  <a:extLst>
                    <a:ext uri="{9D8B030D-6E8A-4147-A177-3AD203B41FA5}">
                      <a16:colId xmlns:a16="http://schemas.microsoft.com/office/drawing/2014/main" val="2496460322"/>
                    </a:ext>
                  </a:extLst>
                </a:gridCol>
                <a:gridCol w="867747">
                  <a:extLst>
                    <a:ext uri="{9D8B030D-6E8A-4147-A177-3AD203B41FA5}">
                      <a16:colId xmlns:a16="http://schemas.microsoft.com/office/drawing/2014/main" val="441020728"/>
                    </a:ext>
                  </a:extLst>
                </a:gridCol>
                <a:gridCol w="2125047">
                  <a:extLst>
                    <a:ext uri="{9D8B030D-6E8A-4147-A177-3AD203B41FA5}">
                      <a16:colId xmlns:a16="http://schemas.microsoft.com/office/drawing/2014/main" val="678682855"/>
                    </a:ext>
                  </a:extLst>
                </a:gridCol>
                <a:gridCol w="1700504">
                  <a:extLst>
                    <a:ext uri="{9D8B030D-6E8A-4147-A177-3AD203B41FA5}">
                      <a16:colId xmlns:a16="http://schemas.microsoft.com/office/drawing/2014/main" val="2188235481"/>
                    </a:ext>
                  </a:extLst>
                </a:gridCol>
                <a:gridCol w="3176296">
                  <a:extLst>
                    <a:ext uri="{9D8B030D-6E8A-4147-A177-3AD203B41FA5}">
                      <a16:colId xmlns:a16="http://schemas.microsoft.com/office/drawing/2014/main" val="2166707646"/>
                    </a:ext>
                  </a:extLst>
                </a:gridCol>
              </a:tblGrid>
              <a:tr h="862389">
                <a:tc>
                  <a:txBody>
                    <a:bodyPr/>
                    <a:lstStyle/>
                    <a:p>
                      <a:pPr algn="just"/>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AUTHOR</a:t>
                      </a:r>
                    </a:p>
                  </a:txBody>
                  <a:tcPr/>
                </a:tc>
                <a:tc>
                  <a:txBody>
                    <a:bodyPr/>
                    <a:lstStyle/>
                    <a:p>
                      <a:pPr algn="just"/>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5142900"/>
                  </a:ext>
                </a:extLst>
              </a:tr>
              <a:tr h="3290084">
                <a:tc>
                  <a:txBody>
                    <a:bodyPr/>
                    <a:lstStyle/>
                    <a:p>
                      <a:pPr algn="just"/>
                      <a:r>
                        <a:rPr lang="en-US" sz="1800" dirty="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Verifiable decentralized access control for distributed databases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Xiaowen Feng,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Pengcheng Deng,Yanzi Yi,</a:t>
                      </a: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Qi Yu,</a:t>
                      </a: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Decun Luo,</a:t>
                      </a: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Hua Deng,</a:t>
                      </a: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Yujue Wang</a:t>
                      </a:r>
                      <a:endParaRPr lang="en-IN" sz="1800" u="none"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This paper proposes a verifiable decentralized access control (VDAC) scheme for distributed database. In this scheme, the users’ access records are encrypted and stored on the blockchain, so that only the database manager is able to access and audit them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0110961"/>
                  </a:ext>
                </a:extLst>
              </a:tr>
            </a:tbl>
          </a:graphicData>
        </a:graphic>
      </p:graphicFrame>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07-04-2023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1075531"/>
            <a:ext cx="8229600" cy="5463382"/>
          </a:xfrm>
        </p:spPr>
        <p:txBody>
          <a:bodyPr>
            <a:normAutofit/>
          </a:bodyPr>
          <a:lstStyle/>
          <a:p>
            <a:pPr algn="just">
              <a:lnSpc>
                <a:spcPct val="150000"/>
              </a:lnSpc>
            </a:pPr>
            <a:r>
              <a:rPr lang="en-IN" sz="2400" b="1" dirty="0">
                <a:solidFill>
                  <a:srgbClr val="7030A0"/>
                </a:solidFill>
                <a:effectLst/>
                <a:latin typeface="Times New Roman" panose="02020603050405020304" pitchFamily="18" charset="0"/>
                <a:ea typeface="Calibri" panose="020F0502020204030204" pitchFamily="34" charset="0"/>
              </a:rPr>
              <a:t>Centralized storage </a:t>
            </a:r>
            <a:r>
              <a:rPr lang="en-IN" sz="2400" dirty="0">
                <a:effectLst/>
                <a:latin typeface="Times New Roman" panose="02020603050405020304" pitchFamily="18" charset="0"/>
                <a:ea typeface="Calibri" panose="020F0502020204030204" pitchFamily="34" charset="0"/>
              </a:rPr>
              <a:t>and management mode is usually adopted, which makes systems that use this </a:t>
            </a:r>
            <a:r>
              <a:rPr lang="en-IN" sz="2400" b="1" dirty="0">
                <a:solidFill>
                  <a:srgbClr val="7030A0"/>
                </a:solidFill>
                <a:effectLst/>
                <a:latin typeface="Times New Roman" panose="02020603050405020304" pitchFamily="18" charset="0"/>
                <a:ea typeface="Calibri" panose="020F0502020204030204" pitchFamily="34" charset="0"/>
              </a:rPr>
              <a:t>mode vulnerable </a:t>
            </a:r>
            <a:r>
              <a:rPr lang="en-IN" sz="2400" dirty="0">
                <a:effectLst/>
                <a:latin typeface="Times New Roman" panose="02020603050405020304" pitchFamily="18" charset="0"/>
                <a:ea typeface="Calibri" panose="020F0502020204030204" pitchFamily="34" charset="0"/>
              </a:rPr>
              <a:t>to various attacks. </a:t>
            </a:r>
          </a:p>
          <a:p>
            <a:pPr algn="just">
              <a:lnSpc>
                <a:spcPct val="150000"/>
              </a:lnSpc>
            </a:pPr>
            <a:r>
              <a:rPr lang="en-IN" sz="2400" dirty="0">
                <a:effectLst/>
                <a:latin typeface="Times New Roman" panose="02020603050405020304" pitchFamily="18" charset="0"/>
                <a:ea typeface="Calibri" panose="020F0502020204030204" pitchFamily="34" charset="0"/>
              </a:rPr>
              <a:t>The records of different educational stages are stored in </a:t>
            </a:r>
            <a:r>
              <a:rPr lang="en-IN" sz="2400" b="1" dirty="0">
                <a:solidFill>
                  <a:srgbClr val="7030A0"/>
                </a:solidFill>
                <a:effectLst/>
                <a:latin typeface="Times New Roman" panose="02020603050405020304" pitchFamily="18" charset="0"/>
                <a:ea typeface="Calibri" panose="020F0502020204030204" pitchFamily="34" charset="0"/>
              </a:rPr>
              <a:t>separate storage servers </a:t>
            </a:r>
            <a:r>
              <a:rPr lang="en-IN" sz="2400" dirty="0">
                <a:effectLst/>
                <a:latin typeface="Times New Roman" panose="02020603050405020304" pitchFamily="18" charset="0"/>
                <a:ea typeface="Calibri" panose="020F0502020204030204" pitchFamily="34" charset="0"/>
              </a:rPr>
              <a:t>of education institutions and these storage servers are usually designed to allow access only by internal staff</a:t>
            </a:r>
          </a:p>
          <a:p>
            <a:pPr algn="just">
              <a:lnSpc>
                <a:spcPct val="150000"/>
              </a:lnSpc>
            </a:pPr>
            <a:r>
              <a:rPr lang="en-IN" sz="2400" dirty="0">
                <a:effectLst/>
                <a:latin typeface="Times New Roman" panose="02020603050405020304" pitchFamily="18" charset="0"/>
                <a:ea typeface="Calibri" panose="020F0502020204030204" pitchFamily="34" charset="0"/>
              </a:rPr>
              <a:t>In this system , a </a:t>
            </a:r>
            <a:r>
              <a:rPr lang="en-IN" sz="2400" b="1" dirty="0">
                <a:solidFill>
                  <a:srgbClr val="7030A0"/>
                </a:solidFill>
                <a:effectLst/>
                <a:latin typeface="Times New Roman" panose="02020603050405020304" pitchFamily="18" charset="0"/>
                <a:ea typeface="Calibri" panose="020F0502020204030204" pitchFamily="34" charset="0"/>
              </a:rPr>
              <a:t>server failure </a:t>
            </a:r>
            <a:r>
              <a:rPr lang="en-IN" sz="2400" dirty="0">
                <a:effectLst/>
                <a:latin typeface="Times New Roman" panose="02020603050405020304" pitchFamily="18" charset="0"/>
                <a:ea typeface="Calibri" panose="020F0502020204030204" pitchFamily="34" charset="0"/>
              </a:rPr>
              <a:t>could easily cause a </a:t>
            </a:r>
            <a:r>
              <a:rPr lang="en-IN" sz="2400" b="1" dirty="0">
                <a:solidFill>
                  <a:srgbClr val="7030A0"/>
                </a:solidFill>
                <a:effectLst/>
                <a:latin typeface="Times New Roman" panose="02020603050405020304" pitchFamily="18" charset="0"/>
                <a:ea typeface="Calibri" panose="020F0502020204030204" pitchFamily="34" charset="0"/>
              </a:rPr>
              <a:t>data loss </a:t>
            </a:r>
            <a:r>
              <a:rPr lang="en-IN" sz="2400" dirty="0">
                <a:effectLst/>
                <a:latin typeface="Times New Roman" panose="02020603050405020304" pitchFamily="18" charset="0"/>
                <a:ea typeface="Calibri" panose="020F0502020204030204" pitchFamily="34" charset="0"/>
              </a:rPr>
              <a:t>or leakage</a:t>
            </a:r>
            <a:endParaRPr lang="en-IN" sz="2400" dirty="0"/>
          </a:p>
        </p:txBody>
      </p:sp>
    </p:spTree>
    <p:extLst>
      <p:ext uri="{BB962C8B-B14F-4D97-AF65-F5344CB8AC3E}">
        <p14:creationId xmlns:p14="http://schemas.microsoft.com/office/powerpoint/2010/main" val="26225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Algorithm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07-04-2023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9</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1075531"/>
            <a:ext cx="8229600" cy="5463382"/>
          </a:xfrm>
        </p:spPr>
        <p:txBody>
          <a:bodyPr>
            <a:normAutofit/>
          </a:bodyPr>
          <a:lstStyle/>
          <a:p>
            <a:pPr algn="just">
              <a:lnSpc>
                <a:spcPct val="150000"/>
              </a:lnSpc>
            </a:pPr>
            <a:r>
              <a:rPr lang="en-US" sz="2400" b="1" i="0" dirty="0">
                <a:solidFill>
                  <a:srgbClr val="7030A0"/>
                </a:solidFill>
                <a:effectLst/>
                <a:latin typeface="Times New Roman" panose="02020603050405020304" pitchFamily="18" charset="0"/>
                <a:cs typeface="Times New Roman" panose="02020603050405020304" pitchFamily="18" charset="0"/>
              </a:rPr>
              <a:t>Database Clustering </a:t>
            </a:r>
            <a:r>
              <a:rPr lang="en-US" sz="2400" b="0" i="0" dirty="0">
                <a:solidFill>
                  <a:srgbClr val="273239"/>
                </a:solidFill>
                <a:effectLst/>
                <a:latin typeface="Times New Roman" panose="02020603050405020304" pitchFamily="18" charset="0"/>
                <a:cs typeface="Times New Roman" panose="02020603050405020304" pitchFamily="18" charset="0"/>
              </a:rPr>
              <a:t>is the process of combining </a:t>
            </a:r>
            <a:r>
              <a:rPr lang="en-US" sz="2400" b="1" i="0" dirty="0">
                <a:solidFill>
                  <a:srgbClr val="7030A0"/>
                </a:solidFill>
                <a:effectLst/>
                <a:latin typeface="Times New Roman" panose="02020603050405020304" pitchFamily="18" charset="0"/>
                <a:cs typeface="Times New Roman" panose="02020603050405020304" pitchFamily="18" charset="0"/>
              </a:rPr>
              <a:t>more than one servers</a:t>
            </a:r>
            <a:r>
              <a:rPr lang="en-US" sz="2400" b="0" i="0" dirty="0">
                <a:solidFill>
                  <a:srgbClr val="273239"/>
                </a:solidFill>
                <a:effectLst/>
                <a:latin typeface="Times New Roman" panose="02020603050405020304" pitchFamily="18" charset="0"/>
                <a:cs typeface="Times New Roman" panose="02020603050405020304" pitchFamily="18" charset="0"/>
              </a:rPr>
              <a:t> or instances connecting to a single database.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Sometimes one server may not be adequate to manage the amount of data or the number of requests, that is when a </a:t>
            </a:r>
            <a:r>
              <a:rPr lang="en-US" sz="2400" b="1" dirty="0">
                <a:solidFill>
                  <a:srgbClr val="7030A0"/>
                </a:solidFill>
                <a:effectLst/>
                <a:latin typeface="Times New Roman" panose="02020603050405020304" pitchFamily="18" charset="0"/>
                <a:cs typeface="Times New Roman" panose="02020603050405020304" pitchFamily="18" charset="0"/>
              </a:rPr>
              <a:t>Data Cluster</a:t>
            </a:r>
            <a:r>
              <a:rPr lang="en-US" sz="2400" b="0" i="0" dirty="0">
                <a:solidFill>
                  <a:srgbClr val="273239"/>
                </a:solidFill>
                <a:effectLst/>
                <a:latin typeface="Times New Roman" panose="02020603050405020304" pitchFamily="18" charset="0"/>
                <a:cs typeface="Times New Roman" panose="02020603050405020304" pitchFamily="18" charset="0"/>
              </a:rPr>
              <a:t> is needed.</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SQL is the language used to manage the database information. Clustering takes </a:t>
            </a:r>
            <a:r>
              <a:rPr lang="en-US" sz="2400" b="1" i="0" dirty="0">
                <a:solidFill>
                  <a:srgbClr val="7030A0"/>
                </a:solidFill>
                <a:effectLst/>
                <a:latin typeface="Times New Roman" panose="02020603050405020304" pitchFamily="18" charset="0"/>
                <a:cs typeface="Times New Roman" panose="02020603050405020304" pitchFamily="18" charset="0"/>
              </a:rPr>
              <a:t>different forms</a:t>
            </a:r>
            <a:r>
              <a:rPr lang="en-US" sz="2400" b="0" i="0" dirty="0">
                <a:solidFill>
                  <a:srgbClr val="273239"/>
                </a:solidFill>
                <a:effectLst/>
                <a:latin typeface="Times New Roman" panose="02020603050405020304" pitchFamily="18" charset="0"/>
                <a:cs typeface="Times New Roman" panose="02020603050405020304" pitchFamily="18" charset="0"/>
              </a:rPr>
              <a:t>, depending on how the data is stored and allocated resources.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396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780</TotalTime>
  <Words>2183</Words>
  <Application>Microsoft Office PowerPoint</Application>
  <PresentationFormat>On-screen Show (4:3)</PresentationFormat>
  <Paragraphs>274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PowerPoint Presentation</vt:lpstr>
      <vt:lpstr>Introduction</vt:lpstr>
      <vt:lpstr>Objective of the Project</vt:lpstr>
      <vt:lpstr>Literature Survey</vt:lpstr>
      <vt:lpstr>Literature Survey</vt:lpstr>
      <vt:lpstr>Literature Survey</vt:lpstr>
      <vt:lpstr>Problem Statement</vt:lpstr>
      <vt:lpstr>Existing System</vt:lpstr>
      <vt:lpstr>Existing Algorithm</vt:lpstr>
      <vt:lpstr>Clustering Algorithm(Existing Algorithm)</vt:lpstr>
      <vt:lpstr>Proposed System</vt:lpstr>
      <vt:lpstr>Proposed System</vt:lpstr>
      <vt:lpstr>Proposed Algorithm</vt:lpstr>
      <vt:lpstr>Software / Hardware used</vt:lpstr>
      <vt:lpstr>Architecture Diagram</vt:lpstr>
      <vt:lpstr>System Design – Use Case Diagram</vt:lpstr>
      <vt:lpstr>System Design – DFD Diagram</vt:lpstr>
      <vt:lpstr>System Design – DFD Diagram</vt:lpstr>
      <vt:lpstr>System Design – ER Diagram</vt:lpstr>
      <vt:lpstr>Module Description</vt:lpstr>
      <vt:lpstr>Module Description</vt:lpstr>
      <vt:lpstr>Module Description</vt:lpstr>
      <vt:lpstr>AES Algorithm</vt:lpstr>
      <vt:lpstr>AES Algorithm</vt:lpstr>
      <vt:lpstr>PBFT Algorithm</vt:lpstr>
      <vt:lpstr>PBFT Algorithm-Communication Complexity</vt:lpstr>
      <vt:lpstr>PBFT Algorithm</vt:lpstr>
      <vt:lpstr>Screen Shots</vt:lpstr>
      <vt:lpstr>Screen Shots</vt:lpstr>
      <vt:lpstr>Screen Shots</vt:lpstr>
      <vt:lpstr>Screen Shots</vt:lpstr>
      <vt:lpstr>Screen Shots</vt:lpstr>
      <vt:lpstr>Conclusion / Feature Enhancement</vt:lpstr>
      <vt:lpstr>Reference Paper/ URL</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Valarmathy V</cp:lastModifiedBy>
  <cp:revision>18</cp:revision>
  <dcterms:created xsi:type="dcterms:W3CDTF">2020-12-27T14:21:20Z</dcterms:created>
  <dcterms:modified xsi:type="dcterms:W3CDTF">2023-04-07T11:32:28Z</dcterms:modified>
</cp:coreProperties>
</file>