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1" r:id="rId6"/>
    <p:sldId id="266" r:id="rId7"/>
    <p:sldId id="258" r:id="rId8"/>
    <p:sldId id="259" r:id="rId9"/>
    <p:sldId id="267" r:id="rId10"/>
    <p:sldId id="262" r:id="rId11"/>
    <p:sldId id="26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A5DF"/>
    <a:srgbClr val="FDC78D"/>
    <a:srgbClr val="346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E77F0-4C9D-7A27-A8D6-D80745599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AF5419-CB02-2E83-F84A-1FEC1FCED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13237F-8AE4-992A-805A-770D7173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B55D-BFFD-4325-A3ED-B3D75DA3C6C5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CED2F4-0831-45AE-2409-A32583FE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47DFAC-9124-6DA3-B5E7-5DA04335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B1ED4-4DFF-4D83-8396-F8FD560B5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2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0E368-707E-27C9-E891-312DE92F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2E8663-DEC2-5B94-1AC2-926F9BBFE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B1D2FE-A536-D8BA-3D2C-EA1D5C47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B55D-BFFD-4325-A3ED-B3D75DA3C6C5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754483-85E5-8790-2745-257AEBE3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168339-1049-C6EF-0885-D975DA87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B1ED4-4DFF-4D83-8396-F8FD560B5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45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AE4416-586E-B956-9A45-B34E389C1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19121C-5A7B-F08E-6001-23EA73FE5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E18A11-C9CF-C51B-73F5-D7C0B8BA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B55D-BFFD-4325-A3ED-B3D75DA3C6C5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CE370E-CBAA-EA58-CEBA-C64BB6A1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B6C09F-5636-D4F8-69CB-2DE841F8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B1ED4-4DFF-4D83-8396-F8FD560B5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03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01DE7-C48E-9D37-EE4A-4EA1CC1C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CACD31-9200-DF3F-A044-6197FC9BC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CAB5D4-8046-6DA1-786C-E05F4F78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B55D-BFFD-4325-A3ED-B3D75DA3C6C5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9DD6F8-4B86-80A1-A741-4AB37431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3723C7-801C-7A06-6006-A8C99A87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B1ED4-4DFF-4D83-8396-F8FD560B5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86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E17E28-2E30-F60B-0FB4-3FB0536F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8D8A6D-8D34-208C-2A4F-DA6BC38E8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367017-703A-A469-65D1-2182084C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B55D-BFFD-4325-A3ED-B3D75DA3C6C5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96E635-9650-9F06-C0CC-C9B774F2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CFF54B-2334-16A6-E5C2-0923E3EF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B1ED4-4DFF-4D83-8396-F8FD560B5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57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6447B-5095-0E80-0613-A7ACDCC1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D6F6C9-5CA0-115F-61BC-1D4E907FA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87B468-D79B-6545-5EE8-C20C849BB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222909-F320-BD85-20BB-468C11C9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B55D-BFFD-4325-A3ED-B3D75DA3C6C5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5AB88A-BEA4-355B-A59B-E133EDDE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0AE197-4B22-34DC-5212-7995F797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B1ED4-4DFF-4D83-8396-F8FD560B5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8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085ED-631D-8084-AE89-B567D20A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2916AC-63F6-7744-DE56-E11A447EF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87A911-3CC3-9C96-7FA2-A4A62B29C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94045C3-3A57-4D21-B2B4-001883CD5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50DC5E-A916-7A98-DE36-A0D4EDB16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33CF02C-B20B-EE62-7F87-CA51A611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B55D-BFFD-4325-A3ED-B3D75DA3C6C5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E98B30E-4608-090F-7664-47FA0BF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04705D0-4D78-00D0-66ED-919BECBD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B1ED4-4DFF-4D83-8396-F8FD560B5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59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E2E72-3901-410D-1688-D2E30CAE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3105F4B-DF06-03B0-DD65-B109BF3F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B55D-BFFD-4325-A3ED-B3D75DA3C6C5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6BAC87-BCBD-876C-248E-5282AF41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F79F07-FE2E-6FF2-B094-532DAE62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B1ED4-4DFF-4D83-8396-F8FD560B5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1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ED491E-245B-C68E-35BB-99AE68CD1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B55D-BFFD-4325-A3ED-B3D75DA3C6C5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689608-4FCC-8232-4669-F070A0DF7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AC9CCF-3426-1BD1-E70F-D3E7FCB1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B1ED4-4DFF-4D83-8396-F8FD560B5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56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DE553-ACB3-A233-364D-7C6CAD506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4C6916-AA0C-82D4-202C-CB60BC866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0140B9-871B-80F4-2748-542108FD0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16050F-C985-B60F-A971-ECA831E5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B55D-BFFD-4325-A3ED-B3D75DA3C6C5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C9C7FA-588A-0C21-01AB-2ED2408C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1EAEDF-793C-2438-D00D-03A1B06E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B1ED4-4DFF-4D83-8396-F8FD560B5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18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98397A-A9E5-50E5-9B86-CB35F55B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F6BE41-933C-FCBB-A8DE-56EAB62EF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88CE91-F30B-8A51-FC91-6025EC7EF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AB143F-3B61-CDB7-1AEE-B7E94F23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B55D-BFFD-4325-A3ED-B3D75DA3C6C5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64465B-B367-876F-5F5A-697727DE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94E64C-91C3-8EFC-6ADB-82845291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B1ED4-4DFF-4D83-8396-F8FD560B5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45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0059D-0EC3-F47E-89B2-8A24F1E4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1F8ED6-C0B0-660A-FE13-D617399E4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1D1E35-C73D-D0E3-1526-0D5EEBCB8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3B55D-BFFD-4325-A3ED-B3D75DA3C6C5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8D7A8D-1113-12FE-5B05-E84175272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776D32-B068-27EB-0791-5E5D0D6A3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B1ED4-4DFF-4D83-8396-F8FD560B5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07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E98598-7B81-3AA9-B487-791800890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36194" y="-2664918"/>
            <a:ext cx="6853835" cy="12192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426B4-5F9F-01D0-839C-3232562FB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9576" y="268448"/>
            <a:ext cx="5226343" cy="4728511"/>
          </a:xfrm>
        </p:spPr>
        <p:txBody>
          <a:bodyPr>
            <a:normAutofit/>
          </a:bodyPr>
          <a:lstStyle/>
          <a:p>
            <a:pPr indent="450215" algn="ctr" hangingPunct="0">
              <a:lnSpc>
                <a:spcPct val="150000"/>
              </a:lnSpc>
            </a:pPr>
            <a:r>
              <a:rPr lang="ru-RU" sz="36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Реализация системы корпоративного коммуницирования для </a:t>
            </a:r>
            <a:br>
              <a:rPr lang="ru-RU" sz="36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ООО «ПТ-СОФТ»</a:t>
            </a:r>
            <a:endParaRPr lang="ru-RU" sz="3600" dirty="0">
              <a:solidFill>
                <a:schemeClr val="bg1"/>
              </a:solidFill>
              <a:effectLst/>
              <a:latin typeface="Bahnschrift SemiBold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61C3D3-F541-950D-66E1-89257D6F9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5569" y="5249984"/>
            <a:ext cx="5226343" cy="1381453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Автор дипломного проекта:</a:t>
            </a:r>
          </a:p>
          <a:p>
            <a:pPr algn="r"/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Студент группы ИС-401</a:t>
            </a:r>
          </a:p>
          <a:p>
            <a:pPr algn="r"/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Хайруллин Валерий</a:t>
            </a:r>
          </a:p>
          <a:p>
            <a:pPr algn="r"/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Руководитель дипломного проекта:</a:t>
            </a:r>
          </a:p>
          <a:p>
            <a:pPr algn="r"/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Путилов Павел Александрович</a:t>
            </a:r>
          </a:p>
        </p:txBody>
      </p:sp>
      <p:pic>
        <p:nvPicPr>
          <p:cNvPr id="4" name="Picture 2" descr="X:\Хлебникова\ОД-1\juymk.png">
            <a:extLst>
              <a:ext uri="{FF2B5EF4-FFF2-40B4-BE49-F238E27FC236}">
                <a16:creationId xmlns:a16="http://schemas.microsoft.com/office/drawing/2014/main" id="{DBAEDA65-9459-EFF4-454C-F3CEAFF28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539" y="268448"/>
            <a:ext cx="961332" cy="969993"/>
          </a:xfrm>
          <a:prstGeom prst="rect">
            <a:avLst/>
          </a:prstGeom>
          <a:noFill/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80278A-C57A-E09E-1F28-42EBA97F80B4}"/>
              </a:ext>
            </a:extLst>
          </p:cNvPr>
          <p:cNvSpPr/>
          <p:nvPr/>
        </p:nvSpPr>
        <p:spPr>
          <a:xfrm>
            <a:off x="1347988" y="192111"/>
            <a:ext cx="102558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alt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  <a:cs typeface="Times New Roman" pitchFamily="18" charset="0"/>
              </a:rPr>
              <a:t>Государственное бюджетное профессиональное образовательное учреждение</a:t>
            </a:r>
          </a:p>
          <a:p>
            <a:pPr algn="ctr">
              <a:defRPr/>
            </a:pPr>
            <a:r>
              <a:rPr lang="ru-RU" alt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  <a:cs typeface="Times New Roman" pitchFamily="18" charset="0"/>
              </a:rPr>
              <a:t>«Южно-Уральский многопрофильный колледж»</a:t>
            </a:r>
          </a:p>
        </p:txBody>
      </p:sp>
    </p:spTree>
    <p:extLst>
      <p:ext uri="{BB962C8B-B14F-4D97-AF65-F5344CB8AC3E}">
        <p14:creationId xmlns:p14="http://schemas.microsoft.com/office/powerpoint/2010/main" val="3490902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F8D12A0-E857-42A9-8EC9-C2F415A7D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27221" y="-2669083"/>
            <a:ext cx="6853835" cy="1219200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1C1027-1908-C9FB-AE90-5FE4A79A4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009" y="146489"/>
            <a:ext cx="1123043" cy="11437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B4E83E-F77C-12EF-C8FF-063A9DA9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6402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Bahnschrift" panose="020B0502040204020203" pitchFamily="34" charset="0"/>
              </a:rPr>
              <a:t>Экономическая часть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B8B8A5E-65B0-4C41-E7AC-D45D0F036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132058"/>
              </p:ext>
            </p:extLst>
          </p:nvPr>
        </p:nvGraphicFramePr>
        <p:xfrm>
          <a:off x="1524270" y="1925470"/>
          <a:ext cx="9059739" cy="15750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767570">
                  <a:extLst>
                    <a:ext uri="{9D8B030D-6E8A-4147-A177-3AD203B41FA5}">
                      <a16:colId xmlns:a16="http://schemas.microsoft.com/office/drawing/2014/main" val="3390718460"/>
                    </a:ext>
                  </a:extLst>
                </a:gridCol>
                <a:gridCol w="1671122">
                  <a:extLst>
                    <a:ext uri="{9D8B030D-6E8A-4147-A177-3AD203B41FA5}">
                      <a16:colId xmlns:a16="http://schemas.microsoft.com/office/drawing/2014/main" val="2828553079"/>
                    </a:ext>
                  </a:extLst>
                </a:gridCol>
                <a:gridCol w="2216395">
                  <a:extLst>
                    <a:ext uri="{9D8B030D-6E8A-4147-A177-3AD203B41FA5}">
                      <a16:colId xmlns:a16="http://schemas.microsoft.com/office/drawing/2014/main" val="2699611421"/>
                    </a:ext>
                  </a:extLst>
                </a:gridCol>
                <a:gridCol w="1702326">
                  <a:extLst>
                    <a:ext uri="{9D8B030D-6E8A-4147-A177-3AD203B41FA5}">
                      <a16:colId xmlns:a16="http://schemas.microsoft.com/office/drawing/2014/main" val="1833077263"/>
                    </a:ext>
                  </a:extLst>
                </a:gridCol>
                <a:gridCol w="1702326">
                  <a:extLst>
                    <a:ext uri="{9D8B030D-6E8A-4147-A177-3AD203B41FA5}">
                      <a16:colId xmlns:a16="http://schemas.microsoft.com/office/drawing/2014/main" val="3445202228"/>
                    </a:ext>
                  </a:extLst>
                </a:gridCol>
              </a:tblGrid>
              <a:tr h="74927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latin typeface="Bahnschrift SemiBold" panose="020B0502040204020203" pitchFamily="34" charset="0"/>
                        </a:rPr>
                        <a:t>Материальные затраты</a:t>
                      </a:r>
                    </a:p>
                  </a:txBody>
                  <a:tcPr>
                    <a:solidFill>
                      <a:srgbClr val="FDC78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latin typeface="Bahnschrift SemiBold" panose="020B0502040204020203" pitchFamily="34" charset="0"/>
                        </a:rPr>
                        <a:t>Затраты на оплату</a:t>
                      </a:r>
                    </a:p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latin typeface="Bahnschrift SemiBold" panose="020B0502040204020203" pitchFamily="34" charset="0"/>
                        </a:rPr>
                        <a:t>труда</a:t>
                      </a:r>
                    </a:p>
                  </a:txBody>
                  <a:tcPr>
                    <a:solidFill>
                      <a:srgbClr val="FDC78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b="1" kern="1200" dirty="0">
                          <a:solidFill>
                            <a:schemeClr val="lt1"/>
                          </a:solidFill>
                          <a:effectLst/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Сумма амортизационных отчислений</a:t>
                      </a:r>
                      <a:endParaRPr lang="ru-RU" sz="1600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FDC78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b="1" kern="1200" dirty="0">
                          <a:solidFill>
                            <a:schemeClr val="lt1"/>
                          </a:solidFill>
                          <a:effectLst/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Отчисления на социальные нужды</a:t>
                      </a:r>
                      <a:endParaRPr lang="ru-RU" sz="1600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FDC78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tabLst>
                          <a:tab pos="1905000" algn="l"/>
                        </a:tabLst>
                      </a:pPr>
                      <a:r>
                        <a:rPr lang="ru-RU" sz="1600" dirty="0">
                          <a:latin typeface="Bahnschrift SemiBold" panose="020B0502040204020203" pitchFamily="34" charset="0"/>
                        </a:rPr>
                        <a:t>Накладные расходы</a:t>
                      </a:r>
                    </a:p>
                  </a:txBody>
                  <a:tcPr marL="68580" marR="68580" marT="0" marB="0" anchor="ctr">
                    <a:solidFill>
                      <a:srgbClr val="FDC7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040071"/>
                  </a:ext>
                </a:extLst>
              </a:tr>
              <a:tr h="75210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tabLst>
                          <a:tab pos="1905000" algn="l"/>
                        </a:tabLs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662,59 руб.</a:t>
                      </a:r>
                    </a:p>
                  </a:txBody>
                  <a:tcPr marL="68580" marR="68580" marT="0" marB="0" anchor="ctr">
                    <a:solidFill>
                      <a:srgbClr val="FAA5D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tabLst>
                          <a:tab pos="1905000" algn="l"/>
                        </a:tabLs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32839,46 руб.</a:t>
                      </a:r>
                    </a:p>
                  </a:txBody>
                  <a:tcPr marL="68580" marR="68580" marT="0" marB="0" anchor="ctr">
                    <a:solidFill>
                      <a:srgbClr val="FAA5D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tabLst>
                          <a:tab pos="1905000" algn="l"/>
                        </a:tabLs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457,18 руб.</a:t>
                      </a:r>
                    </a:p>
                  </a:txBody>
                  <a:tcPr marL="68580" marR="68580" marT="0" marB="0" anchor="ctr">
                    <a:solidFill>
                      <a:srgbClr val="FAA5D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tabLst>
                          <a:tab pos="1905000" algn="l"/>
                        </a:tabLs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11822,65 руб.</a:t>
                      </a:r>
                    </a:p>
                  </a:txBody>
                  <a:tcPr marL="68580" marR="68580" marT="0" marB="0" anchor="ctr">
                    <a:solidFill>
                      <a:srgbClr val="FAA5D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tabLst>
                          <a:tab pos="1905000" algn="l"/>
                        </a:tabLs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26 271,57 руб.</a:t>
                      </a:r>
                    </a:p>
                  </a:txBody>
                  <a:tcPr marL="68580" marR="68580" marT="0" marB="0" anchor="ctr">
                    <a:solidFill>
                      <a:srgbClr val="FAA5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875242"/>
                  </a:ext>
                </a:extLst>
              </a:tr>
            </a:tbl>
          </a:graphicData>
        </a:graphic>
      </p:graphicFrame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1072958-37D1-6740-778D-A5C85C12F129}"/>
              </a:ext>
            </a:extLst>
          </p:cNvPr>
          <p:cNvSpPr txBox="1">
            <a:spLocks/>
          </p:cNvSpPr>
          <p:nvPr/>
        </p:nvSpPr>
        <p:spPr>
          <a:xfrm>
            <a:off x="2703085" y="1400085"/>
            <a:ext cx="6702106" cy="626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solidFill>
                  <a:schemeClr val="bg1"/>
                </a:solidFill>
                <a:latin typeface="Bahnschrift" panose="020B0502040204020203" pitchFamily="34" charset="0"/>
              </a:rPr>
              <a:t>Себестоимость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BB1483B6-D3E6-7285-7B09-563E9A90A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947391"/>
              </p:ext>
            </p:extLst>
          </p:nvPr>
        </p:nvGraphicFramePr>
        <p:xfrm>
          <a:off x="3025500" y="4391862"/>
          <a:ext cx="6277890" cy="1772154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90000" dir="5400000" sy="-100000" algn="bl" rotWithShape="0"/>
                </a:effectLst>
                <a:tableStyleId>{5C22544A-7EE6-4342-B048-85BDC9FD1C3A}</a:tableStyleId>
              </a:tblPr>
              <a:tblGrid>
                <a:gridCol w="2475390">
                  <a:extLst>
                    <a:ext uri="{9D8B030D-6E8A-4147-A177-3AD203B41FA5}">
                      <a16:colId xmlns:a16="http://schemas.microsoft.com/office/drawing/2014/main" val="2699611421"/>
                    </a:ext>
                  </a:extLst>
                </a:gridCol>
                <a:gridCol w="1866561">
                  <a:extLst>
                    <a:ext uri="{9D8B030D-6E8A-4147-A177-3AD203B41FA5}">
                      <a16:colId xmlns:a16="http://schemas.microsoft.com/office/drawing/2014/main" val="1833077263"/>
                    </a:ext>
                  </a:extLst>
                </a:gridCol>
                <a:gridCol w="1935939">
                  <a:extLst>
                    <a:ext uri="{9D8B030D-6E8A-4147-A177-3AD203B41FA5}">
                      <a16:colId xmlns:a16="http://schemas.microsoft.com/office/drawing/2014/main" val="3445202228"/>
                    </a:ext>
                  </a:extLst>
                </a:gridCol>
              </a:tblGrid>
              <a:tr h="790856">
                <a:tc>
                  <a:txBody>
                    <a:bodyPr/>
                    <a:lstStyle/>
                    <a:p>
                      <a:pPr indent="0" algn="ctr"/>
                      <a:r>
                        <a:rPr lang="ru-RU" sz="1600" b="1" kern="1200" dirty="0">
                          <a:solidFill>
                            <a:schemeClr val="lt1"/>
                          </a:solidFill>
                          <a:effectLst/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Затраты времени</a:t>
                      </a:r>
                    </a:p>
                    <a:p>
                      <a:pPr indent="0" algn="ctr"/>
                      <a:r>
                        <a:rPr lang="ru-RU" sz="1600" b="1" kern="1200" dirty="0">
                          <a:solidFill>
                            <a:schemeClr val="lt1"/>
                          </a:solidFill>
                          <a:effectLst/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 на разработку</a:t>
                      </a:r>
                      <a:endParaRPr lang="ru-RU" sz="1600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FDC78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-RU" sz="1600" b="1" kern="1200" dirty="0">
                          <a:solidFill>
                            <a:schemeClr val="lt1"/>
                          </a:solidFill>
                          <a:effectLst/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Коммерческая себестоимость</a:t>
                      </a:r>
                      <a:endParaRPr lang="ru-RU" sz="1600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FDC78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tabLst>
                          <a:tab pos="1905000" algn="l"/>
                        </a:tabLst>
                      </a:pPr>
                      <a:r>
                        <a:rPr lang="ru-RU" sz="1600" dirty="0">
                          <a:latin typeface="Bahnschrift SemiBold" panose="020B0502040204020203" pitchFamily="34" charset="0"/>
                        </a:rPr>
                        <a:t>Прибыль</a:t>
                      </a:r>
                    </a:p>
                  </a:txBody>
                  <a:tcPr marL="68580" marR="68580" marT="0" marB="0" anchor="ctr">
                    <a:solidFill>
                      <a:srgbClr val="FDC7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040071"/>
                  </a:ext>
                </a:extLst>
              </a:tr>
              <a:tr h="98129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tabLst>
                          <a:tab pos="1905000" algn="l"/>
                        </a:tabLs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 дней</a:t>
                      </a:r>
                    </a:p>
                  </a:txBody>
                  <a:tcPr marL="68580" marR="68580" marT="0" marB="0" anchor="ctr">
                    <a:solidFill>
                      <a:srgbClr val="FAA5D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tabLst>
                          <a:tab pos="1905000" algn="l"/>
                        </a:tabLst>
                      </a:pPr>
                      <a:r>
                        <a:rPr lang="ru-RU" sz="1600" b="1" baseline="0" dirty="0">
                          <a:solidFill>
                            <a:schemeClr val="bg1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77 097,19 руб.</a:t>
                      </a:r>
                    </a:p>
                  </a:txBody>
                  <a:tcPr marL="68580" marR="68580" marT="0" marB="0" anchor="ctr">
                    <a:solidFill>
                      <a:srgbClr val="FAA5D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tabLst>
                          <a:tab pos="1905000" algn="l"/>
                        </a:tabLs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14 648,47 руб.</a:t>
                      </a:r>
                    </a:p>
                  </a:txBody>
                  <a:tcPr marL="68580" marR="68580" marT="0" marB="0" anchor="ctr">
                    <a:solidFill>
                      <a:srgbClr val="FAA5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875242"/>
                  </a:ext>
                </a:extLst>
              </a:tr>
            </a:tbl>
          </a:graphicData>
        </a:graphic>
      </p:graphicFrame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6B941B59-F962-FADB-6815-040A131C6150}"/>
              </a:ext>
            </a:extLst>
          </p:cNvPr>
          <p:cNvSpPr txBox="1">
            <a:spLocks/>
          </p:cNvSpPr>
          <p:nvPr/>
        </p:nvSpPr>
        <p:spPr>
          <a:xfrm>
            <a:off x="2747134" y="3855291"/>
            <a:ext cx="6702106" cy="626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solidFill>
                  <a:schemeClr val="bg1"/>
                </a:solidFill>
                <a:latin typeface="Bahnschrift" panose="020B0502040204020203" pitchFamily="34" charset="0"/>
              </a:rPr>
              <a:t>Экономическая эффективность</a:t>
            </a:r>
          </a:p>
        </p:txBody>
      </p:sp>
    </p:spTree>
    <p:extLst>
      <p:ext uri="{BB962C8B-B14F-4D97-AF65-F5344CB8AC3E}">
        <p14:creationId xmlns:p14="http://schemas.microsoft.com/office/powerpoint/2010/main" val="369525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C77675-88DF-A7F1-7F8B-25F749B95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9083" y="-2664918"/>
            <a:ext cx="6853835" cy="1219200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76F2B0-BF0C-78D9-6486-455A0B5E2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009" y="146489"/>
            <a:ext cx="1123043" cy="11437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D6055-F819-D64C-87A1-D25EAC0CB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607" y="402671"/>
            <a:ext cx="6093556" cy="876955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Bahnschrift" panose="020B0502040204020203" pitchFamily="34" charset="0"/>
              </a:rPr>
              <a:t>Заключение</a:t>
            </a:r>
            <a:endParaRPr lang="ru-RU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F87720-36D8-B0EB-7DCE-327831AB55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708" t="25111" r="22602" b="10268"/>
          <a:stretch/>
        </p:blipFill>
        <p:spPr bwMode="auto">
          <a:xfrm>
            <a:off x="5043181" y="1717705"/>
            <a:ext cx="2105636" cy="42990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5B9A87-F127-561A-6D6C-99315D2A96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426" y="1492735"/>
            <a:ext cx="3275147" cy="474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6155253-51DB-DD66-0A50-71828339F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9083" y="-2664918"/>
            <a:ext cx="6853835" cy="12192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75A37-5DDA-3CA6-D2EC-851EA94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Цели и задачи дипломного проекта</a:t>
            </a:r>
            <a:br>
              <a:rPr lang="ru-RU" dirty="0">
                <a:solidFill>
                  <a:schemeClr val="bg1"/>
                </a:solidFill>
                <a:latin typeface="Bahnschrift" panose="020B0502040204020203" pitchFamily="34" charset="0"/>
              </a:rPr>
            </a:br>
            <a:r>
              <a:rPr lang="ru-RU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F17C55-0B96-83B8-7547-31CDE1FA5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394" y="2801411"/>
            <a:ext cx="5325261" cy="4429388"/>
          </a:xfrm>
        </p:spPr>
        <p:txBody>
          <a:bodyPr>
            <a:normAutofit/>
          </a:bodyPr>
          <a:lstStyle/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b="1" dirty="0">
                <a:solidFill>
                  <a:schemeClr val="bg1"/>
                </a:solidFill>
                <a:latin typeface="Bahnschrift SemiBol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Изучить структуру предприятия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b="1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Провести анализ бизнес процессов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b="1" dirty="0">
                <a:solidFill>
                  <a:schemeClr val="bg1"/>
                </a:solidFill>
                <a:latin typeface="Bahnschrift SemiBol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Провести анализ средств разработки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b="1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Спроектировать архитектуру программного решения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ru-RU" sz="1600" dirty="0">
              <a:solidFill>
                <a:schemeClr val="bg1"/>
              </a:solidFill>
              <a:effectLst/>
              <a:latin typeface="Bahnschrift SemiBold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DB3705D-4335-9768-27B8-4F493B39D419}"/>
              </a:ext>
            </a:extLst>
          </p:cNvPr>
          <p:cNvSpPr txBox="1">
            <a:spLocks/>
          </p:cNvSpPr>
          <p:nvPr/>
        </p:nvSpPr>
        <p:spPr>
          <a:xfrm>
            <a:off x="5923655" y="2801411"/>
            <a:ext cx="5730030" cy="4026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 algn="just">
              <a:lnSpc>
                <a:spcPct val="150000"/>
              </a:lnSpc>
              <a:buFont typeface="+mj-lt"/>
              <a:buAutoNum type="arabicPeriod" startAt="5"/>
            </a:pPr>
            <a:r>
              <a:rPr lang="ru-RU" sz="2000" b="1" dirty="0">
                <a:solidFill>
                  <a:schemeClr val="bg1"/>
                </a:solidFill>
                <a:latin typeface="Bahnschrift SemiBol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Спроектировать базу данных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 startAt="5"/>
            </a:pPr>
            <a:r>
              <a:rPr lang="ru-RU" sz="2000" b="1" dirty="0">
                <a:solidFill>
                  <a:schemeClr val="bg1"/>
                </a:solidFill>
                <a:latin typeface="Bahnschrift SemiBol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Реализовать спроектированную систему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 startAt="5"/>
            </a:pPr>
            <a:r>
              <a:rPr lang="ru-RU" sz="2000" b="1" dirty="0">
                <a:solidFill>
                  <a:schemeClr val="bg1"/>
                </a:solidFill>
                <a:latin typeface="Bahnschrift SemiBol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Протестировать реализованную систему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 startAt="5"/>
            </a:pPr>
            <a:r>
              <a:rPr lang="ru-RU" sz="2000" b="1" dirty="0">
                <a:solidFill>
                  <a:schemeClr val="bg1"/>
                </a:solidFill>
                <a:latin typeface="Bahnschrift SemiBol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Рассчитать стоимость программного решения</a:t>
            </a:r>
          </a:p>
          <a:p>
            <a:pPr marL="457200" lvl="1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sz="1600" dirty="0">
              <a:solidFill>
                <a:schemeClr val="bg1"/>
              </a:solidFill>
              <a:latin typeface="Bahnschrift SemiBold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70C5694-B62D-E4E9-F9F7-9430A302E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78" y="288843"/>
            <a:ext cx="1123043" cy="1143701"/>
          </a:xfrm>
          <a:prstGeom prst="rect">
            <a:avLst/>
          </a:prstGeom>
        </p:spPr>
      </p:pic>
      <p:sp>
        <p:nvSpPr>
          <p:cNvPr id="4" name="Объект 2">
            <a:extLst>
              <a:ext uri="{FF2B5EF4-FFF2-40B4-BE49-F238E27FC236}">
                <a16:creationId xmlns:a16="http://schemas.microsoft.com/office/drawing/2014/main" id="{E73A2143-1895-3056-9D34-F7CC5A38B785}"/>
              </a:ext>
            </a:extLst>
          </p:cNvPr>
          <p:cNvSpPr txBox="1">
            <a:spLocks/>
          </p:cNvSpPr>
          <p:nvPr/>
        </p:nvSpPr>
        <p:spPr>
          <a:xfrm>
            <a:off x="361260" y="1106729"/>
            <a:ext cx="9677983" cy="4429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lnSpc>
                <a:spcPct val="150000"/>
              </a:lnSpc>
              <a:buNone/>
            </a:pPr>
            <a:r>
              <a:rPr lang="ru-RU" sz="2000" b="1" dirty="0">
                <a:solidFill>
                  <a:schemeClr val="bg1"/>
                </a:solidFill>
                <a:latin typeface="Bahnschrift SemiBol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Цель: </a:t>
            </a:r>
            <a:r>
              <a:rPr lang="ru-RU" sz="20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Реализация системы корпоративного коммуницирования для </a:t>
            </a:r>
            <a:br>
              <a:rPr lang="ru-RU" sz="20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ООО «ПТ-СОФТ»</a:t>
            </a:r>
            <a:r>
              <a:rPr lang="ru-RU" sz="2000" b="1" dirty="0">
                <a:solidFill>
                  <a:schemeClr val="bg1"/>
                </a:solidFill>
                <a:latin typeface="Bahnschrift SemiBol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1600" dirty="0">
              <a:solidFill>
                <a:schemeClr val="bg1"/>
              </a:solidFill>
              <a:latin typeface="Bahnschrift SemiBold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55D35F9-B4C2-57CD-5EC7-A2ECACAC81C5}"/>
              </a:ext>
            </a:extLst>
          </p:cNvPr>
          <p:cNvSpPr txBox="1">
            <a:spLocks/>
          </p:cNvSpPr>
          <p:nvPr/>
        </p:nvSpPr>
        <p:spPr>
          <a:xfrm>
            <a:off x="361260" y="2063487"/>
            <a:ext cx="9677983" cy="4429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lnSpc>
                <a:spcPct val="150000"/>
              </a:lnSpc>
              <a:buNone/>
            </a:pPr>
            <a:r>
              <a:rPr lang="ru-RU" sz="2000" b="1" dirty="0">
                <a:solidFill>
                  <a:schemeClr val="bg1"/>
                </a:solidFill>
                <a:latin typeface="Bahnschrift SemiBol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Задачи:</a:t>
            </a:r>
            <a:endParaRPr lang="ru-RU" sz="1600" dirty="0">
              <a:solidFill>
                <a:schemeClr val="bg1"/>
              </a:solidFill>
              <a:latin typeface="Bahnschrift SemiBold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04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3A29293-D937-1EA0-F3F7-13CAD1518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9083" y="-2669082"/>
            <a:ext cx="6853835" cy="121920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1324B0-2646-7BEB-9A51-0A1FD1583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78" y="252984"/>
            <a:ext cx="1123043" cy="11437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4A1B0-DFF1-B3CB-591A-EA0DA723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42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Bahnschrift" panose="020B0502040204020203" pitchFamily="34" charset="0"/>
              </a:rPr>
              <a:t>Исследование деятельности</a:t>
            </a:r>
            <a:br>
              <a:rPr lang="ru-RU" dirty="0">
                <a:solidFill>
                  <a:schemeClr val="bg1"/>
                </a:solidFill>
                <a:latin typeface="Bahnschrift" panose="020B0502040204020203" pitchFamily="34" charset="0"/>
              </a:rPr>
            </a:br>
            <a:r>
              <a:rPr lang="ru-RU" dirty="0">
                <a:solidFill>
                  <a:schemeClr val="bg1"/>
                </a:solidFill>
                <a:latin typeface="Bahnschrift" panose="020B0502040204020203" pitchFamily="34" charset="0"/>
              </a:rPr>
              <a:t> организации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697E725-907C-38E7-6512-B74D3459E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53188" y="1690688"/>
            <a:ext cx="7885623" cy="473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FFBBBD-52BF-5C05-D42A-19C242B15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9083" y="-2669082"/>
            <a:ext cx="6853835" cy="121920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B9EBF5-E943-F0FA-04CB-BBF165E50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78" y="252984"/>
            <a:ext cx="1123043" cy="11437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4A1B0-DFF1-B3CB-591A-EA0DA723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42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Bahnschrift" panose="020B0502040204020203" pitchFamily="34" charset="0"/>
              </a:rPr>
              <a:t>Анализ бизнес-процессов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C43CF89-8D92-19DD-C1CD-B20C5FAF5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Основные проблемы:</a:t>
            </a:r>
          </a:p>
          <a:p>
            <a:pPr marL="0" lvl="5" indent="-228600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864235" algn="l"/>
              </a:tabLst>
            </a:pPr>
            <a:r>
              <a:rPr lang="ru-RU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лишний визуальный шум в популярных приложениях;</a:t>
            </a:r>
          </a:p>
          <a:p>
            <a:pPr marL="0" lvl="5" indent="0">
              <a:lnSpc>
                <a:spcPct val="150000"/>
              </a:lnSpc>
              <a:buNone/>
              <a:tabLst>
                <a:tab pos="864235" algn="l"/>
              </a:tabLst>
            </a:pPr>
            <a:endParaRPr lang="ru-RU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0" lvl="5" indent="-228600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864235" algn="l"/>
              </a:tabLst>
            </a:pPr>
            <a:r>
              <a:rPr lang="ru-RU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ограниченный бесплатный функционал;</a:t>
            </a:r>
          </a:p>
          <a:p>
            <a:pPr marL="0" lvl="5" indent="-228600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864235" algn="l"/>
              </a:tabLst>
            </a:pPr>
            <a:endParaRPr lang="ru-RU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0" lvl="5" indent="-228600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864235" algn="l"/>
              </a:tabLst>
            </a:pPr>
            <a:r>
              <a:rPr lang="ru-RU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сложность реализации обсуждения нескольких разрабатываемых программ.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644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CDE3283-3B5D-D512-D039-8AE4EDB52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36350" y="-2669260"/>
            <a:ext cx="6853835" cy="1219200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2B16F80-62B7-B17C-DC06-94A2703A0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545" y="252807"/>
            <a:ext cx="1123043" cy="114370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94701D-05BE-F3AB-8231-78A3B3BF3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9083" y="-2669083"/>
            <a:ext cx="6853835" cy="121920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B05F84-2544-8379-E388-13352CBA0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78" y="252984"/>
            <a:ext cx="1123043" cy="11437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AE7CA-4D86-5C26-21B1-BDD2EC7D1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39" y="252807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ru-RU" altLang="ru-RU" sz="4900" dirty="0">
                <a:solidFill>
                  <a:schemeClr val="bg1"/>
                </a:solidFill>
                <a:latin typeface="Bahnschrift" panose="020B0502040204020203" pitchFamily="34" charset="0"/>
              </a:rPr>
              <a:t>Анализ существующих программных средств. Обоснования выбора</a:t>
            </a:r>
            <a:endParaRPr lang="ru-RU" sz="49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EB4E6A-1B4C-3908-000E-B67816D4E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472" y="3572281"/>
            <a:ext cx="2022446" cy="202244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33B8BB0-87D9-D36E-47AE-3F1671167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232" y="1683954"/>
            <a:ext cx="1576926" cy="157692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3920462-0EDA-F6F0-9E2F-323999E0A3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55" y="3434934"/>
            <a:ext cx="1651909" cy="165190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AAB9F25-53AA-97B2-1E80-E00FABEE07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74" y="2054046"/>
            <a:ext cx="2429873" cy="1815758"/>
          </a:xfrm>
          <a:prstGeom prst="rect">
            <a:avLst/>
          </a:prstGeom>
        </p:spPr>
      </p:pic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779A0D16-11DB-B9B4-F1AF-4A8E25323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654" y="2600963"/>
            <a:ext cx="1651909" cy="16519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5ACDBD2D-D20E-9837-B070-D70B78E79E4A}"/>
              </a:ext>
            </a:extLst>
          </p:cNvPr>
          <p:cNvCxnSpPr>
            <a:endCxn id="10" idx="1"/>
          </p:cNvCxnSpPr>
          <p:nvPr/>
        </p:nvCxnSpPr>
        <p:spPr>
          <a:xfrm flipV="1">
            <a:off x="3322040" y="2472417"/>
            <a:ext cx="2079192" cy="4895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4D5E9077-86F1-E7DB-B443-0FE495A5D94A}"/>
              </a:ext>
            </a:extLst>
          </p:cNvPr>
          <p:cNvCxnSpPr>
            <a:cxnSpLocks/>
          </p:cNvCxnSpPr>
          <p:nvPr/>
        </p:nvCxnSpPr>
        <p:spPr>
          <a:xfrm>
            <a:off x="3322040" y="4049343"/>
            <a:ext cx="1891803" cy="4587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FA843E23-79E9-1F15-551F-6D677E720E08}"/>
              </a:ext>
            </a:extLst>
          </p:cNvPr>
          <p:cNvCxnSpPr>
            <a:cxnSpLocks/>
          </p:cNvCxnSpPr>
          <p:nvPr/>
        </p:nvCxnSpPr>
        <p:spPr>
          <a:xfrm flipV="1">
            <a:off x="7039087" y="3572281"/>
            <a:ext cx="1679567" cy="9389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5894B5A2-A0D5-B06A-F2E4-4514C9607F6D}"/>
              </a:ext>
            </a:extLst>
          </p:cNvPr>
          <p:cNvCxnSpPr>
            <a:cxnSpLocks/>
          </p:cNvCxnSpPr>
          <p:nvPr/>
        </p:nvCxnSpPr>
        <p:spPr>
          <a:xfrm>
            <a:off x="7008623" y="2600963"/>
            <a:ext cx="1710031" cy="4694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78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6EEA24-C7B5-F920-477D-7BCA43189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36350" y="-2669260"/>
            <a:ext cx="6853835" cy="1219200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3279AD-40B4-7C64-BE80-6EB4D21FA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545" y="252807"/>
            <a:ext cx="1123043" cy="11437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EA7A87-BB55-11BA-A0D0-A71197A9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765" y="252807"/>
            <a:ext cx="8356134" cy="140096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Bahnschrift" panose="020B0502040204020203" pitchFamily="34" charset="0"/>
              </a:rPr>
              <a:t>Проектирование архитектуры программного решения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1C3DBCB-E48D-A9CD-3451-572FD57BA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283" y="1777854"/>
            <a:ext cx="6869098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3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6EEA24-C7B5-F920-477D-7BCA43189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36350" y="-2669260"/>
            <a:ext cx="6853835" cy="1219200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3279AD-40B4-7C64-BE80-6EB4D21FA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009" y="146489"/>
            <a:ext cx="1123043" cy="11437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EA7A87-BB55-11BA-A0D0-A71197A9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509"/>
            <a:ext cx="4715312" cy="3833769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Bahnschrift" panose="020B0502040204020203" pitchFamily="34" charset="0"/>
              </a:rPr>
              <a:t>Модель базы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2F9233-3622-2765-B147-5A11228EE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537" y="718339"/>
            <a:ext cx="5180303" cy="586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97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D99510-1773-15BD-249A-3F9DE7D03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9082" y="-2664918"/>
            <a:ext cx="6853835" cy="1219200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53AD8B-B880-A9AF-B8E5-47DF92919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009" y="146489"/>
            <a:ext cx="1123043" cy="11437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9DC45-690F-5D91-BEF8-7C1DDC6A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Bahnschrift" panose="020B0502040204020203" pitchFamily="34" charset="0"/>
              </a:rPr>
              <a:t>Функциональные возможности корпоративной системы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1A77A6A8-E471-6DBF-0B20-BBE40545C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306" y="5332223"/>
            <a:ext cx="3540853" cy="65262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Отправка сообщений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72B16B7-5449-8CA1-9BE5-2DEAB8656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646" y="2972327"/>
            <a:ext cx="2359896" cy="235989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DEF7DD1-76ED-AAE7-F68A-5D05061B0A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495" y="2763473"/>
            <a:ext cx="2031010" cy="2031010"/>
          </a:xfrm>
          <a:prstGeom prst="rect">
            <a:avLst/>
          </a:prstGeom>
        </p:spPr>
      </p:pic>
      <p:sp>
        <p:nvSpPr>
          <p:cNvPr id="16" name="Объект 8">
            <a:extLst>
              <a:ext uri="{FF2B5EF4-FFF2-40B4-BE49-F238E27FC236}">
                <a16:creationId xmlns:a16="http://schemas.microsoft.com/office/drawing/2014/main" id="{4D44D5A0-1911-4242-ED27-40F88C4F6E26}"/>
              </a:ext>
            </a:extLst>
          </p:cNvPr>
          <p:cNvSpPr txBox="1">
            <a:spLocks/>
          </p:cNvSpPr>
          <p:nvPr/>
        </p:nvSpPr>
        <p:spPr>
          <a:xfrm>
            <a:off x="4551726" y="5332223"/>
            <a:ext cx="3540853" cy="652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Администрирование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812C395-8FA2-6840-A609-F6E7F43793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6398" y="2614000"/>
            <a:ext cx="2329956" cy="2329956"/>
          </a:xfrm>
          <a:prstGeom prst="rect">
            <a:avLst/>
          </a:prstGeom>
        </p:spPr>
      </p:pic>
      <p:sp>
        <p:nvSpPr>
          <p:cNvPr id="19" name="Объект 8">
            <a:extLst>
              <a:ext uri="{FF2B5EF4-FFF2-40B4-BE49-F238E27FC236}">
                <a16:creationId xmlns:a16="http://schemas.microsoft.com/office/drawing/2014/main" id="{56AF330F-9A25-62AE-CF2E-9E387816B721}"/>
              </a:ext>
            </a:extLst>
          </p:cNvPr>
          <p:cNvSpPr txBox="1">
            <a:spLocks/>
          </p:cNvSpPr>
          <p:nvPr/>
        </p:nvSpPr>
        <p:spPr>
          <a:xfrm>
            <a:off x="8651146" y="5332222"/>
            <a:ext cx="3540853" cy="652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Хранение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1163201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EDAA26-198B-649D-5F40-2A15D0EA1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9082" y="-2669083"/>
            <a:ext cx="6853835" cy="121920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45D5DD-D1BE-3A91-D73E-351A9F9C3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799" y="322658"/>
            <a:ext cx="1123043" cy="11437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BA5F5-0D3C-9B99-1CA7-D6BA9664B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60" y="398681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Тестирование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8CD03B-C2D0-4EDB-1CE3-8B63B9CF3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60" y="1906504"/>
            <a:ext cx="3305636" cy="164805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9885F4-6FED-8BBB-5C32-EC67C639B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3247" y="4003466"/>
            <a:ext cx="3362794" cy="164805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3B24E02-CA90-8494-C434-553E6A836A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9353" y="1887451"/>
            <a:ext cx="3343742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442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192</Words>
  <Application>Microsoft Office PowerPoint</Application>
  <PresentationFormat>Широкоэкранный</PresentationFormat>
  <Paragraphs>57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Bahnschrift</vt:lpstr>
      <vt:lpstr>Bahnschrift SemiBold</vt:lpstr>
      <vt:lpstr>Calibri</vt:lpstr>
      <vt:lpstr>Calibri Light</vt:lpstr>
      <vt:lpstr>Symbol</vt:lpstr>
      <vt:lpstr>Тема Office</vt:lpstr>
      <vt:lpstr>Реализация системы корпоративного коммуницирования для  ООО «ПТ-СОФТ»</vt:lpstr>
      <vt:lpstr>Цели и задачи дипломного проекта  </vt:lpstr>
      <vt:lpstr>Исследование деятельности  организации</vt:lpstr>
      <vt:lpstr>Анализ бизнес-процессов</vt:lpstr>
      <vt:lpstr>Анализ существующих программных средств. Обоснования выбора</vt:lpstr>
      <vt:lpstr>Проектирование архитектуры программного решения</vt:lpstr>
      <vt:lpstr>Модель базы данных</vt:lpstr>
      <vt:lpstr>Функциональные возможности корпоративной системы</vt:lpstr>
      <vt:lpstr>Тестирование</vt:lpstr>
      <vt:lpstr>Экономическая часть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мессенджера для мобильного устройства</dc:title>
  <dc:creator>Валера Хайруллин</dc:creator>
  <cp:lastModifiedBy>Валера Хайруллин</cp:lastModifiedBy>
  <cp:revision>5</cp:revision>
  <dcterms:created xsi:type="dcterms:W3CDTF">2023-11-08T04:41:11Z</dcterms:created>
  <dcterms:modified xsi:type="dcterms:W3CDTF">2024-05-28T22:12:50Z</dcterms:modified>
</cp:coreProperties>
</file>