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72" r:id="rId6"/>
    <p:sldId id="257" r:id="rId7"/>
    <p:sldId id="258" r:id="rId8"/>
    <p:sldId id="259" r:id="rId9"/>
    <p:sldId id="273" r:id="rId10"/>
    <p:sldId id="265" r:id="rId11"/>
    <p:sldId id="266" r:id="rId12"/>
    <p:sldId id="269" r:id="rId13"/>
    <p:sldId id="274" r:id="rId14"/>
    <p:sldId id="276" r:id="rId15"/>
    <p:sldId id="267" r:id="rId16"/>
    <p:sldId id="262" r:id="rId17"/>
    <p:sldId id="260" r:id="rId18"/>
    <p:sldId id="261" r:id="rId19"/>
    <p:sldId id="263" r:id="rId20"/>
    <p:sldId id="270" r:id="rId21"/>
    <p:sldId id="271" r:id="rId2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BA96F-35D3-4BCD-A046-1480D23B56E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3F72-80AB-4DF7-8230-252EE9040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A3F72-80AB-4DF7-8230-252EE9040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A3F72-80AB-4DF7-8230-252EE9040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52C1126-3170-43B3-9958-DFBB145D64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9/14/2023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9139D44-9371-406E-AC0E-A943FEE1221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88310A4-9D76-43FB-8E61-3597E9072A5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9/14/2023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ED2592-9889-4031-A35E-23707C39E2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46F83AD-6323-4343-9406-4BCE6AC566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9/14/2023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789F7-96ED-462F-81E9-0D5D8CFCD2E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F024800-85E8-470C-9C51-F8040DD0847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9/14/2023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EAF117-781D-4006-86CD-2F2269F0274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dt"/>
          </p:nvPr>
        </p:nvSpPr>
        <p:spPr>
          <a:xfrm>
            <a:off x="57204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DBF5F9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ftr"/>
          </p:nvPr>
        </p:nvSpPr>
        <p:spPr>
          <a:xfrm>
            <a:off x="4131720" y="6247440"/>
            <a:ext cx="386424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DBF5F9"/>
                </a:solidFill>
                <a:latin typeface="Noto Sans Regular"/>
              </a:rPr>
              <a:t>&lt;footer&gt;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sldNum"/>
          </p:nvPr>
        </p:nvSpPr>
        <p:spPr>
          <a:xfrm>
            <a:off x="870408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21B3614-B852-49D5-96D7-9EA90835628E}" type="slidenum">
              <a:rPr lang="en-US" sz="2400" b="0" strike="noStrike" spc="-1">
                <a:solidFill>
                  <a:srgbClr val="DBF5F9"/>
                </a:solidFill>
                <a:latin typeface="Noto Sans Regular"/>
              </a:rPr>
              <a:t>‹#›</a:t>
            </a:fld>
            <a:endParaRPr lang="en-US" sz="2400" b="0" strike="noStrike" spc="-1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557280" y="273240"/>
            <a:ext cx="10972440" cy="40399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26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169" name="TextShape 5"/>
          <p:cNvSpPr txBox="1"/>
          <p:nvPr/>
        </p:nvSpPr>
        <p:spPr>
          <a:xfrm>
            <a:off x="561600" y="4731840"/>
            <a:ext cx="10963800" cy="28263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1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DBF5F9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015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771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180" b="0" strike="noStrike" spc="-1">
                <a:solidFill>
                  <a:srgbClr val="DBF5F9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1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1820" b="0" strike="noStrike" spc="-1">
                <a:solidFill>
                  <a:srgbClr val="DBF5F9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5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820" b="0" strike="noStrike" spc="-1">
                <a:solidFill>
                  <a:srgbClr val="DBF5F9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5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820" b="0" strike="noStrike" spc="-1">
                <a:solidFill>
                  <a:srgbClr val="DBF5F9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5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820" b="0" strike="noStrike" spc="-1">
                <a:solidFill>
                  <a:srgbClr val="DBF5F9"/>
                </a:solidFill>
                <a:latin typeface="Noto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C9C3-829D-C9DB-3EF9-C3060F81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Autonomni robot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C7C6-02A2-00ED-3D61-938FD84E02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9304" y="4537545"/>
            <a:ext cx="10515240" cy="13251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Vanja Lazarević EE149/2019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Đorđe </a:t>
            </a:r>
            <a:r>
              <a:rPr lang="sr-Latn-R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Drozgović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EE43/2018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AD6F-BDBE-0E5A-613B-1D381A6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17" y="151976"/>
            <a:ext cx="10515240" cy="1325160"/>
          </a:xfrm>
        </p:spPr>
        <p:txBody>
          <a:bodyPr/>
          <a:lstStyle/>
          <a:p>
            <a:r>
              <a:rPr lang="sr-Latn-R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31D58-51DD-B080-BAB1-B069B096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825560"/>
            <a:ext cx="7025900" cy="4462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352AA-01F2-7C8F-F5B2-6EE977E71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52" y="1385126"/>
            <a:ext cx="4087748" cy="40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/>
          <p:cNvPicPr/>
          <p:nvPr/>
        </p:nvPicPr>
        <p:blipFill>
          <a:blip r:embed="rId2"/>
          <a:srcRect l="4162"/>
          <a:stretch/>
        </p:blipFill>
        <p:spPr>
          <a:xfrm>
            <a:off x="5025840" y="0"/>
            <a:ext cx="7166160" cy="68580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F1D73B-5997-578E-0C5A-C5A832237380}"/>
              </a:ext>
            </a:extLst>
          </p:cNvPr>
          <p:cNvSpPr txBox="1"/>
          <p:nvPr/>
        </p:nvSpPr>
        <p:spPr>
          <a:xfrm>
            <a:off x="310718" y="301841"/>
            <a:ext cx="454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Pronalaženje koordinata robota i ciljeva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61925" y="244819"/>
            <a:ext cx="4307084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sr-Latn-RS" sz="3200" b="1" strike="noStrike" spc="-1" dirty="0">
                <a:solidFill>
                  <a:srgbClr val="000000"/>
                </a:solidFill>
                <a:latin typeface="Times New Roman"/>
              </a:rPr>
              <a:t>Pronalaženje komandi za kretanje</a:t>
            </a:r>
            <a:endParaRPr lang="en-US" sz="3200" b="1" strike="noStrike" spc="-1" dirty="0">
              <a:latin typeface="Arial"/>
            </a:endParaRP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81F9319-932C-501D-4252-283BD0AF3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7" y="0"/>
            <a:ext cx="786340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75895" y="401536"/>
            <a:ext cx="3931920" cy="545487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sr-Latn-RS" sz="3200" b="1" strike="noStrike" spc="-1" dirty="0" err="1">
                <a:solidFill>
                  <a:srgbClr val="000000"/>
                </a:solidFill>
                <a:latin typeface="Times New Roman"/>
              </a:rPr>
              <a:t>TurtleBot</a:t>
            </a:r>
            <a:r>
              <a:rPr lang="sr-Latn-RS" sz="3200" b="1" strike="noStrike" spc="-1" dirty="0">
                <a:solidFill>
                  <a:srgbClr val="000000"/>
                </a:solidFill>
                <a:latin typeface="Times New Roman"/>
              </a:rPr>
              <a:t> 3 </a:t>
            </a:r>
            <a:r>
              <a:rPr lang="sr-Latn-RS" sz="3200" b="1" strike="noStrike" spc="-1" dirty="0" err="1">
                <a:solidFill>
                  <a:srgbClr val="000000"/>
                </a:solidFill>
                <a:latin typeface="Times New Roman"/>
              </a:rPr>
              <a:t>Burger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Content Placeholder 5"/>
          <p:cNvPicPr/>
          <p:nvPr/>
        </p:nvPicPr>
        <p:blipFill>
          <a:blip r:embed="rId2"/>
          <a:stretch/>
        </p:blipFill>
        <p:spPr>
          <a:xfrm>
            <a:off x="874800" y="1742400"/>
            <a:ext cx="3862080" cy="44413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5291280" y="1335600"/>
            <a:ext cx="5955840" cy="415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27362" y="275208"/>
            <a:ext cx="3583000" cy="106615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r-Latn-RS" sz="3200" b="1" strike="noStrike" spc="-1" dirty="0">
                <a:solidFill>
                  <a:srgbClr val="000000"/>
                </a:solidFill>
                <a:latin typeface="Times New Roman"/>
              </a:rPr>
              <a:t>Kretanje robota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1341360"/>
            <a:ext cx="653544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sr-Latn-RS" sz="1800" b="0" strike="noStrike" spc="-1" dirty="0">
                <a:solidFill>
                  <a:srgbClr val="000000"/>
                </a:solidFill>
                <a:latin typeface="Times New Roman"/>
              </a:rPr>
              <a:t>Komande za kretanje se čitaju sa teme </a:t>
            </a:r>
            <a:r>
              <a:rPr lang="sr-Latn-RS" sz="1800" b="0" i="1" strike="noStrike" spc="-1" dirty="0" err="1">
                <a:solidFill>
                  <a:srgbClr val="000000"/>
                </a:solidFill>
                <a:latin typeface="Times New Roman"/>
              </a:rPr>
              <a:t>turtlebot_motion</a:t>
            </a:r>
            <a:r>
              <a:rPr lang="sr-Latn-RS" sz="18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sr-Latn-RS" sz="1800" b="0" strike="noStrike" spc="-1" dirty="0">
                <a:solidFill>
                  <a:srgbClr val="000000"/>
                </a:solidFill>
                <a:latin typeface="Times New Roman"/>
              </a:rPr>
              <a:t>i šalju kontroleru robota kao stringovi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r-Latn-RS" sz="1800" b="0" strike="noStrike" spc="-1" dirty="0">
                <a:solidFill>
                  <a:srgbClr val="000000"/>
                </a:solidFill>
                <a:latin typeface="Times New Roman"/>
              </a:rPr>
              <a:t>Primljena </a:t>
            </a:r>
            <a:r>
              <a:rPr lang="sr-Latn-RS" sz="1800" b="0" strike="noStrike" spc="-1" dirty="0" err="1">
                <a:solidFill>
                  <a:srgbClr val="000000"/>
                </a:solidFill>
                <a:latin typeface="Times New Roman"/>
              </a:rPr>
              <a:t>vrijednost</a:t>
            </a:r>
            <a:r>
              <a:rPr lang="sr-Latn-RS" sz="1800" b="0" strike="noStrike" spc="-1" dirty="0">
                <a:solidFill>
                  <a:srgbClr val="000000"/>
                </a:solidFill>
                <a:latin typeface="Times New Roman"/>
              </a:rPr>
              <a:t> se dalje šalje funkcijama za kretanje pravo, </a:t>
            </a:r>
            <a:r>
              <a:rPr lang="sr-Latn-RS" sz="1800" b="0" strike="noStrike" spc="-1" dirty="0" err="1">
                <a:solidFill>
                  <a:srgbClr val="000000"/>
                </a:solidFill>
                <a:latin typeface="Times New Roman"/>
              </a:rPr>
              <a:t>lijevo</a:t>
            </a:r>
            <a:r>
              <a:rPr lang="sr-Latn-RS" spc="-1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sr-Latn-RS" sz="1800" b="0" strike="noStrike" spc="-1" dirty="0" err="1">
                <a:solidFill>
                  <a:srgbClr val="000000"/>
                </a:solidFill>
                <a:latin typeface="Times New Roman"/>
              </a:rPr>
              <a:t>desno</a:t>
            </a:r>
            <a:r>
              <a:rPr lang="sr-Latn-RS" sz="1800" b="0" strike="noStrike" spc="-1" dirty="0">
                <a:solidFill>
                  <a:srgbClr val="000000"/>
                </a:solidFill>
                <a:latin typeface="Times New Roman"/>
              </a:rPr>
              <a:t> i unazad.</a:t>
            </a:r>
            <a:endParaRPr lang="en-US" sz="1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Times New Roman"/>
              </a:rPr>
              <a:t>Tako</a:t>
            </a:r>
            <a:r>
              <a:rPr lang="sr-Latn-RS" spc="-1" dirty="0" err="1">
                <a:solidFill>
                  <a:srgbClr val="000000"/>
                </a:solidFill>
                <a:latin typeface="Times New Roman"/>
              </a:rPr>
              <a:t>đe</a:t>
            </a:r>
            <a:r>
              <a:rPr lang="sr-Latn-RS" spc="-1" dirty="0">
                <a:solidFill>
                  <a:srgbClr val="000000"/>
                </a:solidFill>
                <a:latin typeface="Times New Roman"/>
              </a:rPr>
              <a:t> vodi se računa o orijentaciji robota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B41C42-2ACB-D487-0F9A-5860B069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26" y="0"/>
            <a:ext cx="523097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sr-Latn-RS" sz="4400" b="1" strike="noStrike" spc="-1" dirty="0">
                <a:solidFill>
                  <a:srgbClr val="000000"/>
                </a:solidFill>
                <a:latin typeface="Times New Roman"/>
              </a:rPr>
              <a:t>ROS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463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Uloga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Realizacija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3"/>
          <p:cNvPicPr/>
          <p:nvPr/>
        </p:nvPicPr>
        <p:blipFill>
          <a:blip r:embed="rId2"/>
          <a:stretch/>
        </p:blipFill>
        <p:spPr>
          <a:xfrm>
            <a:off x="3014280" y="3749040"/>
            <a:ext cx="6163200" cy="274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32240" y="1574640"/>
            <a:ext cx="11337840" cy="290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opisanog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uočiti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realizacija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uspešno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izvršena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obrade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slike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definisana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putanja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kretanja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formirane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kretnju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startne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ciljne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Projekat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unaprijediti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enkodera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žiroskopa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itd</a:t>
            </a:r>
            <a:r>
              <a:rPr lang="en-US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469240" y="2286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6600" b="1" strike="noStrike" spc="-1" dirty="0" err="1">
                <a:solidFill>
                  <a:srgbClr val="000000"/>
                </a:solidFill>
                <a:latin typeface="Calibri"/>
              </a:rPr>
              <a:t>Hvala</a:t>
            </a:r>
            <a:r>
              <a:rPr lang="en-US" sz="6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6600" b="1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6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6600" b="1" strike="noStrike" spc="-1" dirty="0" err="1">
                <a:solidFill>
                  <a:srgbClr val="000000"/>
                </a:solidFill>
                <a:latin typeface="Calibri"/>
              </a:rPr>
              <a:t>pažnji</a:t>
            </a:r>
            <a:r>
              <a:rPr lang="en-US" sz="6600" b="1" strike="noStrike" spc="-1" dirty="0">
                <a:solidFill>
                  <a:srgbClr val="000000"/>
                </a:solidFill>
                <a:latin typeface="Calibri"/>
              </a:rPr>
              <a:t>!</a:t>
            </a:r>
            <a:endParaRPr lang="en-US" sz="6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sr-Latn-RS" sz="4400" b="1" strike="noStrike" spc="-1" dirty="0">
                <a:solidFill>
                  <a:srgbClr val="000000"/>
                </a:solidFill>
                <a:latin typeface="Times New Roman"/>
              </a:rPr>
              <a:t>Sadržaj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75001" y="2013351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Uvod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spc="-1" dirty="0">
                <a:solidFill>
                  <a:srgbClr val="000000"/>
                </a:solidFill>
                <a:latin typeface="Times New Roman"/>
              </a:rPr>
              <a:t>Obrada slike</a:t>
            </a: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 err="1">
                <a:solidFill>
                  <a:srgbClr val="000000"/>
                </a:solidFill>
                <a:latin typeface="Times New Roman"/>
              </a:rPr>
              <a:t>Webots</a:t>
            </a: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spc="-1" dirty="0" err="1">
                <a:solidFill>
                  <a:srgbClr val="000000"/>
                </a:solidFill>
                <a:latin typeface="Times New Roman"/>
              </a:rPr>
              <a:t>Path</a:t>
            </a:r>
            <a:r>
              <a:rPr lang="sr-Latn-R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sr-Latn-RS" sz="2800" spc="-1" dirty="0" err="1">
                <a:solidFill>
                  <a:srgbClr val="000000"/>
                </a:solidFill>
                <a:latin typeface="Times New Roman"/>
              </a:rPr>
              <a:t>finding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ROS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sr-Latn-RS" sz="4400" b="1" strike="noStrike" spc="-1" dirty="0">
                <a:solidFill>
                  <a:srgbClr val="000000"/>
                </a:solidFill>
                <a:latin typeface="Times New Roman"/>
              </a:rPr>
              <a:t>Uvod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sr-Latn-RS" sz="2800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Zadatak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projekta</a:t>
            </a: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Realizacija projekta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sr-Latn-RS" sz="4400" b="1" strike="noStrike" spc="-1" dirty="0" err="1">
                <a:solidFill>
                  <a:srgbClr val="000000"/>
                </a:solidFill>
                <a:latin typeface="Times New Roman"/>
              </a:rPr>
              <a:t>Webots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2761" y="1825560"/>
            <a:ext cx="10900559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sr-Latn-R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sr-Latn-RS" sz="2800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sr-Latn-RS" sz="2800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000000"/>
                </a:solidFill>
                <a:latin typeface="Times New Roman"/>
              </a:rPr>
              <a:t>Cilj simulacije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F7CD6-C23E-6462-40BC-A6D5CD58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40" y="2028276"/>
            <a:ext cx="5052835" cy="3713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045A-1147-9C29-A39E-0C0C107B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Obrada slike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3DCB-D0EE-87BD-D9ED-2872B96CBE3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2770" y="3102330"/>
            <a:ext cx="4586177" cy="2006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Realizacija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F6F6A-7A97-74E0-A66F-FF531734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567" y="2747223"/>
            <a:ext cx="581014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0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3632760" y="1554480"/>
            <a:ext cx="4925160" cy="435096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rcRect l="11090" t="55876" r="36784" b="41771"/>
          <a:stretch/>
        </p:blipFill>
        <p:spPr>
          <a:xfrm>
            <a:off x="519427" y="6125592"/>
            <a:ext cx="7909920" cy="27432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2CC14B-31B5-B139-DA2A-53F7482B4CCA}"/>
              </a:ext>
            </a:extLst>
          </p:cNvPr>
          <p:cNvSpPr txBox="1"/>
          <p:nvPr/>
        </p:nvSpPr>
        <p:spPr>
          <a:xfrm>
            <a:off x="519427" y="458088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/>
          <p:cNvPicPr/>
          <p:nvPr/>
        </p:nvPicPr>
        <p:blipFill>
          <a:blip r:embed="rId2"/>
          <a:srcRect l="5350" r="-1098" b="10"/>
          <a:stretch/>
        </p:blipFill>
        <p:spPr>
          <a:xfrm>
            <a:off x="0" y="1532340"/>
            <a:ext cx="12322205" cy="379332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8331F-751A-AF04-4E38-8FF1473D949F}"/>
              </a:ext>
            </a:extLst>
          </p:cNvPr>
          <p:cNvSpPr txBox="1"/>
          <p:nvPr/>
        </p:nvSpPr>
        <p:spPr>
          <a:xfrm>
            <a:off x="363984" y="426127"/>
            <a:ext cx="596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Popunjavanje matrice brojevima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0" y="1368168"/>
            <a:ext cx="5566320" cy="3664449"/>
          </a:xfrm>
          <a:prstGeom prst="rect">
            <a:avLst/>
          </a:prstGeom>
          <a:ln w="0"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553703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sr-Latn-RS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 matrice</a:t>
            </a:r>
            <a:endParaRPr lang="en-US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F1A61-D9BB-7E1A-519D-16B94561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00" y="2772132"/>
            <a:ext cx="5789084" cy="3936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4A1-D112-D0B2-4FE6-8115575B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4051161" cy="1325160"/>
          </a:xfrm>
        </p:spPr>
        <p:txBody>
          <a:bodyPr/>
          <a:lstStyle/>
          <a:p>
            <a:pPr algn="ctr"/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31E4E-0C68-2FC8-9259-69674F4030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7664" y="1861071"/>
            <a:ext cx="4116475" cy="43509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Realizacija kretanja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3272E-4232-06CE-C538-E7BF201E9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1797" y="65314"/>
            <a:ext cx="6920204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162</Words>
  <Application>Microsoft Office PowerPoint</Application>
  <PresentationFormat>Widescreen</PresentationFormat>
  <Paragraphs>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Noto Sans Light</vt:lpstr>
      <vt:lpstr>Noto Sans Regular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Autonomni robot</vt:lpstr>
      <vt:lpstr>PowerPoint Presentation</vt:lpstr>
      <vt:lpstr>PowerPoint Presentation</vt:lpstr>
      <vt:lpstr>PowerPoint Presentation</vt:lpstr>
      <vt:lpstr>Obrada slike</vt:lpstr>
      <vt:lpstr>PowerPoint Presentation</vt:lpstr>
      <vt:lpstr>PowerPoint Presentation</vt:lpstr>
      <vt:lpstr>PowerPoint Presentation</vt:lpstr>
      <vt:lpstr> Path finding</vt:lpstr>
      <vt:lpstr>Dijkstra algoritam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SLIKE U ROS-U I KRETANJE ROBOTA U WEBOTS-U</dc:title>
  <dc:subject/>
  <dc:creator>Microsoft account</dc:creator>
  <dc:description/>
  <cp:lastModifiedBy>office365.004</cp:lastModifiedBy>
  <cp:revision>30</cp:revision>
  <dcterms:created xsi:type="dcterms:W3CDTF">2022-09-26T13:25:38Z</dcterms:created>
  <dcterms:modified xsi:type="dcterms:W3CDTF">2023-09-14T16:57:38Z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