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0"/>
  </p:notesMasterIdLst>
  <p:sldIdLst>
    <p:sldId id="258" r:id="rId2"/>
    <p:sldId id="268" r:id="rId3"/>
    <p:sldId id="267" r:id="rId4"/>
    <p:sldId id="273" r:id="rId5"/>
    <p:sldId id="274" r:id="rId6"/>
    <p:sldId id="269" r:id="rId7"/>
    <p:sldId id="270" r:id="rId8"/>
    <p:sldId id="275" r:id="rId9"/>
    <p:sldId id="271" r:id="rId10"/>
    <p:sldId id="276" r:id="rId11"/>
    <p:sldId id="272" r:id="rId12"/>
    <p:sldId id="278" r:id="rId13"/>
    <p:sldId id="279" r:id="rId14"/>
    <p:sldId id="281" r:id="rId15"/>
    <p:sldId id="280" r:id="rId16"/>
    <p:sldId id="282" r:id="rId17"/>
    <p:sldId id="283" r:id="rId18"/>
    <p:sldId id="259" r:id="rId19"/>
  </p:sldIdLst>
  <p:sldSz cx="18288000" cy="10287000"/>
  <p:notesSz cx="6858000" cy="9144000"/>
  <p:embeddedFontLst>
    <p:embeddedFont>
      <p:font typeface="ADLaM Display" panose="02010000000000000000" pitchFamily="2" charset="0"/>
      <p:regular r:id="rId21"/>
    </p:embeddedFont>
    <p:embeddedFont>
      <p:font typeface="Calibri" panose="020F0502020204030204" pitchFamily="34" charset="0"/>
      <p:regular r:id="rId22"/>
      <p:bold r:id="rId23"/>
      <p:italic r:id="rId24"/>
      <p:boldItalic r:id="rId25"/>
    </p:embeddedFont>
    <p:embeddedFont>
      <p:font typeface="Montserrat" panose="00000500000000000000" pitchFamily="2" charset="0"/>
      <p:regular r:id="rId26"/>
      <p:bold r:id="rId27"/>
      <p:italic r:id="rId28"/>
      <p:boldItalic r:id="rId29"/>
    </p:embeddedFont>
    <p:embeddedFont>
      <p:font typeface="Montserrat Classic Bold" panose="020B0604020202020204" charset="0"/>
      <p:regular r:id="rId30"/>
    </p:embeddedFont>
    <p:embeddedFont>
      <p:font typeface="Montserrat Ultra-Bold" panose="020B0604020202020204" charset="0"/>
      <p:regular r:id="rId31"/>
    </p:embeddedFont>
    <p:embeddedFont>
      <p:font typeface="Poppins ExtraBold" panose="00000900000000000000" pitchFamily="2" charset="0"/>
      <p:bold r:id="rId32"/>
      <p:boldItalic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6C53"/>
    <a:srgbClr val="92D050"/>
    <a:srgbClr val="33866A"/>
    <a:srgbClr val="FFFEF2"/>
    <a:srgbClr val="F0BB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22" autoAdjust="0"/>
  </p:normalViewPr>
  <p:slideViewPr>
    <p:cSldViewPr>
      <p:cViewPr varScale="1">
        <p:scale>
          <a:sx n="44" d="100"/>
          <a:sy n="44" d="100"/>
        </p:scale>
        <p:origin x="676" y="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9DF9EC-CB95-4B77-BE92-F5E4C11F901C}" type="datetimeFigureOut">
              <a:rPr lang="en-US" smtClean="0"/>
              <a:t>10/8/2023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93438C-EB8F-48BF-8F95-D1D8FDB1F8B1}" type="slidenum">
              <a:rPr lang="en-US" smtClean="0"/>
              <a:t>‹#›</a:t>
            </a:fld>
            <a:endParaRPr lang="en-US"/>
          </a:p>
        </p:txBody>
      </p:sp>
    </p:spTree>
    <p:extLst>
      <p:ext uri="{BB962C8B-B14F-4D97-AF65-F5344CB8AC3E}">
        <p14:creationId xmlns:p14="http://schemas.microsoft.com/office/powerpoint/2010/main" val="841674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093438C-EB8F-48BF-8F95-D1D8FDB1F8B1}" type="slidenum">
              <a:rPr lang="en-US" smtClean="0"/>
              <a:t>4</a:t>
            </a:fld>
            <a:endParaRPr lang="en-US"/>
          </a:p>
        </p:txBody>
      </p:sp>
    </p:spTree>
    <p:extLst>
      <p:ext uri="{BB962C8B-B14F-4D97-AF65-F5344CB8AC3E}">
        <p14:creationId xmlns:p14="http://schemas.microsoft.com/office/powerpoint/2010/main" val="29564756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093438C-EB8F-48BF-8F95-D1D8FDB1F8B1}" type="slidenum">
              <a:rPr lang="en-US" smtClean="0"/>
              <a:t>5</a:t>
            </a:fld>
            <a:endParaRPr lang="en-US"/>
          </a:p>
        </p:txBody>
      </p:sp>
    </p:spTree>
    <p:extLst>
      <p:ext uri="{BB962C8B-B14F-4D97-AF65-F5344CB8AC3E}">
        <p14:creationId xmlns:p14="http://schemas.microsoft.com/office/powerpoint/2010/main" val="1003492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slide" Target="slide18.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slide" Target="slide1.xml"/><Relationship Id="rId11" Type="http://schemas.openxmlformats.org/officeDocument/2006/relationships/image" Target="../media/image7.svg"/><Relationship Id="rId5" Type="http://schemas.openxmlformats.org/officeDocument/2006/relationships/slide" Target="slide2.xml"/><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image" Target="../media/image5.svg"/></Relationships>
</file>

<file path=ppt/slides/_rels/slide10.xml.rels><?xml version="1.0" encoding="UTF-8" standalone="yes"?>
<Relationships xmlns="http://schemas.openxmlformats.org/package/2006/relationships"><Relationship Id="rId8" Type="http://schemas.openxmlformats.org/officeDocument/2006/relationships/slide" Target="slide2.xml"/><Relationship Id="rId13" Type="http://schemas.openxmlformats.org/officeDocument/2006/relationships/image" Target="../media/image5.svg"/><Relationship Id="rId18" Type="http://schemas.openxmlformats.org/officeDocument/2006/relationships/slide" Target="slide17.xml"/><Relationship Id="rId3" Type="http://schemas.openxmlformats.org/officeDocument/2006/relationships/image" Target="../media/image2.svg"/><Relationship Id="rId7" Type="http://schemas.openxmlformats.org/officeDocument/2006/relationships/slide" Target="slide9.xml"/><Relationship Id="rId12" Type="http://schemas.openxmlformats.org/officeDocument/2006/relationships/image" Target="../media/image4.png"/><Relationship Id="rId17" Type="http://schemas.openxmlformats.org/officeDocument/2006/relationships/image" Target="../media/image9.svg"/><Relationship Id="rId2" Type="http://schemas.openxmlformats.org/officeDocument/2006/relationships/image" Target="../media/image1.png"/><Relationship Id="rId16"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slide" Target="slide7.xml"/><Relationship Id="rId11" Type="http://schemas.openxmlformats.org/officeDocument/2006/relationships/slide" Target="slide1.xml"/><Relationship Id="rId5" Type="http://schemas.openxmlformats.org/officeDocument/2006/relationships/slide" Target="slide6.xml"/><Relationship Id="rId15" Type="http://schemas.openxmlformats.org/officeDocument/2006/relationships/image" Target="../media/image7.svg"/><Relationship Id="rId10" Type="http://schemas.openxmlformats.org/officeDocument/2006/relationships/slide" Target="slide18.xml"/><Relationship Id="rId4" Type="http://schemas.openxmlformats.org/officeDocument/2006/relationships/image" Target="../media/image3.png"/><Relationship Id="rId9" Type="http://schemas.openxmlformats.org/officeDocument/2006/relationships/slide" Target="slide3.xml"/><Relationship Id="rId14" Type="http://schemas.openxmlformats.org/officeDocument/2006/relationships/image" Target="../media/image6.png"/></Relationships>
</file>

<file path=ppt/slides/_rels/slide11.xml.rels><?xml version="1.0" encoding="UTF-8" standalone="yes"?>
<Relationships xmlns="http://schemas.openxmlformats.org/package/2006/relationships"><Relationship Id="rId8" Type="http://schemas.openxmlformats.org/officeDocument/2006/relationships/slide" Target="slide2.xml"/><Relationship Id="rId13" Type="http://schemas.openxmlformats.org/officeDocument/2006/relationships/image" Target="../media/image4.png"/><Relationship Id="rId18" Type="http://schemas.openxmlformats.org/officeDocument/2006/relationships/slide" Target="slide17.xml"/><Relationship Id="rId3" Type="http://schemas.openxmlformats.org/officeDocument/2006/relationships/image" Target="../media/image2.svg"/><Relationship Id="rId7" Type="http://schemas.openxmlformats.org/officeDocument/2006/relationships/slide" Target="slide7.xml"/><Relationship Id="rId12" Type="http://schemas.openxmlformats.org/officeDocument/2006/relationships/image" Target="../media/image7.svg"/><Relationship Id="rId17" Type="http://schemas.openxmlformats.org/officeDocument/2006/relationships/image" Target="../media/image9.svg"/><Relationship Id="rId2" Type="http://schemas.openxmlformats.org/officeDocument/2006/relationships/image" Target="../media/image1.png"/><Relationship Id="rId16"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slide" Target="slide6.xml"/><Relationship Id="rId11" Type="http://schemas.openxmlformats.org/officeDocument/2006/relationships/image" Target="../media/image6.png"/><Relationship Id="rId5" Type="http://schemas.openxmlformats.org/officeDocument/2006/relationships/slide" Target="slide18.xml"/><Relationship Id="rId15" Type="http://schemas.openxmlformats.org/officeDocument/2006/relationships/slide" Target="slide9.xml"/><Relationship Id="rId10" Type="http://schemas.openxmlformats.org/officeDocument/2006/relationships/slide" Target="slide1.xml"/><Relationship Id="rId4" Type="http://schemas.openxmlformats.org/officeDocument/2006/relationships/image" Target="../media/image3.png"/><Relationship Id="rId9" Type="http://schemas.openxmlformats.org/officeDocument/2006/relationships/slide" Target="slide3.xml"/><Relationship Id="rId14" Type="http://schemas.openxmlformats.org/officeDocument/2006/relationships/image" Target="../media/image5.svg"/></Relationships>
</file>

<file path=ppt/slides/_rels/slide12.xml.rels><?xml version="1.0" encoding="UTF-8" standalone="yes"?>
<Relationships xmlns="http://schemas.openxmlformats.org/package/2006/relationships"><Relationship Id="rId8" Type="http://schemas.openxmlformats.org/officeDocument/2006/relationships/slide" Target="slide2.xml"/><Relationship Id="rId13" Type="http://schemas.openxmlformats.org/officeDocument/2006/relationships/image" Target="../media/image4.png"/><Relationship Id="rId18" Type="http://schemas.openxmlformats.org/officeDocument/2006/relationships/slide" Target="slide17.xml"/><Relationship Id="rId3" Type="http://schemas.openxmlformats.org/officeDocument/2006/relationships/image" Target="../media/image2.svg"/><Relationship Id="rId7" Type="http://schemas.openxmlformats.org/officeDocument/2006/relationships/slide" Target="slide7.xml"/><Relationship Id="rId12" Type="http://schemas.openxmlformats.org/officeDocument/2006/relationships/image" Target="../media/image7.svg"/><Relationship Id="rId17" Type="http://schemas.openxmlformats.org/officeDocument/2006/relationships/image" Target="../media/image9.svg"/><Relationship Id="rId2" Type="http://schemas.openxmlformats.org/officeDocument/2006/relationships/image" Target="../media/image1.png"/><Relationship Id="rId16"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slide" Target="slide6.xml"/><Relationship Id="rId11" Type="http://schemas.openxmlformats.org/officeDocument/2006/relationships/image" Target="../media/image6.png"/><Relationship Id="rId5" Type="http://schemas.openxmlformats.org/officeDocument/2006/relationships/slide" Target="slide18.xml"/><Relationship Id="rId15" Type="http://schemas.openxmlformats.org/officeDocument/2006/relationships/slide" Target="slide9.xml"/><Relationship Id="rId10" Type="http://schemas.openxmlformats.org/officeDocument/2006/relationships/slide" Target="slide1.xml"/><Relationship Id="rId4" Type="http://schemas.openxmlformats.org/officeDocument/2006/relationships/image" Target="../media/image3.png"/><Relationship Id="rId9" Type="http://schemas.openxmlformats.org/officeDocument/2006/relationships/slide" Target="slide3.xml"/><Relationship Id="rId14" Type="http://schemas.openxmlformats.org/officeDocument/2006/relationships/image" Target="../media/image5.svg"/></Relationships>
</file>

<file path=ppt/slides/_rels/slide13.xml.rels><?xml version="1.0" encoding="UTF-8" standalone="yes"?>
<Relationships xmlns="http://schemas.openxmlformats.org/package/2006/relationships"><Relationship Id="rId8" Type="http://schemas.openxmlformats.org/officeDocument/2006/relationships/slide" Target="slide2.xml"/><Relationship Id="rId13" Type="http://schemas.openxmlformats.org/officeDocument/2006/relationships/image" Target="../media/image4.png"/><Relationship Id="rId18" Type="http://schemas.openxmlformats.org/officeDocument/2006/relationships/slide" Target="slide17.xml"/><Relationship Id="rId3" Type="http://schemas.openxmlformats.org/officeDocument/2006/relationships/image" Target="../media/image2.svg"/><Relationship Id="rId7" Type="http://schemas.openxmlformats.org/officeDocument/2006/relationships/slide" Target="slide7.xml"/><Relationship Id="rId12" Type="http://schemas.openxmlformats.org/officeDocument/2006/relationships/image" Target="../media/image7.svg"/><Relationship Id="rId17" Type="http://schemas.openxmlformats.org/officeDocument/2006/relationships/image" Target="../media/image9.svg"/><Relationship Id="rId2" Type="http://schemas.openxmlformats.org/officeDocument/2006/relationships/image" Target="../media/image1.png"/><Relationship Id="rId16"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slide" Target="slide6.xml"/><Relationship Id="rId11" Type="http://schemas.openxmlformats.org/officeDocument/2006/relationships/image" Target="../media/image6.png"/><Relationship Id="rId5" Type="http://schemas.openxmlformats.org/officeDocument/2006/relationships/slide" Target="slide18.xml"/><Relationship Id="rId15" Type="http://schemas.openxmlformats.org/officeDocument/2006/relationships/slide" Target="slide9.xml"/><Relationship Id="rId10" Type="http://schemas.openxmlformats.org/officeDocument/2006/relationships/slide" Target="slide1.xml"/><Relationship Id="rId4" Type="http://schemas.openxmlformats.org/officeDocument/2006/relationships/image" Target="../media/image3.png"/><Relationship Id="rId9" Type="http://schemas.openxmlformats.org/officeDocument/2006/relationships/slide" Target="slide3.xml"/><Relationship Id="rId14" Type="http://schemas.openxmlformats.org/officeDocument/2006/relationships/image" Target="../media/image5.svg"/></Relationships>
</file>

<file path=ppt/slides/_rels/slide14.xml.rels><?xml version="1.0" encoding="UTF-8" standalone="yes"?>
<Relationships xmlns="http://schemas.openxmlformats.org/package/2006/relationships"><Relationship Id="rId8" Type="http://schemas.openxmlformats.org/officeDocument/2006/relationships/slide" Target="slide2.xml"/><Relationship Id="rId13" Type="http://schemas.openxmlformats.org/officeDocument/2006/relationships/image" Target="../media/image4.png"/><Relationship Id="rId18" Type="http://schemas.openxmlformats.org/officeDocument/2006/relationships/slide" Target="slide17.xml"/><Relationship Id="rId3" Type="http://schemas.openxmlformats.org/officeDocument/2006/relationships/image" Target="../media/image2.svg"/><Relationship Id="rId7" Type="http://schemas.openxmlformats.org/officeDocument/2006/relationships/slide" Target="slide7.xml"/><Relationship Id="rId12" Type="http://schemas.openxmlformats.org/officeDocument/2006/relationships/image" Target="../media/image7.svg"/><Relationship Id="rId17" Type="http://schemas.openxmlformats.org/officeDocument/2006/relationships/image" Target="../media/image9.svg"/><Relationship Id="rId2" Type="http://schemas.openxmlformats.org/officeDocument/2006/relationships/image" Target="../media/image1.png"/><Relationship Id="rId16"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slide" Target="slide6.xml"/><Relationship Id="rId11" Type="http://schemas.openxmlformats.org/officeDocument/2006/relationships/image" Target="../media/image6.png"/><Relationship Id="rId5" Type="http://schemas.openxmlformats.org/officeDocument/2006/relationships/slide" Target="slide18.xml"/><Relationship Id="rId15" Type="http://schemas.openxmlformats.org/officeDocument/2006/relationships/slide" Target="slide9.xml"/><Relationship Id="rId10" Type="http://schemas.openxmlformats.org/officeDocument/2006/relationships/slide" Target="slide1.xml"/><Relationship Id="rId4" Type="http://schemas.openxmlformats.org/officeDocument/2006/relationships/image" Target="../media/image3.png"/><Relationship Id="rId9" Type="http://schemas.openxmlformats.org/officeDocument/2006/relationships/slide" Target="slide3.xml"/><Relationship Id="rId14" Type="http://schemas.openxmlformats.org/officeDocument/2006/relationships/image" Target="../media/image5.svg"/></Relationships>
</file>

<file path=ppt/slides/_rels/slide15.xml.rels><?xml version="1.0" encoding="UTF-8" standalone="yes"?>
<Relationships xmlns="http://schemas.openxmlformats.org/package/2006/relationships"><Relationship Id="rId8" Type="http://schemas.openxmlformats.org/officeDocument/2006/relationships/slide" Target="slide2.xml"/><Relationship Id="rId13" Type="http://schemas.openxmlformats.org/officeDocument/2006/relationships/image" Target="../media/image4.png"/><Relationship Id="rId18" Type="http://schemas.openxmlformats.org/officeDocument/2006/relationships/slide" Target="slide17.xml"/><Relationship Id="rId3" Type="http://schemas.openxmlformats.org/officeDocument/2006/relationships/image" Target="../media/image2.svg"/><Relationship Id="rId7" Type="http://schemas.openxmlformats.org/officeDocument/2006/relationships/slide" Target="slide7.xml"/><Relationship Id="rId12" Type="http://schemas.openxmlformats.org/officeDocument/2006/relationships/image" Target="../media/image7.svg"/><Relationship Id="rId17" Type="http://schemas.openxmlformats.org/officeDocument/2006/relationships/image" Target="../media/image9.svg"/><Relationship Id="rId2" Type="http://schemas.openxmlformats.org/officeDocument/2006/relationships/image" Target="../media/image1.png"/><Relationship Id="rId16"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slide" Target="slide6.xml"/><Relationship Id="rId11" Type="http://schemas.openxmlformats.org/officeDocument/2006/relationships/image" Target="../media/image6.png"/><Relationship Id="rId5" Type="http://schemas.openxmlformats.org/officeDocument/2006/relationships/slide" Target="slide18.xml"/><Relationship Id="rId15" Type="http://schemas.openxmlformats.org/officeDocument/2006/relationships/slide" Target="slide9.xml"/><Relationship Id="rId10" Type="http://schemas.openxmlformats.org/officeDocument/2006/relationships/slide" Target="slide1.xml"/><Relationship Id="rId4" Type="http://schemas.openxmlformats.org/officeDocument/2006/relationships/image" Target="../media/image3.png"/><Relationship Id="rId9" Type="http://schemas.openxmlformats.org/officeDocument/2006/relationships/slide" Target="slide3.xml"/><Relationship Id="rId14" Type="http://schemas.openxmlformats.org/officeDocument/2006/relationships/image" Target="../media/image5.svg"/></Relationships>
</file>

<file path=ppt/slides/_rels/slide16.xml.rels><?xml version="1.0" encoding="UTF-8" standalone="yes"?>
<Relationships xmlns="http://schemas.openxmlformats.org/package/2006/relationships"><Relationship Id="rId8" Type="http://schemas.openxmlformats.org/officeDocument/2006/relationships/slide" Target="slide2.xml"/><Relationship Id="rId13" Type="http://schemas.openxmlformats.org/officeDocument/2006/relationships/image" Target="../media/image4.png"/><Relationship Id="rId18" Type="http://schemas.openxmlformats.org/officeDocument/2006/relationships/slide" Target="slide17.xml"/><Relationship Id="rId3" Type="http://schemas.openxmlformats.org/officeDocument/2006/relationships/image" Target="../media/image2.svg"/><Relationship Id="rId7" Type="http://schemas.openxmlformats.org/officeDocument/2006/relationships/slide" Target="slide7.xml"/><Relationship Id="rId12" Type="http://schemas.openxmlformats.org/officeDocument/2006/relationships/image" Target="../media/image7.svg"/><Relationship Id="rId17" Type="http://schemas.openxmlformats.org/officeDocument/2006/relationships/image" Target="../media/image9.svg"/><Relationship Id="rId2" Type="http://schemas.openxmlformats.org/officeDocument/2006/relationships/image" Target="../media/image1.png"/><Relationship Id="rId16"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slide" Target="slide6.xml"/><Relationship Id="rId11" Type="http://schemas.openxmlformats.org/officeDocument/2006/relationships/image" Target="../media/image6.png"/><Relationship Id="rId5" Type="http://schemas.openxmlformats.org/officeDocument/2006/relationships/slide" Target="slide18.xml"/><Relationship Id="rId15" Type="http://schemas.openxmlformats.org/officeDocument/2006/relationships/slide" Target="slide9.xml"/><Relationship Id="rId10" Type="http://schemas.openxmlformats.org/officeDocument/2006/relationships/slide" Target="slide1.xml"/><Relationship Id="rId4" Type="http://schemas.openxmlformats.org/officeDocument/2006/relationships/image" Target="../media/image3.png"/><Relationship Id="rId9" Type="http://schemas.openxmlformats.org/officeDocument/2006/relationships/slide" Target="slide3.xml"/><Relationship Id="rId14" Type="http://schemas.openxmlformats.org/officeDocument/2006/relationships/image" Target="../media/image5.svg"/></Relationships>
</file>

<file path=ppt/slides/_rels/slide17.xml.rels><?xml version="1.0" encoding="UTF-8" standalone="yes"?>
<Relationships xmlns="http://schemas.openxmlformats.org/package/2006/relationships"><Relationship Id="rId8" Type="http://schemas.openxmlformats.org/officeDocument/2006/relationships/slide" Target="slide2.xml"/><Relationship Id="rId13" Type="http://schemas.openxmlformats.org/officeDocument/2006/relationships/image" Target="../media/image4.png"/><Relationship Id="rId18" Type="http://schemas.openxmlformats.org/officeDocument/2006/relationships/image" Target="../media/image9.svg"/><Relationship Id="rId3" Type="http://schemas.openxmlformats.org/officeDocument/2006/relationships/image" Target="../media/image2.svg"/><Relationship Id="rId7" Type="http://schemas.openxmlformats.org/officeDocument/2006/relationships/slide" Target="slide7.xml"/><Relationship Id="rId12" Type="http://schemas.openxmlformats.org/officeDocument/2006/relationships/image" Target="../media/image7.svg"/><Relationship Id="rId17" Type="http://schemas.openxmlformats.org/officeDocument/2006/relationships/image" Target="../media/image8.png"/><Relationship Id="rId2" Type="http://schemas.openxmlformats.org/officeDocument/2006/relationships/image" Target="../media/image1.png"/><Relationship Id="rId16" Type="http://schemas.openxmlformats.org/officeDocument/2006/relationships/slide" Target="slide9.xml"/><Relationship Id="rId1" Type="http://schemas.openxmlformats.org/officeDocument/2006/relationships/slideLayout" Target="../slideLayouts/slideLayout7.xml"/><Relationship Id="rId6" Type="http://schemas.openxmlformats.org/officeDocument/2006/relationships/slide" Target="slide6.xml"/><Relationship Id="rId11" Type="http://schemas.openxmlformats.org/officeDocument/2006/relationships/image" Target="../media/image6.png"/><Relationship Id="rId5" Type="http://schemas.openxmlformats.org/officeDocument/2006/relationships/slide" Target="slide18.xml"/><Relationship Id="rId15" Type="http://schemas.openxmlformats.org/officeDocument/2006/relationships/slide" Target="slide17.xml"/><Relationship Id="rId10" Type="http://schemas.openxmlformats.org/officeDocument/2006/relationships/slide" Target="slide1.xml"/><Relationship Id="rId4" Type="http://schemas.openxmlformats.org/officeDocument/2006/relationships/image" Target="../media/image3.png"/><Relationship Id="rId9" Type="http://schemas.openxmlformats.org/officeDocument/2006/relationships/slide" Target="slide3.xml"/><Relationship Id="rId14" Type="http://schemas.openxmlformats.org/officeDocument/2006/relationships/image" Target="../media/image5.svg"/></Relationships>
</file>

<file path=ppt/slides/_rels/slide18.xml.rels><?xml version="1.0" encoding="UTF-8" standalone="yes"?>
<Relationships xmlns="http://schemas.openxmlformats.org/package/2006/relationships"><Relationship Id="rId8" Type="http://schemas.openxmlformats.org/officeDocument/2006/relationships/hyperlink" Target="https://ajast.net/data/uploads/11.pdf" TargetMode="External"/><Relationship Id="rId13" Type="http://schemas.openxmlformats.org/officeDocument/2006/relationships/image" Target="../media/image14.png"/><Relationship Id="rId3" Type="http://schemas.openxmlformats.org/officeDocument/2006/relationships/slide" Target="slide1.xml"/><Relationship Id="rId7" Type="http://schemas.openxmlformats.org/officeDocument/2006/relationships/image" Target="../media/image5.svg"/><Relationship Id="rId12" Type="http://schemas.openxmlformats.org/officeDocument/2006/relationships/hyperlink" Target="https://media.neliti.com/media/publications/300820-development-of-inventory-management-appl-0ca52ff9.pdf" TargetMode="External"/><Relationship Id="rId2" Type="http://schemas.openxmlformats.org/officeDocument/2006/relationships/slide" Target="slide18.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hyperlink" Target="https://www.academia.edu/62043969/Introducing_Economic_Order_Quantity_Model_for_Inventory_Control_in_Web_based_Point_of_Sale_Applications_and_Comparative_Analysis_of_Techniques_for_Demand_Forecasting_in_Inventory_Management" TargetMode="External"/><Relationship Id="rId5" Type="http://schemas.openxmlformats.org/officeDocument/2006/relationships/image" Target="../media/image7.svg"/><Relationship Id="rId10" Type="http://schemas.openxmlformats.org/officeDocument/2006/relationships/hyperlink" Target="https://doi.org/10.24167/sisforma.v9i2.4384" TargetMode="External"/><Relationship Id="rId4" Type="http://schemas.openxmlformats.org/officeDocument/2006/relationships/image" Target="../media/image6.png"/><Relationship Id="rId9" Type="http://schemas.openxmlformats.org/officeDocument/2006/relationships/hyperlink" Target="https://sci-hub.se/https:/doi.org/10.1109/MECO49872.2020.9134225" TargetMode="External"/><Relationship Id="rId14" Type="http://schemas.openxmlformats.org/officeDocument/2006/relationships/image" Target="../media/image15.svg"/></Relationships>
</file>

<file path=ppt/slides/_rels/slide2.xml.rels><?xml version="1.0" encoding="UTF-8" standalone="yes"?>
<Relationships xmlns="http://schemas.openxmlformats.org/package/2006/relationships"><Relationship Id="rId8" Type="http://schemas.openxmlformats.org/officeDocument/2006/relationships/slide" Target="slide9.xml"/><Relationship Id="rId13" Type="http://schemas.openxmlformats.org/officeDocument/2006/relationships/image" Target="../media/image5.svg"/><Relationship Id="rId18" Type="http://schemas.openxmlformats.org/officeDocument/2006/relationships/image" Target="../media/image9.svg"/><Relationship Id="rId3" Type="http://schemas.openxmlformats.org/officeDocument/2006/relationships/image" Target="../media/image2.svg"/><Relationship Id="rId7" Type="http://schemas.openxmlformats.org/officeDocument/2006/relationships/slide" Target="slide7.xml"/><Relationship Id="rId12" Type="http://schemas.openxmlformats.org/officeDocument/2006/relationships/image" Target="../media/image4.png"/><Relationship Id="rId17" Type="http://schemas.openxmlformats.org/officeDocument/2006/relationships/image" Target="../media/image8.png"/><Relationship Id="rId2" Type="http://schemas.openxmlformats.org/officeDocument/2006/relationships/image" Target="../media/image1.png"/><Relationship Id="rId16" Type="http://schemas.openxmlformats.org/officeDocument/2006/relationships/image" Target="../media/image7.svg"/><Relationship Id="rId1" Type="http://schemas.openxmlformats.org/officeDocument/2006/relationships/slideLayout" Target="../slideLayouts/slideLayout7.xml"/><Relationship Id="rId6" Type="http://schemas.openxmlformats.org/officeDocument/2006/relationships/slide" Target="slide6.xml"/><Relationship Id="rId11" Type="http://schemas.openxmlformats.org/officeDocument/2006/relationships/slide" Target="slide18.xml"/><Relationship Id="rId5" Type="http://schemas.openxmlformats.org/officeDocument/2006/relationships/slide" Target="slide2.xml"/><Relationship Id="rId15" Type="http://schemas.openxmlformats.org/officeDocument/2006/relationships/image" Target="../media/image6.png"/><Relationship Id="rId10" Type="http://schemas.openxmlformats.org/officeDocument/2006/relationships/slide" Target="slide3.xml"/><Relationship Id="rId4" Type="http://schemas.openxmlformats.org/officeDocument/2006/relationships/image" Target="../media/image3.png"/><Relationship Id="rId9" Type="http://schemas.openxmlformats.org/officeDocument/2006/relationships/slide" Target="slide17.xml"/><Relationship Id="rId14" Type="http://schemas.openxmlformats.org/officeDocument/2006/relationships/slide" Target="slide1.xml"/></Relationships>
</file>

<file path=ppt/slides/_rels/slide3.xml.rels><?xml version="1.0" encoding="UTF-8" standalone="yes"?>
<Relationships xmlns="http://schemas.openxmlformats.org/package/2006/relationships"><Relationship Id="rId8" Type="http://schemas.openxmlformats.org/officeDocument/2006/relationships/slide" Target="slide2.xml"/><Relationship Id="rId13" Type="http://schemas.openxmlformats.org/officeDocument/2006/relationships/image" Target="../media/image5.svg"/><Relationship Id="rId18" Type="http://schemas.openxmlformats.org/officeDocument/2006/relationships/slide" Target="slide17.xml"/><Relationship Id="rId3" Type="http://schemas.openxmlformats.org/officeDocument/2006/relationships/image" Target="../media/image2.svg"/><Relationship Id="rId7" Type="http://schemas.openxmlformats.org/officeDocument/2006/relationships/slide" Target="slide9.xml"/><Relationship Id="rId12" Type="http://schemas.openxmlformats.org/officeDocument/2006/relationships/image" Target="../media/image4.png"/><Relationship Id="rId17" Type="http://schemas.openxmlformats.org/officeDocument/2006/relationships/image" Target="../media/image9.svg"/><Relationship Id="rId2" Type="http://schemas.openxmlformats.org/officeDocument/2006/relationships/image" Target="../media/image1.png"/><Relationship Id="rId16"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slide" Target="slide7.xml"/><Relationship Id="rId11" Type="http://schemas.openxmlformats.org/officeDocument/2006/relationships/slide" Target="slide1.xml"/><Relationship Id="rId5" Type="http://schemas.openxmlformats.org/officeDocument/2006/relationships/slide" Target="slide6.xml"/><Relationship Id="rId15" Type="http://schemas.openxmlformats.org/officeDocument/2006/relationships/image" Target="../media/image7.svg"/><Relationship Id="rId10" Type="http://schemas.openxmlformats.org/officeDocument/2006/relationships/slide" Target="slide18.xml"/><Relationship Id="rId4" Type="http://schemas.openxmlformats.org/officeDocument/2006/relationships/image" Target="../media/image3.png"/><Relationship Id="rId9" Type="http://schemas.openxmlformats.org/officeDocument/2006/relationships/slide" Target="slide3.xml"/><Relationship Id="rId1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slide" Target="slide9.xml"/><Relationship Id="rId13" Type="http://schemas.openxmlformats.org/officeDocument/2006/relationships/image" Target="../media/image4.png"/><Relationship Id="rId18" Type="http://schemas.openxmlformats.org/officeDocument/2006/relationships/image" Target="../media/image11.svg"/><Relationship Id="rId3" Type="http://schemas.openxmlformats.org/officeDocument/2006/relationships/image" Target="../media/image1.png"/><Relationship Id="rId7" Type="http://schemas.openxmlformats.org/officeDocument/2006/relationships/slide" Target="slide7.xml"/><Relationship Id="rId12" Type="http://schemas.openxmlformats.org/officeDocument/2006/relationships/slide" Target="slide1.xml"/><Relationship Id="rId17" Type="http://schemas.openxmlformats.org/officeDocument/2006/relationships/image" Target="../media/image10.png"/><Relationship Id="rId2" Type="http://schemas.openxmlformats.org/officeDocument/2006/relationships/notesSlide" Target="../notesSlides/notesSlide1.xml"/><Relationship Id="rId16" Type="http://schemas.openxmlformats.org/officeDocument/2006/relationships/image" Target="../media/image7.svg"/><Relationship Id="rId1" Type="http://schemas.openxmlformats.org/officeDocument/2006/relationships/slideLayout" Target="../slideLayouts/slideLayout7.xml"/><Relationship Id="rId6" Type="http://schemas.openxmlformats.org/officeDocument/2006/relationships/slide" Target="slide6.xml"/><Relationship Id="rId11" Type="http://schemas.openxmlformats.org/officeDocument/2006/relationships/slide" Target="slide18.xml"/><Relationship Id="rId5" Type="http://schemas.openxmlformats.org/officeDocument/2006/relationships/image" Target="../media/image3.png"/><Relationship Id="rId15" Type="http://schemas.openxmlformats.org/officeDocument/2006/relationships/image" Target="../media/image6.png"/><Relationship Id="rId10" Type="http://schemas.openxmlformats.org/officeDocument/2006/relationships/slide" Target="slide3.xml"/><Relationship Id="rId19" Type="http://schemas.openxmlformats.org/officeDocument/2006/relationships/slide" Target="slide17.xml"/><Relationship Id="rId4" Type="http://schemas.openxmlformats.org/officeDocument/2006/relationships/image" Target="../media/image2.svg"/><Relationship Id="rId9" Type="http://schemas.openxmlformats.org/officeDocument/2006/relationships/slide" Target="slide2.xml"/><Relationship Id="rId14" Type="http://schemas.openxmlformats.org/officeDocument/2006/relationships/image" Target="../media/image5.svg"/></Relationships>
</file>

<file path=ppt/slides/_rels/slide5.xml.rels><?xml version="1.0" encoding="UTF-8" standalone="yes"?>
<Relationships xmlns="http://schemas.openxmlformats.org/package/2006/relationships"><Relationship Id="rId8" Type="http://schemas.openxmlformats.org/officeDocument/2006/relationships/slide" Target="slide9.xml"/><Relationship Id="rId13" Type="http://schemas.openxmlformats.org/officeDocument/2006/relationships/image" Target="../media/image4.png"/><Relationship Id="rId18" Type="http://schemas.openxmlformats.org/officeDocument/2006/relationships/image" Target="../media/image13.svg"/><Relationship Id="rId3" Type="http://schemas.openxmlformats.org/officeDocument/2006/relationships/image" Target="../media/image1.png"/><Relationship Id="rId7" Type="http://schemas.openxmlformats.org/officeDocument/2006/relationships/slide" Target="slide7.xml"/><Relationship Id="rId12" Type="http://schemas.openxmlformats.org/officeDocument/2006/relationships/slide" Target="slide1.xml"/><Relationship Id="rId17" Type="http://schemas.openxmlformats.org/officeDocument/2006/relationships/image" Target="../media/image12.png"/><Relationship Id="rId2" Type="http://schemas.openxmlformats.org/officeDocument/2006/relationships/notesSlide" Target="../notesSlides/notesSlide2.xml"/><Relationship Id="rId16" Type="http://schemas.openxmlformats.org/officeDocument/2006/relationships/image" Target="../media/image7.svg"/><Relationship Id="rId1" Type="http://schemas.openxmlformats.org/officeDocument/2006/relationships/slideLayout" Target="../slideLayouts/slideLayout7.xml"/><Relationship Id="rId6" Type="http://schemas.openxmlformats.org/officeDocument/2006/relationships/slide" Target="slide6.xml"/><Relationship Id="rId11" Type="http://schemas.openxmlformats.org/officeDocument/2006/relationships/slide" Target="slide18.xml"/><Relationship Id="rId5" Type="http://schemas.openxmlformats.org/officeDocument/2006/relationships/image" Target="../media/image3.png"/><Relationship Id="rId15" Type="http://schemas.openxmlformats.org/officeDocument/2006/relationships/image" Target="../media/image6.png"/><Relationship Id="rId10" Type="http://schemas.openxmlformats.org/officeDocument/2006/relationships/slide" Target="slide3.xml"/><Relationship Id="rId19" Type="http://schemas.openxmlformats.org/officeDocument/2006/relationships/slide" Target="slide17.xml"/><Relationship Id="rId4" Type="http://schemas.openxmlformats.org/officeDocument/2006/relationships/image" Target="../media/image2.svg"/><Relationship Id="rId9" Type="http://schemas.openxmlformats.org/officeDocument/2006/relationships/slide" Target="slide2.xml"/><Relationship Id="rId14" Type="http://schemas.openxmlformats.org/officeDocument/2006/relationships/image" Target="../media/image5.svg"/></Relationships>
</file>

<file path=ppt/slides/_rels/slide6.xml.rels><?xml version="1.0" encoding="UTF-8" standalone="yes"?>
<Relationships xmlns="http://schemas.openxmlformats.org/package/2006/relationships"><Relationship Id="rId8" Type="http://schemas.openxmlformats.org/officeDocument/2006/relationships/slide" Target="slide2.xml"/><Relationship Id="rId13" Type="http://schemas.openxmlformats.org/officeDocument/2006/relationships/image" Target="../media/image5.svg"/><Relationship Id="rId18" Type="http://schemas.openxmlformats.org/officeDocument/2006/relationships/slide" Target="slide17.xml"/><Relationship Id="rId3" Type="http://schemas.openxmlformats.org/officeDocument/2006/relationships/image" Target="../media/image2.svg"/><Relationship Id="rId7" Type="http://schemas.openxmlformats.org/officeDocument/2006/relationships/slide" Target="slide9.xml"/><Relationship Id="rId12" Type="http://schemas.openxmlformats.org/officeDocument/2006/relationships/image" Target="../media/image4.png"/><Relationship Id="rId17" Type="http://schemas.openxmlformats.org/officeDocument/2006/relationships/image" Target="../media/image9.svg"/><Relationship Id="rId2" Type="http://schemas.openxmlformats.org/officeDocument/2006/relationships/image" Target="../media/image1.png"/><Relationship Id="rId16"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slide" Target="slide7.xml"/><Relationship Id="rId11" Type="http://schemas.openxmlformats.org/officeDocument/2006/relationships/slide" Target="slide1.xml"/><Relationship Id="rId5" Type="http://schemas.openxmlformats.org/officeDocument/2006/relationships/slide" Target="slide6.xml"/><Relationship Id="rId15" Type="http://schemas.openxmlformats.org/officeDocument/2006/relationships/image" Target="../media/image7.svg"/><Relationship Id="rId10" Type="http://schemas.openxmlformats.org/officeDocument/2006/relationships/slide" Target="slide18.xml"/><Relationship Id="rId4" Type="http://schemas.openxmlformats.org/officeDocument/2006/relationships/image" Target="../media/image3.png"/><Relationship Id="rId9" Type="http://schemas.openxmlformats.org/officeDocument/2006/relationships/slide" Target="slide3.xml"/><Relationship Id="rId1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slide" Target="slide11.xml"/><Relationship Id="rId13" Type="http://schemas.openxmlformats.org/officeDocument/2006/relationships/image" Target="../media/image5.svg"/><Relationship Id="rId18" Type="http://schemas.openxmlformats.org/officeDocument/2006/relationships/image" Target="../media/image9.svg"/><Relationship Id="rId3" Type="http://schemas.openxmlformats.org/officeDocument/2006/relationships/image" Target="../media/image2.svg"/><Relationship Id="rId7" Type="http://schemas.openxmlformats.org/officeDocument/2006/relationships/slide" Target="slide9.xml"/><Relationship Id="rId12" Type="http://schemas.openxmlformats.org/officeDocument/2006/relationships/image" Target="../media/image4.png"/><Relationship Id="rId17" Type="http://schemas.openxmlformats.org/officeDocument/2006/relationships/image" Target="../media/image8.png"/><Relationship Id="rId2" Type="http://schemas.openxmlformats.org/officeDocument/2006/relationships/image" Target="../media/image1.png"/><Relationship Id="rId16" Type="http://schemas.openxmlformats.org/officeDocument/2006/relationships/image" Target="../media/image7.svg"/><Relationship Id="rId1" Type="http://schemas.openxmlformats.org/officeDocument/2006/relationships/slideLayout" Target="../slideLayouts/slideLayout7.xml"/><Relationship Id="rId6" Type="http://schemas.openxmlformats.org/officeDocument/2006/relationships/slide" Target="slide7.xml"/><Relationship Id="rId11" Type="http://schemas.openxmlformats.org/officeDocument/2006/relationships/slide" Target="slide18.xml"/><Relationship Id="rId5" Type="http://schemas.openxmlformats.org/officeDocument/2006/relationships/slide" Target="slide6.xml"/><Relationship Id="rId15" Type="http://schemas.openxmlformats.org/officeDocument/2006/relationships/image" Target="../media/image6.png"/><Relationship Id="rId10" Type="http://schemas.openxmlformats.org/officeDocument/2006/relationships/slide" Target="slide3.xml"/><Relationship Id="rId4" Type="http://schemas.openxmlformats.org/officeDocument/2006/relationships/image" Target="../media/image3.png"/><Relationship Id="rId9" Type="http://schemas.openxmlformats.org/officeDocument/2006/relationships/slide" Target="slide2.xml"/><Relationship Id="rId14" Type="http://schemas.openxmlformats.org/officeDocument/2006/relationships/slide" Target="slide1.xml"/></Relationships>
</file>

<file path=ppt/slides/_rels/slide8.xml.rels><?xml version="1.0" encoding="UTF-8" standalone="yes"?>
<Relationships xmlns="http://schemas.openxmlformats.org/package/2006/relationships"><Relationship Id="rId8" Type="http://schemas.openxmlformats.org/officeDocument/2006/relationships/slide" Target="slide2.xml"/><Relationship Id="rId13" Type="http://schemas.openxmlformats.org/officeDocument/2006/relationships/slide" Target="slide1.xml"/><Relationship Id="rId18" Type="http://schemas.openxmlformats.org/officeDocument/2006/relationships/slide" Target="slide17.xml"/><Relationship Id="rId3" Type="http://schemas.openxmlformats.org/officeDocument/2006/relationships/image" Target="../media/image2.svg"/><Relationship Id="rId7" Type="http://schemas.openxmlformats.org/officeDocument/2006/relationships/slide" Target="slide9.xml"/><Relationship Id="rId12" Type="http://schemas.openxmlformats.org/officeDocument/2006/relationships/image" Target="../media/image5.svg"/><Relationship Id="rId17" Type="http://schemas.openxmlformats.org/officeDocument/2006/relationships/image" Target="../media/image13.svg"/><Relationship Id="rId2" Type="http://schemas.openxmlformats.org/officeDocument/2006/relationships/image" Target="../media/image1.png"/><Relationship Id="rId16"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slide" Target="slide7.xml"/><Relationship Id="rId11" Type="http://schemas.openxmlformats.org/officeDocument/2006/relationships/image" Target="../media/image4.png"/><Relationship Id="rId5" Type="http://schemas.openxmlformats.org/officeDocument/2006/relationships/slide" Target="slide6.xml"/><Relationship Id="rId15" Type="http://schemas.openxmlformats.org/officeDocument/2006/relationships/image" Target="../media/image7.svg"/><Relationship Id="rId10" Type="http://schemas.openxmlformats.org/officeDocument/2006/relationships/slide" Target="slide18.xml"/><Relationship Id="rId4" Type="http://schemas.openxmlformats.org/officeDocument/2006/relationships/image" Target="../media/image3.png"/><Relationship Id="rId9" Type="http://schemas.openxmlformats.org/officeDocument/2006/relationships/slide" Target="slide3.xml"/><Relationship Id="rId14" Type="http://schemas.openxmlformats.org/officeDocument/2006/relationships/image" Target="../media/image6.png"/></Relationships>
</file>

<file path=ppt/slides/_rels/slide9.xml.rels><?xml version="1.0" encoding="UTF-8" standalone="yes"?>
<Relationships xmlns="http://schemas.openxmlformats.org/package/2006/relationships"><Relationship Id="rId8" Type="http://schemas.openxmlformats.org/officeDocument/2006/relationships/slide" Target="slide2.xml"/><Relationship Id="rId13" Type="http://schemas.openxmlformats.org/officeDocument/2006/relationships/image" Target="../media/image5.svg"/><Relationship Id="rId18" Type="http://schemas.openxmlformats.org/officeDocument/2006/relationships/slide" Target="slide17.xml"/><Relationship Id="rId3" Type="http://schemas.openxmlformats.org/officeDocument/2006/relationships/image" Target="../media/image2.svg"/><Relationship Id="rId7" Type="http://schemas.openxmlformats.org/officeDocument/2006/relationships/slide" Target="slide9.xml"/><Relationship Id="rId12" Type="http://schemas.openxmlformats.org/officeDocument/2006/relationships/image" Target="../media/image4.png"/><Relationship Id="rId17" Type="http://schemas.openxmlformats.org/officeDocument/2006/relationships/image" Target="../media/image9.svg"/><Relationship Id="rId2" Type="http://schemas.openxmlformats.org/officeDocument/2006/relationships/image" Target="../media/image1.png"/><Relationship Id="rId16"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slide" Target="slide7.xml"/><Relationship Id="rId11" Type="http://schemas.openxmlformats.org/officeDocument/2006/relationships/slide" Target="slide1.xml"/><Relationship Id="rId5" Type="http://schemas.openxmlformats.org/officeDocument/2006/relationships/slide" Target="slide6.xml"/><Relationship Id="rId15" Type="http://schemas.openxmlformats.org/officeDocument/2006/relationships/image" Target="../media/image7.svg"/><Relationship Id="rId10" Type="http://schemas.openxmlformats.org/officeDocument/2006/relationships/slide" Target="slide18.xml"/><Relationship Id="rId4" Type="http://schemas.openxmlformats.org/officeDocument/2006/relationships/image" Target="../media/image3.png"/><Relationship Id="rId9" Type="http://schemas.openxmlformats.org/officeDocument/2006/relationships/slide" Target="slide3.xml"/><Relationship Id="rId1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EF2"/>
        </a:solidFill>
        <a:effectLst/>
      </p:bgPr>
    </p:bg>
    <p:spTree>
      <p:nvGrpSpPr>
        <p:cNvPr id="1" name=""/>
        <p:cNvGrpSpPr/>
        <p:nvPr/>
      </p:nvGrpSpPr>
      <p:grpSpPr>
        <a:xfrm>
          <a:off x="0" y="0"/>
          <a:ext cx="0" cy="0"/>
          <a:chOff x="0" y="0"/>
          <a:chExt cx="0" cy="0"/>
        </a:xfrm>
      </p:grpSpPr>
      <p:grpSp>
        <p:nvGrpSpPr>
          <p:cNvPr id="2" name="Group 2"/>
          <p:cNvGrpSpPr/>
          <p:nvPr/>
        </p:nvGrpSpPr>
        <p:grpSpPr>
          <a:xfrm>
            <a:off x="0" y="1977571"/>
            <a:ext cx="18288000" cy="8383814"/>
            <a:chOff x="0" y="0"/>
            <a:chExt cx="4816593" cy="1863811"/>
          </a:xfrm>
        </p:grpSpPr>
        <p:sp>
          <p:nvSpPr>
            <p:cNvPr id="3" name="Freeform 3"/>
            <p:cNvSpPr/>
            <p:nvPr/>
          </p:nvSpPr>
          <p:spPr>
            <a:xfrm>
              <a:off x="0" y="0"/>
              <a:ext cx="4816592" cy="1863811"/>
            </a:xfrm>
            <a:custGeom>
              <a:avLst/>
              <a:gdLst/>
              <a:ahLst/>
              <a:cxnLst/>
              <a:rect l="l" t="t" r="r" b="b"/>
              <a:pathLst>
                <a:path w="4816592" h="1863811">
                  <a:moveTo>
                    <a:pt x="0" y="0"/>
                  </a:moveTo>
                  <a:lnTo>
                    <a:pt x="4816592" y="0"/>
                  </a:lnTo>
                  <a:lnTo>
                    <a:pt x="4816592" y="1863811"/>
                  </a:lnTo>
                  <a:lnTo>
                    <a:pt x="0" y="1863811"/>
                  </a:lnTo>
                  <a:close/>
                </a:path>
              </a:pathLst>
            </a:custGeom>
            <a:solidFill>
              <a:srgbClr val="216C53"/>
            </a:solidFill>
          </p:spPr>
          <p:txBody>
            <a:bodyPr/>
            <a:lstStyle/>
            <a:p>
              <a:endParaRPr lang="en-US"/>
            </a:p>
          </p:txBody>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2400294" y="154307"/>
            <a:ext cx="13677906" cy="1022268"/>
          </a:xfrm>
          <a:prstGeom prst="rect">
            <a:avLst/>
          </a:prstGeom>
        </p:spPr>
        <p:txBody>
          <a:bodyPr wrap="square" lIns="0" tIns="0" rIns="0" bIns="0" rtlCol="0" anchor="t">
            <a:spAutoFit/>
          </a:bodyPr>
          <a:lstStyle/>
          <a:p>
            <a:pPr>
              <a:lnSpc>
                <a:spcPts val="8620"/>
              </a:lnSpc>
              <a:spcBef>
                <a:spcPct val="0"/>
              </a:spcBef>
            </a:pPr>
            <a:r>
              <a:rPr lang="en-US" sz="6157" spc="-300" dirty="0">
                <a:solidFill>
                  <a:srgbClr val="216C53"/>
                </a:solidFill>
                <a:latin typeface="Montserrat Ultra-Bold"/>
              </a:rPr>
              <a:t>MINDORO </a:t>
            </a:r>
            <a:r>
              <a:rPr lang="en-US" sz="6157" spc="-300" dirty="0">
                <a:solidFill>
                  <a:srgbClr val="33866A"/>
                </a:solidFill>
                <a:latin typeface="Montserrat Ultra-Bold"/>
              </a:rPr>
              <a:t>STATE</a:t>
            </a:r>
            <a:r>
              <a:rPr lang="en-US" sz="6157" spc="-300" dirty="0">
                <a:solidFill>
                  <a:srgbClr val="216C53"/>
                </a:solidFill>
                <a:latin typeface="Montserrat Ultra-Bold"/>
              </a:rPr>
              <a:t> UNIVERSITY</a:t>
            </a:r>
            <a:endParaRPr lang="en-US" sz="6157" spc="-300" dirty="0">
              <a:solidFill>
                <a:srgbClr val="33866A"/>
              </a:solidFill>
              <a:latin typeface="Montserrat Ultra-Bold"/>
            </a:endParaRPr>
          </a:p>
        </p:txBody>
      </p:sp>
      <p:sp>
        <p:nvSpPr>
          <p:cNvPr id="27" name="Freeform 27"/>
          <p:cNvSpPr/>
          <p:nvPr/>
        </p:nvSpPr>
        <p:spPr>
          <a:xfrm rot="-5400000" flipV="1">
            <a:off x="16884502" y="8883502"/>
            <a:ext cx="1403498" cy="1403498"/>
          </a:xfrm>
          <a:custGeom>
            <a:avLst/>
            <a:gdLst/>
            <a:ahLst/>
            <a:cxnLst/>
            <a:rect l="l" t="t" r="r" b="b"/>
            <a:pathLst>
              <a:path w="1403498" h="1403498">
                <a:moveTo>
                  <a:pt x="0" y="1403498"/>
                </a:moveTo>
                <a:lnTo>
                  <a:pt x="1403498" y="1403498"/>
                </a:lnTo>
                <a:lnTo>
                  <a:pt x="1403498" y="0"/>
                </a:lnTo>
                <a:lnTo>
                  <a:pt x="0" y="0"/>
                </a:lnTo>
                <a:lnTo>
                  <a:pt x="0" y="1403498"/>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8" name="TextBox 8">
            <a:extLst>
              <a:ext uri="{FF2B5EF4-FFF2-40B4-BE49-F238E27FC236}">
                <a16:creationId xmlns:a16="http://schemas.microsoft.com/office/drawing/2014/main" id="{6FE92723-2310-67E8-2D7F-E66AFCF53251}"/>
              </a:ext>
            </a:extLst>
          </p:cNvPr>
          <p:cNvSpPr txBox="1"/>
          <p:nvPr/>
        </p:nvSpPr>
        <p:spPr>
          <a:xfrm>
            <a:off x="2400294" y="1104900"/>
            <a:ext cx="13677906" cy="615553"/>
          </a:xfrm>
          <a:prstGeom prst="rect">
            <a:avLst/>
          </a:prstGeom>
        </p:spPr>
        <p:txBody>
          <a:bodyPr wrap="square" lIns="0" tIns="0" rIns="0" bIns="0" rtlCol="0" anchor="t">
            <a:spAutoFit/>
          </a:bodyPr>
          <a:lstStyle/>
          <a:p>
            <a:pPr>
              <a:spcBef>
                <a:spcPct val="0"/>
              </a:spcBef>
            </a:pPr>
            <a:r>
              <a:rPr lang="en-US" sz="2000" spc="-150" dirty="0">
                <a:solidFill>
                  <a:srgbClr val="33866A"/>
                </a:solidFill>
                <a:latin typeface="Montserrat Ultra-Bold"/>
              </a:rPr>
              <a:t>COLLEGE OF COMPUTER STUDIES</a:t>
            </a:r>
          </a:p>
          <a:p>
            <a:pPr>
              <a:spcBef>
                <a:spcPct val="0"/>
              </a:spcBef>
            </a:pPr>
            <a:r>
              <a:rPr lang="en-US" sz="2000" spc="-150" dirty="0">
                <a:solidFill>
                  <a:srgbClr val="33866A"/>
                </a:solidFill>
                <a:latin typeface="Montserrat Ultra-Bold"/>
              </a:rPr>
              <a:t>BACHELOR OF SCIENCE IN INFORMATION TECHNOLOGY</a:t>
            </a:r>
          </a:p>
        </p:txBody>
      </p:sp>
      <p:pic>
        <p:nvPicPr>
          <p:cNvPr id="43" name="Picture 42" descr="A logo of a university&#10;&#10;Description automatically generated">
            <a:extLst>
              <a:ext uri="{FF2B5EF4-FFF2-40B4-BE49-F238E27FC236}">
                <a16:creationId xmlns:a16="http://schemas.microsoft.com/office/drawing/2014/main" id="{738DC2DF-868A-09B2-42CA-6ACC2D7604B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523" y="-44301"/>
            <a:ext cx="2216076" cy="2139801"/>
          </a:xfrm>
          <a:prstGeom prst="rect">
            <a:avLst/>
          </a:prstGeom>
        </p:spPr>
      </p:pic>
      <p:sp>
        <p:nvSpPr>
          <p:cNvPr id="72" name="Freeform 27">
            <a:extLst>
              <a:ext uri="{FF2B5EF4-FFF2-40B4-BE49-F238E27FC236}">
                <a16:creationId xmlns:a16="http://schemas.microsoft.com/office/drawing/2014/main" id="{96D41DEA-42B0-E62D-37A0-30B1DAA89C63}"/>
              </a:ext>
            </a:extLst>
          </p:cNvPr>
          <p:cNvSpPr/>
          <p:nvPr/>
        </p:nvSpPr>
        <p:spPr>
          <a:xfrm flipV="1">
            <a:off x="7257" y="8921602"/>
            <a:ext cx="1403498" cy="1403498"/>
          </a:xfrm>
          <a:custGeom>
            <a:avLst/>
            <a:gdLst/>
            <a:ahLst/>
            <a:cxnLst/>
            <a:rect l="l" t="t" r="r" b="b"/>
            <a:pathLst>
              <a:path w="1403498" h="1403498">
                <a:moveTo>
                  <a:pt x="0" y="1403498"/>
                </a:moveTo>
                <a:lnTo>
                  <a:pt x="1403498" y="1403498"/>
                </a:lnTo>
                <a:lnTo>
                  <a:pt x="1403498" y="0"/>
                </a:lnTo>
                <a:lnTo>
                  <a:pt x="0" y="0"/>
                </a:lnTo>
                <a:lnTo>
                  <a:pt x="0" y="1403498"/>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85" name="Group 6">
            <a:extLst>
              <a:ext uri="{FF2B5EF4-FFF2-40B4-BE49-F238E27FC236}">
                <a16:creationId xmlns:a16="http://schemas.microsoft.com/office/drawing/2014/main" id="{3D471936-D73B-B523-2AEF-2F27B442F93A}"/>
              </a:ext>
            </a:extLst>
          </p:cNvPr>
          <p:cNvGrpSpPr/>
          <p:nvPr/>
        </p:nvGrpSpPr>
        <p:grpSpPr>
          <a:xfrm>
            <a:off x="6916451" y="2592223"/>
            <a:ext cx="4853682" cy="2528762"/>
            <a:chOff x="0" y="0"/>
            <a:chExt cx="1278336" cy="666011"/>
          </a:xfrm>
          <a:scene3d>
            <a:camera prst="orthographicFront">
              <a:rot lat="0" lon="0" rev="0"/>
            </a:camera>
            <a:lightRig rig="contrasting" dir="t">
              <a:rot lat="0" lon="0" rev="1500000"/>
            </a:lightRig>
          </a:scene3d>
        </p:grpSpPr>
        <p:sp>
          <p:nvSpPr>
            <p:cNvPr id="86" name="Freeform 7">
              <a:extLst>
                <a:ext uri="{FF2B5EF4-FFF2-40B4-BE49-F238E27FC236}">
                  <a16:creationId xmlns:a16="http://schemas.microsoft.com/office/drawing/2014/main" id="{941A941B-6263-2B36-98D2-DDD5D0D3FE64}"/>
                </a:ext>
              </a:extLst>
            </p:cNvPr>
            <p:cNvSpPr/>
            <p:nvPr/>
          </p:nvSpPr>
          <p:spPr>
            <a:xfrm>
              <a:off x="0" y="0"/>
              <a:ext cx="1278336" cy="666011"/>
            </a:xfrm>
            <a:custGeom>
              <a:avLst/>
              <a:gdLst/>
              <a:ahLst/>
              <a:cxnLst/>
              <a:rect l="l" t="t" r="r" b="b"/>
              <a:pathLst>
                <a:path w="1278336" h="666011">
                  <a:moveTo>
                    <a:pt x="0" y="0"/>
                  </a:moveTo>
                  <a:lnTo>
                    <a:pt x="1278336" y="0"/>
                  </a:lnTo>
                  <a:lnTo>
                    <a:pt x="1278336" y="666011"/>
                  </a:lnTo>
                  <a:lnTo>
                    <a:pt x="0" y="666011"/>
                  </a:lnTo>
                  <a:close/>
                </a:path>
              </a:pathLst>
            </a:custGeom>
            <a:solidFill>
              <a:srgbClr val="33866A"/>
            </a:solidFill>
            <a:ln>
              <a:noFill/>
            </a:ln>
            <a:effectLst>
              <a:outerShdw blurRad="149987" dist="250190" dir="8460000" algn="ctr">
                <a:srgbClr val="000000">
                  <a:alpha val="28000"/>
                </a:srgbClr>
              </a:outerShdw>
            </a:effectLst>
            <a:sp3d prstMaterial="metal">
              <a:bevelT w="88900" h="88900"/>
            </a:sp3d>
          </p:spPr>
          <p:txBody>
            <a:bodyPr/>
            <a:lstStyle/>
            <a:p>
              <a:endParaRPr lang="en-US"/>
            </a:p>
          </p:txBody>
        </p:sp>
        <p:sp>
          <p:nvSpPr>
            <p:cNvPr id="87" name="TextBox 8">
              <a:extLst>
                <a:ext uri="{FF2B5EF4-FFF2-40B4-BE49-F238E27FC236}">
                  <a16:creationId xmlns:a16="http://schemas.microsoft.com/office/drawing/2014/main" id="{617ECA81-2197-A82A-6589-7D35E5E56734}"/>
                </a:ext>
              </a:extLst>
            </p:cNvPr>
            <p:cNvSpPr txBox="1"/>
            <p:nvPr/>
          </p:nvSpPr>
          <p:spPr>
            <a:xfrm>
              <a:off x="0" y="-38100"/>
              <a:ext cx="812800" cy="850900"/>
            </a:xfrm>
            <a:prstGeom prst="rect">
              <a:avLst/>
            </a:prstGeom>
            <a:ln>
              <a:noFill/>
            </a:ln>
            <a:effectLst>
              <a:outerShdw blurRad="149987" dist="250190" dir="8460000" algn="ctr">
                <a:srgbClr val="000000">
                  <a:alpha val="28000"/>
                </a:srgbClr>
              </a:outerShdw>
            </a:effectLst>
            <a:sp3d prstMaterial="metal">
              <a:bevelT w="88900" h="88900"/>
            </a:sp3d>
          </p:spPr>
          <p:txBody>
            <a:bodyPr lIns="50800" tIns="50800" rIns="50800" bIns="50800" rtlCol="0" anchor="ctr"/>
            <a:lstStyle/>
            <a:p>
              <a:pPr algn="ctr">
                <a:lnSpc>
                  <a:spcPts val="2659"/>
                </a:lnSpc>
              </a:pPr>
              <a:endParaRPr/>
            </a:p>
          </p:txBody>
        </p:sp>
      </p:grpSp>
      <p:sp>
        <p:nvSpPr>
          <p:cNvPr id="89" name="Freeform 10">
            <a:extLst>
              <a:ext uri="{FF2B5EF4-FFF2-40B4-BE49-F238E27FC236}">
                <a16:creationId xmlns:a16="http://schemas.microsoft.com/office/drawing/2014/main" id="{30E588A3-422C-A53D-A049-0A4854BACCCE}"/>
              </a:ext>
            </a:extLst>
          </p:cNvPr>
          <p:cNvSpPr/>
          <p:nvPr/>
        </p:nvSpPr>
        <p:spPr>
          <a:xfrm>
            <a:off x="12268200" y="2607145"/>
            <a:ext cx="4853682" cy="2528762"/>
          </a:xfrm>
          <a:custGeom>
            <a:avLst/>
            <a:gdLst/>
            <a:ahLst/>
            <a:cxnLst/>
            <a:rect l="l" t="t" r="r" b="b"/>
            <a:pathLst>
              <a:path w="1278336" h="666011">
                <a:moveTo>
                  <a:pt x="0" y="0"/>
                </a:moveTo>
                <a:lnTo>
                  <a:pt x="1278336" y="0"/>
                </a:lnTo>
                <a:lnTo>
                  <a:pt x="1278336" y="666011"/>
                </a:lnTo>
                <a:lnTo>
                  <a:pt x="0" y="666011"/>
                </a:lnTo>
                <a:close/>
              </a:path>
            </a:pathLst>
          </a:custGeom>
          <a:solidFill>
            <a:srgbClr val="FFFEF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endParaRPr lang="en-US"/>
          </a:p>
        </p:txBody>
      </p:sp>
      <p:sp>
        <p:nvSpPr>
          <p:cNvPr id="91" name="Freeform 10">
            <a:hlinkClick r:id="" action="ppaction://hlinkshowjump?jump=nextslide"/>
            <a:extLst>
              <a:ext uri="{FF2B5EF4-FFF2-40B4-BE49-F238E27FC236}">
                <a16:creationId xmlns:a16="http://schemas.microsoft.com/office/drawing/2014/main" id="{45319458-3A83-5565-E75C-F89B56A44FD9}"/>
              </a:ext>
            </a:extLst>
          </p:cNvPr>
          <p:cNvSpPr/>
          <p:nvPr/>
        </p:nvSpPr>
        <p:spPr>
          <a:xfrm>
            <a:off x="1665772" y="2614738"/>
            <a:ext cx="4853682" cy="2528762"/>
          </a:xfrm>
          <a:custGeom>
            <a:avLst/>
            <a:gdLst/>
            <a:ahLst/>
            <a:cxnLst/>
            <a:rect l="l" t="t" r="r" b="b"/>
            <a:pathLst>
              <a:path w="1278336" h="666011">
                <a:moveTo>
                  <a:pt x="0" y="0"/>
                </a:moveTo>
                <a:lnTo>
                  <a:pt x="1278336" y="0"/>
                </a:lnTo>
                <a:lnTo>
                  <a:pt x="1278336" y="666011"/>
                </a:lnTo>
                <a:lnTo>
                  <a:pt x="0" y="666011"/>
                </a:lnTo>
                <a:close/>
              </a:path>
            </a:pathLst>
          </a:custGeom>
          <a:solidFill>
            <a:srgbClr val="FFFEF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endParaRPr lang="en-US"/>
          </a:p>
        </p:txBody>
      </p:sp>
      <p:sp>
        <p:nvSpPr>
          <p:cNvPr id="92" name="Freeform 10">
            <a:extLst>
              <a:ext uri="{FF2B5EF4-FFF2-40B4-BE49-F238E27FC236}">
                <a16:creationId xmlns:a16="http://schemas.microsoft.com/office/drawing/2014/main" id="{EB686A05-9FA4-CDE0-A8DE-4BC06CFFD0DE}"/>
              </a:ext>
            </a:extLst>
          </p:cNvPr>
          <p:cNvSpPr/>
          <p:nvPr/>
        </p:nvSpPr>
        <p:spPr>
          <a:xfrm>
            <a:off x="8868598" y="5529421"/>
            <a:ext cx="4853682" cy="2528762"/>
          </a:xfrm>
          <a:custGeom>
            <a:avLst/>
            <a:gdLst/>
            <a:ahLst/>
            <a:cxnLst/>
            <a:rect l="l" t="t" r="r" b="b"/>
            <a:pathLst>
              <a:path w="1278336" h="666011">
                <a:moveTo>
                  <a:pt x="0" y="0"/>
                </a:moveTo>
                <a:lnTo>
                  <a:pt x="1278336" y="0"/>
                </a:lnTo>
                <a:lnTo>
                  <a:pt x="1278336" y="666011"/>
                </a:lnTo>
                <a:lnTo>
                  <a:pt x="0" y="666011"/>
                </a:lnTo>
                <a:close/>
              </a:path>
            </a:pathLst>
          </a:custGeom>
          <a:solidFill>
            <a:srgbClr val="FFFEF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endParaRPr lang="en-US"/>
          </a:p>
        </p:txBody>
      </p:sp>
      <p:sp>
        <p:nvSpPr>
          <p:cNvPr id="79" name="TextBox 27">
            <a:extLst>
              <a:ext uri="{FF2B5EF4-FFF2-40B4-BE49-F238E27FC236}">
                <a16:creationId xmlns:a16="http://schemas.microsoft.com/office/drawing/2014/main" id="{81FF3BB2-CB74-B1FB-23E5-D0C679DC4DA6}"/>
              </a:ext>
            </a:extLst>
          </p:cNvPr>
          <p:cNvSpPr txBox="1"/>
          <p:nvPr/>
        </p:nvSpPr>
        <p:spPr>
          <a:xfrm>
            <a:off x="7092356" y="3891732"/>
            <a:ext cx="4484551" cy="767698"/>
          </a:xfrm>
          <a:prstGeom prst="rect">
            <a:avLst/>
          </a:prstGeom>
        </p:spPr>
        <p:txBody>
          <a:bodyPr lIns="0" tIns="0" rIns="0" bIns="0" rtlCol="0" anchor="t">
            <a:spAutoFit/>
          </a:bodyPr>
          <a:lstStyle/>
          <a:p>
            <a:pPr algn="ctr">
              <a:lnSpc>
                <a:spcPts val="3175"/>
              </a:lnSpc>
            </a:pPr>
            <a:r>
              <a:rPr lang="en-US" sz="1997" dirty="0">
                <a:solidFill>
                  <a:srgbClr val="FFFEF2"/>
                </a:solidFill>
                <a:latin typeface="Montserrat"/>
              </a:rPr>
              <a:t>Lorem ipsum dolor sit </a:t>
            </a:r>
            <a:r>
              <a:rPr lang="en-US" sz="1997" dirty="0" err="1">
                <a:solidFill>
                  <a:srgbClr val="FFFEF2"/>
                </a:solidFill>
                <a:latin typeface="Montserrat"/>
              </a:rPr>
              <a:t>amet</a:t>
            </a:r>
            <a:r>
              <a:rPr lang="en-US" sz="1997" dirty="0">
                <a:solidFill>
                  <a:srgbClr val="FFFEF2"/>
                </a:solidFill>
                <a:latin typeface="Montserrat"/>
              </a:rPr>
              <a:t>, </a:t>
            </a:r>
            <a:r>
              <a:rPr lang="en-US" sz="1997" dirty="0" err="1">
                <a:solidFill>
                  <a:srgbClr val="FFFEF2"/>
                </a:solidFill>
                <a:latin typeface="Montserrat"/>
              </a:rPr>
              <a:t>consectetur</a:t>
            </a:r>
            <a:r>
              <a:rPr lang="en-US" sz="1997" dirty="0">
                <a:solidFill>
                  <a:srgbClr val="FFFEF2"/>
                </a:solidFill>
                <a:latin typeface="Montserrat"/>
              </a:rPr>
              <a:t> </a:t>
            </a:r>
            <a:r>
              <a:rPr lang="en-US" sz="1997" dirty="0" err="1">
                <a:solidFill>
                  <a:srgbClr val="FFFEF2"/>
                </a:solidFill>
                <a:latin typeface="Montserrat"/>
              </a:rPr>
              <a:t>adipiscing</a:t>
            </a:r>
            <a:r>
              <a:rPr lang="en-US" sz="1997" dirty="0">
                <a:solidFill>
                  <a:srgbClr val="FFFEF2"/>
                </a:solidFill>
                <a:latin typeface="Montserrat"/>
              </a:rPr>
              <a:t> </a:t>
            </a:r>
            <a:r>
              <a:rPr lang="en-US" sz="1997" dirty="0" err="1">
                <a:solidFill>
                  <a:srgbClr val="FFFEF2"/>
                </a:solidFill>
                <a:latin typeface="Montserrat"/>
              </a:rPr>
              <a:t>elit</a:t>
            </a:r>
            <a:r>
              <a:rPr lang="en-US" sz="1997" dirty="0">
                <a:solidFill>
                  <a:srgbClr val="FFFEF2"/>
                </a:solidFill>
                <a:latin typeface="Montserrat"/>
              </a:rPr>
              <a:t>. </a:t>
            </a:r>
          </a:p>
        </p:txBody>
      </p:sp>
      <p:sp>
        <p:nvSpPr>
          <p:cNvPr id="81" name="TextBox 29">
            <a:extLst>
              <a:ext uri="{FF2B5EF4-FFF2-40B4-BE49-F238E27FC236}">
                <a16:creationId xmlns:a16="http://schemas.microsoft.com/office/drawing/2014/main" id="{32F542A8-5EED-115F-C77E-21B770BACD4A}"/>
              </a:ext>
            </a:extLst>
          </p:cNvPr>
          <p:cNvSpPr txBox="1"/>
          <p:nvPr/>
        </p:nvSpPr>
        <p:spPr>
          <a:xfrm>
            <a:off x="9000840" y="6762112"/>
            <a:ext cx="4484551" cy="781432"/>
          </a:xfrm>
          <a:prstGeom prst="rect">
            <a:avLst/>
          </a:prstGeom>
        </p:spPr>
        <p:txBody>
          <a:bodyPr lIns="0" tIns="0" rIns="0" bIns="0" rtlCol="0" anchor="t">
            <a:spAutoFit/>
          </a:bodyPr>
          <a:lstStyle/>
          <a:p>
            <a:pPr algn="ctr">
              <a:lnSpc>
                <a:spcPts val="3175"/>
              </a:lnSpc>
            </a:pPr>
            <a:r>
              <a:rPr lang="en-US" sz="1997" dirty="0">
                <a:solidFill>
                  <a:srgbClr val="33866A"/>
                </a:solidFill>
                <a:latin typeface="Montserrat"/>
              </a:rPr>
              <a:t>Lorem ipsum dolor sit </a:t>
            </a:r>
            <a:r>
              <a:rPr lang="en-US" sz="1997" dirty="0" err="1">
                <a:solidFill>
                  <a:srgbClr val="33866A"/>
                </a:solidFill>
                <a:latin typeface="Montserrat"/>
              </a:rPr>
              <a:t>amet</a:t>
            </a:r>
            <a:r>
              <a:rPr lang="en-US" sz="1997" dirty="0">
                <a:solidFill>
                  <a:srgbClr val="33866A"/>
                </a:solidFill>
                <a:latin typeface="Montserrat"/>
              </a:rPr>
              <a:t>, </a:t>
            </a:r>
            <a:r>
              <a:rPr lang="en-US" sz="1997" dirty="0" err="1">
                <a:solidFill>
                  <a:srgbClr val="33866A"/>
                </a:solidFill>
                <a:latin typeface="Montserrat"/>
              </a:rPr>
              <a:t>consectetur</a:t>
            </a:r>
            <a:r>
              <a:rPr lang="en-US" sz="1997" dirty="0">
                <a:solidFill>
                  <a:srgbClr val="33866A"/>
                </a:solidFill>
                <a:latin typeface="Montserrat"/>
              </a:rPr>
              <a:t> </a:t>
            </a:r>
            <a:r>
              <a:rPr lang="en-US" sz="1997" dirty="0" err="1">
                <a:solidFill>
                  <a:srgbClr val="33866A"/>
                </a:solidFill>
                <a:latin typeface="Montserrat"/>
              </a:rPr>
              <a:t>adipiscing</a:t>
            </a:r>
            <a:r>
              <a:rPr lang="en-US" sz="1997" dirty="0">
                <a:solidFill>
                  <a:srgbClr val="33866A"/>
                </a:solidFill>
                <a:latin typeface="Montserrat"/>
              </a:rPr>
              <a:t> </a:t>
            </a:r>
            <a:r>
              <a:rPr lang="en-US" sz="1997" dirty="0" err="1">
                <a:solidFill>
                  <a:srgbClr val="33866A"/>
                </a:solidFill>
                <a:latin typeface="Montserrat"/>
              </a:rPr>
              <a:t>elit</a:t>
            </a:r>
            <a:r>
              <a:rPr lang="en-US" sz="1997" dirty="0">
                <a:solidFill>
                  <a:srgbClr val="33866A"/>
                </a:solidFill>
                <a:latin typeface="Montserrat"/>
              </a:rPr>
              <a:t>. </a:t>
            </a:r>
          </a:p>
        </p:txBody>
      </p:sp>
      <p:grpSp>
        <p:nvGrpSpPr>
          <p:cNvPr id="98" name="Group 97">
            <a:extLst>
              <a:ext uri="{FF2B5EF4-FFF2-40B4-BE49-F238E27FC236}">
                <a16:creationId xmlns:a16="http://schemas.microsoft.com/office/drawing/2014/main" id="{38A08188-EC7B-88F8-4CD7-2FFAEBFCCEDB}"/>
              </a:ext>
            </a:extLst>
          </p:cNvPr>
          <p:cNvGrpSpPr/>
          <p:nvPr/>
        </p:nvGrpSpPr>
        <p:grpSpPr>
          <a:xfrm>
            <a:off x="12600456" y="5691578"/>
            <a:ext cx="747884" cy="747884"/>
            <a:chOff x="12318774" y="6308771"/>
            <a:chExt cx="747884" cy="747884"/>
          </a:xfrm>
        </p:grpSpPr>
        <p:sp>
          <p:nvSpPr>
            <p:cNvPr id="22" name="Freeform 22"/>
            <p:cNvSpPr/>
            <p:nvPr/>
          </p:nvSpPr>
          <p:spPr>
            <a:xfrm>
              <a:off x="12318774" y="6308771"/>
              <a:ext cx="747884" cy="747884"/>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3866A"/>
            </a:solidFill>
          </p:spPr>
          <p:txBody>
            <a:bodyPr/>
            <a:lstStyle/>
            <a:p>
              <a:endParaRPr lang="en-US">
                <a:solidFill>
                  <a:srgbClr val="33866A"/>
                </a:solidFill>
              </a:endParaRPr>
            </a:p>
          </p:txBody>
        </p:sp>
        <p:sp>
          <p:nvSpPr>
            <p:cNvPr id="23" name="TextBox 23"/>
            <p:cNvSpPr txBox="1"/>
            <p:nvPr/>
          </p:nvSpPr>
          <p:spPr>
            <a:xfrm>
              <a:off x="12388888" y="6335064"/>
              <a:ext cx="607656" cy="651477"/>
            </a:xfrm>
            <a:prstGeom prst="rect">
              <a:avLst/>
            </a:prstGeom>
          </p:spPr>
          <p:txBody>
            <a:bodyPr lIns="50800" tIns="50800" rIns="50800" bIns="50800" rtlCol="0" anchor="ctr"/>
            <a:lstStyle/>
            <a:p>
              <a:pPr algn="ctr">
                <a:lnSpc>
                  <a:spcPts val="3219"/>
                </a:lnSpc>
              </a:pPr>
              <a:r>
                <a:rPr lang="en-US" sz="2299" dirty="0">
                  <a:solidFill>
                    <a:srgbClr val="FFFEF2"/>
                  </a:solidFill>
                  <a:latin typeface="Montserrat Classic Bold"/>
                </a:rPr>
                <a:t>5</a:t>
              </a:r>
            </a:p>
          </p:txBody>
        </p:sp>
      </p:grpSp>
      <p:sp>
        <p:nvSpPr>
          <p:cNvPr id="96" name="TextBox 28">
            <a:extLst>
              <a:ext uri="{FF2B5EF4-FFF2-40B4-BE49-F238E27FC236}">
                <a16:creationId xmlns:a16="http://schemas.microsoft.com/office/drawing/2014/main" id="{A16888F8-ED9D-56B6-3C2C-A9328C33F69A}"/>
              </a:ext>
            </a:extLst>
          </p:cNvPr>
          <p:cNvSpPr txBox="1"/>
          <p:nvPr/>
        </p:nvSpPr>
        <p:spPr>
          <a:xfrm>
            <a:off x="7491833" y="3216905"/>
            <a:ext cx="3660648" cy="514250"/>
          </a:xfrm>
          <a:prstGeom prst="rect">
            <a:avLst/>
          </a:prstGeom>
        </p:spPr>
        <p:txBody>
          <a:bodyPr lIns="0" tIns="0" rIns="0" bIns="0" rtlCol="0" anchor="t">
            <a:spAutoFit/>
          </a:bodyPr>
          <a:lstStyle/>
          <a:p>
            <a:pPr algn="ctr">
              <a:lnSpc>
                <a:spcPts val="4200"/>
              </a:lnSpc>
              <a:spcBef>
                <a:spcPct val="0"/>
              </a:spcBef>
            </a:pPr>
            <a:r>
              <a:rPr lang="en-US" sz="3000" spc="147" dirty="0">
                <a:solidFill>
                  <a:srgbClr val="FFFEF2"/>
                </a:solidFill>
                <a:latin typeface="Montserrat Ultra-Bold"/>
              </a:rPr>
              <a:t>SERVICE 4</a:t>
            </a:r>
          </a:p>
        </p:txBody>
      </p:sp>
      <p:sp>
        <p:nvSpPr>
          <p:cNvPr id="97" name="TextBox 28">
            <a:extLst>
              <a:ext uri="{FF2B5EF4-FFF2-40B4-BE49-F238E27FC236}">
                <a16:creationId xmlns:a16="http://schemas.microsoft.com/office/drawing/2014/main" id="{3B30E29B-BCAF-8113-0D64-65C029201A4A}"/>
              </a:ext>
            </a:extLst>
          </p:cNvPr>
          <p:cNvSpPr txBox="1"/>
          <p:nvPr/>
        </p:nvSpPr>
        <p:spPr>
          <a:xfrm>
            <a:off x="9478171" y="6125549"/>
            <a:ext cx="3660648" cy="514250"/>
          </a:xfrm>
          <a:prstGeom prst="rect">
            <a:avLst/>
          </a:prstGeom>
        </p:spPr>
        <p:txBody>
          <a:bodyPr lIns="0" tIns="0" rIns="0" bIns="0" rtlCol="0" anchor="t">
            <a:spAutoFit/>
          </a:bodyPr>
          <a:lstStyle/>
          <a:p>
            <a:pPr algn="ctr">
              <a:lnSpc>
                <a:spcPts val="4200"/>
              </a:lnSpc>
              <a:spcBef>
                <a:spcPct val="0"/>
              </a:spcBef>
            </a:pPr>
            <a:r>
              <a:rPr lang="en-US" sz="3000" spc="147" dirty="0">
                <a:solidFill>
                  <a:srgbClr val="33866A"/>
                </a:solidFill>
                <a:latin typeface="Montserrat Ultra-Bold"/>
              </a:rPr>
              <a:t>SERVICE 5</a:t>
            </a:r>
          </a:p>
        </p:txBody>
      </p:sp>
      <p:grpSp>
        <p:nvGrpSpPr>
          <p:cNvPr id="99" name="Group 6">
            <a:extLst>
              <a:ext uri="{FF2B5EF4-FFF2-40B4-BE49-F238E27FC236}">
                <a16:creationId xmlns:a16="http://schemas.microsoft.com/office/drawing/2014/main" id="{548938C3-D0E4-6CA6-27E8-FD15715E8551}"/>
              </a:ext>
            </a:extLst>
          </p:cNvPr>
          <p:cNvGrpSpPr/>
          <p:nvPr/>
        </p:nvGrpSpPr>
        <p:grpSpPr>
          <a:xfrm>
            <a:off x="3536839" y="5529421"/>
            <a:ext cx="4853682" cy="2528762"/>
            <a:chOff x="0" y="0"/>
            <a:chExt cx="1278336" cy="666011"/>
          </a:xfrm>
          <a:scene3d>
            <a:camera prst="orthographicFront">
              <a:rot lat="0" lon="0" rev="0"/>
            </a:camera>
            <a:lightRig rig="contrasting" dir="t">
              <a:rot lat="0" lon="0" rev="1500000"/>
            </a:lightRig>
          </a:scene3d>
        </p:grpSpPr>
        <p:sp>
          <p:nvSpPr>
            <p:cNvPr id="100" name="Freeform 7">
              <a:extLst>
                <a:ext uri="{FF2B5EF4-FFF2-40B4-BE49-F238E27FC236}">
                  <a16:creationId xmlns:a16="http://schemas.microsoft.com/office/drawing/2014/main" id="{7F5B5B5B-5D92-0197-410C-77420A110498}"/>
                </a:ext>
              </a:extLst>
            </p:cNvPr>
            <p:cNvSpPr/>
            <p:nvPr/>
          </p:nvSpPr>
          <p:spPr>
            <a:xfrm>
              <a:off x="0" y="0"/>
              <a:ext cx="1278336" cy="666011"/>
            </a:xfrm>
            <a:custGeom>
              <a:avLst/>
              <a:gdLst/>
              <a:ahLst/>
              <a:cxnLst/>
              <a:rect l="l" t="t" r="r" b="b"/>
              <a:pathLst>
                <a:path w="1278336" h="666011">
                  <a:moveTo>
                    <a:pt x="0" y="0"/>
                  </a:moveTo>
                  <a:lnTo>
                    <a:pt x="1278336" y="0"/>
                  </a:lnTo>
                  <a:lnTo>
                    <a:pt x="1278336" y="666011"/>
                  </a:lnTo>
                  <a:lnTo>
                    <a:pt x="0" y="666011"/>
                  </a:lnTo>
                  <a:close/>
                </a:path>
              </a:pathLst>
            </a:custGeom>
            <a:solidFill>
              <a:srgbClr val="33866A"/>
            </a:solidFill>
            <a:ln>
              <a:noFill/>
            </a:ln>
            <a:effectLst>
              <a:outerShdw blurRad="149987" dist="250190" dir="8460000" algn="ctr">
                <a:srgbClr val="000000">
                  <a:alpha val="28000"/>
                </a:srgbClr>
              </a:outerShdw>
            </a:effectLst>
            <a:sp3d prstMaterial="metal">
              <a:bevelT w="88900" h="88900"/>
            </a:sp3d>
          </p:spPr>
          <p:txBody>
            <a:bodyPr/>
            <a:lstStyle/>
            <a:p>
              <a:endParaRPr lang="en-US"/>
            </a:p>
          </p:txBody>
        </p:sp>
        <p:sp>
          <p:nvSpPr>
            <p:cNvPr id="101" name="TextBox 8">
              <a:extLst>
                <a:ext uri="{FF2B5EF4-FFF2-40B4-BE49-F238E27FC236}">
                  <a16:creationId xmlns:a16="http://schemas.microsoft.com/office/drawing/2014/main" id="{FDB12B2D-7065-9714-C95B-B8CAE4426828}"/>
                </a:ext>
              </a:extLst>
            </p:cNvPr>
            <p:cNvSpPr txBox="1"/>
            <p:nvPr/>
          </p:nvSpPr>
          <p:spPr>
            <a:xfrm>
              <a:off x="0" y="-38100"/>
              <a:ext cx="812800" cy="850900"/>
            </a:xfrm>
            <a:prstGeom prst="rect">
              <a:avLst/>
            </a:prstGeom>
            <a:ln>
              <a:noFill/>
            </a:ln>
            <a:effectLst>
              <a:outerShdw blurRad="149987" dist="250190" dir="8460000" algn="ctr">
                <a:srgbClr val="000000">
                  <a:alpha val="28000"/>
                </a:srgbClr>
              </a:outerShdw>
            </a:effectLst>
            <a:sp3d prstMaterial="metal">
              <a:bevelT w="88900" h="88900"/>
            </a:sp3d>
          </p:spPr>
          <p:txBody>
            <a:bodyPr lIns="50800" tIns="50800" rIns="50800" bIns="50800" rtlCol="0" anchor="ctr"/>
            <a:lstStyle/>
            <a:p>
              <a:pPr algn="ctr">
                <a:lnSpc>
                  <a:spcPts val="2659"/>
                </a:lnSpc>
              </a:pPr>
              <a:endParaRPr/>
            </a:p>
          </p:txBody>
        </p:sp>
      </p:grpSp>
      <p:sp>
        <p:nvSpPr>
          <p:cNvPr id="102" name="TextBox 27">
            <a:extLst>
              <a:ext uri="{FF2B5EF4-FFF2-40B4-BE49-F238E27FC236}">
                <a16:creationId xmlns:a16="http://schemas.microsoft.com/office/drawing/2014/main" id="{14333961-234D-02F1-1F7B-F257DD586E28}"/>
              </a:ext>
            </a:extLst>
          </p:cNvPr>
          <p:cNvSpPr txBox="1"/>
          <p:nvPr/>
        </p:nvSpPr>
        <p:spPr>
          <a:xfrm>
            <a:off x="3657243" y="6613208"/>
            <a:ext cx="4484551" cy="767698"/>
          </a:xfrm>
          <a:prstGeom prst="rect">
            <a:avLst/>
          </a:prstGeom>
        </p:spPr>
        <p:txBody>
          <a:bodyPr lIns="0" tIns="0" rIns="0" bIns="0" rtlCol="0" anchor="t">
            <a:spAutoFit/>
          </a:bodyPr>
          <a:lstStyle/>
          <a:p>
            <a:pPr algn="ctr">
              <a:lnSpc>
                <a:spcPts val="3175"/>
              </a:lnSpc>
            </a:pPr>
            <a:r>
              <a:rPr lang="en-US" sz="1997" dirty="0">
                <a:solidFill>
                  <a:srgbClr val="FFFEF2"/>
                </a:solidFill>
                <a:latin typeface="Montserrat"/>
              </a:rPr>
              <a:t>Lorem ipsum dolor sit </a:t>
            </a:r>
            <a:r>
              <a:rPr lang="en-US" sz="1997" dirty="0" err="1">
                <a:solidFill>
                  <a:srgbClr val="FFFEF2"/>
                </a:solidFill>
                <a:latin typeface="Montserrat"/>
              </a:rPr>
              <a:t>amet</a:t>
            </a:r>
            <a:r>
              <a:rPr lang="en-US" sz="1997" dirty="0">
                <a:solidFill>
                  <a:srgbClr val="FFFEF2"/>
                </a:solidFill>
                <a:latin typeface="Montserrat"/>
              </a:rPr>
              <a:t>, </a:t>
            </a:r>
            <a:r>
              <a:rPr lang="en-US" sz="1997" dirty="0" err="1">
                <a:solidFill>
                  <a:srgbClr val="FFFEF2"/>
                </a:solidFill>
                <a:latin typeface="Montserrat"/>
              </a:rPr>
              <a:t>consectetur</a:t>
            </a:r>
            <a:r>
              <a:rPr lang="en-US" sz="1997" dirty="0">
                <a:solidFill>
                  <a:srgbClr val="FFFEF2"/>
                </a:solidFill>
                <a:latin typeface="Montserrat"/>
              </a:rPr>
              <a:t> </a:t>
            </a:r>
            <a:r>
              <a:rPr lang="en-US" sz="1997" dirty="0" err="1">
                <a:solidFill>
                  <a:srgbClr val="FFFEF2"/>
                </a:solidFill>
                <a:latin typeface="Montserrat"/>
              </a:rPr>
              <a:t>adipiscing</a:t>
            </a:r>
            <a:r>
              <a:rPr lang="en-US" sz="1997" dirty="0">
                <a:solidFill>
                  <a:srgbClr val="FFFEF2"/>
                </a:solidFill>
                <a:latin typeface="Montserrat"/>
              </a:rPr>
              <a:t> </a:t>
            </a:r>
            <a:r>
              <a:rPr lang="en-US" sz="1997" dirty="0" err="1">
                <a:solidFill>
                  <a:srgbClr val="FFFEF2"/>
                </a:solidFill>
                <a:latin typeface="Montserrat"/>
              </a:rPr>
              <a:t>elit</a:t>
            </a:r>
            <a:r>
              <a:rPr lang="en-US" sz="1997" dirty="0">
                <a:solidFill>
                  <a:srgbClr val="FFFEF2"/>
                </a:solidFill>
                <a:latin typeface="Montserrat"/>
              </a:rPr>
              <a:t>. </a:t>
            </a:r>
          </a:p>
        </p:txBody>
      </p:sp>
      <p:grpSp>
        <p:nvGrpSpPr>
          <p:cNvPr id="103" name="Group 16">
            <a:extLst>
              <a:ext uri="{FF2B5EF4-FFF2-40B4-BE49-F238E27FC236}">
                <a16:creationId xmlns:a16="http://schemas.microsoft.com/office/drawing/2014/main" id="{296BD4DA-4F31-8D95-CAD0-53E1D8CEF1C6}"/>
              </a:ext>
            </a:extLst>
          </p:cNvPr>
          <p:cNvGrpSpPr/>
          <p:nvPr/>
        </p:nvGrpSpPr>
        <p:grpSpPr>
          <a:xfrm>
            <a:off x="7461990" y="5838768"/>
            <a:ext cx="747884" cy="747884"/>
            <a:chOff x="0" y="0"/>
            <a:chExt cx="812800" cy="812800"/>
          </a:xfrm>
        </p:grpSpPr>
        <p:sp>
          <p:nvSpPr>
            <p:cNvPr id="104" name="Freeform 17">
              <a:extLst>
                <a:ext uri="{FF2B5EF4-FFF2-40B4-BE49-F238E27FC236}">
                  <a16:creationId xmlns:a16="http://schemas.microsoft.com/office/drawing/2014/main" id="{F14B4EA0-9727-80B1-4D76-58608376DDC7}"/>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EF2"/>
            </a:solidFill>
          </p:spPr>
          <p:txBody>
            <a:bodyPr/>
            <a:lstStyle/>
            <a:p>
              <a:endParaRPr lang="en-US"/>
            </a:p>
          </p:txBody>
        </p:sp>
        <p:sp>
          <p:nvSpPr>
            <p:cNvPr id="105" name="TextBox 18">
              <a:extLst>
                <a:ext uri="{FF2B5EF4-FFF2-40B4-BE49-F238E27FC236}">
                  <a16:creationId xmlns:a16="http://schemas.microsoft.com/office/drawing/2014/main" id="{9BD769FF-8E6E-7CD2-AB1D-3BCBCEBDD63E}"/>
                </a:ext>
              </a:extLst>
            </p:cNvPr>
            <p:cNvSpPr txBox="1"/>
            <p:nvPr/>
          </p:nvSpPr>
          <p:spPr>
            <a:xfrm>
              <a:off x="76200" y="28575"/>
              <a:ext cx="660400" cy="708025"/>
            </a:xfrm>
            <a:prstGeom prst="rect">
              <a:avLst/>
            </a:prstGeom>
          </p:spPr>
          <p:txBody>
            <a:bodyPr lIns="50800" tIns="50800" rIns="50800" bIns="50800" rtlCol="0" anchor="ctr"/>
            <a:lstStyle/>
            <a:p>
              <a:pPr algn="ctr">
                <a:lnSpc>
                  <a:spcPts val="3219"/>
                </a:lnSpc>
              </a:pPr>
              <a:r>
                <a:rPr lang="en-US" sz="2299" dirty="0">
                  <a:solidFill>
                    <a:srgbClr val="216C53"/>
                  </a:solidFill>
                  <a:latin typeface="Montserrat Classic Bold"/>
                </a:rPr>
                <a:t>4</a:t>
              </a:r>
            </a:p>
          </p:txBody>
        </p:sp>
      </p:grpSp>
      <p:sp>
        <p:nvSpPr>
          <p:cNvPr id="106" name="TextBox 28">
            <a:extLst>
              <a:ext uri="{FF2B5EF4-FFF2-40B4-BE49-F238E27FC236}">
                <a16:creationId xmlns:a16="http://schemas.microsoft.com/office/drawing/2014/main" id="{F1AF1756-663E-1BB4-DA8B-EA42B394F25B}"/>
              </a:ext>
            </a:extLst>
          </p:cNvPr>
          <p:cNvSpPr txBox="1"/>
          <p:nvPr/>
        </p:nvSpPr>
        <p:spPr>
          <a:xfrm>
            <a:off x="4056720" y="5938381"/>
            <a:ext cx="3660648" cy="514250"/>
          </a:xfrm>
          <a:prstGeom prst="rect">
            <a:avLst/>
          </a:prstGeom>
        </p:spPr>
        <p:txBody>
          <a:bodyPr lIns="0" tIns="0" rIns="0" bIns="0" rtlCol="0" anchor="t">
            <a:spAutoFit/>
          </a:bodyPr>
          <a:lstStyle/>
          <a:p>
            <a:pPr algn="ctr">
              <a:lnSpc>
                <a:spcPts val="4200"/>
              </a:lnSpc>
              <a:spcBef>
                <a:spcPct val="0"/>
              </a:spcBef>
            </a:pPr>
            <a:r>
              <a:rPr lang="en-US" sz="3000" spc="147" dirty="0">
                <a:solidFill>
                  <a:srgbClr val="FFFEF2"/>
                </a:solidFill>
                <a:latin typeface="Montserrat Ultra-Bold"/>
              </a:rPr>
              <a:t>SERVICE 4</a:t>
            </a:r>
          </a:p>
        </p:txBody>
      </p:sp>
      <p:grpSp>
        <p:nvGrpSpPr>
          <p:cNvPr id="110" name="Group 109">
            <a:extLst>
              <a:ext uri="{FF2B5EF4-FFF2-40B4-BE49-F238E27FC236}">
                <a16:creationId xmlns:a16="http://schemas.microsoft.com/office/drawing/2014/main" id="{347002F4-9D8C-1DAE-1EC5-B4D4BA30DAB9}"/>
              </a:ext>
            </a:extLst>
          </p:cNvPr>
          <p:cNvGrpSpPr/>
          <p:nvPr/>
        </p:nvGrpSpPr>
        <p:grpSpPr>
          <a:xfrm>
            <a:off x="1752600" y="3467100"/>
            <a:ext cx="747884" cy="747884"/>
            <a:chOff x="12318774" y="6308771"/>
            <a:chExt cx="747884" cy="747884"/>
          </a:xfrm>
        </p:grpSpPr>
        <p:sp>
          <p:nvSpPr>
            <p:cNvPr id="111" name="Freeform 22">
              <a:extLst>
                <a:ext uri="{FF2B5EF4-FFF2-40B4-BE49-F238E27FC236}">
                  <a16:creationId xmlns:a16="http://schemas.microsoft.com/office/drawing/2014/main" id="{52A200B6-BFD0-5E0D-4E42-A8FDF3ED1577}"/>
                </a:ext>
              </a:extLst>
            </p:cNvPr>
            <p:cNvSpPr/>
            <p:nvPr/>
          </p:nvSpPr>
          <p:spPr>
            <a:xfrm>
              <a:off x="12318774" y="6308771"/>
              <a:ext cx="747884" cy="747884"/>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3866A"/>
            </a:solidFill>
          </p:spPr>
          <p:txBody>
            <a:bodyPr/>
            <a:lstStyle/>
            <a:p>
              <a:endParaRPr lang="en-US">
                <a:solidFill>
                  <a:srgbClr val="33866A"/>
                </a:solidFill>
              </a:endParaRPr>
            </a:p>
          </p:txBody>
        </p:sp>
        <p:sp>
          <p:nvSpPr>
            <p:cNvPr id="112" name="TextBox 23">
              <a:extLst>
                <a:ext uri="{FF2B5EF4-FFF2-40B4-BE49-F238E27FC236}">
                  <a16:creationId xmlns:a16="http://schemas.microsoft.com/office/drawing/2014/main" id="{8BE18B7B-8AAD-136C-D10F-1B7EB3907EA4}"/>
                </a:ext>
              </a:extLst>
            </p:cNvPr>
            <p:cNvSpPr txBox="1"/>
            <p:nvPr/>
          </p:nvSpPr>
          <p:spPr>
            <a:xfrm>
              <a:off x="12388888" y="6335064"/>
              <a:ext cx="607656" cy="651477"/>
            </a:xfrm>
            <a:prstGeom prst="rect">
              <a:avLst/>
            </a:prstGeom>
          </p:spPr>
          <p:txBody>
            <a:bodyPr lIns="50800" tIns="50800" rIns="50800" bIns="50800" rtlCol="0" anchor="ctr"/>
            <a:lstStyle/>
            <a:p>
              <a:pPr algn="ctr">
                <a:lnSpc>
                  <a:spcPts val="3219"/>
                </a:lnSpc>
              </a:pPr>
              <a:r>
                <a:rPr lang="en-US" sz="2299" dirty="0">
                  <a:solidFill>
                    <a:srgbClr val="FFFEF2"/>
                  </a:solidFill>
                  <a:latin typeface="Montserrat Classic Bold"/>
                </a:rPr>
                <a:t>1</a:t>
              </a:r>
            </a:p>
          </p:txBody>
        </p:sp>
      </p:grpSp>
      <p:sp>
        <p:nvSpPr>
          <p:cNvPr id="114" name="TextBox 28">
            <a:hlinkClick r:id="rId5" action="ppaction://hlinksldjump"/>
            <a:extLst>
              <a:ext uri="{FF2B5EF4-FFF2-40B4-BE49-F238E27FC236}">
                <a16:creationId xmlns:a16="http://schemas.microsoft.com/office/drawing/2014/main" id="{58EBA99B-052E-6D53-DAA7-5C12BF638037}"/>
              </a:ext>
            </a:extLst>
          </p:cNvPr>
          <p:cNvSpPr txBox="1"/>
          <p:nvPr/>
        </p:nvSpPr>
        <p:spPr>
          <a:xfrm>
            <a:off x="2301932" y="3132772"/>
            <a:ext cx="4175068" cy="1477328"/>
          </a:xfrm>
          <a:prstGeom prst="rect">
            <a:avLst/>
          </a:prstGeom>
        </p:spPr>
        <p:txBody>
          <a:bodyPr wrap="square" lIns="0" tIns="0" rIns="0" bIns="0" rtlCol="0" anchor="t">
            <a:spAutoFit/>
          </a:bodyPr>
          <a:lstStyle/>
          <a:p>
            <a:pPr algn="ctr">
              <a:spcBef>
                <a:spcPct val="0"/>
              </a:spcBef>
            </a:pPr>
            <a:r>
              <a:rPr lang="en-US" sz="2400" spc="-150" dirty="0" err="1">
                <a:solidFill>
                  <a:srgbClr val="33866A"/>
                </a:solidFill>
                <a:latin typeface="Montserrat Ultra-Bold"/>
              </a:rPr>
              <a:t>TadaPOS</a:t>
            </a:r>
            <a:r>
              <a:rPr lang="en-US" sz="2400" spc="-150" dirty="0">
                <a:solidFill>
                  <a:srgbClr val="33866A"/>
                </a:solidFill>
                <a:latin typeface="Montserrat Ultra-Bold"/>
              </a:rPr>
              <a:t> Unified: Integrated Employee Attendance Management with QR Codes and Web-Based POS</a:t>
            </a:r>
          </a:p>
        </p:txBody>
      </p:sp>
      <p:grpSp>
        <p:nvGrpSpPr>
          <p:cNvPr id="115" name="Group 114">
            <a:extLst>
              <a:ext uri="{FF2B5EF4-FFF2-40B4-BE49-F238E27FC236}">
                <a16:creationId xmlns:a16="http://schemas.microsoft.com/office/drawing/2014/main" id="{34774595-415D-F31A-B924-E8060FF6DC51}"/>
              </a:ext>
            </a:extLst>
          </p:cNvPr>
          <p:cNvGrpSpPr/>
          <p:nvPr/>
        </p:nvGrpSpPr>
        <p:grpSpPr>
          <a:xfrm>
            <a:off x="12539138" y="2819217"/>
            <a:ext cx="747884" cy="747884"/>
            <a:chOff x="12318774" y="6308771"/>
            <a:chExt cx="747884" cy="747884"/>
          </a:xfrm>
        </p:grpSpPr>
        <p:sp>
          <p:nvSpPr>
            <p:cNvPr id="116" name="Freeform 22">
              <a:extLst>
                <a:ext uri="{FF2B5EF4-FFF2-40B4-BE49-F238E27FC236}">
                  <a16:creationId xmlns:a16="http://schemas.microsoft.com/office/drawing/2014/main" id="{EEBBE265-7F8B-E98C-CEE9-3748193B9BF4}"/>
                </a:ext>
              </a:extLst>
            </p:cNvPr>
            <p:cNvSpPr/>
            <p:nvPr/>
          </p:nvSpPr>
          <p:spPr>
            <a:xfrm>
              <a:off x="12318774" y="6308771"/>
              <a:ext cx="747884" cy="747884"/>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3866A"/>
            </a:solidFill>
          </p:spPr>
          <p:txBody>
            <a:bodyPr/>
            <a:lstStyle/>
            <a:p>
              <a:endParaRPr lang="en-US">
                <a:solidFill>
                  <a:srgbClr val="33866A"/>
                </a:solidFill>
              </a:endParaRPr>
            </a:p>
          </p:txBody>
        </p:sp>
        <p:sp>
          <p:nvSpPr>
            <p:cNvPr id="117" name="TextBox 23">
              <a:extLst>
                <a:ext uri="{FF2B5EF4-FFF2-40B4-BE49-F238E27FC236}">
                  <a16:creationId xmlns:a16="http://schemas.microsoft.com/office/drawing/2014/main" id="{900DBBC9-2352-1E80-1E61-FF4DB4D50213}"/>
                </a:ext>
              </a:extLst>
            </p:cNvPr>
            <p:cNvSpPr txBox="1"/>
            <p:nvPr/>
          </p:nvSpPr>
          <p:spPr>
            <a:xfrm>
              <a:off x="12388888" y="6335064"/>
              <a:ext cx="607656" cy="651477"/>
            </a:xfrm>
            <a:prstGeom prst="rect">
              <a:avLst/>
            </a:prstGeom>
          </p:spPr>
          <p:txBody>
            <a:bodyPr lIns="50800" tIns="50800" rIns="50800" bIns="50800" rtlCol="0" anchor="ctr"/>
            <a:lstStyle/>
            <a:p>
              <a:pPr algn="ctr">
                <a:lnSpc>
                  <a:spcPts val="3219"/>
                </a:lnSpc>
              </a:pPr>
              <a:r>
                <a:rPr lang="en-US" sz="2299" dirty="0">
                  <a:solidFill>
                    <a:srgbClr val="FFFEF2"/>
                  </a:solidFill>
                  <a:latin typeface="Montserrat Classic Bold"/>
                </a:rPr>
                <a:t>3</a:t>
              </a:r>
            </a:p>
          </p:txBody>
        </p:sp>
      </p:grpSp>
      <p:sp>
        <p:nvSpPr>
          <p:cNvPr id="118" name="TextBox 29">
            <a:extLst>
              <a:ext uri="{FF2B5EF4-FFF2-40B4-BE49-F238E27FC236}">
                <a16:creationId xmlns:a16="http://schemas.microsoft.com/office/drawing/2014/main" id="{9931B20C-63CB-43A3-EF09-43F71533EC03}"/>
              </a:ext>
            </a:extLst>
          </p:cNvPr>
          <p:cNvSpPr txBox="1"/>
          <p:nvPr/>
        </p:nvSpPr>
        <p:spPr>
          <a:xfrm>
            <a:off x="12576369" y="3958981"/>
            <a:ext cx="4484551" cy="781432"/>
          </a:xfrm>
          <a:prstGeom prst="rect">
            <a:avLst/>
          </a:prstGeom>
        </p:spPr>
        <p:txBody>
          <a:bodyPr lIns="0" tIns="0" rIns="0" bIns="0" rtlCol="0" anchor="t">
            <a:spAutoFit/>
          </a:bodyPr>
          <a:lstStyle/>
          <a:p>
            <a:pPr algn="ctr">
              <a:lnSpc>
                <a:spcPts val="3175"/>
              </a:lnSpc>
            </a:pPr>
            <a:r>
              <a:rPr lang="en-US" sz="1997" dirty="0">
                <a:solidFill>
                  <a:srgbClr val="33866A"/>
                </a:solidFill>
                <a:latin typeface="Montserrat"/>
              </a:rPr>
              <a:t>Lorem ipsum dolor sit </a:t>
            </a:r>
            <a:r>
              <a:rPr lang="en-US" sz="1997" dirty="0" err="1">
                <a:solidFill>
                  <a:srgbClr val="33866A"/>
                </a:solidFill>
                <a:latin typeface="Montserrat"/>
              </a:rPr>
              <a:t>amet</a:t>
            </a:r>
            <a:r>
              <a:rPr lang="en-US" sz="1997" dirty="0">
                <a:solidFill>
                  <a:srgbClr val="33866A"/>
                </a:solidFill>
                <a:latin typeface="Montserrat"/>
              </a:rPr>
              <a:t>, </a:t>
            </a:r>
            <a:r>
              <a:rPr lang="en-US" sz="1997" dirty="0" err="1">
                <a:solidFill>
                  <a:srgbClr val="33866A"/>
                </a:solidFill>
                <a:latin typeface="Montserrat"/>
              </a:rPr>
              <a:t>consectetur</a:t>
            </a:r>
            <a:r>
              <a:rPr lang="en-US" sz="1997" dirty="0">
                <a:solidFill>
                  <a:srgbClr val="33866A"/>
                </a:solidFill>
                <a:latin typeface="Montserrat"/>
              </a:rPr>
              <a:t> </a:t>
            </a:r>
            <a:r>
              <a:rPr lang="en-US" sz="1997" dirty="0" err="1">
                <a:solidFill>
                  <a:srgbClr val="33866A"/>
                </a:solidFill>
                <a:latin typeface="Montserrat"/>
              </a:rPr>
              <a:t>adipiscing</a:t>
            </a:r>
            <a:r>
              <a:rPr lang="en-US" sz="1997" dirty="0">
                <a:solidFill>
                  <a:srgbClr val="33866A"/>
                </a:solidFill>
                <a:latin typeface="Montserrat"/>
              </a:rPr>
              <a:t> </a:t>
            </a:r>
            <a:r>
              <a:rPr lang="en-US" sz="1997" dirty="0" err="1">
                <a:solidFill>
                  <a:srgbClr val="33866A"/>
                </a:solidFill>
                <a:latin typeface="Montserrat"/>
              </a:rPr>
              <a:t>elit</a:t>
            </a:r>
            <a:r>
              <a:rPr lang="en-US" sz="1997" dirty="0">
                <a:solidFill>
                  <a:srgbClr val="33866A"/>
                </a:solidFill>
                <a:latin typeface="Montserrat"/>
              </a:rPr>
              <a:t>. </a:t>
            </a:r>
          </a:p>
        </p:txBody>
      </p:sp>
      <p:sp>
        <p:nvSpPr>
          <p:cNvPr id="119" name="TextBox 28">
            <a:extLst>
              <a:ext uri="{FF2B5EF4-FFF2-40B4-BE49-F238E27FC236}">
                <a16:creationId xmlns:a16="http://schemas.microsoft.com/office/drawing/2014/main" id="{4EF3A41D-88BD-658C-0914-D96DDC507A39}"/>
              </a:ext>
            </a:extLst>
          </p:cNvPr>
          <p:cNvSpPr txBox="1"/>
          <p:nvPr/>
        </p:nvSpPr>
        <p:spPr>
          <a:xfrm>
            <a:off x="13001377" y="3322418"/>
            <a:ext cx="3660648" cy="514250"/>
          </a:xfrm>
          <a:prstGeom prst="rect">
            <a:avLst/>
          </a:prstGeom>
        </p:spPr>
        <p:txBody>
          <a:bodyPr lIns="0" tIns="0" rIns="0" bIns="0" rtlCol="0" anchor="t">
            <a:spAutoFit/>
          </a:bodyPr>
          <a:lstStyle/>
          <a:p>
            <a:pPr algn="ctr">
              <a:lnSpc>
                <a:spcPts val="4200"/>
              </a:lnSpc>
              <a:spcBef>
                <a:spcPct val="0"/>
              </a:spcBef>
            </a:pPr>
            <a:r>
              <a:rPr lang="en-US" sz="3000" spc="147" dirty="0">
                <a:solidFill>
                  <a:srgbClr val="33866A"/>
                </a:solidFill>
                <a:latin typeface="Montserrat Ultra-Bold"/>
              </a:rPr>
              <a:t>SERVICE 5</a:t>
            </a:r>
          </a:p>
        </p:txBody>
      </p:sp>
      <p:grpSp>
        <p:nvGrpSpPr>
          <p:cNvPr id="120" name="Group 16">
            <a:extLst>
              <a:ext uri="{FF2B5EF4-FFF2-40B4-BE49-F238E27FC236}">
                <a16:creationId xmlns:a16="http://schemas.microsoft.com/office/drawing/2014/main" id="{21DF1AE4-53E7-8238-9E9C-FF2874C1E90F}"/>
              </a:ext>
            </a:extLst>
          </p:cNvPr>
          <p:cNvGrpSpPr/>
          <p:nvPr/>
        </p:nvGrpSpPr>
        <p:grpSpPr>
          <a:xfrm>
            <a:off x="7153318" y="2779991"/>
            <a:ext cx="747884" cy="747884"/>
            <a:chOff x="0" y="0"/>
            <a:chExt cx="812800" cy="812800"/>
          </a:xfrm>
        </p:grpSpPr>
        <p:sp>
          <p:nvSpPr>
            <p:cNvPr id="121" name="Freeform 17">
              <a:extLst>
                <a:ext uri="{FF2B5EF4-FFF2-40B4-BE49-F238E27FC236}">
                  <a16:creationId xmlns:a16="http://schemas.microsoft.com/office/drawing/2014/main" id="{8DED3DB6-4CC5-8C45-0519-665938D20764}"/>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EF2"/>
            </a:solidFill>
          </p:spPr>
          <p:txBody>
            <a:bodyPr/>
            <a:lstStyle/>
            <a:p>
              <a:endParaRPr lang="en-US"/>
            </a:p>
          </p:txBody>
        </p:sp>
        <p:sp>
          <p:nvSpPr>
            <p:cNvPr id="122" name="TextBox 18">
              <a:extLst>
                <a:ext uri="{FF2B5EF4-FFF2-40B4-BE49-F238E27FC236}">
                  <a16:creationId xmlns:a16="http://schemas.microsoft.com/office/drawing/2014/main" id="{68938559-4D8D-B183-F979-8E209951D4FA}"/>
                </a:ext>
              </a:extLst>
            </p:cNvPr>
            <p:cNvSpPr txBox="1"/>
            <p:nvPr/>
          </p:nvSpPr>
          <p:spPr>
            <a:xfrm>
              <a:off x="76200" y="28575"/>
              <a:ext cx="660400" cy="708025"/>
            </a:xfrm>
            <a:prstGeom prst="rect">
              <a:avLst/>
            </a:prstGeom>
          </p:spPr>
          <p:txBody>
            <a:bodyPr lIns="50800" tIns="50800" rIns="50800" bIns="50800" rtlCol="0" anchor="ctr"/>
            <a:lstStyle/>
            <a:p>
              <a:pPr algn="ctr">
                <a:lnSpc>
                  <a:spcPts val="3219"/>
                </a:lnSpc>
              </a:pPr>
              <a:r>
                <a:rPr lang="en-US" sz="2299" dirty="0">
                  <a:solidFill>
                    <a:srgbClr val="216C53"/>
                  </a:solidFill>
                  <a:latin typeface="Montserrat Classic Bold"/>
                </a:rPr>
                <a:t>2</a:t>
              </a:r>
            </a:p>
          </p:txBody>
        </p:sp>
      </p:grpSp>
      <p:sp>
        <p:nvSpPr>
          <p:cNvPr id="126" name="AutoShape 4">
            <a:extLst>
              <a:ext uri="{FF2B5EF4-FFF2-40B4-BE49-F238E27FC236}">
                <a16:creationId xmlns:a16="http://schemas.microsoft.com/office/drawing/2014/main" id="{8FCE384E-863D-B94F-913B-970ED8AAA99B}"/>
              </a:ext>
            </a:extLst>
          </p:cNvPr>
          <p:cNvSpPr/>
          <p:nvPr/>
        </p:nvSpPr>
        <p:spPr>
          <a:xfrm flipV="1">
            <a:off x="1665772" y="8877300"/>
            <a:ext cx="14869628" cy="40092"/>
          </a:xfrm>
          <a:prstGeom prst="line">
            <a:avLst/>
          </a:prstGeom>
          <a:ln w="3175" cap="flat">
            <a:solidFill>
              <a:srgbClr val="FFFEF2"/>
            </a:solidFill>
            <a:prstDash val="solid"/>
            <a:headEnd type="none" w="sm" len="sm"/>
            <a:tailEnd type="none" w="sm" len="sm"/>
          </a:ln>
        </p:spPr>
        <p:txBody>
          <a:bodyPr/>
          <a:lstStyle/>
          <a:p>
            <a:endParaRPr lang="en-US"/>
          </a:p>
        </p:txBody>
      </p:sp>
      <p:sp>
        <p:nvSpPr>
          <p:cNvPr id="5" name="TextBox 4">
            <a:extLst>
              <a:ext uri="{FF2B5EF4-FFF2-40B4-BE49-F238E27FC236}">
                <a16:creationId xmlns:a16="http://schemas.microsoft.com/office/drawing/2014/main" id="{6ED41C7F-5185-CF16-700B-9362AECB2E65}"/>
              </a:ext>
            </a:extLst>
          </p:cNvPr>
          <p:cNvSpPr txBox="1"/>
          <p:nvPr/>
        </p:nvSpPr>
        <p:spPr>
          <a:xfrm>
            <a:off x="1752600" y="9182100"/>
            <a:ext cx="14754514" cy="400110"/>
          </a:xfrm>
          <a:prstGeom prst="rect">
            <a:avLst/>
          </a:prstGeom>
          <a:noFill/>
        </p:spPr>
        <p:txBody>
          <a:bodyPr wrap="square" rtlCol="0">
            <a:spAutoFit/>
          </a:bodyPr>
          <a:lstStyle/>
          <a:p>
            <a:pPr algn="ctr"/>
            <a:r>
              <a:rPr lang="en-US" sz="2000" dirty="0">
                <a:solidFill>
                  <a:schemeClr val="bg1"/>
                </a:solidFill>
                <a:latin typeface="Montserrat" panose="00000500000000000000" pitchFamily="2" charset="0"/>
              </a:rPr>
              <a:t>VALDEZ, SHEKINAH ANISETTE B.          |           CUASAY, TIM JOSH                 |               MAZO, JAYLORD</a:t>
            </a:r>
          </a:p>
        </p:txBody>
      </p:sp>
      <p:sp>
        <p:nvSpPr>
          <p:cNvPr id="6" name="TextBox 5">
            <a:extLst>
              <a:ext uri="{FF2B5EF4-FFF2-40B4-BE49-F238E27FC236}">
                <a16:creationId xmlns:a16="http://schemas.microsoft.com/office/drawing/2014/main" id="{0741BDA9-BB52-E887-04B7-E583729B036C}"/>
              </a:ext>
            </a:extLst>
          </p:cNvPr>
          <p:cNvSpPr txBox="1"/>
          <p:nvPr/>
        </p:nvSpPr>
        <p:spPr>
          <a:xfrm>
            <a:off x="838200" y="9725770"/>
            <a:ext cx="6140054" cy="400110"/>
          </a:xfrm>
          <a:prstGeom prst="rect">
            <a:avLst/>
          </a:prstGeom>
          <a:noFill/>
        </p:spPr>
        <p:txBody>
          <a:bodyPr wrap="square" rtlCol="0">
            <a:spAutoFit/>
          </a:bodyPr>
          <a:lstStyle/>
          <a:p>
            <a:pPr marL="342900" indent="-342900" algn="ctr">
              <a:buFont typeface="Arial" panose="020B0604020202020204" pitchFamily="34" charset="0"/>
              <a:buChar char="•"/>
            </a:pPr>
            <a:r>
              <a:rPr lang="en-US" sz="2000" spc="-150" dirty="0">
                <a:solidFill>
                  <a:schemeClr val="bg1"/>
                </a:solidFill>
                <a:latin typeface="+mj-lt"/>
                <a:cs typeface="Segoe UI Semilight" panose="020B0402040204020203" pitchFamily="34" charset="0"/>
              </a:rPr>
              <a:t>Main Campus, </a:t>
            </a:r>
            <a:r>
              <a:rPr lang="en-US" sz="2000" spc="-150" dirty="0" err="1">
                <a:solidFill>
                  <a:schemeClr val="bg1"/>
                </a:solidFill>
                <a:latin typeface="+mj-lt"/>
                <a:cs typeface="Segoe UI Semilight" panose="020B0402040204020203" pitchFamily="34" charset="0"/>
              </a:rPr>
              <a:t>Alcate</a:t>
            </a:r>
            <a:r>
              <a:rPr lang="en-US" sz="2000" spc="-150" dirty="0">
                <a:solidFill>
                  <a:schemeClr val="bg1"/>
                </a:solidFill>
                <a:latin typeface="+mj-lt"/>
                <a:cs typeface="Segoe UI Semilight" panose="020B0402040204020203" pitchFamily="34" charset="0"/>
              </a:rPr>
              <a:t>, Victoria                                       </a:t>
            </a:r>
          </a:p>
        </p:txBody>
      </p:sp>
      <p:sp>
        <p:nvSpPr>
          <p:cNvPr id="7" name="TextBox 6">
            <a:extLst>
              <a:ext uri="{FF2B5EF4-FFF2-40B4-BE49-F238E27FC236}">
                <a16:creationId xmlns:a16="http://schemas.microsoft.com/office/drawing/2014/main" id="{72A9EDC8-5E7A-A340-21E3-7C87E7862BE9}"/>
              </a:ext>
            </a:extLst>
          </p:cNvPr>
          <p:cNvSpPr txBox="1"/>
          <p:nvPr/>
        </p:nvSpPr>
        <p:spPr>
          <a:xfrm>
            <a:off x="5715000" y="9696215"/>
            <a:ext cx="6140054" cy="400110"/>
          </a:xfrm>
          <a:prstGeom prst="rect">
            <a:avLst/>
          </a:prstGeom>
          <a:noFill/>
        </p:spPr>
        <p:txBody>
          <a:bodyPr wrap="square" rtlCol="0">
            <a:spAutoFit/>
          </a:bodyPr>
          <a:lstStyle/>
          <a:p>
            <a:pPr marL="342900" indent="-342900" algn="ctr">
              <a:buFont typeface="Arial" panose="020B0604020202020204" pitchFamily="34" charset="0"/>
              <a:buChar char="•"/>
            </a:pPr>
            <a:r>
              <a:rPr lang="en-US" sz="2000" spc="-150" dirty="0" err="1">
                <a:solidFill>
                  <a:schemeClr val="bg1"/>
                </a:solidFill>
                <a:latin typeface="+mj-lt"/>
                <a:cs typeface="Segoe UI Semilight" panose="020B0402040204020203" pitchFamily="34" charset="0"/>
              </a:rPr>
              <a:t>Bongabong</a:t>
            </a:r>
            <a:r>
              <a:rPr lang="en-US" sz="2000" spc="-150" dirty="0">
                <a:solidFill>
                  <a:schemeClr val="bg1"/>
                </a:solidFill>
                <a:latin typeface="+mj-lt"/>
                <a:cs typeface="Segoe UI Semilight" panose="020B0402040204020203" pitchFamily="34" charset="0"/>
              </a:rPr>
              <a:t> Campus, </a:t>
            </a:r>
            <a:r>
              <a:rPr lang="en-US" sz="2000" spc="-150" dirty="0" err="1">
                <a:solidFill>
                  <a:schemeClr val="bg1"/>
                </a:solidFill>
                <a:latin typeface="+mj-lt"/>
                <a:cs typeface="Segoe UI Semilight" panose="020B0402040204020203" pitchFamily="34" charset="0"/>
              </a:rPr>
              <a:t>Labasan</a:t>
            </a:r>
            <a:r>
              <a:rPr lang="en-US" sz="2000" spc="-150" dirty="0">
                <a:solidFill>
                  <a:schemeClr val="bg1"/>
                </a:solidFill>
                <a:latin typeface="+mj-lt"/>
                <a:cs typeface="Segoe UI Semilight" panose="020B0402040204020203" pitchFamily="34" charset="0"/>
              </a:rPr>
              <a:t>, </a:t>
            </a:r>
            <a:r>
              <a:rPr lang="en-US" sz="2000" spc="-150" dirty="0" err="1">
                <a:solidFill>
                  <a:schemeClr val="bg1"/>
                </a:solidFill>
                <a:latin typeface="+mj-lt"/>
                <a:cs typeface="Segoe UI Semilight" panose="020B0402040204020203" pitchFamily="34" charset="0"/>
              </a:rPr>
              <a:t>Bongabong</a:t>
            </a:r>
            <a:endParaRPr lang="en-US" sz="2000" spc="-150" dirty="0">
              <a:solidFill>
                <a:schemeClr val="bg1"/>
              </a:solidFill>
              <a:latin typeface="+mj-lt"/>
              <a:cs typeface="Segoe UI Semilight" panose="020B0402040204020203" pitchFamily="34" charset="0"/>
            </a:endParaRPr>
          </a:p>
        </p:txBody>
      </p:sp>
      <p:sp>
        <p:nvSpPr>
          <p:cNvPr id="9" name="TextBox 8">
            <a:extLst>
              <a:ext uri="{FF2B5EF4-FFF2-40B4-BE49-F238E27FC236}">
                <a16:creationId xmlns:a16="http://schemas.microsoft.com/office/drawing/2014/main" id="{C14FBF91-4EF5-CBEB-5E54-983F19B29490}"/>
              </a:ext>
            </a:extLst>
          </p:cNvPr>
          <p:cNvSpPr txBox="1"/>
          <p:nvPr/>
        </p:nvSpPr>
        <p:spPr>
          <a:xfrm>
            <a:off x="10852546" y="9703038"/>
            <a:ext cx="6140054" cy="400110"/>
          </a:xfrm>
          <a:prstGeom prst="rect">
            <a:avLst/>
          </a:prstGeom>
          <a:noFill/>
        </p:spPr>
        <p:txBody>
          <a:bodyPr wrap="square" rtlCol="0">
            <a:spAutoFit/>
          </a:bodyPr>
          <a:lstStyle/>
          <a:p>
            <a:pPr marL="342900" indent="-342900" algn="ctr">
              <a:buFont typeface="Arial" panose="020B0604020202020204" pitchFamily="34" charset="0"/>
              <a:buChar char="•"/>
            </a:pPr>
            <a:r>
              <a:rPr lang="en-US" sz="2000" spc="-150" dirty="0" err="1">
                <a:solidFill>
                  <a:schemeClr val="bg1"/>
                </a:solidFill>
                <a:latin typeface="+mj-lt"/>
                <a:cs typeface="Segoe UI Semilight" panose="020B0402040204020203" pitchFamily="34" charset="0"/>
              </a:rPr>
              <a:t>Calapan</a:t>
            </a:r>
            <a:r>
              <a:rPr lang="en-US" sz="2000" spc="-150" dirty="0">
                <a:solidFill>
                  <a:schemeClr val="bg1"/>
                </a:solidFill>
                <a:latin typeface="+mj-lt"/>
                <a:cs typeface="Segoe UI Semilight" panose="020B0402040204020203" pitchFamily="34" charset="0"/>
              </a:rPr>
              <a:t> City Campus, </a:t>
            </a:r>
            <a:r>
              <a:rPr lang="en-US" sz="2000" spc="-150" dirty="0" err="1">
                <a:solidFill>
                  <a:schemeClr val="bg1"/>
                </a:solidFill>
                <a:latin typeface="+mj-lt"/>
                <a:cs typeface="Segoe UI Semilight" panose="020B0402040204020203" pitchFamily="34" charset="0"/>
              </a:rPr>
              <a:t>Masipit</a:t>
            </a:r>
            <a:r>
              <a:rPr lang="en-US" sz="2000" spc="-150" dirty="0">
                <a:solidFill>
                  <a:schemeClr val="bg1"/>
                </a:solidFill>
                <a:latin typeface="+mj-lt"/>
                <a:cs typeface="Segoe UI Semilight" panose="020B0402040204020203" pitchFamily="34" charset="0"/>
              </a:rPr>
              <a:t> </a:t>
            </a:r>
            <a:r>
              <a:rPr lang="en-US" sz="2000" spc="-150" dirty="0" err="1">
                <a:solidFill>
                  <a:schemeClr val="bg1"/>
                </a:solidFill>
                <a:latin typeface="+mj-lt"/>
                <a:cs typeface="Segoe UI Semilight" panose="020B0402040204020203" pitchFamily="34" charset="0"/>
              </a:rPr>
              <a:t>Calapan</a:t>
            </a:r>
            <a:r>
              <a:rPr lang="en-US" sz="2000" spc="-150" dirty="0">
                <a:solidFill>
                  <a:schemeClr val="bg1"/>
                </a:solidFill>
                <a:latin typeface="+mj-lt"/>
                <a:cs typeface="Segoe UI Semilight" panose="020B0402040204020203" pitchFamily="34" charset="0"/>
              </a:rPr>
              <a:t> City</a:t>
            </a:r>
          </a:p>
        </p:txBody>
      </p:sp>
      <p:sp>
        <p:nvSpPr>
          <p:cNvPr id="10" name="Oval 9">
            <a:hlinkClick r:id="rId6" action="ppaction://hlinksldjump"/>
            <a:extLst>
              <a:ext uri="{FF2B5EF4-FFF2-40B4-BE49-F238E27FC236}">
                <a16:creationId xmlns:a16="http://schemas.microsoft.com/office/drawing/2014/main" id="{4291CFC0-A1C5-CBDB-5A8C-15F24BBA626C}"/>
              </a:ext>
            </a:extLst>
          </p:cNvPr>
          <p:cNvSpPr/>
          <p:nvPr/>
        </p:nvSpPr>
        <p:spPr>
          <a:xfrm>
            <a:off x="258734" y="7952693"/>
            <a:ext cx="2073332" cy="2067607"/>
          </a:xfrm>
          <a:prstGeom prst="ellipse">
            <a:avLst/>
          </a:prstGeom>
          <a:solidFill>
            <a:srgbClr val="3386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hlinkClick r:id="rId7" action="ppaction://hlinksldjump"/>
            <a:extLst>
              <a:ext uri="{FF2B5EF4-FFF2-40B4-BE49-F238E27FC236}">
                <a16:creationId xmlns:a16="http://schemas.microsoft.com/office/drawing/2014/main" id="{B152B6C8-3151-4308-F988-A5299D922A98}"/>
              </a:ext>
            </a:extLst>
          </p:cNvPr>
          <p:cNvSpPr/>
          <p:nvPr/>
        </p:nvSpPr>
        <p:spPr>
          <a:xfrm>
            <a:off x="16002000" y="7952693"/>
            <a:ext cx="2073332" cy="2067607"/>
          </a:xfrm>
          <a:prstGeom prst="ellipse">
            <a:avLst/>
          </a:prstGeom>
          <a:solidFill>
            <a:srgbClr val="3386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Graphic 25" descr="Exit with solid fill">
            <a:hlinkClick r:id="rId7" action="ppaction://hlinksldjump"/>
            <a:extLst>
              <a:ext uri="{FF2B5EF4-FFF2-40B4-BE49-F238E27FC236}">
                <a16:creationId xmlns:a16="http://schemas.microsoft.com/office/drawing/2014/main" id="{BF544A0C-017F-6B07-43A6-B07C3E45274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6580602" y="8324279"/>
            <a:ext cx="1258442" cy="1258442"/>
          </a:xfrm>
          <a:prstGeom prst="rect">
            <a:avLst/>
          </a:prstGeom>
          <a:effectLst>
            <a:outerShdw blurRad="50800" dist="38100" dir="13500000" algn="br" rotWithShape="0">
              <a:prstClr val="black">
                <a:alpha val="40000"/>
              </a:prstClr>
            </a:outerShdw>
          </a:effectLst>
        </p:spPr>
      </p:pic>
      <p:pic>
        <p:nvPicPr>
          <p:cNvPr id="29" name="Graphic 28" descr="House with solid fill">
            <a:hlinkClick r:id="rId6" action="ppaction://hlinksldjump"/>
            <a:extLst>
              <a:ext uri="{FF2B5EF4-FFF2-40B4-BE49-F238E27FC236}">
                <a16:creationId xmlns:a16="http://schemas.microsoft.com/office/drawing/2014/main" id="{55AAE355-8149-B159-1E25-787441E741E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22963" y="8119822"/>
            <a:ext cx="1595140" cy="1595140"/>
          </a:xfrm>
          <a:prstGeom prst="rect">
            <a:avLst/>
          </a:prstGeom>
          <a:effectLst>
            <a:outerShdw blurRad="50800" dist="38100" dir="5400000" algn="t" rotWithShape="0">
              <a:prstClr val="black">
                <a:alpha val="40000"/>
              </a:prst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EF2"/>
        </a:solidFill>
        <a:effectLst/>
      </p:bgPr>
    </p:bg>
    <p:spTree>
      <p:nvGrpSpPr>
        <p:cNvPr id="1" name=""/>
        <p:cNvGrpSpPr/>
        <p:nvPr/>
      </p:nvGrpSpPr>
      <p:grpSpPr>
        <a:xfrm>
          <a:off x="0" y="0"/>
          <a:ext cx="0" cy="0"/>
          <a:chOff x="0" y="0"/>
          <a:chExt cx="0" cy="0"/>
        </a:xfrm>
      </p:grpSpPr>
      <p:grpSp>
        <p:nvGrpSpPr>
          <p:cNvPr id="2" name="Group 2"/>
          <p:cNvGrpSpPr/>
          <p:nvPr/>
        </p:nvGrpSpPr>
        <p:grpSpPr>
          <a:xfrm>
            <a:off x="0" y="1979208"/>
            <a:ext cx="18288000" cy="8383814"/>
            <a:chOff x="0" y="0"/>
            <a:chExt cx="4816593" cy="1863811"/>
          </a:xfrm>
        </p:grpSpPr>
        <p:sp>
          <p:nvSpPr>
            <p:cNvPr id="3" name="Freeform 3"/>
            <p:cNvSpPr/>
            <p:nvPr/>
          </p:nvSpPr>
          <p:spPr>
            <a:xfrm>
              <a:off x="0" y="0"/>
              <a:ext cx="4816592" cy="1863811"/>
            </a:xfrm>
            <a:custGeom>
              <a:avLst/>
              <a:gdLst/>
              <a:ahLst/>
              <a:cxnLst/>
              <a:rect l="l" t="t" r="r" b="b"/>
              <a:pathLst>
                <a:path w="4816592" h="1863811">
                  <a:moveTo>
                    <a:pt x="0" y="0"/>
                  </a:moveTo>
                  <a:lnTo>
                    <a:pt x="4816592" y="0"/>
                  </a:lnTo>
                  <a:lnTo>
                    <a:pt x="4816592" y="1863811"/>
                  </a:lnTo>
                  <a:lnTo>
                    <a:pt x="0" y="1863811"/>
                  </a:lnTo>
                  <a:close/>
                </a:path>
              </a:pathLst>
            </a:custGeom>
            <a:solidFill>
              <a:srgbClr val="216C53"/>
            </a:solidFill>
          </p:spPr>
          <p:txBody>
            <a:bodyPr/>
            <a:lstStyle/>
            <a:p>
              <a:endParaRPr lang="en-US"/>
            </a:p>
          </p:txBody>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2400294" y="154307"/>
            <a:ext cx="13677906" cy="1022268"/>
          </a:xfrm>
          <a:prstGeom prst="rect">
            <a:avLst/>
          </a:prstGeom>
        </p:spPr>
        <p:txBody>
          <a:bodyPr wrap="square" lIns="0" tIns="0" rIns="0" bIns="0" rtlCol="0" anchor="t">
            <a:spAutoFit/>
          </a:bodyPr>
          <a:lstStyle/>
          <a:p>
            <a:pPr>
              <a:lnSpc>
                <a:spcPts val="8620"/>
              </a:lnSpc>
              <a:spcBef>
                <a:spcPct val="0"/>
              </a:spcBef>
            </a:pPr>
            <a:r>
              <a:rPr lang="en-US" sz="6157" spc="-300" dirty="0">
                <a:solidFill>
                  <a:srgbClr val="216C53"/>
                </a:solidFill>
                <a:latin typeface="Montserrat Ultra-Bold"/>
              </a:rPr>
              <a:t>MINDORO </a:t>
            </a:r>
            <a:r>
              <a:rPr lang="en-US" sz="6157" spc="-300" dirty="0">
                <a:solidFill>
                  <a:srgbClr val="33866A"/>
                </a:solidFill>
                <a:latin typeface="Montserrat Ultra-Bold"/>
              </a:rPr>
              <a:t>STATE</a:t>
            </a:r>
            <a:r>
              <a:rPr lang="en-US" sz="6157" spc="-300" dirty="0">
                <a:solidFill>
                  <a:srgbClr val="216C53"/>
                </a:solidFill>
                <a:latin typeface="Montserrat Ultra-Bold"/>
              </a:rPr>
              <a:t> UNIVERSITY</a:t>
            </a:r>
            <a:endParaRPr lang="en-US" sz="6157" spc="-300" dirty="0">
              <a:solidFill>
                <a:srgbClr val="33866A"/>
              </a:solidFill>
              <a:latin typeface="Montserrat Ultra-Bold"/>
            </a:endParaRPr>
          </a:p>
        </p:txBody>
      </p:sp>
      <p:sp>
        <p:nvSpPr>
          <p:cNvPr id="27" name="Freeform 27"/>
          <p:cNvSpPr/>
          <p:nvPr/>
        </p:nvSpPr>
        <p:spPr>
          <a:xfrm rot="-5400000" flipV="1">
            <a:off x="16884502" y="8883502"/>
            <a:ext cx="1403498" cy="1403498"/>
          </a:xfrm>
          <a:custGeom>
            <a:avLst/>
            <a:gdLst/>
            <a:ahLst/>
            <a:cxnLst/>
            <a:rect l="l" t="t" r="r" b="b"/>
            <a:pathLst>
              <a:path w="1403498" h="1403498">
                <a:moveTo>
                  <a:pt x="0" y="1403498"/>
                </a:moveTo>
                <a:lnTo>
                  <a:pt x="1403498" y="1403498"/>
                </a:lnTo>
                <a:lnTo>
                  <a:pt x="1403498" y="0"/>
                </a:lnTo>
                <a:lnTo>
                  <a:pt x="0" y="0"/>
                </a:lnTo>
                <a:lnTo>
                  <a:pt x="0" y="1403498"/>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8" name="TextBox 8">
            <a:extLst>
              <a:ext uri="{FF2B5EF4-FFF2-40B4-BE49-F238E27FC236}">
                <a16:creationId xmlns:a16="http://schemas.microsoft.com/office/drawing/2014/main" id="{6FE92723-2310-67E8-2D7F-E66AFCF53251}"/>
              </a:ext>
            </a:extLst>
          </p:cNvPr>
          <p:cNvSpPr txBox="1"/>
          <p:nvPr/>
        </p:nvSpPr>
        <p:spPr>
          <a:xfrm>
            <a:off x="2400294" y="1104900"/>
            <a:ext cx="13677906" cy="615553"/>
          </a:xfrm>
          <a:prstGeom prst="rect">
            <a:avLst/>
          </a:prstGeom>
        </p:spPr>
        <p:txBody>
          <a:bodyPr wrap="square" lIns="0" tIns="0" rIns="0" bIns="0" rtlCol="0" anchor="t">
            <a:spAutoFit/>
          </a:bodyPr>
          <a:lstStyle/>
          <a:p>
            <a:pPr>
              <a:spcBef>
                <a:spcPct val="0"/>
              </a:spcBef>
            </a:pPr>
            <a:r>
              <a:rPr lang="en-US" sz="2000" spc="-150" dirty="0">
                <a:solidFill>
                  <a:srgbClr val="33866A"/>
                </a:solidFill>
                <a:latin typeface="Montserrat Ultra-Bold"/>
              </a:rPr>
              <a:t>COLLEGE OF COMPUTER STUDIES</a:t>
            </a:r>
          </a:p>
          <a:p>
            <a:pPr>
              <a:spcBef>
                <a:spcPct val="0"/>
              </a:spcBef>
            </a:pPr>
            <a:r>
              <a:rPr lang="en-US" sz="2000" spc="-150" dirty="0">
                <a:solidFill>
                  <a:srgbClr val="33866A"/>
                </a:solidFill>
                <a:latin typeface="Montserrat Ultra-Bold"/>
              </a:rPr>
              <a:t>BACHELOR OF SCIENCE IN INFORMATION TECHNOLOGY</a:t>
            </a:r>
          </a:p>
        </p:txBody>
      </p:sp>
      <p:pic>
        <p:nvPicPr>
          <p:cNvPr id="43" name="Picture 42" descr="A logo of a university&#10;&#10;Description automatically generated">
            <a:extLst>
              <a:ext uri="{FF2B5EF4-FFF2-40B4-BE49-F238E27FC236}">
                <a16:creationId xmlns:a16="http://schemas.microsoft.com/office/drawing/2014/main" id="{738DC2DF-868A-09B2-42CA-6ACC2D7604B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523" y="-44301"/>
            <a:ext cx="2216076" cy="2139801"/>
          </a:xfrm>
          <a:prstGeom prst="rect">
            <a:avLst/>
          </a:prstGeom>
        </p:spPr>
      </p:pic>
      <p:sp>
        <p:nvSpPr>
          <p:cNvPr id="72" name="Freeform 27">
            <a:extLst>
              <a:ext uri="{FF2B5EF4-FFF2-40B4-BE49-F238E27FC236}">
                <a16:creationId xmlns:a16="http://schemas.microsoft.com/office/drawing/2014/main" id="{96D41DEA-42B0-E62D-37A0-30B1DAA89C63}"/>
              </a:ext>
            </a:extLst>
          </p:cNvPr>
          <p:cNvSpPr/>
          <p:nvPr/>
        </p:nvSpPr>
        <p:spPr>
          <a:xfrm flipV="1">
            <a:off x="7257" y="8921602"/>
            <a:ext cx="1403498" cy="1403498"/>
          </a:xfrm>
          <a:custGeom>
            <a:avLst/>
            <a:gdLst/>
            <a:ahLst/>
            <a:cxnLst/>
            <a:rect l="l" t="t" r="r" b="b"/>
            <a:pathLst>
              <a:path w="1403498" h="1403498">
                <a:moveTo>
                  <a:pt x="0" y="1403498"/>
                </a:moveTo>
                <a:lnTo>
                  <a:pt x="1403498" y="1403498"/>
                </a:lnTo>
                <a:lnTo>
                  <a:pt x="1403498" y="0"/>
                </a:lnTo>
                <a:lnTo>
                  <a:pt x="0" y="0"/>
                </a:lnTo>
                <a:lnTo>
                  <a:pt x="0" y="1403498"/>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26" name="AutoShape 4">
            <a:extLst>
              <a:ext uri="{FF2B5EF4-FFF2-40B4-BE49-F238E27FC236}">
                <a16:creationId xmlns:a16="http://schemas.microsoft.com/office/drawing/2014/main" id="{8FCE384E-863D-B94F-913B-970ED8AAA99B}"/>
              </a:ext>
            </a:extLst>
          </p:cNvPr>
          <p:cNvSpPr/>
          <p:nvPr/>
        </p:nvSpPr>
        <p:spPr>
          <a:xfrm flipV="1">
            <a:off x="1665772" y="8877300"/>
            <a:ext cx="14869628" cy="40092"/>
          </a:xfrm>
          <a:prstGeom prst="line">
            <a:avLst/>
          </a:prstGeom>
          <a:ln w="3175" cap="flat">
            <a:solidFill>
              <a:srgbClr val="FFFEF2"/>
            </a:solidFill>
            <a:prstDash val="solid"/>
            <a:headEnd type="none" w="sm" len="sm"/>
            <a:tailEnd type="none" w="sm" len="sm"/>
          </a:ln>
        </p:spPr>
        <p:txBody>
          <a:bodyPr/>
          <a:lstStyle/>
          <a:p>
            <a:endParaRPr lang="en-US"/>
          </a:p>
        </p:txBody>
      </p:sp>
      <p:sp>
        <p:nvSpPr>
          <p:cNvPr id="13" name="TextBox 12">
            <a:extLst>
              <a:ext uri="{FF2B5EF4-FFF2-40B4-BE49-F238E27FC236}">
                <a16:creationId xmlns:a16="http://schemas.microsoft.com/office/drawing/2014/main" id="{FE8E30F0-DC7D-5A3C-231C-3B447CF4BD7E}"/>
              </a:ext>
            </a:extLst>
          </p:cNvPr>
          <p:cNvSpPr txBox="1"/>
          <p:nvPr/>
        </p:nvSpPr>
        <p:spPr>
          <a:xfrm>
            <a:off x="2559232" y="8953500"/>
            <a:ext cx="13118734" cy="1754326"/>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algn="ctr">
              <a:spcBef>
                <a:spcPct val="0"/>
              </a:spcBef>
            </a:pPr>
            <a:r>
              <a:rPr lang="en-US" sz="3600" spc="-150" dirty="0" err="1">
                <a:solidFill>
                  <a:srgbClr val="33866A"/>
                </a:solidFill>
                <a:highlight>
                  <a:srgbClr val="FFFEF2"/>
                </a:highlight>
                <a:latin typeface="Montserrat Ultra-Bold"/>
              </a:rPr>
              <a:t>TadaPOS</a:t>
            </a:r>
            <a:r>
              <a:rPr lang="en-US" sz="3600" spc="-150" dirty="0">
                <a:solidFill>
                  <a:srgbClr val="33866A"/>
                </a:solidFill>
                <a:highlight>
                  <a:srgbClr val="FFFEF2"/>
                </a:highlight>
                <a:latin typeface="Montserrat Ultra-Bold"/>
              </a:rPr>
              <a:t> Unified: Integrated Employee Attendance Management with QR Codes and Web-Based POS</a:t>
            </a:r>
          </a:p>
          <a:p>
            <a:pPr algn="ctr">
              <a:spcBef>
                <a:spcPct val="0"/>
              </a:spcBef>
            </a:pPr>
            <a:endParaRPr lang="en-US" sz="3600" spc="-150" dirty="0">
              <a:solidFill>
                <a:srgbClr val="33866A"/>
              </a:solidFill>
              <a:highlight>
                <a:srgbClr val="FFFEF2"/>
              </a:highlight>
              <a:latin typeface="Montserrat Ultra-Bold"/>
            </a:endParaRPr>
          </a:p>
        </p:txBody>
      </p:sp>
      <p:sp>
        <p:nvSpPr>
          <p:cNvPr id="6" name="Rectangle: Rounded Corners 5">
            <a:hlinkClick r:id="rId5" action="ppaction://hlinksldjump"/>
            <a:extLst>
              <a:ext uri="{FF2B5EF4-FFF2-40B4-BE49-F238E27FC236}">
                <a16:creationId xmlns:a16="http://schemas.microsoft.com/office/drawing/2014/main" id="{D6B5503E-2F89-05F8-4FBA-E69715C11FD8}"/>
              </a:ext>
            </a:extLst>
          </p:cNvPr>
          <p:cNvSpPr/>
          <p:nvPr/>
        </p:nvSpPr>
        <p:spPr>
          <a:xfrm>
            <a:off x="6045633" y="1979208"/>
            <a:ext cx="3555567" cy="954492"/>
          </a:xfrm>
          <a:prstGeom prst="roundRect">
            <a:avLst/>
          </a:prstGeom>
          <a:solidFill>
            <a:schemeClr val="bg2"/>
          </a:solidFill>
          <a:ln>
            <a:solidFill>
              <a:schemeClr val="bg1"/>
            </a:solid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GENERAL AND SPECIFIC OBJECTIVES OF THE STUDY</a:t>
            </a:r>
          </a:p>
        </p:txBody>
      </p:sp>
      <p:sp>
        <p:nvSpPr>
          <p:cNvPr id="7" name="Rectangle: Rounded Corners 6">
            <a:hlinkClick r:id="rId6" action="ppaction://hlinksldjump"/>
            <a:extLst>
              <a:ext uri="{FF2B5EF4-FFF2-40B4-BE49-F238E27FC236}">
                <a16:creationId xmlns:a16="http://schemas.microsoft.com/office/drawing/2014/main" id="{B27892B3-7095-11EF-C433-A28152FE0AD7}"/>
              </a:ext>
            </a:extLst>
          </p:cNvPr>
          <p:cNvSpPr/>
          <p:nvPr/>
        </p:nvSpPr>
        <p:spPr>
          <a:xfrm>
            <a:off x="9906000" y="1979208"/>
            <a:ext cx="2514600" cy="954492"/>
          </a:xfrm>
          <a:prstGeom prst="roundRect">
            <a:avLst/>
          </a:prstGeom>
          <a:solidFill>
            <a:srgbClr val="FFFEF2"/>
          </a:solidFill>
          <a:ln>
            <a:solidFill>
              <a:schemeClr val="bg1"/>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CONCEPTUAL FRAMEWORK</a:t>
            </a:r>
          </a:p>
        </p:txBody>
      </p:sp>
      <p:sp>
        <p:nvSpPr>
          <p:cNvPr id="9" name="Rectangle: Rounded Corners 8">
            <a:hlinkClick r:id="rId7" action="ppaction://hlinksldjump"/>
            <a:extLst>
              <a:ext uri="{FF2B5EF4-FFF2-40B4-BE49-F238E27FC236}">
                <a16:creationId xmlns:a16="http://schemas.microsoft.com/office/drawing/2014/main" id="{C0D04E76-5EEB-3DF2-36E4-22119F91D431}"/>
              </a:ext>
            </a:extLst>
          </p:cNvPr>
          <p:cNvSpPr/>
          <p:nvPr/>
        </p:nvSpPr>
        <p:spPr>
          <a:xfrm>
            <a:off x="12725400" y="1943100"/>
            <a:ext cx="2514600" cy="954492"/>
          </a:xfrm>
          <a:prstGeom prst="roundRect">
            <a:avLst/>
          </a:prstGeom>
          <a:solidFill>
            <a:srgbClr val="92D050"/>
          </a:solidFill>
          <a:ln>
            <a:solidFill>
              <a:schemeClr val="bg1"/>
            </a:solidFill>
          </a:ln>
          <a:effectLst>
            <a:outerShdw blurRad="57785" dist="33020" dir="3180000" algn="ctr">
              <a:srgbClr val="000000">
                <a:alpha val="30000"/>
              </a:srgbClr>
            </a:outerShdw>
            <a:reflection blurRad="6350" stA="52000" endA="300" endPos="35000" dir="5400000" sy="-100000" algn="bl" rotWithShape="0"/>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100" b="1"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PROPOSED METHODOLOGY</a:t>
            </a:r>
          </a:p>
        </p:txBody>
      </p:sp>
      <p:sp>
        <p:nvSpPr>
          <p:cNvPr id="14" name="Rectangle: Rounded Corners 13">
            <a:hlinkClick r:id="rId8" action="ppaction://hlinksldjump"/>
            <a:extLst>
              <a:ext uri="{FF2B5EF4-FFF2-40B4-BE49-F238E27FC236}">
                <a16:creationId xmlns:a16="http://schemas.microsoft.com/office/drawing/2014/main" id="{D3A25E77-BAED-0817-146E-12E60E67AD45}"/>
              </a:ext>
            </a:extLst>
          </p:cNvPr>
          <p:cNvSpPr/>
          <p:nvPr/>
        </p:nvSpPr>
        <p:spPr>
          <a:xfrm>
            <a:off x="328386" y="1943100"/>
            <a:ext cx="2514600"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TOPIC BACKGROUND</a:t>
            </a:r>
          </a:p>
        </p:txBody>
      </p:sp>
      <p:sp>
        <p:nvSpPr>
          <p:cNvPr id="16" name="Rectangle: Rounded Corners 15">
            <a:hlinkClick r:id="rId9" action="ppaction://hlinksldjump"/>
            <a:extLst>
              <a:ext uri="{FF2B5EF4-FFF2-40B4-BE49-F238E27FC236}">
                <a16:creationId xmlns:a16="http://schemas.microsoft.com/office/drawing/2014/main" id="{ED492679-FB04-27D0-6BDD-6AE1596533C5}"/>
              </a:ext>
            </a:extLst>
          </p:cNvPr>
          <p:cNvSpPr/>
          <p:nvPr/>
        </p:nvSpPr>
        <p:spPr>
          <a:xfrm>
            <a:off x="3207658" y="1979208"/>
            <a:ext cx="2514600" cy="954492"/>
          </a:xfrm>
          <a:prstGeom prst="roundRect">
            <a:avLst/>
          </a:prstGeom>
          <a:solidFill>
            <a:schemeClr val="bg2"/>
          </a:solidFill>
          <a:ln>
            <a:solidFill>
              <a:srgbClr val="FFFEF2"/>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F0502020204030204" pitchFamily="2" charset="0"/>
                <a:ea typeface="ADLaM Display" panose="020F0502020204030204" pitchFamily="2" charset="0"/>
                <a:cs typeface="ADLaM Display" panose="020F0502020204030204" pitchFamily="2" charset="0"/>
              </a:rPr>
              <a:t>PROBLEM STATEMENT</a:t>
            </a:r>
          </a:p>
        </p:txBody>
      </p:sp>
      <p:sp>
        <p:nvSpPr>
          <p:cNvPr id="23" name="Oval 22">
            <a:hlinkClick r:id="rId10" action="ppaction://hlinksldjump"/>
            <a:extLst>
              <a:ext uri="{FF2B5EF4-FFF2-40B4-BE49-F238E27FC236}">
                <a16:creationId xmlns:a16="http://schemas.microsoft.com/office/drawing/2014/main" id="{924F4359-C807-5773-83EB-C87026FB7D6A}"/>
              </a:ext>
            </a:extLst>
          </p:cNvPr>
          <p:cNvSpPr/>
          <p:nvPr/>
        </p:nvSpPr>
        <p:spPr>
          <a:xfrm>
            <a:off x="15986068" y="7962900"/>
            <a:ext cx="2073332" cy="2067607"/>
          </a:xfrm>
          <a:prstGeom prst="ellipse">
            <a:avLst/>
          </a:prstGeom>
          <a:solidFill>
            <a:srgbClr val="3386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hlinkClick r:id="rId11" action="ppaction://hlinksldjump"/>
            <a:extLst>
              <a:ext uri="{FF2B5EF4-FFF2-40B4-BE49-F238E27FC236}">
                <a16:creationId xmlns:a16="http://schemas.microsoft.com/office/drawing/2014/main" id="{28A0279E-B206-AE33-02C5-BF3A94ABAAD1}"/>
              </a:ext>
            </a:extLst>
          </p:cNvPr>
          <p:cNvSpPr/>
          <p:nvPr/>
        </p:nvSpPr>
        <p:spPr>
          <a:xfrm>
            <a:off x="258734" y="7952693"/>
            <a:ext cx="2073332" cy="2067607"/>
          </a:xfrm>
          <a:prstGeom prst="ellipse">
            <a:avLst/>
          </a:prstGeom>
          <a:solidFill>
            <a:srgbClr val="3386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Graphic 30" descr="Exit with solid fill">
            <a:hlinkClick r:id="rId10" action="ppaction://hlinksldjump"/>
            <a:extLst>
              <a:ext uri="{FF2B5EF4-FFF2-40B4-BE49-F238E27FC236}">
                <a16:creationId xmlns:a16="http://schemas.microsoft.com/office/drawing/2014/main" id="{E0F05512-42F0-A367-F9B0-4FC93EFAF7F5}"/>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6580602" y="8324279"/>
            <a:ext cx="1258442" cy="1258442"/>
          </a:xfrm>
          <a:prstGeom prst="rect">
            <a:avLst/>
          </a:prstGeom>
          <a:effectLst>
            <a:outerShdw blurRad="50800" dist="38100" dir="13500000" algn="br" rotWithShape="0">
              <a:prstClr val="black">
                <a:alpha val="40000"/>
              </a:prstClr>
            </a:outerShdw>
          </a:effectLst>
        </p:spPr>
      </p:pic>
      <p:pic>
        <p:nvPicPr>
          <p:cNvPr id="32" name="Graphic 31" descr="House with solid fill">
            <a:hlinkClick r:id="rId11" action="ppaction://hlinksldjump"/>
            <a:extLst>
              <a:ext uri="{FF2B5EF4-FFF2-40B4-BE49-F238E27FC236}">
                <a16:creationId xmlns:a16="http://schemas.microsoft.com/office/drawing/2014/main" id="{D330B7C1-4425-4F84-3B38-ED2364A93EB0}"/>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22963" y="8119822"/>
            <a:ext cx="1595140" cy="1595140"/>
          </a:xfrm>
          <a:prstGeom prst="rect">
            <a:avLst/>
          </a:prstGeom>
          <a:effectLst>
            <a:outerShdw blurRad="50800" dist="38100" dir="5400000" algn="t" rotWithShape="0">
              <a:prstClr val="black">
                <a:alpha val="40000"/>
              </a:prstClr>
            </a:outerShdw>
          </a:effectLst>
        </p:spPr>
      </p:pic>
      <p:sp>
        <p:nvSpPr>
          <p:cNvPr id="33" name="TextBox 32">
            <a:extLst>
              <a:ext uri="{FF2B5EF4-FFF2-40B4-BE49-F238E27FC236}">
                <a16:creationId xmlns:a16="http://schemas.microsoft.com/office/drawing/2014/main" id="{0F61F0BD-AEA9-162B-D31F-A660948A703C}"/>
              </a:ext>
            </a:extLst>
          </p:cNvPr>
          <p:cNvSpPr txBox="1"/>
          <p:nvPr/>
        </p:nvSpPr>
        <p:spPr>
          <a:xfrm>
            <a:off x="2144486" y="3227375"/>
            <a:ext cx="13999028" cy="646331"/>
          </a:xfrm>
          <a:prstGeom prst="rect">
            <a:avLst/>
          </a:prstGeom>
          <a:noFill/>
        </p:spPr>
        <p:txBody>
          <a:bodyPr wrap="square">
            <a:spAutoFit/>
          </a:bodyPr>
          <a:lstStyle/>
          <a:p>
            <a:pPr algn="ctr"/>
            <a:r>
              <a:rPr lang="en-US" sz="3600" dirty="0">
                <a:solidFill>
                  <a:schemeClr val="bg1"/>
                </a:solidFill>
                <a:latin typeface="Montserrat Ultra-Bold" panose="020B0604020202020204" charset="0"/>
                <a:cs typeface="Poppins ExtraBold" panose="00000900000000000000" pitchFamily="2" charset="0"/>
              </a:rPr>
              <a:t>WHY AGILE SDLC METHOD IS APPROPRIATE?</a:t>
            </a:r>
            <a:endParaRPr lang="en-PH" sz="3600" dirty="0">
              <a:solidFill>
                <a:schemeClr val="bg1"/>
              </a:solidFill>
              <a:latin typeface="Montserrat Ultra-Bold" panose="020B0604020202020204" charset="0"/>
              <a:cs typeface="Poppins ExtraBold" panose="00000900000000000000" pitchFamily="2" charset="0"/>
            </a:endParaRPr>
          </a:p>
        </p:txBody>
      </p:sp>
      <p:sp>
        <p:nvSpPr>
          <p:cNvPr id="10" name="TextBox 9">
            <a:extLst>
              <a:ext uri="{FF2B5EF4-FFF2-40B4-BE49-F238E27FC236}">
                <a16:creationId xmlns:a16="http://schemas.microsoft.com/office/drawing/2014/main" id="{3D1D6DF8-525E-458A-7A6D-45A5C7C227B0}"/>
              </a:ext>
            </a:extLst>
          </p:cNvPr>
          <p:cNvSpPr txBox="1"/>
          <p:nvPr/>
        </p:nvSpPr>
        <p:spPr>
          <a:xfrm>
            <a:off x="486095" y="3909814"/>
            <a:ext cx="17506303" cy="4893647"/>
          </a:xfrm>
          <a:prstGeom prst="rect">
            <a:avLst/>
          </a:prstGeom>
          <a:noFill/>
        </p:spPr>
        <p:txBody>
          <a:bodyPr wrap="square">
            <a:spAutoFit/>
          </a:bodyPr>
          <a:lstStyle/>
          <a:p>
            <a:pPr algn="ctr"/>
            <a:r>
              <a:rPr lang="en-US" sz="2400" b="1" i="0" dirty="0">
                <a:solidFill>
                  <a:schemeClr val="bg1"/>
                </a:solidFill>
                <a:effectLst/>
                <a:highlight>
                  <a:srgbClr val="92D050"/>
                </a:highlight>
                <a:latin typeface="Montserrat" panose="00000500000000000000" pitchFamily="2" charset="0"/>
              </a:rPr>
              <a:t>OBJECTIVE: </a:t>
            </a:r>
            <a:r>
              <a:rPr lang="en-US" sz="2400" b="0" i="0" dirty="0">
                <a:solidFill>
                  <a:schemeClr val="bg1"/>
                </a:solidFill>
                <a:effectLst/>
                <a:latin typeface="Montserrat" panose="00000500000000000000" pitchFamily="2" charset="0"/>
              </a:rPr>
              <a:t>To Enhance Employee Attendance Management and Streamline Point-of-Sale (POS) Operations</a:t>
            </a:r>
          </a:p>
          <a:p>
            <a:pPr algn="ctr"/>
            <a:endParaRPr lang="en-US" sz="2400" b="0" i="0" dirty="0">
              <a:solidFill>
                <a:schemeClr val="bg1"/>
              </a:solidFill>
              <a:effectLst/>
              <a:latin typeface="Montserrat" panose="00000500000000000000" pitchFamily="2" charset="0"/>
            </a:endParaRPr>
          </a:p>
          <a:p>
            <a:pPr algn="ctr"/>
            <a:r>
              <a:rPr lang="en-US" sz="2400" b="1" i="0" dirty="0">
                <a:solidFill>
                  <a:schemeClr val="bg1"/>
                </a:solidFill>
                <a:effectLst/>
                <a:highlight>
                  <a:srgbClr val="92D050"/>
                </a:highlight>
                <a:latin typeface="Montserrat" panose="00000500000000000000" pitchFamily="2" charset="0"/>
              </a:rPr>
              <a:t>METHODOLOGY: </a:t>
            </a:r>
            <a:r>
              <a:rPr lang="en-US" sz="2400" b="0" i="0" dirty="0">
                <a:solidFill>
                  <a:schemeClr val="bg1"/>
                </a:solidFill>
                <a:effectLst/>
                <a:latin typeface="Montserrat" panose="00000500000000000000" pitchFamily="2" charset="0"/>
              </a:rPr>
              <a:t>The adoption of the Agile Software Development Life Cycle (SDLC) methodology is highly appropriate for </a:t>
            </a:r>
            <a:r>
              <a:rPr lang="en-US" sz="2400" b="0" i="0" dirty="0" err="1">
                <a:solidFill>
                  <a:schemeClr val="bg1"/>
                </a:solidFill>
                <a:effectLst/>
                <a:latin typeface="Montserrat" panose="00000500000000000000" pitchFamily="2" charset="0"/>
              </a:rPr>
              <a:t>TadaPOS</a:t>
            </a:r>
            <a:r>
              <a:rPr lang="en-US" sz="2400" b="0" i="0" dirty="0">
                <a:solidFill>
                  <a:schemeClr val="bg1"/>
                </a:solidFill>
                <a:effectLst/>
                <a:latin typeface="Montserrat" panose="00000500000000000000" pitchFamily="2" charset="0"/>
              </a:rPr>
              <a:t> Unified. </a:t>
            </a:r>
            <a:r>
              <a:rPr lang="en-US" sz="2400" b="0" i="0" dirty="0" err="1">
                <a:solidFill>
                  <a:schemeClr val="bg1"/>
                </a:solidFill>
                <a:effectLst/>
                <a:latin typeface="Montserrat" panose="00000500000000000000" pitchFamily="2" charset="0"/>
              </a:rPr>
              <a:t>Agile's</a:t>
            </a:r>
            <a:r>
              <a:rPr lang="en-US" sz="2400" b="0" i="0" dirty="0">
                <a:solidFill>
                  <a:schemeClr val="bg1"/>
                </a:solidFill>
                <a:effectLst/>
                <a:latin typeface="Montserrat" panose="00000500000000000000" pitchFamily="2" charset="0"/>
              </a:rPr>
              <a:t> flexibility allows us to adapt to changing needs, ensuring that our integrated system stays relevant and effective.</a:t>
            </a:r>
          </a:p>
          <a:p>
            <a:pPr algn="ctr"/>
            <a:endParaRPr lang="en-US" sz="2400" b="0" i="0" dirty="0">
              <a:solidFill>
                <a:schemeClr val="bg1"/>
              </a:solidFill>
              <a:effectLst/>
              <a:latin typeface="Montserrat" panose="00000500000000000000" pitchFamily="2" charset="0"/>
            </a:endParaRPr>
          </a:p>
          <a:p>
            <a:pPr algn="ctr"/>
            <a:r>
              <a:rPr lang="en-US" sz="2400" b="0" i="0" dirty="0" err="1">
                <a:solidFill>
                  <a:schemeClr val="bg1"/>
                </a:solidFill>
                <a:effectLst/>
                <a:latin typeface="Montserrat" panose="00000500000000000000" pitchFamily="2" charset="0"/>
              </a:rPr>
              <a:t>Agile's</a:t>
            </a:r>
            <a:r>
              <a:rPr lang="en-US" sz="2400" b="0" i="0" dirty="0">
                <a:solidFill>
                  <a:schemeClr val="bg1"/>
                </a:solidFill>
                <a:effectLst/>
                <a:latin typeface="Montserrat" panose="00000500000000000000" pitchFamily="2" charset="0"/>
              </a:rPr>
              <a:t> iterative development approach enables continuous improvement and integration of features. Each sprint, typically lasting two to four weeks, produces an incremental deliverable, facilitating the evolution of </a:t>
            </a:r>
            <a:r>
              <a:rPr lang="en-US" sz="2400" b="0" i="0" dirty="0" err="1">
                <a:solidFill>
                  <a:schemeClr val="bg1"/>
                </a:solidFill>
                <a:effectLst/>
                <a:latin typeface="Montserrat" panose="00000500000000000000" pitchFamily="2" charset="0"/>
              </a:rPr>
              <a:t>TadaPOS</a:t>
            </a:r>
            <a:r>
              <a:rPr lang="en-US" sz="2400" b="0" i="0" dirty="0">
                <a:solidFill>
                  <a:schemeClr val="bg1"/>
                </a:solidFill>
                <a:effectLst/>
                <a:latin typeface="Montserrat" panose="00000500000000000000" pitchFamily="2" charset="0"/>
              </a:rPr>
              <a:t> Unified.</a:t>
            </a:r>
          </a:p>
          <a:p>
            <a:pPr algn="ctr"/>
            <a:endParaRPr lang="en-US" sz="2400" b="0" i="0" dirty="0">
              <a:solidFill>
                <a:schemeClr val="bg1"/>
              </a:solidFill>
              <a:effectLst/>
              <a:latin typeface="Montserrat" panose="00000500000000000000" pitchFamily="2" charset="0"/>
            </a:endParaRPr>
          </a:p>
          <a:p>
            <a:pPr algn="ctr"/>
            <a:r>
              <a:rPr lang="en-US" sz="2400" b="0" i="0" dirty="0">
                <a:solidFill>
                  <a:schemeClr val="bg1"/>
                </a:solidFill>
                <a:effectLst/>
                <a:latin typeface="Montserrat" panose="00000500000000000000" pitchFamily="2" charset="0"/>
              </a:rPr>
              <a:t>By embracing Agile, we can enhance employee attendance management, refine the POS system, and achieve our goal of providing a seamless QR code-based web-based POS solution.</a:t>
            </a:r>
          </a:p>
          <a:p>
            <a:pPr algn="ctr">
              <a:buFont typeface="+mj-lt"/>
              <a:buAutoNum type="arabicPeriod"/>
            </a:pPr>
            <a:endParaRPr lang="en-US" sz="2400" b="0" i="0" dirty="0">
              <a:solidFill>
                <a:schemeClr val="bg1"/>
              </a:solidFill>
              <a:effectLst/>
              <a:latin typeface="Montserrat" panose="00000500000000000000" pitchFamily="2" charset="0"/>
            </a:endParaRPr>
          </a:p>
        </p:txBody>
      </p:sp>
      <p:pic>
        <p:nvPicPr>
          <p:cNvPr id="11" name="Graphic 10" descr="Rating 1 Star with solid fill">
            <a:extLst>
              <a:ext uri="{FF2B5EF4-FFF2-40B4-BE49-F238E27FC236}">
                <a16:creationId xmlns:a16="http://schemas.microsoft.com/office/drawing/2014/main" id="{8C19E6DE-4A6F-215B-F4D8-38D4D8029F84}"/>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5316200" y="315185"/>
            <a:ext cx="914400" cy="914400"/>
          </a:xfrm>
          <a:prstGeom prst="rect">
            <a:avLst/>
          </a:prstGeom>
        </p:spPr>
      </p:pic>
      <p:pic>
        <p:nvPicPr>
          <p:cNvPr id="15" name="Graphic 14" descr="Rating 1 Star with solid fill">
            <a:extLst>
              <a:ext uri="{FF2B5EF4-FFF2-40B4-BE49-F238E27FC236}">
                <a16:creationId xmlns:a16="http://schemas.microsoft.com/office/drawing/2014/main" id="{17502268-8BCA-C34D-2A31-B859BAE31564}"/>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l="33333" b="12717"/>
          <a:stretch/>
        </p:blipFill>
        <p:spPr>
          <a:xfrm>
            <a:off x="16230600" y="320613"/>
            <a:ext cx="609600" cy="798108"/>
          </a:xfrm>
          <a:prstGeom prst="rect">
            <a:avLst/>
          </a:prstGeom>
        </p:spPr>
      </p:pic>
      <p:pic>
        <p:nvPicPr>
          <p:cNvPr id="17" name="Graphic 16" descr="Rating 1 Star with solid fill">
            <a:extLst>
              <a:ext uri="{FF2B5EF4-FFF2-40B4-BE49-F238E27FC236}">
                <a16:creationId xmlns:a16="http://schemas.microsoft.com/office/drawing/2014/main" id="{65BE45C7-4B83-8879-7D79-E6FA6EC057BA}"/>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l="33333" b="10048"/>
          <a:stretch/>
        </p:blipFill>
        <p:spPr>
          <a:xfrm>
            <a:off x="16827500" y="320482"/>
            <a:ext cx="609600" cy="822518"/>
          </a:xfrm>
          <a:prstGeom prst="rect">
            <a:avLst/>
          </a:prstGeom>
        </p:spPr>
      </p:pic>
      <p:pic>
        <p:nvPicPr>
          <p:cNvPr id="18" name="Graphic 17" descr="Rating 1 Star with solid fill">
            <a:extLst>
              <a:ext uri="{FF2B5EF4-FFF2-40B4-BE49-F238E27FC236}">
                <a16:creationId xmlns:a16="http://schemas.microsoft.com/office/drawing/2014/main" id="{C2BA1219-9372-C732-4C55-73799ADACCCB}"/>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l="68056" r="-1" b="10048"/>
          <a:stretch/>
        </p:blipFill>
        <p:spPr>
          <a:xfrm>
            <a:off x="17373600" y="320482"/>
            <a:ext cx="292100" cy="822518"/>
          </a:xfrm>
          <a:prstGeom prst="rect">
            <a:avLst/>
          </a:prstGeom>
        </p:spPr>
      </p:pic>
      <p:pic>
        <p:nvPicPr>
          <p:cNvPr id="19" name="Graphic 18" descr="Rating 1 Star with solid fill">
            <a:extLst>
              <a:ext uri="{FF2B5EF4-FFF2-40B4-BE49-F238E27FC236}">
                <a16:creationId xmlns:a16="http://schemas.microsoft.com/office/drawing/2014/main" id="{EA6AC0C6-EDDC-6F09-0B09-5AE1E68E2E5A}"/>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r="66667" b="14388"/>
          <a:stretch/>
        </p:blipFill>
        <p:spPr>
          <a:xfrm>
            <a:off x="15621000" y="322071"/>
            <a:ext cx="304800" cy="782829"/>
          </a:xfrm>
          <a:prstGeom prst="rect">
            <a:avLst/>
          </a:prstGeom>
        </p:spPr>
      </p:pic>
      <p:pic>
        <p:nvPicPr>
          <p:cNvPr id="20" name="Graphic 19" descr="Rating 1 Star with solid fill">
            <a:extLst>
              <a:ext uri="{FF2B5EF4-FFF2-40B4-BE49-F238E27FC236}">
                <a16:creationId xmlns:a16="http://schemas.microsoft.com/office/drawing/2014/main" id="{0CDEC95A-6FF9-26AD-2338-A9EF42930098}"/>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5316200" y="320482"/>
            <a:ext cx="914400" cy="914400"/>
          </a:xfrm>
          <a:prstGeom prst="rect">
            <a:avLst/>
          </a:prstGeom>
        </p:spPr>
      </p:pic>
      <p:sp>
        <p:nvSpPr>
          <p:cNvPr id="21" name="Rectangle: Rounded Corners 20">
            <a:hlinkClick r:id="rId18" action="ppaction://hlinksldjump"/>
            <a:extLst>
              <a:ext uri="{FF2B5EF4-FFF2-40B4-BE49-F238E27FC236}">
                <a16:creationId xmlns:a16="http://schemas.microsoft.com/office/drawing/2014/main" id="{AA00DF5F-9433-ABD1-FC02-6A52377BFB2E}"/>
              </a:ext>
            </a:extLst>
          </p:cNvPr>
          <p:cNvSpPr/>
          <p:nvPr/>
        </p:nvSpPr>
        <p:spPr>
          <a:xfrm>
            <a:off x="15560732" y="1979208"/>
            <a:ext cx="2514600"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EXPECTED OUTPUT</a:t>
            </a:r>
          </a:p>
        </p:txBody>
      </p:sp>
    </p:spTree>
    <p:extLst>
      <p:ext uri="{BB962C8B-B14F-4D97-AF65-F5344CB8AC3E}">
        <p14:creationId xmlns:p14="http://schemas.microsoft.com/office/powerpoint/2010/main" val="3994214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EF2"/>
        </a:solidFill>
        <a:effectLst/>
      </p:bgPr>
    </p:bg>
    <p:spTree>
      <p:nvGrpSpPr>
        <p:cNvPr id="1" name=""/>
        <p:cNvGrpSpPr/>
        <p:nvPr/>
      </p:nvGrpSpPr>
      <p:grpSpPr>
        <a:xfrm>
          <a:off x="0" y="0"/>
          <a:ext cx="0" cy="0"/>
          <a:chOff x="0" y="0"/>
          <a:chExt cx="0" cy="0"/>
        </a:xfrm>
      </p:grpSpPr>
      <p:grpSp>
        <p:nvGrpSpPr>
          <p:cNvPr id="2" name="Group 2"/>
          <p:cNvGrpSpPr/>
          <p:nvPr/>
        </p:nvGrpSpPr>
        <p:grpSpPr>
          <a:xfrm>
            <a:off x="0" y="1979208"/>
            <a:ext cx="18288000" cy="8383814"/>
            <a:chOff x="0" y="0"/>
            <a:chExt cx="4816593" cy="1863811"/>
          </a:xfrm>
        </p:grpSpPr>
        <p:sp>
          <p:nvSpPr>
            <p:cNvPr id="3" name="Freeform 3"/>
            <p:cNvSpPr/>
            <p:nvPr/>
          </p:nvSpPr>
          <p:spPr>
            <a:xfrm>
              <a:off x="0" y="0"/>
              <a:ext cx="4816592" cy="1863811"/>
            </a:xfrm>
            <a:custGeom>
              <a:avLst/>
              <a:gdLst/>
              <a:ahLst/>
              <a:cxnLst/>
              <a:rect l="l" t="t" r="r" b="b"/>
              <a:pathLst>
                <a:path w="4816592" h="1863811">
                  <a:moveTo>
                    <a:pt x="0" y="0"/>
                  </a:moveTo>
                  <a:lnTo>
                    <a:pt x="4816592" y="0"/>
                  </a:lnTo>
                  <a:lnTo>
                    <a:pt x="4816592" y="1863811"/>
                  </a:lnTo>
                  <a:lnTo>
                    <a:pt x="0" y="1863811"/>
                  </a:lnTo>
                  <a:close/>
                </a:path>
              </a:pathLst>
            </a:custGeom>
            <a:solidFill>
              <a:srgbClr val="216C53"/>
            </a:solidFill>
          </p:spPr>
          <p:txBody>
            <a:bodyPr/>
            <a:lstStyle/>
            <a:p>
              <a:endParaRPr lang="en-US"/>
            </a:p>
          </p:txBody>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2400294" y="154307"/>
            <a:ext cx="13677906" cy="1022268"/>
          </a:xfrm>
          <a:prstGeom prst="rect">
            <a:avLst/>
          </a:prstGeom>
        </p:spPr>
        <p:txBody>
          <a:bodyPr wrap="square" lIns="0" tIns="0" rIns="0" bIns="0" rtlCol="0" anchor="t">
            <a:spAutoFit/>
          </a:bodyPr>
          <a:lstStyle/>
          <a:p>
            <a:pPr>
              <a:lnSpc>
                <a:spcPts val="8620"/>
              </a:lnSpc>
              <a:spcBef>
                <a:spcPct val="0"/>
              </a:spcBef>
            </a:pPr>
            <a:r>
              <a:rPr lang="en-US" sz="6157" spc="-300" dirty="0">
                <a:solidFill>
                  <a:srgbClr val="216C53"/>
                </a:solidFill>
                <a:latin typeface="Montserrat Ultra-Bold"/>
              </a:rPr>
              <a:t>MINDORO </a:t>
            </a:r>
            <a:r>
              <a:rPr lang="en-US" sz="6157" spc="-300" dirty="0">
                <a:solidFill>
                  <a:srgbClr val="33866A"/>
                </a:solidFill>
                <a:latin typeface="Montserrat Ultra-Bold"/>
              </a:rPr>
              <a:t>STATE</a:t>
            </a:r>
            <a:r>
              <a:rPr lang="en-US" sz="6157" spc="-300" dirty="0">
                <a:solidFill>
                  <a:srgbClr val="216C53"/>
                </a:solidFill>
                <a:latin typeface="Montserrat Ultra-Bold"/>
              </a:rPr>
              <a:t> UNIVERSITY</a:t>
            </a:r>
            <a:endParaRPr lang="en-US" sz="6157" spc="-300" dirty="0">
              <a:solidFill>
                <a:srgbClr val="33866A"/>
              </a:solidFill>
              <a:latin typeface="Montserrat Ultra-Bold"/>
            </a:endParaRPr>
          </a:p>
        </p:txBody>
      </p:sp>
      <p:sp>
        <p:nvSpPr>
          <p:cNvPr id="27" name="Freeform 27"/>
          <p:cNvSpPr/>
          <p:nvPr/>
        </p:nvSpPr>
        <p:spPr>
          <a:xfrm rot="-5400000" flipV="1">
            <a:off x="16884502" y="8883502"/>
            <a:ext cx="1403498" cy="1403498"/>
          </a:xfrm>
          <a:custGeom>
            <a:avLst/>
            <a:gdLst/>
            <a:ahLst/>
            <a:cxnLst/>
            <a:rect l="l" t="t" r="r" b="b"/>
            <a:pathLst>
              <a:path w="1403498" h="1403498">
                <a:moveTo>
                  <a:pt x="0" y="1403498"/>
                </a:moveTo>
                <a:lnTo>
                  <a:pt x="1403498" y="1403498"/>
                </a:lnTo>
                <a:lnTo>
                  <a:pt x="1403498" y="0"/>
                </a:lnTo>
                <a:lnTo>
                  <a:pt x="0" y="0"/>
                </a:lnTo>
                <a:lnTo>
                  <a:pt x="0" y="1403498"/>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8" name="TextBox 8">
            <a:extLst>
              <a:ext uri="{FF2B5EF4-FFF2-40B4-BE49-F238E27FC236}">
                <a16:creationId xmlns:a16="http://schemas.microsoft.com/office/drawing/2014/main" id="{6FE92723-2310-67E8-2D7F-E66AFCF53251}"/>
              </a:ext>
            </a:extLst>
          </p:cNvPr>
          <p:cNvSpPr txBox="1"/>
          <p:nvPr/>
        </p:nvSpPr>
        <p:spPr>
          <a:xfrm>
            <a:off x="2400294" y="1104900"/>
            <a:ext cx="13677906" cy="615553"/>
          </a:xfrm>
          <a:prstGeom prst="rect">
            <a:avLst/>
          </a:prstGeom>
        </p:spPr>
        <p:txBody>
          <a:bodyPr wrap="square" lIns="0" tIns="0" rIns="0" bIns="0" rtlCol="0" anchor="t">
            <a:spAutoFit/>
          </a:bodyPr>
          <a:lstStyle/>
          <a:p>
            <a:pPr>
              <a:spcBef>
                <a:spcPct val="0"/>
              </a:spcBef>
            </a:pPr>
            <a:r>
              <a:rPr lang="en-US" sz="2000" spc="-150" dirty="0">
                <a:solidFill>
                  <a:srgbClr val="33866A"/>
                </a:solidFill>
                <a:latin typeface="Montserrat Ultra-Bold"/>
              </a:rPr>
              <a:t>COLLEGE OF COMPUTER STUDIES</a:t>
            </a:r>
          </a:p>
          <a:p>
            <a:pPr>
              <a:spcBef>
                <a:spcPct val="0"/>
              </a:spcBef>
            </a:pPr>
            <a:r>
              <a:rPr lang="en-US" sz="2000" spc="-150" dirty="0">
                <a:solidFill>
                  <a:srgbClr val="33866A"/>
                </a:solidFill>
                <a:latin typeface="Montserrat Ultra-Bold"/>
              </a:rPr>
              <a:t>BACHELOR OF SCIENCE IN INFORMATION TECHNOLOGY</a:t>
            </a:r>
          </a:p>
        </p:txBody>
      </p:sp>
      <p:pic>
        <p:nvPicPr>
          <p:cNvPr id="43" name="Picture 42" descr="A logo of a university&#10;&#10;Description automatically generated">
            <a:extLst>
              <a:ext uri="{FF2B5EF4-FFF2-40B4-BE49-F238E27FC236}">
                <a16:creationId xmlns:a16="http://schemas.microsoft.com/office/drawing/2014/main" id="{738DC2DF-868A-09B2-42CA-6ACC2D7604B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523" y="-44301"/>
            <a:ext cx="2216076" cy="2139801"/>
          </a:xfrm>
          <a:prstGeom prst="rect">
            <a:avLst/>
          </a:prstGeom>
        </p:spPr>
      </p:pic>
      <p:sp>
        <p:nvSpPr>
          <p:cNvPr id="72" name="Freeform 27">
            <a:extLst>
              <a:ext uri="{FF2B5EF4-FFF2-40B4-BE49-F238E27FC236}">
                <a16:creationId xmlns:a16="http://schemas.microsoft.com/office/drawing/2014/main" id="{96D41DEA-42B0-E62D-37A0-30B1DAA89C63}"/>
              </a:ext>
            </a:extLst>
          </p:cNvPr>
          <p:cNvSpPr/>
          <p:nvPr/>
        </p:nvSpPr>
        <p:spPr>
          <a:xfrm flipV="1">
            <a:off x="7257" y="8921602"/>
            <a:ext cx="1403498" cy="1403498"/>
          </a:xfrm>
          <a:custGeom>
            <a:avLst/>
            <a:gdLst/>
            <a:ahLst/>
            <a:cxnLst/>
            <a:rect l="l" t="t" r="r" b="b"/>
            <a:pathLst>
              <a:path w="1403498" h="1403498">
                <a:moveTo>
                  <a:pt x="0" y="1403498"/>
                </a:moveTo>
                <a:lnTo>
                  <a:pt x="1403498" y="1403498"/>
                </a:lnTo>
                <a:lnTo>
                  <a:pt x="1403498" y="0"/>
                </a:lnTo>
                <a:lnTo>
                  <a:pt x="0" y="0"/>
                </a:lnTo>
                <a:lnTo>
                  <a:pt x="0" y="1403498"/>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26" name="AutoShape 4">
            <a:extLst>
              <a:ext uri="{FF2B5EF4-FFF2-40B4-BE49-F238E27FC236}">
                <a16:creationId xmlns:a16="http://schemas.microsoft.com/office/drawing/2014/main" id="{8FCE384E-863D-B94F-913B-970ED8AAA99B}"/>
              </a:ext>
            </a:extLst>
          </p:cNvPr>
          <p:cNvSpPr/>
          <p:nvPr/>
        </p:nvSpPr>
        <p:spPr>
          <a:xfrm flipV="1">
            <a:off x="1665772" y="8877300"/>
            <a:ext cx="14869628" cy="40092"/>
          </a:xfrm>
          <a:prstGeom prst="line">
            <a:avLst/>
          </a:prstGeom>
          <a:ln w="3175" cap="flat">
            <a:solidFill>
              <a:srgbClr val="FFFEF2"/>
            </a:solidFill>
            <a:prstDash val="solid"/>
            <a:headEnd type="none" w="sm" len="sm"/>
            <a:tailEnd type="none" w="sm" len="sm"/>
          </a:ln>
        </p:spPr>
        <p:txBody>
          <a:bodyPr/>
          <a:lstStyle/>
          <a:p>
            <a:endParaRPr lang="en-US"/>
          </a:p>
        </p:txBody>
      </p:sp>
      <p:sp>
        <p:nvSpPr>
          <p:cNvPr id="11" name="Oval 10">
            <a:hlinkClick r:id="rId5" action="ppaction://hlinksldjump"/>
            <a:extLst>
              <a:ext uri="{FF2B5EF4-FFF2-40B4-BE49-F238E27FC236}">
                <a16:creationId xmlns:a16="http://schemas.microsoft.com/office/drawing/2014/main" id="{9F7A63F4-B32C-F3D7-42E7-DA0ABCE56376}"/>
              </a:ext>
            </a:extLst>
          </p:cNvPr>
          <p:cNvSpPr/>
          <p:nvPr/>
        </p:nvSpPr>
        <p:spPr>
          <a:xfrm>
            <a:off x="16002000" y="7952693"/>
            <a:ext cx="2073332" cy="2067607"/>
          </a:xfrm>
          <a:prstGeom prst="ellipse">
            <a:avLst/>
          </a:prstGeom>
          <a:solidFill>
            <a:srgbClr val="3386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FE8E30F0-DC7D-5A3C-231C-3B447CF4BD7E}"/>
              </a:ext>
            </a:extLst>
          </p:cNvPr>
          <p:cNvSpPr txBox="1"/>
          <p:nvPr/>
        </p:nvSpPr>
        <p:spPr>
          <a:xfrm>
            <a:off x="2559232" y="8953500"/>
            <a:ext cx="13118734" cy="1754326"/>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algn="ctr">
              <a:spcBef>
                <a:spcPct val="0"/>
              </a:spcBef>
            </a:pPr>
            <a:r>
              <a:rPr lang="en-US" sz="3600" spc="-150" dirty="0" err="1">
                <a:solidFill>
                  <a:srgbClr val="33866A"/>
                </a:solidFill>
                <a:highlight>
                  <a:srgbClr val="FFFEF2"/>
                </a:highlight>
                <a:latin typeface="Montserrat Ultra-Bold"/>
              </a:rPr>
              <a:t>TadaPOS</a:t>
            </a:r>
            <a:r>
              <a:rPr lang="en-US" sz="3600" spc="-150" dirty="0">
                <a:solidFill>
                  <a:srgbClr val="33866A"/>
                </a:solidFill>
                <a:highlight>
                  <a:srgbClr val="FFFEF2"/>
                </a:highlight>
                <a:latin typeface="Montserrat Ultra-Bold"/>
              </a:rPr>
              <a:t> Unified: Integrated Employee Attendance Management with QR Codes and Web-Based POS</a:t>
            </a:r>
          </a:p>
          <a:p>
            <a:pPr algn="ctr">
              <a:spcBef>
                <a:spcPct val="0"/>
              </a:spcBef>
            </a:pPr>
            <a:endParaRPr lang="en-US" sz="3600" spc="-150" dirty="0">
              <a:solidFill>
                <a:srgbClr val="33866A"/>
              </a:solidFill>
              <a:highlight>
                <a:srgbClr val="FFFEF2"/>
              </a:highlight>
              <a:latin typeface="Montserrat Ultra-Bold"/>
            </a:endParaRPr>
          </a:p>
        </p:txBody>
      </p:sp>
      <p:sp>
        <p:nvSpPr>
          <p:cNvPr id="6" name="Rectangle: Rounded Corners 5">
            <a:hlinkClick r:id="rId6" action="ppaction://hlinksldjump"/>
            <a:extLst>
              <a:ext uri="{FF2B5EF4-FFF2-40B4-BE49-F238E27FC236}">
                <a16:creationId xmlns:a16="http://schemas.microsoft.com/office/drawing/2014/main" id="{89BD27E8-7B5A-A916-DD10-98DD5C70FDD7}"/>
              </a:ext>
            </a:extLst>
          </p:cNvPr>
          <p:cNvSpPr/>
          <p:nvPr/>
        </p:nvSpPr>
        <p:spPr>
          <a:xfrm>
            <a:off x="6045633" y="1979208"/>
            <a:ext cx="3555567" cy="954492"/>
          </a:xfrm>
          <a:prstGeom prst="roundRect">
            <a:avLst/>
          </a:prstGeom>
          <a:solidFill>
            <a:schemeClr val="bg2"/>
          </a:solidFill>
          <a:ln>
            <a:solidFill>
              <a:schemeClr val="bg1"/>
            </a:solid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GENERAL AND SPECIFIC OBJECTIVES OF THE STUDY</a:t>
            </a:r>
          </a:p>
        </p:txBody>
      </p:sp>
      <p:sp>
        <p:nvSpPr>
          <p:cNvPr id="7" name="Rectangle: Rounded Corners 6">
            <a:hlinkClick r:id="rId7" action="ppaction://hlinksldjump"/>
            <a:extLst>
              <a:ext uri="{FF2B5EF4-FFF2-40B4-BE49-F238E27FC236}">
                <a16:creationId xmlns:a16="http://schemas.microsoft.com/office/drawing/2014/main" id="{10C266EE-C365-A540-5515-BF9A6B4FF19E}"/>
              </a:ext>
            </a:extLst>
          </p:cNvPr>
          <p:cNvSpPr/>
          <p:nvPr/>
        </p:nvSpPr>
        <p:spPr>
          <a:xfrm>
            <a:off x="9906000" y="1979208"/>
            <a:ext cx="2514600" cy="954492"/>
          </a:xfrm>
          <a:prstGeom prst="roundRect">
            <a:avLst/>
          </a:prstGeom>
          <a:solidFill>
            <a:schemeClr val="bg2"/>
          </a:solidFill>
          <a:ln>
            <a:solidFill>
              <a:schemeClr val="bg1"/>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CONCEPTUAL FRAMEWORK</a:t>
            </a:r>
          </a:p>
        </p:txBody>
      </p:sp>
      <p:sp>
        <p:nvSpPr>
          <p:cNvPr id="14" name="Rectangle: Rounded Corners 13">
            <a:hlinkClick r:id="rId8" action="ppaction://hlinksldjump"/>
            <a:extLst>
              <a:ext uri="{FF2B5EF4-FFF2-40B4-BE49-F238E27FC236}">
                <a16:creationId xmlns:a16="http://schemas.microsoft.com/office/drawing/2014/main" id="{E3DC5AEB-F667-889F-58D2-E1D38759D277}"/>
              </a:ext>
            </a:extLst>
          </p:cNvPr>
          <p:cNvSpPr/>
          <p:nvPr/>
        </p:nvSpPr>
        <p:spPr>
          <a:xfrm>
            <a:off x="328386" y="1943100"/>
            <a:ext cx="2514600"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TOPIC BACKGROUND</a:t>
            </a:r>
          </a:p>
        </p:txBody>
      </p:sp>
      <p:sp>
        <p:nvSpPr>
          <p:cNvPr id="16" name="Rectangle: Rounded Corners 15">
            <a:hlinkClick r:id="rId9" action="ppaction://hlinksldjump"/>
            <a:extLst>
              <a:ext uri="{FF2B5EF4-FFF2-40B4-BE49-F238E27FC236}">
                <a16:creationId xmlns:a16="http://schemas.microsoft.com/office/drawing/2014/main" id="{65ABA3E0-672E-6B59-6160-E27167A7FE07}"/>
              </a:ext>
            </a:extLst>
          </p:cNvPr>
          <p:cNvSpPr/>
          <p:nvPr/>
        </p:nvSpPr>
        <p:spPr>
          <a:xfrm>
            <a:off x="3207658" y="1979208"/>
            <a:ext cx="2514600" cy="954492"/>
          </a:xfrm>
          <a:prstGeom prst="roundRect">
            <a:avLst/>
          </a:prstGeom>
          <a:solidFill>
            <a:schemeClr val="bg2"/>
          </a:solidFill>
          <a:ln>
            <a:solidFill>
              <a:srgbClr val="FFFEF2"/>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F0502020204030204" pitchFamily="2" charset="0"/>
                <a:ea typeface="ADLaM Display" panose="020F0502020204030204" pitchFamily="2" charset="0"/>
                <a:cs typeface="ADLaM Display" panose="020F0502020204030204" pitchFamily="2" charset="0"/>
              </a:rPr>
              <a:t>PROBLEM STATEMENT</a:t>
            </a:r>
          </a:p>
        </p:txBody>
      </p:sp>
      <p:sp>
        <p:nvSpPr>
          <p:cNvPr id="19" name="Oval 18">
            <a:hlinkClick r:id="rId10" action="ppaction://hlinksldjump"/>
            <a:extLst>
              <a:ext uri="{FF2B5EF4-FFF2-40B4-BE49-F238E27FC236}">
                <a16:creationId xmlns:a16="http://schemas.microsoft.com/office/drawing/2014/main" id="{6FDB6A74-ECA7-B63C-F4F1-493CEBD4A027}"/>
              </a:ext>
            </a:extLst>
          </p:cNvPr>
          <p:cNvSpPr/>
          <p:nvPr/>
        </p:nvSpPr>
        <p:spPr>
          <a:xfrm>
            <a:off x="258734" y="7952693"/>
            <a:ext cx="2073332" cy="2067607"/>
          </a:xfrm>
          <a:prstGeom prst="ellipse">
            <a:avLst/>
          </a:prstGeom>
          <a:solidFill>
            <a:srgbClr val="3386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raphic 21" descr="House with solid fill">
            <a:extLst>
              <a:ext uri="{FF2B5EF4-FFF2-40B4-BE49-F238E27FC236}">
                <a16:creationId xmlns:a16="http://schemas.microsoft.com/office/drawing/2014/main" id="{B51E1B22-2555-5B7F-0FCD-E65391E740C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38460" y="8115300"/>
            <a:ext cx="1595140" cy="1595140"/>
          </a:xfrm>
          <a:prstGeom prst="rect">
            <a:avLst/>
          </a:prstGeom>
          <a:effectLst>
            <a:outerShdw blurRad="50800" dist="38100" dir="5400000" algn="t" rotWithShape="0">
              <a:prstClr val="black">
                <a:alpha val="40000"/>
              </a:prstClr>
            </a:outerShdw>
          </a:effectLst>
        </p:spPr>
      </p:pic>
      <p:sp>
        <p:nvSpPr>
          <p:cNvPr id="23" name="Oval 22">
            <a:hlinkClick r:id="rId10" action="ppaction://hlinksldjump"/>
            <a:extLst>
              <a:ext uri="{FF2B5EF4-FFF2-40B4-BE49-F238E27FC236}">
                <a16:creationId xmlns:a16="http://schemas.microsoft.com/office/drawing/2014/main" id="{B1AAA545-3F63-13C6-3252-8C10513CE8A0}"/>
              </a:ext>
            </a:extLst>
          </p:cNvPr>
          <p:cNvSpPr/>
          <p:nvPr/>
        </p:nvSpPr>
        <p:spPr>
          <a:xfrm>
            <a:off x="243237" y="7957215"/>
            <a:ext cx="2073332" cy="2067607"/>
          </a:xfrm>
          <a:prstGeom prst="ellipse">
            <a:avLst/>
          </a:prstGeom>
          <a:solidFill>
            <a:srgbClr val="3386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Graphic 25" descr="Exit with solid fill">
            <a:hlinkClick r:id="rId5" action="ppaction://hlinksldjump"/>
            <a:extLst>
              <a:ext uri="{FF2B5EF4-FFF2-40B4-BE49-F238E27FC236}">
                <a16:creationId xmlns:a16="http://schemas.microsoft.com/office/drawing/2014/main" id="{13BF8606-C63C-472C-D6D4-3D39FBED960F}"/>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6580602" y="8324279"/>
            <a:ext cx="1258442" cy="1258442"/>
          </a:xfrm>
          <a:prstGeom prst="rect">
            <a:avLst/>
          </a:prstGeom>
          <a:effectLst>
            <a:outerShdw blurRad="50800" dist="38100" dir="13500000" algn="br" rotWithShape="0">
              <a:prstClr val="black">
                <a:alpha val="40000"/>
              </a:prstClr>
            </a:outerShdw>
          </a:effectLst>
        </p:spPr>
      </p:pic>
      <p:pic>
        <p:nvPicPr>
          <p:cNvPr id="29" name="Graphic 28" descr="House with solid fill">
            <a:hlinkClick r:id="rId10" action="ppaction://hlinksldjump"/>
            <a:extLst>
              <a:ext uri="{FF2B5EF4-FFF2-40B4-BE49-F238E27FC236}">
                <a16:creationId xmlns:a16="http://schemas.microsoft.com/office/drawing/2014/main" id="{BF0C2196-F4E3-6805-DABB-0CC9080EA53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22963" y="8119822"/>
            <a:ext cx="1595140" cy="1595140"/>
          </a:xfrm>
          <a:prstGeom prst="rect">
            <a:avLst/>
          </a:prstGeom>
          <a:effectLst>
            <a:outerShdw blurRad="50800" dist="38100" dir="5400000" algn="t" rotWithShape="0">
              <a:prstClr val="black">
                <a:alpha val="40000"/>
              </a:prstClr>
            </a:outerShdw>
          </a:effectLst>
        </p:spPr>
      </p:pic>
      <p:sp>
        <p:nvSpPr>
          <p:cNvPr id="32" name="TextBox 31">
            <a:extLst>
              <a:ext uri="{FF2B5EF4-FFF2-40B4-BE49-F238E27FC236}">
                <a16:creationId xmlns:a16="http://schemas.microsoft.com/office/drawing/2014/main" id="{861D376B-3E13-C91F-699F-7200EECBC654}"/>
              </a:ext>
            </a:extLst>
          </p:cNvPr>
          <p:cNvSpPr txBox="1"/>
          <p:nvPr/>
        </p:nvSpPr>
        <p:spPr>
          <a:xfrm>
            <a:off x="2675161" y="3201769"/>
            <a:ext cx="13128172" cy="646331"/>
          </a:xfrm>
          <a:prstGeom prst="rect">
            <a:avLst/>
          </a:prstGeom>
          <a:noFill/>
        </p:spPr>
        <p:txBody>
          <a:bodyPr wrap="square">
            <a:spAutoFit/>
          </a:bodyPr>
          <a:lstStyle/>
          <a:p>
            <a:pPr algn="ctr"/>
            <a:r>
              <a:rPr lang="en-US" sz="3600" dirty="0">
                <a:solidFill>
                  <a:schemeClr val="bg1"/>
                </a:solidFill>
                <a:latin typeface="Montserrat Ultra-Bold" panose="020B0604020202020204" charset="0"/>
                <a:cs typeface="Poppins ExtraBold" panose="00000900000000000000" pitchFamily="2" charset="0"/>
              </a:rPr>
              <a:t>SPECIFICS ON PROPOSED METHODOLOGY</a:t>
            </a:r>
            <a:endParaRPr lang="en-PH" sz="3600" dirty="0">
              <a:solidFill>
                <a:schemeClr val="bg1"/>
              </a:solidFill>
              <a:latin typeface="Montserrat Ultra-Bold" panose="020B0604020202020204" charset="0"/>
              <a:cs typeface="Poppins ExtraBold" panose="00000900000000000000" pitchFamily="2" charset="0"/>
            </a:endParaRPr>
          </a:p>
        </p:txBody>
      </p:sp>
      <p:sp>
        <p:nvSpPr>
          <p:cNvPr id="34" name="TextBox 33">
            <a:extLst>
              <a:ext uri="{FF2B5EF4-FFF2-40B4-BE49-F238E27FC236}">
                <a16:creationId xmlns:a16="http://schemas.microsoft.com/office/drawing/2014/main" id="{B346C4BE-607F-C9DF-D3E9-28E755964D7C}"/>
              </a:ext>
            </a:extLst>
          </p:cNvPr>
          <p:cNvSpPr txBox="1"/>
          <p:nvPr/>
        </p:nvSpPr>
        <p:spPr>
          <a:xfrm>
            <a:off x="328386" y="4152900"/>
            <a:ext cx="17510658" cy="3539430"/>
          </a:xfrm>
          <a:prstGeom prst="rect">
            <a:avLst/>
          </a:prstGeom>
          <a:noFill/>
        </p:spPr>
        <p:txBody>
          <a:bodyPr wrap="square">
            <a:spAutoFit/>
          </a:bodyPr>
          <a:lstStyle/>
          <a:p>
            <a:pPr algn="just"/>
            <a:r>
              <a:rPr lang="en-US" sz="2800" b="1" i="0" dirty="0">
                <a:solidFill>
                  <a:schemeClr val="bg1"/>
                </a:solidFill>
                <a:effectLst/>
                <a:highlight>
                  <a:srgbClr val="92D050"/>
                </a:highlight>
                <a:latin typeface="Montserrat" panose="00000500000000000000" pitchFamily="2" charset="0"/>
              </a:rPr>
              <a:t>Surveys and Interviews:</a:t>
            </a:r>
            <a:r>
              <a:rPr lang="en-US" sz="2800" b="0" i="0" dirty="0">
                <a:solidFill>
                  <a:schemeClr val="bg1"/>
                </a:solidFill>
                <a:effectLst/>
                <a:latin typeface="Montserrat" panose="00000500000000000000" pitchFamily="2" charset="0"/>
              </a:rPr>
              <a:t> Conduct surveys and interviews with employees and managers of </a:t>
            </a:r>
            <a:r>
              <a:rPr lang="en-US" sz="2800" b="0" i="0" dirty="0" err="1">
                <a:solidFill>
                  <a:schemeClr val="bg1"/>
                </a:solidFill>
                <a:effectLst/>
                <a:latin typeface="Montserrat" panose="00000500000000000000" pitchFamily="2" charset="0"/>
              </a:rPr>
              <a:t>Tadena</a:t>
            </a:r>
            <a:r>
              <a:rPr lang="en-US" sz="2800" b="0" i="0" dirty="0">
                <a:solidFill>
                  <a:schemeClr val="bg1"/>
                </a:solidFill>
                <a:effectLst/>
                <a:latin typeface="Montserrat" panose="00000500000000000000" pitchFamily="2" charset="0"/>
              </a:rPr>
              <a:t> Dumas General Merchandise to gather practical insights into their specific requirements and challenges concerning the integrated system's employee attendance management and POS features.</a:t>
            </a:r>
          </a:p>
          <a:p>
            <a:pPr algn="just">
              <a:buFont typeface="+mj-lt"/>
              <a:buAutoNum type="arabicPeriod"/>
            </a:pPr>
            <a:endParaRPr lang="en-US" sz="2800" b="0" i="0" dirty="0">
              <a:solidFill>
                <a:schemeClr val="bg1"/>
              </a:solidFill>
              <a:effectLst/>
              <a:latin typeface="Montserrat" panose="00000500000000000000" pitchFamily="2" charset="0"/>
            </a:endParaRPr>
          </a:p>
          <a:p>
            <a:pPr algn="just"/>
            <a:r>
              <a:rPr lang="en-US" sz="2800" b="1" i="0" dirty="0">
                <a:solidFill>
                  <a:schemeClr val="bg1"/>
                </a:solidFill>
                <a:effectLst/>
                <a:highlight>
                  <a:srgbClr val="92D050"/>
                </a:highlight>
                <a:latin typeface="Montserrat" panose="00000500000000000000" pitchFamily="2" charset="0"/>
              </a:rPr>
              <a:t>Observations of Employee Workflows:</a:t>
            </a:r>
            <a:r>
              <a:rPr lang="en-US" sz="2800" b="0" i="0" dirty="0">
                <a:solidFill>
                  <a:schemeClr val="bg1"/>
                </a:solidFill>
                <a:effectLst/>
                <a:latin typeface="Montserrat" panose="00000500000000000000" pitchFamily="2" charset="0"/>
              </a:rPr>
              <a:t> Observe the daily work routines of employees as they use the integrated system to understand practical aspects of their tasks, identify potential workflow issues, and assess the system's real-world usability.</a:t>
            </a:r>
          </a:p>
        </p:txBody>
      </p:sp>
      <p:sp>
        <p:nvSpPr>
          <p:cNvPr id="36" name="Rectangle: Rounded Corners 35">
            <a:hlinkClick r:id="rId15" action="ppaction://hlinksldjump"/>
            <a:extLst>
              <a:ext uri="{FF2B5EF4-FFF2-40B4-BE49-F238E27FC236}">
                <a16:creationId xmlns:a16="http://schemas.microsoft.com/office/drawing/2014/main" id="{0DFFD2C9-762C-2BF7-7EE5-C2FE284E015D}"/>
              </a:ext>
            </a:extLst>
          </p:cNvPr>
          <p:cNvSpPr/>
          <p:nvPr/>
        </p:nvSpPr>
        <p:spPr>
          <a:xfrm>
            <a:off x="12725400" y="1943100"/>
            <a:ext cx="2514600" cy="954492"/>
          </a:xfrm>
          <a:prstGeom prst="roundRect">
            <a:avLst/>
          </a:prstGeom>
          <a:solidFill>
            <a:srgbClr val="92D050"/>
          </a:solidFill>
          <a:ln>
            <a:solidFill>
              <a:schemeClr val="bg1"/>
            </a:solidFill>
          </a:ln>
          <a:effectLst>
            <a:outerShdw blurRad="57785" dist="33020" dir="3180000" algn="ctr">
              <a:srgbClr val="000000">
                <a:alpha val="30000"/>
              </a:srgbClr>
            </a:outerShdw>
            <a:reflection blurRad="6350" stA="52000" endA="300" endPos="35000" dir="5400000" sy="-100000" algn="bl" rotWithShape="0"/>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100" b="1"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PROPOSED METHODOLOGY</a:t>
            </a:r>
          </a:p>
        </p:txBody>
      </p:sp>
      <p:pic>
        <p:nvPicPr>
          <p:cNvPr id="5" name="Graphic 4" descr="Rating 1 Star with solid fill">
            <a:extLst>
              <a:ext uri="{FF2B5EF4-FFF2-40B4-BE49-F238E27FC236}">
                <a16:creationId xmlns:a16="http://schemas.microsoft.com/office/drawing/2014/main" id="{BDDA56C3-7A02-B631-3BAF-62F409441E41}"/>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l="33333" b="12717"/>
          <a:stretch/>
        </p:blipFill>
        <p:spPr>
          <a:xfrm>
            <a:off x="16230600" y="320613"/>
            <a:ext cx="609600" cy="798108"/>
          </a:xfrm>
          <a:prstGeom prst="rect">
            <a:avLst/>
          </a:prstGeom>
        </p:spPr>
      </p:pic>
      <p:pic>
        <p:nvPicPr>
          <p:cNvPr id="9" name="Graphic 8" descr="Rating 1 Star with solid fill">
            <a:extLst>
              <a:ext uri="{FF2B5EF4-FFF2-40B4-BE49-F238E27FC236}">
                <a16:creationId xmlns:a16="http://schemas.microsoft.com/office/drawing/2014/main" id="{A28988AB-389B-F56E-89AE-7D85331EF097}"/>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l="33333" b="10048"/>
          <a:stretch/>
        </p:blipFill>
        <p:spPr>
          <a:xfrm>
            <a:off x="16827500" y="320482"/>
            <a:ext cx="609600" cy="822518"/>
          </a:xfrm>
          <a:prstGeom prst="rect">
            <a:avLst/>
          </a:prstGeom>
        </p:spPr>
      </p:pic>
      <p:pic>
        <p:nvPicPr>
          <p:cNvPr id="10" name="Graphic 9" descr="Rating 1 Star with solid fill">
            <a:extLst>
              <a:ext uri="{FF2B5EF4-FFF2-40B4-BE49-F238E27FC236}">
                <a16:creationId xmlns:a16="http://schemas.microsoft.com/office/drawing/2014/main" id="{A61B6F6E-B593-A4EA-A76C-CDBBEC4DE881}"/>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l="68056" r="-1" b="10048"/>
          <a:stretch/>
        </p:blipFill>
        <p:spPr>
          <a:xfrm>
            <a:off x="17373600" y="320482"/>
            <a:ext cx="292100" cy="822518"/>
          </a:xfrm>
          <a:prstGeom prst="rect">
            <a:avLst/>
          </a:prstGeom>
        </p:spPr>
      </p:pic>
      <p:pic>
        <p:nvPicPr>
          <p:cNvPr id="12" name="Graphic 11" descr="Rating 1 Star with solid fill">
            <a:extLst>
              <a:ext uri="{FF2B5EF4-FFF2-40B4-BE49-F238E27FC236}">
                <a16:creationId xmlns:a16="http://schemas.microsoft.com/office/drawing/2014/main" id="{6FC47D52-FD00-0D0A-7B6C-CEA3E05CD527}"/>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r="66667" b="14388"/>
          <a:stretch/>
        </p:blipFill>
        <p:spPr>
          <a:xfrm>
            <a:off x="15621000" y="322071"/>
            <a:ext cx="304800" cy="782829"/>
          </a:xfrm>
          <a:prstGeom prst="rect">
            <a:avLst/>
          </a:prstGeom>
        </p:spPr>
      </p:pic>
      <p:pic>
        <p:nvPicPr>
          <p:cNvPr id="15" name="Graphic 14" descr="Rating 1 Star with solid fill">
            <a:extLst>
              <a:ext uri="{FF2B5EF4-FFF2-40B4-BE49-F238E27FC236}">
                <a16:creationId xmlns:a16="http://schemas.microsoft.com/office/drawing/2014/main" id="{7EC24EF3-F2CA-2592-2E93-27FE13681FC3}"/>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5316200" y="320482"/>
            <a:ext cx="914400" cy="914400"/>
          </a:xfrm>
          <a:prstGeom prst="rect">
            <a:avLst/>
          </a:prstGeom>
        </p:spPr>
      </p:pic>
      <p:pic>
        <p:nvPicPr>
          <p:cNvPr id="17" name="Graphic 16" descr="Rating 1 Star with solid fill">
            <a:extLst>
              <a:ext uri="{FF2B5EF4-FFF2-40B4-BE49-F238E27FC236}">
                <a16:creationId xmlns:a16="http://schemas.microsoft.com/office/drawing/2014/main" id="{7869AE3E-BEDF-46FF-DD8E-936D35168C9C}"/>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r="66667" b="14388"/>
          <a:stretch/>
        </p:blipFill>
        <p:spPr>
          <a:xfrm>
            <a:off x="15902517" y="322071"/>
            <a:ext cx="304800" cy="782829"/>
          </a:xfrm>
          <a:prstGeom prst="rect">
            <a:avLst/>
          </a:prstGeom>
        </p:spPr>
      </p:pic>
      <p:sp>
        <p:nvSpPr>
          <p:cNvPr id="18" name="Rectangle: Rounded Corners 17">
            <a:hlinkClick r:id="rId18" action="ppaction://hlinksldjump"/>
            <a:extLst>
              <a:ext uri="{FF2B5EF4-FFF2-40B4-BE49-F238E27FC236}">
                <a16:creationId xmlns:a16="http://schemas.microsoft.com/office/drawing/2014/main" id="{654A30E6-EE1F-8D6C-7EED-4A808D0ACFD3}"/>
              </a:ext>
            </a:extLst>
          </p:cNvPr>
          <p:cNvSpPr/>
          <p:nvPr/>
        </p:nvSpPr>
        <p:spPr>
          <a:xfrm>
            <a:off x="15560732" y="1979208"/>
            <a:ext cx="2514600"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EXPECTED OUTPUT</a:t>
            </a:r>
          </a:p>
        </p:txBody>
      </p:sp>
    </p:spTree>
    <p:extLst>
      <p:ext uri="{BB962C8B-B14F-4D97-AF65-F5344CB8AC3E}">
        <p14:creationId xmlns:p14="http://schemas.microsoft.com/office/powerpoint/2010/main" val="1619575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EF2"/>
        </a:solidFill>
        <a:effectLst/>
      </p:bgPr>
    </p:bg>
    <p:spTree>
      <p:nvGrpSpPr>
        <p:cNvPr id="1" name=""/>
        <p:cNvGrpSpPr/>
        <p:nvPr/>
      </p:nvGrpSpPr>
      <p:grpSpPr>
        <a:xfrm>
          <a:off x="0" y="0"/>
          <a:ext cx="0" cy="0"/>
          <a:chOff x="0" y="0"/>
          <a:chExt cx="0" cy="0"/>
        </a:xfrm>
      </p:grpSpPr>
      <p:grpSp>
        <p:nvGrpSpPr>
          <p:cNvPr id="2" name="Group 2"/>
          <p:cNvGrpSpPr/>
          <p:nvPr/>
        </p:nvGrpSpPr>
        <p:grpSpPr>
          <a:xfrm>
            <a:off x="0" y="1979208"/>
            <a:ext cx="18288000" cy="8383814"/>
            <a:chOff x="0" y="0"/>
            <a:chExt cx="4816593" cy="1863811"/>
          </a:xfrm>
        </p:grpSpPr>
        <p:sp>
          <p:nvSpPr>
            <p:cNvPr id="3" name="Freeform 3"/>
            <p:cNvSpPr/>
            <p:nvPr/>
          </p:nvSpPr>
          <p:spPr>
            <a:xfrm>
              <a:off x="0" y="0"/>
              <a:ext cx="4816592" cy="1863811"/>
            </a:xfrm>
            <a:custGeom>
              <a:avLst/>
              <a:gdLst/>
              <a:ahLst/>
              <a:cxnLst/>
              <a:rect l="l" t="t" r="r" b="b"/>
              <a:pathLst>
                <a:path w="4816592" h="1863811">
                  <a:moveTo>
                    <a:pt x="0" y="0"/>
                  </a:moveTo>
                  <a:lnTo>
                    <a:pt x="4816592" y="0"/>
                  </a:lnTo>
                  <a:lnTo>
                    <a:pt x="4816592" y="1863811"/>
                  </a:lnTo>
                  <a:lnTo>
                    <a:pt x="0" y="1863811"/>
                  </a:lnTo>
                  <a:close/>
                </a:path>
              </a:pathLst>
            </a:custGeom>
            <a:solidFill>
              <a:srgbClr val="216C53"/>
            </a:solidFill>
          </p:spPr>
          <p:txBody>
            <a:bodyPr/>
            <a:lstStyle/>
            <a:p>
              <a:endParaRPr lang="en-US"/>
            </a:p>
          </p:txBody>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2400294" y="154307"/>
            <a:ext cx="13677906" cy="1022268"/>
          </a:xfrm>
          <a:prstGeom prst="rect">
            <a:avLst/>
          </a:prstGeom>
        </p:spPr>
        <p:txBody>
          <a:bodyPr wrap="square" lIns="0" tIns="0" rIns="0" bIns="0" rtlCol="0" anchor="t">
            <a:spAutoFit/>
          </a:bodyPr>
          <a:lstStyle/>
          <a:p>
            <a:pPr>
              <a:lnSpc>
                <a:spcPts val="8620"/>
              </a:lnSpc>
              <a:spcBef>
                <a:spcPct val="0"/>
              </a:spcBef>
            </a:pPr>
            <a:r>
              <a:rPr lang="en-US" sz="6157" spc="-300" dirty="0">
                <a:solidFill>
                  <a:srgbClr val="216C53"/>
                </a:solidFill>
                <a:latin typeface="Montserrat Ultra-Bold"/>
              </a:rPr>
              <a:t>MINDORO </a:t>
            </a:r>
            <a:r>
              <a:rPr lang="en-US" sz="6157" spc="-300" dirty="0">
                <a:solidFill>
                  <a:srgbClr val="33866A"/>
                </a:solidFill>
                <a:latin typeface="Montserrat Ultra-Bold"/>
              </a:rPr>
              <a:t>STATE</a:t>
            </a:r>
            <a:r>
              <a:rPr lang="en-US" sz="6157" spc="-300" dirty="0">
                <a:solidFill>
                  <a:srgbClr val="216C53"/>
                </a:solidFill>
                <a:latin typeface="Montserrat Ultra-Bold"/>
              </a:rPr>
              <a:t> UNIVERSITY</a:t>
            </a:r>
            <a:endParaRPr lang="en-US" sz="6157" spc="-300" dirty="0">
              <a:solidFill>
                <a:srgbClr val="33866A"/>
              </a:solidFill>
              <a:latin typeface="Montserrat Ultra-Bold"/>
            </a:endParaRPr>
          </a:p>
        </p:txBody>
      </p:sp>
      <p:sp>
        <p:nvSpPr>
          <p:cNvPr id="27" name="Freeform 27"/>
          <p:cNvSpPr/>
          <p:nvPr/>
        </p:nvSpPr>
        <p:spPr>
          <a:xfrm rot="-5400000" flipV="1">
            <a:off x="16884502" y="8883502"/>
            <a:ext cx="1403498" cy="1403498"/>
          </a:xfrm>
          <a:custGeom>
            <a:avLst/>
            <a:gdLst/>
            <a:ahLst/>
            <a:cxnLst/>
            <a:rect l="l" t="t" r="r" b="b"/>
            <a:pathLst>
              <a:path w="1403498" h="1403498">
                <a:moveTo>
                  <a:pt x="0" y="1403498"/>
                </a:moveTo>
                <a:lnTo>
                  <a:pt x="1403498" y="1403498"/>
                </a:lnTo>
                <a:lnTo>
                  <a:pt x="1403498" y="0"/>
                </a:lnTo>
                <a:lnTo>
                  <a:pt x="0" y="0"/>
                </a:lnTo>
                <a:lnTo>
                  <a:pt x="0" y="1403498"/>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8" name="TextBox 8">
            <a:extLst>
              <a:ext uri="{FF2B5EF4-FFF2-40B4-BE49-F238E27FC236}">
                <a16:creationId xmlns:a16="http://schemas.microsoft.com/office/drawing/2014/main" id="{6FE92723-2310-67E8-2D7F-E66AFCF53251}"/>
              </a:ext>
            </a:extLst>
          </p:cNvPr>
          <p:cNvSpPr txBox="1"/>
          <p:nvPr/>
        </p:nvSpPr>
        <p:spPr>
          <a:xfrm>
            <a:off x="2400294" y="1104900"/>
            <a:ext cx="13677906" cy="615553"/>
          </a:xfrm>
          <a:prstGeom prst="rect">
            <a:avLst/>
          </a:prstGeom>
        </p:spPr>
        <p:txBody>
          <a:bodyPr wrap="square" lIns="0" tIns="0" rIns="0" bIns="0" rtlCol="0" anchor="t">
            <a:spAutoFit/>
          </a:bodyPr>
          <a:lstStyle/>
          <a:p>
            <a:pPr>
              <a:spcBef>
                <a:spcPct val="0"/>
              </a:spcBef>
            </a:pPr>
            <a:r>
              <a:rPr lang="en-US" sz="2000" spc="-150" dirty="0">
                <a:solidFill>
                  <a:srgbClr val="33866A"/>
                </a:solidFill>
                <a:latin typeface="Montserrat Ultra-Bold"/>
              </a:rPr>
              <a:t>COLLEGE OF COMPUTER STUDIES</a:t>
            </a:r>
          </a:p>
          <a:p>
            <a:pPr>
              <a:spcBef>
                <a:spcPct val="0"/>
              </a:spcBef>
            </a:pPr>
            <a:r>
              <a:rPr lang="en-US" sz="2000" spc="-150" dirty="0">
                <a:solidFill>
                  <a:srgbClr val="33866A"/>
                </a:solidFill>
                <a:latin typeface="Montserrat Ultra-Bold"/>
              </a:rPr>
              <a:t>BACHELOR OF SCIENCE IN INFORMATION TECHNOLOGY</a:t>
            </a:r>
          </a:p>
        </p:txBody>
      </p:sp>
      <p:pic>
        <p:nvPicPr>
          <p:cNvPr id="43" name="Picture 42" descr="A logo of a university&#10;&#10;Description automatically generated">
            <a:extLst>
              <a:ext uri="{FF2B5EF4-FFF2-40B4-BE49-F238E27FC236}">
                <a16:creationId xmlns:a16="http://schemas.microsoft.com/office/drawing/2014/main" id="{738DC2DF-868A-09B2-42CA-6ACC2D7604B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523" y="-44301"/>
            <a:ext cx="2216076" cy="2139801"/>
          </a:xfrm>
          <a:prstGeom prst="rect">
            <a:avLst/>
          </a:prstGeom>
        </p:spPr>
      </p:pic>
      <p:sp>
        <p:nvSpPr>
          <p:cNvPr id="72" name="Freeform 27">
            <a:extLst>
              <a:ext uri="{FF2B5EF4-FFF2-40B4-BE49-F238E27FC236}">
                <a16:creationId xmlns:a16="http://schemas.microsoft.com/office/drawing/2014/main" id="{96D41DEA-42B0-E62D-37A0-30B1DAA89C63}"/>
              </a:ext>
            </a:extLst>
          </p:cNvPr>
          <p:cNvSpPr/>
          <p:nvPr/>
        </p:nvSpPr>
        <p:spPr>
          <a:xfrm flipV="1">
            <a:off x="7257" y="8921602"/>
            <a:ext cx="1403498" cy="1403498"/>
          </a:xfrm>
          <a:custGeom>
            <a:avLst/>
            <a:gdLst/>
            <a:ahLst/>
            <a:cxnLst/>
            <a:rect l="l" t="t" r="r" b="b"/>
            <a:pathLst>
              <a:path w="1403498" h="1403498">
                <a:moveTo>
                  <a:pt x="0" y="1403498"/>
                </a:moveTo>
                <a:lnTo>
                  <a:pt x="1403498" y="1403498"/>
                </a:lnTo>
                <a:lnTo>
                  <a:pt x="1403498" y="0"/>
                </a:lnTo>
                <a:lnTo>
                  <a:pt x="0" y="0"/>
                </a:lnTo>
                <a:lnTo>
                  <a:pt x="0" y="1403498"/>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26" name="AutoShape 4">
            <a:extLst>
              <a:ext uri="{FF2B5EF4-FFF2-40B4-BE49-F238E27FC236}">
                <a16:creationId xmlns:a16="http://schemas.microsoft.com/office/drawing/2014/main" id="{8FCE384E-863D-B94F-913B-970ED8AAA99B}"/>
              </a:ext>
            </a:extLst>
          </p:cNvPr>
          <p:cNvSpPr/>
          <p:nvPr/>
        </p:nvSpPr>
        <p:spPr>
          <a:xfrm flipV="1">
            <a:off x="1665772" y="8877300"/>
            <a:ext cx="14869628" cy="40092"/>
          </a:xfrm>
          <a:prstGeom prst="line">
            <a:avLst/>
          </a:prstGeom>
          <a:ln w="3175" cap="flat">
            <a:solidFill>
              <a:srgbClr val="FFFEF2"/>
            </a:solidFill>
            <a:prstDash val="solid"/>
            <a:headEnd type="none" w="sm" len="sm"/>
            <a:tailEnd type="none" w="sm" len="sm"/>
          </a:ln>
        </p:spPr>
        <p:txBody>
          <a:bodyPr/>
          <a:lstStyle/>
          <a:p>
            <a:endParaRPr lang="en-US"/>
          </a:p>
        </p:txBody>
      </p:sp>
      <p:sp>
        <p:nvSpPr>
          <p:cNvPr id="11" name="Oval 10">
            <a:hlinkClick r:id="rId5" action="ppaction://hlinksldjump"/>
            <a:extLst>
              <a:ext uri="{FF2B5EF4-FFF2-40B4-BE49-F238E27FC236}">
                <a16:creationId xmlns:a16="http://schemas.microsoft.com/office/drawing/2014/main" id="{9F7A63F4-B32C-F3D7-42E7-DA0ABCE56376}"/>
              </a:ext>
            </a:extLst>
          </p:cNvPr>
          <p:cNvSpPr/>
          <p:nvPr/>
        </p:nvSpPr>
        <p:spPr>
          <a:xfrm>
            <a:off x="16002000" y="7952693"/>
            <a:ext cx="2073332" cy="2067607"/>
          </a:xfrm>
          <a:prstGeom prst="ellipse">
            <a:avLst/>
          </a:prstGeom>
          <a:solidFill>
            <a:srgbClr val="3386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FE8E30F0-DC7D-5A3C-231C-3B447CF4BD7E}"/>
              </a:ext>
            </a:extLst>
          </p:cNvPr>
          <p:cNvSpPr txBox="1"/>
          <p:nvPr/>
        </p:nvSpPr>
        <p:spPr>
          <a:xfrm>
            <a:off x="2559232" y="8953500"/>
            <a:ext cx="13118734" cy="1754326"/>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algn="ctr">
              <a:spcBef>
                <a:spcPct val="0"/>
              </a:spcBef>
            </a:pPr>
            <a:r>
              <a:rPr lang="en-US" sz="3600" spc="-150" dirty="0" err="1">
                <a:solidFill>
                  <a:srgbClr val="33866A"/>
                </a:solidFill>
                <a:highlight>
                  <a:srgbClr val="FFFEF2"/>
                </a:highlight>
                <a:latin typeface="Montserrat Ultra-Bold"/>
              </a:rPr>
              <a:t>TadaPOS</a:t>
            </a:r>
            <a:r>
              <a:rPr lang="en-US" sz="3600" spc="-150" dirty="0">
                <a:solidFill>
                  <a:srgbClr val="33866A"/>
                </a:solidFill>
                <a:highlight>
                  <a:srgbClr val="FFFEF2"/>
                </a:highlight>
                <a:latin typeface="Montserrat Ultra-Bold"/>
              </a:rPr>
              <a:t> Unified: Integrated Employee Attendance Management with QR Codes and Web-Based POS</a:t>
            </a:r>
          </a:p>
          <a:p>
            <a:pPr algn="ctr">
              <a:spcBef>
                <a:spcPct val="0"/>
              </a:spcBef>
            </a:pPr>
            <a:endParaRPr lang="en-US" sz="3600" spc="-150" dirty="0">
              <a:solidFill>
                <a:srgbClr val="33866A"/>
              </a:solidFill>
              <a:highlight>
                <a:srgbClr val="FFFEF2"/>
              </a:highlight>
              <a:latin typeface="Montserrat Ultra-Bold"/>
            </a:endParaRPr>
          </a:p>
        </p:txBody>
      </p:sp>
      <p:sp>
        <p:nvSpPr>
          <p:cNvPr id="6" name="Rectangle: Rounded Corners 5">
            <a:hlinkClick r:id="rId6" action="ppaction://hlinksldjump"/>
            <a:extLst>
              <a:ext uri="{FF2B5EF4-FFF2-40B4-BE49-F238E27FC236}">
                <a16:creationId xmlns:a16="http://schemas.microsoft.com/office/drawing/2014/main" id="{89BD27E8-7B5A-A916-DD10-98DD5C70FDD7}"/>
              </a:ext>
            </a:extLst>
          </p:cNvPr>
          <p:cNvSpPr/>
          <p:nvPr/>
        </p:nvSpPr>
        <p:spPr>
          <a:xfrm>
            <a:off x="6045633" y="1979208"/>
            <a:ext cx="3555567" cy="954492"/>
          </a:xfrm>
          <a:prstGeom prst="roundRect">
            <a:avLst/>
          </a:prstGeom>
          <a:solidFill>
            <a:schemeClr val="bg2"/>
          </a:solidFill>
          <a:ln>
            <a:solidFill>
              <a:schemeClr val="bg1"/>
            </a:solid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GENERAL AND SPECIFIC OBJECTIVES OF THE STUDY</a:t>
            </a:r>
          </a:p>
        </p:txBody>
      </p:sp>
      <p:sp>
        <p:nvSpPr>
          <p:cNvPr id="7" name="Rectangle: Rounded Corners 6">
            <a:hlinkClick r:id="rId7" action="ppaction://hlinksldjump"/>
            <a:extLst>
              <a:ext uri="{FF2B5EF4-FFF2-40B4-BE49-F238E27FC236}">
                <a16:creationId xmlns:a16="http://schemas.microsoft.com/office/drawing/2014/main" id="{10C266EE-C365-A540-5515-BF9A6B4FF19E}"/>
              </a:ext>
            </a:extLst>
          </p:cNvPr>
          <p:cNvSpPr/>
          <p:nvPr/>
        </p:nvSpPr>
        <p:spPr>
          <a:xfrm>
            <a:off x="9906000" y="1979208"/>
            <a:ext cx="2514600" cy="954492"/>
          </a:xfrm>
          <a:prstGeom prst="roundRect">
            <a:avLst/>
          </a:prstGeom>
          <a:solidFill>
            <a:schemeClr val="bg2"/>
          </a:solidFill>
          <a:ln>
            <a:solidFill>
              <a:schemeClr val="bg1"/>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CONCEPTUAL FRAMEWORK</a:t>
            </a:r>
          </a:p>
        </p:txBody>
      </p:sp>
      <p:sp>
        <p:nvSpPr>
          <p:cNvPr id="14" name="Rectangle: Rounded Corners 13">
            <a:hlinkClick r:id="rId8" action="ppaction://hlinksldjump"/>
            <a:extLst>
              <a:ext uri="{FF2B5EF4-FFF2-40B4-BE49-F238E27FC236}">
                <a16:creationId xmlns:a16="http://schemas.microsoft.com/office/drawing/2014/main" id="{E3DC5AEB-F667-889F-58D2-E1D38759D277}"/>
              </a:ext>
            </a:extLst>
          </p:cNvPr>
          <p:cNvSpPr/>
          <p:nvPr/>
        </p:nvSpPr>
        <p:spPr>
          <a:xfrm>
            <a:off x="328386" y="1943100"/>
            <a:ext cx="2514600"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TOPIC BACKGROUND</a:t>
            </a:r>
          </a:p>
        </p:txBody>
      </p:sp>
      <p:sp>
        <p:nvSpPr>
          <p:cNvPr id="16" name="Rectangle: Rounded Corners 15">
            <a:hlinkClick r:id="rId9" action="ppaction://hlinksldjump"/>
            <a:extLst>
              <a:ext uri="{FF2B5EF4-FFF2-40B4-BE49-F238E27FC236}">
                <a16:creationId xmlns:a16="http://schemas.microsoft.com/office/drawing/2014/main" id="{65ABA3E0-672E-6B59-6160-E27167A7FE07}"/>
              </a:ext>
            </a:extLst>
          </p:cNvPr>
          <p:cNvSpPr/>
          <p:nvPr/>
        </p:nvSpPr>
        <p:spPr>
          <a:xfrm>
            <a:off x="3207658" y="1979208"/>
            <a:ext cx="2514600" cy="954492"/>
          </a:xfrm>
          <a:prstGeom prst="roundRect">
            <a:avLst/>
          </a:prstGeom>
          <a:solidFill>
            <a:schemeClr val="bg2"/>
          </a:solidFill>
          <a:ln>
            <a:solidFill>
              <a:srgbClr val="FFFEF2"/>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F0502020204030204" pitchFamily="2" charset="0"/>
                <a:ea typeface="ADLaM Display" panose="020F0502020204030204" pitchFamily="2" charset="0"/>
                <a:cs typeface="ADLaM Display" panose="020F0502020204030204" pitchFamily="2" charset="0"/>
              </a:rPr>
              <a:t>PROBLEM STATEMENT</a:t>
            </a:r>
          </a:p>
        </p:txBody>
      </p:sp>
      <p:sp>
        <p:nvSpPr>
          <p:cNvPr id="19" name="Oval 18">
            <a:hlinkClick r:id="rId10" action="ppaction://hlinksldjump"/>
            <a:extLst>
              <a:ext uri="{FF2B5EF4-FFF2-40B4-BE49-F238E27FC236}">
                <a16:creationId xmlns:a16="http://schemas.microsoft.com/office/drawing/2014/main" id="{6FDB6A74-ECA7-B63C-F4F1-493CEBD4A027}"/>
              </a:ext>
            </a:extLst>
          </p:cNvPr>
          <p:cNvSpPr/>
          <p:nvPr/>
        </p:nvSpPr>
        <p:spPr>
          <a:xfrm>
            <a:off x="258734" y="7952693"/>
            <a:ext cx="2073332" cy="2067607"/>
          </a:xfrm>
          <a:prstGeom prst="ellipse">
            <a:avLst/>
          </a:prstGeom>
          <a:solidFill>
            <a:srgbClr val="3386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raphic 21" descr="House with solid fill">
            <a:extLst>
              <a:ext uri="{FF2B5EF4-FFF2-40B4-BE49-F238E27FC236}">
                <a16:creationId xmlns:a16="http://schemas.microsoft.com/office/drawing/2014/main" id="{B51E1B22-2555-5B7F-0FCD-E65391E740C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38460" y="8115300"/>
            <a:ext cx="1595140" cy="1595140"/>
          </a:xfrm>
          <a:prstGeom prst="rect">
            <a:avLst/>
          </a:prstGeom>
          <a:effectLst>
            <a:outerShdw blurRad="50800" dist="38100" dir="5400000" algn="t" rotWithShape="0">
              <a:prstClr val="black">
                <a:alpha val="40000"/>
              </a:prstClr>
            </a:outerShdw>
          </a:effectLst>
        </p:spPr>
      </p:pic>
      <p:sp>
        <p:nvSpPr>
          <p:cNvPr id="23" name="Oval 22">
            <a:hlinkClick r:id="rId10" action="ppaction://hlinksldjump"/>
            <a:extLst>
              <a:ext uri="{FF2B5EF4-FFF2-40B4-BE49-F238E27FC236}">
                <a16:creationId xmlns:a16="http://schemas.microsoft.com/office/drawing/2014/main" id="{B1AAA545-3F63-13C6-3252-8C10513CE8A0}"/>
              </a:ext>
            </a:extLst>
          </p:cNvPr>
          <p:cNvSpPr/>
          <p:nvPr/>
        </p:nvSpPr>
        <p:spPr>
          <a:xfrm>
            <a:off x="243237" y="7957215"/>
            <a:ext cx="2073332" cy="2067607"/>
          </a:xfrm>
          <a:prstGeom prst="ellipse">
            <a:avLst/>
          </a:prstGeom>
          <a:solidFill>
            <a:srgbClr val="3386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Graphic 25" descr="Exit with solid fill">
            <a:hlinkClick r:id="rId5" action="ppaction://hlinksldjump"/>
            <a:extLst>
              <a:ext uri="{FF2B5EF4-FFF2-40B4-BE49-F238E27FC236}">
                <a16:creationId xmlns:a16="http://schemas.microsoft.com/office/drawing/2014/main" id="{13BF8606-C63C-472C-D6D4-3D39FBED960F}"/>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6580602" y="8324279"/>
            <a:ext cx="1258442" cy="1258442"/>
          </a:xfrm>
          <a:prstGeom prst="rect">
            <a:avLst/>
          </a:prstGeom>
          <a:effectLst>
            <a:outerShdw blurRad="50800" dist="38100" dir="13500000" algn="br" rotWithShape="0">
              <a:prstClr val="black">
                <a:alpha val="40000"/>
              </a:prstClr>
            </a:outerShdw>
          </a:effectLst>
        </p:spPr>
      </p:pic>
      <p:pic>
        <p:nvPicPr>
          <p:cNvPr id="29" name="Graphic 28" descr="House with solid fill">
            <a:hlinkClick r:id="rId10" action="ppaction://hlinksldjump"/>
            <a:extLst>
              <a:ext uri="{FF2B5EF4-FFF2-40B4-BE49-F238E27FC236}">
                <a16:creationId xmlns:a16="http://schemas.microsoft.com/office/drawing/2014/main" id="{BF0C2196-F4E3-6805-DABB-0CC9080EA53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22963" y="8119822"/>
            <a:ext cx="1595140" cy="1595140"/>
          </a:xfrm>
          <a:prstGeom prst="rect">
            <a:avLst/>
          </a:prstGeom>
          <a:effectLst>
            <a:outerShdw blurRad="50800" dist="38100" dir="5400000" algn="t" rotWithShape="0">
              <a:prstClr val="black">
                <a:alpha val="40000"/>
              </a:prstClr>
            </a:outerShdw>
          </a:effectLst>
        </p:spPr>
      </p:pic>
      <p:sp>
        <p:nvSpPr>
          <p:cNvPr id="32" name="TextBox 31">
            <a:extLst>
              <a:ext uri="{FF2B5EF4-FFF2-40B4-BE49-F238E27FC236}">
                <a16:creationId xmlns:a16="http://schemas.microsoft.com/office/drawing/2014/main" id="{861D376B-3E13-C91F-699F-7200EECBC654}"/>
              </a:ext>
            </a:extLst>
          </p:cNvPr>
          <p:cNvSpPr txBox="1"/>
          <p:nvPr/>
        </p:nvSpPr>
        <p:spPr>
          <a:xfrm>
            <a:off x="2675161" y="3201769"/>
            <a:ext cx="13128172" cy="646331"/>
          </a:xfrm>
          <a:prstGeom prst="rect">
            <a:avLst/>
          </a:prstGeom>
          <a:noFill/>
        </p:spPr>
        <p:txBody>
          <a:bodyPr wrap="square">
            <a:spAutoFit/>
          </a:bodyPr>
          <a:lstStyle/>
          <a:p>
            <a:pPr algn="ctr"/>
            <a:r>
              <a:rPr lang="en-US" sz="3600" dirty="0">
                <a:solidFill>
                  <a:schemeClr val="bg1"/>
                </a:solidFill>
                <a:latin typeface="Montserrat Ultra-Bold" panose="020B0604020202020204" charset="0"/>
                <a:cs typeface="Poppins ExtraBold" panose="00000900000000000000" pitchFamily="2" charset="0"/>
              </a:rPr>
              <a:t>SPECIFICS ON PROPOSED METHODOLOGY</a:t>
            </a:r>
            <a:endParaRPr lang="en-PH" sz="3600" dirty="0">
              <a:solidFill>
                <a:schemeClr val="bg1"/>
              </a:solidFill>
              <a:latin typeface="Montserrat Ultra-Bold" panose="020B0604020202020204" charset="0"/>
              <a:cs typeface="Poppins ExtraBold" panose="00000900000000000000" pitchFamily="2" charset="0"/>
            </a:endParaRPr>
          </a:p>
        </p:txBody>
      </p:sp>
      <p:sp>
        <p:nvSpPr>
          <p:cNvPr id="34" name="TextBox 33">
            <a:extLst>
              <a:ext uri="{FF2B5EF4-FFF2-40B4-BE49-F238E27FC236}">
                <a16:creationId xmlns:a16="http://schemas.microsoft.com/office/drawing/2014/main" id="{B346C4BE-607F-C9DF-D3E9-28E755964D7C}"/>
              </a:ext>
            </a:extLst>
          </p:cNvPr>
          <p:cNvSpPr txBox="1"/>
          <p:nvPr/>
        </p:nvSpPr>
        <p:spPr>
          <a:xfrm>
            <a:off x="328386" y="3835400"/>
            <a:ext cx="17510658" cy="4524315"/>
          </a:xfrm>
          <a:prstGeom prst="rect">
            <a:avLst/>
          </a:prstGeom>
          <a:noFill/>
        </p:spPr>
        <p:txBody>
          <a:bodyPr wrap="square">
            <a:spAutoFit/>
          </a:bodyPr>
          <a:lstStyle/>
          <a:p>
            <a:pPr algn="ctr"/>
            <a:r>
              <a:rPr lang="en-US" sz="3600" b="0" i="0" dirty="0">
                <a:solidFill>
                  <a:schemeClr val="bg1"/>
                </a:solidFill>
                <a:effectLst/>
                <a:latin typeface="Montserrat" panose="00000500000000000000" pitchFamily="2" charset="0"/>
              </a:rPr>
              <a:t>Nature/Type of Data:</a:t>
            </a:r>
          </a:p>
          <a:p>
            <a:pPr algn="just"/>
            <a:endParaRPr lang="en-US" sz="600" b="0" i="0" dirty="0">
              <a:solidFill>
                <a:schemeClr val="bg1"/>
              </a:solidFill>
              <a:effectLst/>
              <a:latin typeface="Montserrat" panose="00000500000000000000" pitchFamily="2" charset="0"/>
            </a:endParaRPr>
          </a:p>
          <a:p>
            <a:pPr algn="l"/>
            <a:r>
              <a:rPr lang="en-US" sz="2400" b="1" i="0" dirty="0">
                <a:solidFill>
                  <a:schemeClr val="bg1"/>
                </a:solidFill>
                <a:effectLst/>
                <a:latin typeface="Montserrat" panose="00000500000000000000" pitchFamily="2" charset="0"/>
              </a:rPr>
              <a:t>Quantitative Data:</a:t>
            </a:r>
            <a:endParaRPr lang="en-US" sz="2400" b="0" i="0" dirty="0">
              <a:solidFill>
                <a:schemeClr val="bg1"/>
              </a:solidFill>
              <a:effectLst/>
              <a:latin typeface="Montserrat" panose="00000500000000000000" pitchFamily="2" charset="0"/>
            </a:endParaRPr>
          </a:p>
          <a:p>
            <a:pPr algn="l"/>
            <a:r>
              <a:rPr lang="en-US" sz="2400" b="1" i="0" dirty="0">
                <a:solidFill>
                  <a:schemeClr val="bg1"/>
                </a:solidFill>
                <a:effectLst/>
                <a:highlight>
                  <a:srgbClr val="92D050"/>
                </a:highlight>
                <a:latin typeface="Montserrat" panose="00000500000000000000" pitchFamily="2" charset="0"/>
              </a:rPr>
              <a:t>Attendance Records:</a:t>
            </a:r>
            <a:r>
              <a:rPr lang="en-US" sz="2400" b="0" i="0" dirty="0">
                <a:solidFill>
                  <a:schemeClr val="bg1"/>
                </a:solidFill>
                <a:effectLst/>
                <a:latin typeface="Montserrat" panose="00000500000000000000" pitchFamily="2" charset="0"/>
              </a:rPr>
              <a:t> Quantitative data will include records of employee attendance, such as timestamps, dates, and attendance status, gathered through the system.</a:t>
            </a:r>
          </a:p>
          <a:p>
            <a:pPr algn="l"/>
            <a:r>
              <a:rPr lang="en-US" sz="2400" b="1" i="0" dirty="0">
                <a:solidFill>
                  <a:schemeClr val="bg1"/>
                </a:solidFill>
                <a:effectLst/>
                <a:highlight>
                  <a:srgbClr val="92D050"/>
                </a:highlight>
                <a:latin typeface="Montserrat" panose="00000500000000000000" pitchFamily="2" charset="0"/>
              </a:rPr>
              <a:t>Transaction Data:</a:t>
            </a:r>
            <a:r>
              <a:rPr lang="en-US" sz="2400" b="0" i="0" dirty="0">
                <a:solidFill>
                  <a:schemeClr val="bg1"/>
                </a:solidFill>
                <a:effectLst/>
                <a:latin typeface="Montserrat" panose="00000500000000000000" pitchFamily="2" charset="0"/>
              </a:rPr>
              <a:t> Quantitative data will also encompass transaction records generated by the Web-Based POS, including sales figures, inventory levels, and transaction timestamps.</a:t>
            </a:r>
          </a:p>
          <a:p>
            <a:pPr algn="l"/>
            <a:r>
              <a:rPr lang="en-US" sz="2400" b="1" i="0" dirty="0">
                <a:solidFill>
                  <a:schemeClr val="bg1"/>
                </a:solidFill>
                <a:effectLst/>
                <a:highlight>
                  <a:srgbClr val="92D050"/>
                </a:highlight>
                <a:latin typeface="Montserrat" panose="00000500000000000000" pitchFamily="2" charset="0"/>
              </a:rPr>
              <a:t>Survey Responses:</a:t>
            </a:r>
            <a:r>
              <a:rPr lang="en-US" sz="2400" b="0" i="0" dirty="0">
                <a:solidFill>
                  <a:schemeClr val="bg1"/>
                </a:solidFill>
                <a:effectLst/>
                <a:latin typeface="Montserrat" panose="00000500000000000000" pitchFamily="2" charset="0"/>
              </a:rPr>
              <a:t> If conducting surveys, quantitative data will be derived from closed-ended survey questions that allow for numerical responses, enabling statistical analysis.</a:t>
            </a:r>
          </a:p>
          <a:p>
            <a:pPr algn="l"/>
            <a:r>
              <a:rPr lang="en-US" sz="2400" b="1" i="0" dirty="0">
                <a:solidFill>
                  <a:schemeClr val="bg1"/>
                </a:solidFill>
                <a:effectLst/>
                <a:highlight>
                  <a:srgbClr val="92D050"/>
                </a:highlight>
                <a:latin typeface="Montserrat" panose="00000500000000000000" pitchFamily="2" charset="0"/>
              </a:rPr>
              <a:t>User Interaction Metrics:</a:t>
            </a:r>
            <a:r>
              <a:rPr lang="en-US" sz="2400" b="0" i="0" dirty="0">
                <a:solidFill>
                  <a:schemeClr val="bg1"/>
                </a:solidFill>
                <a:effectLst/>
                <a:latin typeface="Montserrat" panose="00000500000000000000" pitchFamily="2" charset="0"/>
              </a:rPr>
              <a:t> Quantitative data will involve metrics related to user interactions with the system, such as the time taken to perform specific tasks and the frequency of particular actions.</a:t>
            </a:r>
          </a:p>
          <a:p>
            <a:pPr algn="just"/>
            <a:endParaRPr lang="en-US" sz="2400" b="0" i="0" dirty="0">
              <a:solidFill>
                <a:schemeClr val="bg1"/>
              </a:solidFill>
              <a:effectLst/>
              <a:latin typeface="Montserrat" panose="00000500000000000000" pitchFamily="2" charset="0"/>
            </a:endParaRPr>
          </a:p>
        </p:txBody>
      </p:sp>
      <p:sp>
        <p:nvSpPr>
          <p:cNvPr id="36" name="Rectangle: Rounded Corners 35">
            <a:hlinkClick r:id="rId15" action="ppaction://hlinksldjump"/>
            <a:extLst>
              <a:ext uri="{FF2B5EF4-FFF2-40B4-BE49-F238E27FC236}">
                <a16:creationId xmlns:a16="http://schemas.microsoft.com/office/drawing/2014/main" id="{0DFFD2C9-762C-2BF7-7EE5-C2FE284E015D}"/>
              </a:ext>
            </a:extLst>
          </p:cNvPr>
          <p:cNvSpPr/>
          <p:nvPr/>
        </p:nvSpPr>
        <p:spPr>
          <a:xfrm>
            <a:off x="12725400" y="1943100"/>
            <a:ext cx="2514600" cy="954492"/>
          </a:xfrm>
          <a:prstGeom prst="roundRect">
            <a:avLst/>
          </a:prstGeom>
          <a:solidFill>
            <a:srgbClr val="92D050"/>
          </a:solidFill>
          <a:ln>
            <a:solidFill>
              <a:schemeClr val="bg1"/>
            </a:solidFill>
          </a:ln>
          <a:effectLst>
            <a:outerShdw blurRad="57785" dist="33020" dir="3180000" algn="ctr">
              <a:srgbClr val="000000">
                <a:alpha val="30000"/>
              </a:srgbClr>
            </a:outerShdw>
            <a:reflection blurRad="6350" stA="52000" endA="300" endPos="35000" dir="5400000" sy="-100000" algn="bl" rotWithShape="0"/>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100" b="1"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PROPOSED METHODOLOGY</a:t>
            </a:r>
          </a:p>
        </p:txBody>
      </p:sp>
      <p:pic>
        <p:nvPicPr>
          <p:cNvPr id="9" name="Graphic 8" descr="Rating 1 Star with solid fill">
            <a:extLst>
              <a:ext uri="{FF2B5EF4-FFF2-40B4-BE49-F238E27FC236}">
                <a16:creationId xmlns:a16="http://schemas.microsoft.com/office/drawing/2014/main" id="{EC055BA5-F19E-A4C5-17D1-FE030BBB9C7F}"/>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l="33333" b="12717"/>
          <a:stretch/>
        </p:blipFill>
        <p:spPr>
          <a:xfrm>
            <a:off x="16230600" y="320613"/>
            <a:ext cx="609600" cy="798108"/>
          </a:xfrm>
          <a:prstGeom prst="rect">
            <a:avLst/>
          </a:prstGeom>
        </p:spPr>
      </p:pic>
      <p:pic>
        <p:nvPicPr>
          <p:cNvPr id="10" name="Graphic 9" descr="Rating 1 Star with solid fill">
            <a:extLst>
              <a:ext uri="{FF2B5EF4-FFF2-40B4-BE49-F238E27FC236}">
                <a16:creationId xmlns:a16="http://schemas.microsoft.com/office/drawing/2014/main" id="{03DE698A-2F4C-9DBD-2F86-39C9F08C72D9}"/>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l="33333" b="10048"/>
          <a:stretch/>
        </p:blipFill>
        <p:spPr>
          <a:xfrm>
            <a:off x="16827500" y="320482"/>
            <a:ext cx="609600" cy="822518"/>
          </a:xfrm>
          <a:prstGeom prst="rect">
            <a:avLst/>
          </a:prstGeom>
        </p:spPr>
      </p:pic>
      <p:pic>
        <p:nvPicPr>
          <p:cNvPr id="12" name="Graphic 11" descr="Rating 1 Star with solid fill">
            <a:extLst>
              <a:ext uri="{FF2B5EF4-FFF2-40B4-BE49-F238E27FC236}">
                <a16:creationId xmlns:a16="http://schemas.microsoft.com/office/drawing/2014/main" id="{C7DC860E-8DC6-312E-7506-110F7F42F62B}"/>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l="68056" r="-1" b="10048"/>
          <a:stretch/>
        </p:blipFill>
        <p:spPr>
          <a:xfrm>
            <a:off x="17373600" y="320482"/>
            <a:ext cx="292100" cy="822518"/>
          </a:xfrm>
          <a:prstGeom prst="rect">
            <a:avLst/>
          </a:prstGeom>
        </p:spPr>
      </p:pic>
      <p:pic>
        <p:nvPicPr>
          <p:cNvPr id="15" name="Graphic 14" descr="Rating 1 Star with solid fill">
            <a:extLst>
              <a:ext uri="{FF2B5EF4-FFF2-40B4-BE49-F238E27FC236}">
                <a16:creationId xmlns:a16="http://schemas.microsoft.com/office/drawing/2014/main" id="{9793CF8A-CBEC-AE44-7058-38C99650A40D}"/>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r="66667" b="14388"/>
          <a:stretch/>
        </p:blipFill>
        <p:spPr>
          <a:xfrm>
            <a:off x="15621000" y="322071"/>
            <a:ext cx="304800" cy="782829"/>
          </a:xfrm>
          <a:prstGeom prst="rect">
            <a:avLst/>
          </a:prstGeom>
        </p:spPr>
      </p:pic>
      <p:pic>
        <p:nvPicPr>
          <p:cNvPr id="17" name="Graphic 16" descr="Rating 1 Star with solid fill">
            <a:extLst>
              <a:ext uri="{FF2B5EF4-FFF2-40B4-BE49-F238E27FC236}">
                <a16:creationId xmlns:a16="http://schemas.microsoft.com/office/drawing/2014/main" id="{CCCF9027-7D2B-495B-7FF2-DC0094CA9A1D}"/>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5316200" y="320482"/>
            <a:ext cx="914400" cy="914400"/>
          </a:xfrm>
          <a:prstGeom prst="rect">
            <a:avLst/>
          </a:prstGeom>
        </p:spPr>
      </p:pic>
      <p:pic>
        <p:nvPicPr>
          <p:cNvPr id="18" name="Graphic 17" descr="Rating 1 Star with solid fill">
            <a:extLst>
              <a:ext uri="{FF2B5EF4-FFF2-40B4-BE49-F238E27FC236}">
                <a16:creationId xmlns:a16="http://schemas.microsoft.com/office/drawing/2014/main" id="{D86A89D8-C5FF-0F29-B4C6-1D7A140DFDEC}"/>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r="66667" b="14388"/>
          <a:stretch/>
        </p:blipFill>
        <p:spPr>
          <a:xfrm>
            <a:off x="15902517" y="322071"/>
            <a:ext cx="304800" cy="782829"/>
          </a:xfrm>
          <a:prstGeom prst="rect">
            <a:avLst/>
          </a:prstGeom>
        </p:spPr>
      </p:pic>
      <p:pic>
        <p:nvPicPr>
          <p:cNvPr id="20" name="Graphic 19" descr="Rating 1 Star with solid fill">
            <a:extLst>
              <a:ext uri="{FF2B5EF4-FFF2-40B4-BE49-F238E27FC236}">
                <a16:creationId xmlns:a16="http://schemas.microsoft.com/office/drawing/2014/main" id="{34EFC2DC-98CB-CCEC-65F4-1D71B7881E4A}"/>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r="66667" b="14388"/>
          <a:stretch/>
        </p:blipFill>
        <p:spPr>
          <a:xfrm>
            <a:off x="16217900" y="312447"/>
            <a:ext cx="304800" cy="782829"/>
          </a:xfrm>
          <a:prstGeom prst="rect">
            <a:avLst/>
          </a:prstGeom>
        </p:spPr>
      </p:pic>
      <p:sp>
        <p:nvSpPr>
          <p:cNvPr id="21" name="Rectangle: Rounded Corners 20">
            <a:hlinkClick r:id="rId18" action="ppaction://hlinksldjump"/>
            <a:extLst>
              <a:ext uri="{FF2B5EF4-FFF2-40B4-BE49-F238E27FC236}">
                <a16:creationId xmlns:a16="http://schemas.microsoft.com/office/drawing/2014/main" id="{8BEA7B6C-DF0C-B44B-064A-4CF2A9EC549D}"/>
              </a:ext>
            </a:extLst>
          </p:cNvPr>
          <p:cNvSpPr/>
          <p:nvPr/>
        </p:nvSpPr>
        <p:spPr>
          <a:xfrm>
            <a:off x="15560732" y="1979208"/>
            <a:ext cx="2514600"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EXPECTED OUTPUT</a:t>
            </a:r>
          </a:p>
        </p:txBody>
      </p:sp>
    </p:spTree>
    <p:extLst>
      <p:ext uri="{BB962C8B-B14F-4D97-AF65-F5344CB8AC3E}">
        <p14:creationId xmlns:p14="http://schemas.microsoft.com/office/powerpoint/2010/main" val="4231872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EF2"/>
        </a:solidFill>
        <a:effectLst/>
      </p:bgPr>
    </p:bg>
    <p:spTree>
      <p:nvGrpSpPr>
        <p:cNvPr id="1" name=""/>
        <p:cNvGrpSpPr/>
        <p:nvPr/>
      </p:nvGrpSpPr>
      <p:grpSpPr>
        <a:xfrm>
          <a:off x="0" y="0"/>
          <a:ext cx="0" cy="0"/>
          <a:chOff x="0" y="0"/>
          <a:chExt cx="0" cy="0"/>
        </a:xfrm>
      </p:grpSpPr>
      <p:grpSp>
        <p:nvGrpSpPr>
          <p:cNvPr id="2" name="Group 2"/>
          <p:cNvGrpSpPr/>
          <p:nvPr/>
        </p:nvGrpSpPr>
        <p:grpSpPr>
          <a:xfrm>
            <a:off x="0" y="1979208"/>
            <a:ext cx="18288000" cy="8383814"/>
            <a:chOff x="0" y="0"/>
            <a:chExt cx="4816593" cy="1863811"/>
          </a:xfrm>
        </p:grpSpPr>
        <p:sp>
          <p:nvSpPr>
            <p:cNvPr id="3" name="Freeform 3"/>
            <p:cNvSpPr/>
            <p:nvPr/>
          </p:nvSpPr>
          <p:spPr>
            <a:xfrm>
              <a:off x="0" y="0"/>
              <a:ext cx="4816592" cy="1863811"/>
            </a:xfrm>
            <a:custGeom>
              <a:avLst/>
              <a:gdLst/>
              <a:ahLst/>
              <a:cxnLst/>
              <a:rect l="l" t="t" r="r" b="b"/>
              <a:pathLst>
                <a:path w="4816592" h="1863811">
                  <a:moveTo>
                    <a:pt x="0" y="0"/>
                  </a:moveTo>
                  <a:lnTo>
                    <a:pt x="4816592" y="0"/>
                  </a:lnTo>
                  <a:lnTo>
                    <a:pt x="4816592" y="1863811"/>
                  </a:lnTo>
                  <a:lnTo>
                    <a:pt x="0" y="1863811"/>
                  </a:lnTo>
                  <a:close/>
                </a:path>
              </a:pathLst>
            </a:custGeom>
            <a:solidFill>
              <a:srgbClr val="216C53"/>
            </a:solidFill>
          </p:spPr>
          <p:txBody>
            <a:bodyPr/>
            <a:lstStyle/>
            <a:p>
              <a:endParaRPr lang="en-US"/>
            </a:p>
          </p:txBody>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2400294" y="154307"/>
            <a:ext cx="13677906" cy="1022268"/>
          </a:xfrm>
          <a:prstGeom prst="rect">
            <a:avLst/>
          </a:prstGeom>
        </p:spPr>
        <p:txBody>
          <a:bodyPr wrap="square" lIns="0" tIns="0" rIns="0" bIns="0" rtlCol="0" anchor="t">
            <a:spAutoFit/>
          </a:bodyPr>
          <a:lstStyle/>
          <a:p>
            <a:pPr>
              <a:lnSpc>
                <a:spcPts val="8620"/>
              </a:lnSpc>
              <a:spcBef>
                <a:spcPct val="0"/>
              </a:spcBef>
            </a:pPr>
            <a:r>
              <a:rPr lang="en-US" sz="6157" spc="-300" dirty="0">
                <a:solidFill>
                  <a:srgbClr val="216C53"/>
                </a:solidFill>
                <a:latin typeface="Montserrat Ultra-Bold"/>
              </a:rPr>
              <a:t>MINDORO </a:t>
            </a:r>
            <a:r>
              <a:rPr lang="en-US" sz="6157" spc="-300" dirty="0">
                <a:solidFill>
                  <a:srgbClr val="33866A"/>
                </a:solidFill>
                <a:latin typeface="Montserrat Ultra-Bold"/>
              </a:rPr>
              <a:t>STATE</a:t>
            </a:r>
            <a:r>
              <a:rPr lang="en-US" sz="6157" spc="-300" dirty="0">
                <a:solidFill>
                  <a:srgbClr val="216C53"/>
                </a:solidFill>
                <a:latin typeface="Montserrat Ultra-Bold"/>
              </a:rPr>
              <a:t> UNIVERSITY</a:t>
            </a:r>
            <a:endParaRPr lang="en-US" sz="6157" spc="-300" dirty="0">
              <a:solidFill>
                <a:srgbClr val="33866A"/>
              </a:solidFill>
              <a:latin typeface="Montserrat Ultra-Bold"/>
            </a:endParaRPr>
          </a:p>
        </p:txBody>
      </p:sp>
      <p:sp>
        <p:nvSpPr>
          <p:cNvPr id="27" name="Freeform 27"/>
          <p:cNvSpPr/>
          <p:nvPr/>
        </p:nvSpPr>
        <p:spPr>
          <a:xfrm rot="-5400000" flipV="1">
            <a:off x="16884502" y="8883502"/>
            <a:ext cx="1403498" cy="1403498"/>
          </a:xfrm>
          <a:custGeom>
            <a:avLst/>
            <a:gdLst/>
            <a:ahLst/>
            <a:cxnLst/>
            <a:rect l="l" t="t" r="r" b="b"/>
            <a:pathLst>
              <a:path w="1403498" h="1403498">
                <a:moveTo>
                  <a:pt x="0" y="1403498"/>
                </a:moveTo>
                <a:lnTo>
                  <a:pt x="1403498" y="1403498"/>
                </a:lnTo>
                <a:lnTo>
                  <a:pt x="1403498" y="0"/>
                </a:lnTo>
                <a:lnTo>
                  <a:pt x="0" y="0"/>
                </a:lnTo>
                <a:lnTo>
                  <a:pt x="0" y="1403498"/>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8" name="TextBox 8">
            <a:extLst>
              <a:ext uri="{FF2B5EF4-FFF2-40B4-BE49-F238E27FC236}">
                <a16:creationId xmlns:a16="http://schemas.microsoft.com/office/drawing/2014/main" id="{6FE92723-2310-67E8-2D7F-E66AFCF53251}"/>
              </a:ext>
            </a:extLst>
          </p:cNvPr>
          <p:cNvSpPr txBox="1"/>
          <p:nvPr/>
        </p:nvSpPr>
        <p:spPr>
          <a:xfrm>
            <a:off x="2400294" y="1104900"/>
            <a:ext cx="13677906" cy="615553"/>
          </a:xfrm>
          <a:prstGeom prst="rect">
            <a:avLst/>
          </a:prstGeom>
        </p:spPr>
        <p:txBody>
          <a:bodyPr wrap="square" lIns="0" tIns="0" rIns="0" bIns="0" rtlCol="0" anchor="t">
            <a:spAutoFit/>
          </a:bodyPr>
          <a:lstStyle/>
          <a:p>
            <a:pPr>
              <a:spcBef>
                <a:spcPct val="0"/>
              </a:spcBef>
            </a:pPr>
            <a:r>
              <a:rPr lang="en-US" sz="2000" spc="-150" dirty="0">
                <a:solidFill>
                  <a:srgbClr val="33866A"/>
                </a:solidFill>
                <a:latin typeface="Montserrat Ultra-Bold"/>
              </a:rPr>
              <a:t>COLLEGE OF COMPUTER STUDIES</a:t>
            </a:r>
          </a:p>
          <a:p>
            <a:pPr>
              <a:spcBef>
                <a:spcPct val="0"/>
              </a:spcBef>
            </a:pPr>
            <a:r>
              <a:rPr lang="en-US" sz="2000" spc="-150" dirty="0">
                <a:solidFill>
                  <a:srgbClr val="33866A"/>
                </a:solidFill>
                <a:latin typeface="Montserrat Ultra-Bold"/>
              </a:rPr>
              <a:t>BACHELOR OF SCIENCE IN INFORMATION TECHNOLOGY</a:t>
            </a:r>
          </a:p>
        </p:txBody>
      </p:sp>
      <p:pic>
        <p:nvPicPr>
          <p:cNvPr id="43" name="Picture 42" descr="A logo of a university&#10;&#10;Description automatically generated">
            <a:extLst>
              <a:ext uri="{FF2B5EF4-FFF2-40B4-BE49-F238E27FC236}">
                <a16:creationId xmlns:a16="http://schemas.microsoft.com/office/drawing/2014/main" id="{738DC2DF-868A-09B2-42CA-6ACC2D7604B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523" y="-44301"/>
            <a:ext cx="2216076" cy="2139801"/>
          </a:xfrm>
          <a:prstGeom prst="rect">
            <a:avLst/>
          </a:prstGeom>
        </p:spPr>
      </p:pic>
      <p:sp>
        <p:nvSpPr>
          <p:cNvPr id="72" name="Freeform 27">
            <a:extLst>
              <a:ext uri="{FF2B5EF4-FFF2-40B4-BE49-F238E27FC236}">
                <a16:creationId xmlns:a16="http://schemas.microsoft.com/office/drawing/2014/main" id="{96D41DEA-42B0-E62D-37A0-30B1DAA89C63}"/>
              </a:ext>
            </a:extLst>
          </p:cNvPr>
          <p:cNvSpPr/>
          <p:nvPr/>
        </p:nvSpPr>
        <p:spPr>
          <a:xfrm flipV="1">
            <a:off x="7257" y="8921602"/>
            <a:ext cx="1403498" cy="1403498"/>
          </a:xfrm>
          <a:custGeom>
            <a:avLst/>
            <a:gdLst/>
            <a:ahLst/>
            <a:cxnLst/>
            <a:rect l="l" t="t" r="r" b="b"/>
            <a:pathLst>
              <a:path w="1403498" h="1403498">
                <a:moveTo>
                  <a:pt x="0" y="1403498"/>
                </a:moveTo>
                <a:lnTo>
                  <a:pt x="1403498" y="1403498"/>
                </a:lnTo>
                <a:lnTo>
                  <a:pt x="1403498" y="0"/>
                </a:lnTo>
                <a:lnTo>
                  <a:pt x="0" y="0"/>
                </a:lnTo>
                <a:lnTo>
                  <a:pt x="0" y="1403498"/>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26" name="AutoShape 4">
            <a:extLst>
              <a:ext uri="{FF2B5EF4-FFF2-40B4-BE49-F238E27FC236}">
                <a16:creationId xmlns:a16="http://schemas.microsoft.com/office/drawing/2014/main" id="{8FCE384E-863D-B94F-913B-970ED8AAA99B}"/>
              </a:ext>
            </a:extLst>
          </p:cNvPr>
          <p:cNvSpPr/>
          <p:nvPr/>
        </p:nvSpPr>
        <p:spPr>
          <a:xfrm flipV="1">
            <a:off x="1665772" y="8877300"/>
            <a:ext cx="14869628" cy="40092"/>
          </a:xfrm>
          <a:prstGeom prst="line">
            <a:avLst/>
          </a:prstGeom>
          <a:ln w="3175" cap="flat">
            <a:solidFill>
              <a:srgbClr val="FFFEF2"/>
            </a:solidFill>
            <a:prstDash val="solid"/>
            <a:headEnd type="none" w="sm" len="sm"/>
            <a:tailEnd type="none" w="sm" len="sm"/>
          </a:ln>
        </p:spPr>
        <p:txBody>
          <a:bodyPr/>
          <a:lstStyle/>
          <a:p>
            <a:endParaRPr lang="en-US"/>
          </a:p>
        </p:txBody>
      </p:sp>
      <p:sp>
        <p:nvSpPr>
          <p:cNvPr id="11" name="Oval 10">
            <a:hlinkClick r:id="rId5" action="ppaction://hlinksldjump"/>
            <a:extLst>
              <a:ext uri="{FF2B5EF4-FFF2-40B4-BE49-F238E27FC236}">
                <a16:creationId xmlns:a16="http://schemas.microsoft.com/office/drawing/2014/main" id="{9F7A63F4-B32C-F3D7-42E7-DA0ABCE56376}"/>
              </a:ext>
            </a:extLst>
          </p:cNvPr>
          <p:cNvSpPr/>
          <p:nvPr/>
        </p:nvSpPr>
        <p:spPr>
          <a:xfrm>
            <a:off x="16002000" y="7952693"/>
            <a:ext cx="2073332" cy="2067607"/>
          </a:xfrm>
          <a:prstGeom prst="ellipse">
            <a:avLst/>
          </a:prstGeom>
          <a:solidFill>
            <a:srgbClr val="3386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FE8E30F0-DC7D-5A3C-231C-3B447CF4BD7E}"/>
              </a:ext>
            </a:extLst>
          </p:cNvPr>
          <p:cNvSpPr txBox="1"/>
          <p:nvPr/>
        </p:nvSpPr>
        <p:spPr>
          <a:xfrm>
            <a:off x="2559232" y="8953500"/>
            <a:ext cx="13118734" cy="1754326"/>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algn="ctr">
              <a:spcBef>
                <a:spcPct val="0"/>
              </a:spcBef>
            </a:pPr>
            <a:r>
              <a:rPr lang="en-US" sz="3600" spc="-150" dirty="0" err="1">
                <a:solidFill>
                  <a:srgbClr val="33866A"/>
                </a:solidFill>
                <a:highlight>
                  <a:srgbClr val="FFFEF2"/>
                </a:highlight>
                <a:latin typeface="Montserrat Ultra-Bold"/>
              </a:rPr>
              <a:t>TadaPOS</a:t>
            </a:r>
            <a:r>
              <a:rPr lang="en-US" sz="3600" spc="-150" dirty="0">
                <a:solidFill>
                  <a:srgbClr val="33866A"/>
                </a:solidFill>
                <a:highlight>
                  <a:srgbClr val="FFFEF2"/>
                </a:highlight>
                <a:latin typeface="Montserrat Ultra-Bold"/>
              </a:rPr>
              <a:t> Unified: Integrated Employee Attendance Management with QR Codes and Web-Based POS</a:t>
            </a:r>
          </a:p>
          <a:p>
            <a:pPr algn="ctr">
              <a:spcBef>
                <a:spcPct val="0"/>
              </a:spcBef>
            </a:pPr>
            <a:endParaRPr lang="en-US" sz="3600" spc="-150" dirty="0">
              <a:solidFill>
                <a:srgbClr val="33866A"/>
              </a:solidFill>
              <a:highlight>
                <a:srgbClr val="FFFEF2"/>
              </a:highlight>
              <a:latin typeface="Montserrat Ultra-Bold"/>
            </a:endParaRPr>
          </a:p>
        </p:txBody>
      </p:sp>
      <p:sp>
        <p:nvSpPr>
          <p:cNvPr id="6" name="Rectangle: Rounded Corners 5">
            <a:hlinkClick r:id="rId6" action="ppaction://hlinksldjump"/>
            <a:extLst>
              <a:ext uri="{FF2B5EF4-FFF2-40B4-BE49-F238E27FC236}">
                <a16:creationId xmlns:a16="http://schemas.microsoft.com/office/drawing/2014/main" id="{89BD27E8-7B5A-A916-DD10-98DD5C70FDD7}"/>
              </a:ext>
            </a:extLst>
          </p:cNvPr>
          <p:cNvSpPr/>
          <p:nvPr/>
        </p:nvSpPr>
        <p:spPr>
          <a:xfrm>
            <a:off x="6045633" y="1979208"/>
            <a:ext cx="3555567" cy="954492"/>
          </a:xfrm>
          <a:prstGeom prst="roundRect">
            <a:avLst/>
          </a:prstGeom>
          <a:solidFill>
            <a:schemeClr val="bg2"/>
          </a:solidFill>
          <a:ln>
            <a:solidFill>
              <a:schemeClr val="bg1"/>
            </a:solid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GENERAL AND SPECIFIC OBJECTIVES OF THE STUDY</a:t>
            </a:r>
          </a:p>
        </p:txBody>
      </p:sp>
      <p:sp>
        <p:nvSpPr>
          <p:cNvPr id="7" name="Rectangle: Rounded Corners 6">
            <a:hlinkClick r:id="rId7" action="ppaction://hlinksldjump"/>
            <a:extLst>
              <a:ext uri="{FF2B5EF4-FFF2-40B4-BE49-F238E27FC236}">
                <a16:creationId xmlns:a16="http://schemas.microsoft.com/office/drawing/2014/main" id="{10C266EE-C365-A540-5515-BF9A6B4FF19E}"/>
              </a:ext>
            </a:extLst>
          </p:cNvPr>
          <p:cNvSpPr/>
          <p:nvPr/>
        </p:nvSpPr>
        <p:spPr>
          <a:xfrm>
            <a:off x="9906000" y="1979208"/>
            <a:ext cx="2514600" cy="954492"/>
          </a:xfrm>
          <a:prstGeom prst="roundRect">
            <a:avLst/>
          </a:prstGeom>
          <a:solidFill>
            <a:schemeClr val="bg2"/>
          </a:solidFill>
          <a:ln>
            <a:solidFill>
              <a:schemeClr val="bg1"/>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CONCEPTUAL FRAMEWORK</a:t>
            </a:r>
          </a:p>
        </p:txBody>
      </p:sp>
      <p:sp>
        <p:nvSpPr>
          <p:cNvPr id="14" name="Rectangle: Rounded Corners 13">
            <a:hlinkClick r:id="rId8" action="ppaction://hlinksldjump"/>
            <a:extLst>
              <a:ext uri="{FF2B5EF4-FFF2-40B4-BE49-F238E27FC236}">
                <a16:creationId xmlns:a16="http://schemas.microsoft.com/office/drawing/2014/main" id="{E3DC5AEB-F667-889F-58D2-E1D38759D277}"/>
              </a:ext>
            </a:extLst>
          </p:cNvPr>
          <p:cNvSpPr/>
          <p:nvPr/>
        </p:nvSpPr>
        <p:spPr>
          <a:xfrm>
            <a:off x="328386" y="1943100"/>
            <a:ext cx="2514600"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TOPIC BACKGROUND</a:t>
            </a:r>
          </a:p>
        </p:txBody>
      </p:sp>
      <p:sp>
        <p:nvSpPr>
          <p:cNvPr id="16" name="Rectangle: Rounded Corners 15">
            <a:hlinkClick r:id="rId9" action="ppaction://hlinksldjump"/>
            <a:extLst>
              <a:ext uri="{FF2B5EF4-FFF2-40B4-BE49-F238E27FC236}">
                <a16:creationId xmlns:a16="http://schemas.microsoft.com/office/drawing/2014/main" id="{65ABA3E0-672E-6B59-6160-E27167A7FE07}"/>
              </a:ext>
            </a:extLst>
          </p:cNvPr>
          <p:cNvSpPr/>
          <p:nvPr/>
        </p:nvSpPr>
        <p:spPr>
          <a:xfrm>
            <a:off x="3207658" y="1979208"/>
            <a:ext cx="2514600" cy="954492"/>
          </a:xfrm>
          <a:prstGeom prst="roundRect">
            <a:avLst/>
          </a:prstGeom>
          <a:solidFill>
            <a:schemeClr val="bg2"/>
          </a:solidFill>
          <a:ln>
            <a:solidFill>
              <a:srgbClr val="FFFEF2"/>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F0502020204030204" pitchFamily="2" charset="0"/>
                <a:ea typeface="ADLaM Display" panose="020F0502020204030204" pitchFamily="2" charset="0"/>
                <a:cs typeface="ADLaM Display" panose="020F0502020204030204" pitchFamily="2" charset="0"/>
              </a:rPr>
              <a:t>PROBLEM STATEMENT</a:t>
            </a:r>
          </a:p>
        </p:txBody>
      </p:sp>
      <p:sp>
        <p:nvSpPr>
          <p:cNvPr id="19" name="Oval 18">
            <a:hlinkClick r:id="rId10" action="ppaction://hlinksldjump"/>
            <a:extLst>
              <a:ext uri="{FF2B5EF4-FFF2-40B4-BE49-F238E27FC236}">
                <a16:creationId xmlns:a16="http://schemas.microsoft.com/office/drawing/2014/main" id="{6FDB6A74-ECA7-B63C-F4F1-493CEBD4A027}"/>
              </a:ext>
            </a:extLst>
          </p:cNvPr>
          <p:cNvSpPr/>
          <p:nvPr/>
        </p:nvSpPr>
        <p:spPr>
          <a:xfrm>
            <a:off x="258734" y="7952693"/>
            <a:ext cx="2073332" cy="2067607"/>
          </a:xfrm>
          <a:prstGeom prst="ellipse">
            <a:avLst/>
          </a:prstGeom>
          <a:solidFill>
            <a:srgbClr val="3386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raphic 21" descr="House with solid fill">
            <a:extLst>
              <a:ext uri="{FF2B5EF4-FFF2-40B4-BE49-F238E27FC236}">
                <a16:creationId xmlns:a16="http://schemas.microsoft.com/office/drawing/2014/main" id="{B51E1B22-2555-5B7F-0FCD-E65391E740C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38460" y="8115300"/>
            <a:ext cx="1595140" cy="1595140"/>
          </a:xfrm>
          <a:prstGeom prst="rect">
            <a:avLst/>
          </a:prstGeom>
          <a:effectLst>
            <a:outerShdw blurRad="50800" dist="38100" dir="5400000" algn="t" rotWithShape="0">
              <a:prstClr val="black">
                <a:alpha val="40000"/>
              </a:prstClr>
            </a:outerShdw>
          </a:effectLst>
        </p:spPr>
      </p:pic>
      <p:sp>
        <p:nvSpPr>
          <p:cNvPr id="23" name="Oval 22">
            <a:hlinkClick r:id="rId10" action="ppaction://hlinksldjump"/>
            <a:extLst>
              <a:ext uri="{FF2B5EF4-FFF2-40B4-BE49-F238E27FC236}">
                <a16:creationId xmlns:a16="http://schemas.microsoft.com/office/drawing/2014/main" id="{B1AAA545-3F63-13C6-3252-8C10513CE8A0}"/>
              </a:ext>
            </a:extLst>
          </p:cNvPr>
          <p:cNvSpPr/>
          <p:nvPr/>
        </p:nvSpPr>
        <p:spPr>
          <a:xfrm>
            <a:off x="243237" y="7957215"/>
            <a:ext cx="2073332" cy="2067607"/>
          </a:xfrm>
          <a:prstGeom prst="ellipse">
            <a:avLst/>
          </a:prstGeom>
          <a:solidFill>
            <a:srgbClr val="3386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Graphic 25" descr="Exit with solid fill">
            <a:hlinkClick r:id="rId5" action="ppaction://hlinksldjump"/>
            <a:extLst>
              <a:ext uri="{FF2B5EF4-FFF2-40B4-BE49-F238E27FC236}">
                <a16:creationId xmlns:a16="http://schemas.microsoft.com/office/drawing/2014/main" id="{13BF8606-C63C-472C-D6D4-3D39FBED960F}"/>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6580602" y="8324279"/>
            <a:ext cx="1258442" cy="1258442"/>
          </a:xfrm>
          <a:prstGeom prst="rect">
            <a:avLst/>
          </a:prstGeom>
          <a:effectLst>
            <a:outerShdw blurRad="50800" dist="38100" dir="13500000" algn="br" rotWithShape="0">
              <a:prstClr val="black">
                <a:alpha val="40000"/>
              </a:prstClr>
            </a:outerShdw>
          </a:effectLst>
        </p:spPr>
      </p:pic>
      <p:pic>
        <p:nvPicPr>
          <p:cNvPr id="29" name="Graphic 28" descr="House with solid fill">
            <a:hlinkClick r:id="rId10" action="ppaction://hlinksldjump"/>
            <a:extLst>
              <a:ext uri="{FF2B5EF4-FFF2-40B4-BE49-F238E27FC236}">
                <a16:creationId xmlns:a16="http://schemas.microsoft.com/office/drawing/2014/main" id="{BF0C2196-F4E3-6805-DABB-0CC9080EA53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22963" y="8119822"/>
            <a:ext cx="1595140" cy="1595140"/>
          </a:xfrm>
          <a:prstGeom prst="rect">
            <a:avLst/>
          </a:prstGeom>
          <a:effectLst>
            <a:outerShdw blurRad="50800" dist="38100" dir="5400000" algn="t" rotWithShape="0">
              <a:prstClr val="black">
                <a:alpha val="40000"/>
              </a:prstClr>
            </a:outerShdw>
          </a:effectLst>
        </p:spPr>
      </p:pic>
      <p:sp>
        <p:nvSpPr>
          <p:cNvPr id="32" name="TextBox 31">
            <a:extLst>
              <a:ext uri="{FF2B5EF4-FFF2-40B4-BE49-F238E27FC236}">
                <a16:creationId xmlns:a16="http://schemas.microsoft.com/office/drawing/2014/main" id="{861D376B-3E13-C91F-699F-7200EECBC654}"/>
              </a:ext>
            </a:extLst>
          </p:cNvPr>
          <p:cNvSpPr txBox="1"/>
          <p:nvPr/>
        </p:nvSpPr>
        <p:spPr>
          <a:xfrm>
            <a:off x="2675161" y="3201769"/>
            <a:ext cx="13128172" cy="646331"/>
          </a:xfrm>
          <a:prstGeom prst="rect">
            <a:avLst/>
          </a:prstGeom>
          <a:noFill/>
        </p:spPr>
        <p:txBody>
          <a:bodyPr wrap="square">
            <a:spAutoFit/>
          </a:bodyPr>
          <a:lstStyle/>
          <a:p>
            <a:pPr algn="ctr"/>
            <a:r>
              <a:rPr lang="en-US" sz="3600" dirty="0">
                <a:solidFill>
                  <a:schemeClr val="bg1"/>
                </a:solidFill>
                <a:latin typeface="Montserrat Ultra-Bold" panose="020B0604020202020204" charset="0"/>
                <a:cs typeface="Poppins ExtraBold" panose="00000900000000000000" pitchFamily="2" charset="0"/>
              </a:rPr>
              <a:t>SPECIFICS ON PROPOSED METHODOLOGY</a:t>
            </a:r>
            <a:endParaRPr lang="en-PH" sz="3600" dirty="0">
              <a:solidFill>
                <a:schemeClr val="bg1"/>
              </a:solidFill>
              <a:latin typeface="Montserrat Ultra-Bold" panose="020B0604020202020204" charset="0"/>
              <a:cs typeface="Poppins ExtraBold" panose="00000900000000000000" pitchFamily="2" charset="0"/>
            </a:endParaRPr>
          </a:p>
        </p:txBody>
      </p:sp>
      <p:sp>
        <p:nvSpPr>
          <p:cNvPr id="34" name="TextBox 33">
            <a:extLst>
              <a:ext uri="{FF2B5EF4-FFF2-40B4-BE49-F238E27FC236}">
                <a16:creationId xmlns:a16="http://schemas.microsoft.com/office/drawing/2014/main" id="{B346C4BE-607F-C9DF-D3E9-28E755964D7C}"/>
              </a:ext>
            </a:extLst>
          </p:cNvPr>
          <p:cNvSpPr txBox="1"/>
          <p:nvPr/>
        </p:nvSpPr>
        <p:spPr>
          <a:xfrm>
            <a:off x="328386" y="3835400"/>
            <a:ext cx="17510658" cy="4431983"/>
          </a:xfrm>
          <a:prstGeom prst="rect">
            <a:avLst/>
          </a:prstGeom>
          <a:noFill/>
        </p:spPr>
        <p:txBody>
          <a:bodyPr wrap="square">
            <a:spAutoFit/>
          </a:bodyPr>
          <a:lstStyle/>
          <a:p>
            <a:pPr algn="ctr"/>
            <a:r>
              <a:rPr lang="en-US" sz="3600" b="0" i="0" dirty="0">
                <a:solidFill>
                  <a:schemeClr val="bg1"/>
                </a:solidFill>
                <a:effectLst/>
                <a:latin typeface="Montserrat" panose="00000500000000000000" pitchFamily="2" charset="0"/>
              </a:rPr>
              <a:t>Nature/Type of Data:</a:t>
            </a:r>
          </a:p>
          <a:p>
            <a:pPr algn="just"/>
            <a:endParaRPr lang="en-US" sz="600" b="0" i="0" dirty="0">
              <a:solidFill>
                <a:schemeClr val="bg1"/>
              </a:solidFill>
              <a:effectLst/>
              <a:latin typeface="Montserrat" panose="00000500000000000000" pitchFamily="2" charset="0"/>
            </a:endParaRPr>
          </a:p>
          <a:p>
            <a:pPr algn="l"/>
            <a:r>
              <a:rPr lang="en-US" sz="2400" b="1" i="0" dirty="0">
                <a:solidFill>
                  <a:schemeClr val="bg1"/>
                </a:solidFill>
                <a:effectLst/>
                <a:latin typeface="Montserrat" panose="00000500000000000000" pitchFamily="2" charset="0"/>
              </a:rPr>
              <a:t>Qualitative Data:</a:t>
            </a:r>
            <a:endParaRPr lang="en-US" sz="2400" b="0" i="0" dirty="0">
              <a:solidFill>
                <a:schemeClr val="bg1"/>
              </a:solidFill>
              <a:effectLst/>
              <a:latin typeface="Montserrat" panose="00000500000000000000" pitchFamily="2" charset="0"/>
            </a:endParaRPr>
          </a:p>
          <a:p>
            <a:pPr algn="l"/>
            <a:r>
              <a:rPr lang="en-US" sz="2400" b="1" i="0" dirty="0">
                <a:solidFill>
                  <a:schemeClr val="bg1"/>
                </a:solidFill>
                <a:effectLst/>
                <a:highlight>
                  <a:srgbClr val="92D050"/>
                </a:highlight>
                <a:latin typeface="Montserrat" panose="00000500000000000000" pitchFamily="2" charset="0"/>
              </a:rPr>
              <a:t>Interview Transcripts</a:t>
            </a:r>
            <a:r>
              <a:rPr lang="en-US" sz="2400" b="1" i="0" dirty="0">
                <a:solidFill>
                  <a:schemeClr val="bg1"/>
                </a:solidFill>
                <a:effectLst/>
                <a:latin typeface="Montserrat" panose="00000500000000000000" pitchFamily="2" charset="0"/>
              </a:rPr>
              <a:t>:</a:t>
            </a:r>
            <a:r>
              <a:rPr lang="en-US" sz="2400" b="0" i="0" dirty="0">
                <a:solidFill>
                  <a:schemeClr val="bg1"/>
                </a:solidFill>
                <a:effectLst/>
                <a:latin typeface="Montserrat" panose="00000500000000000000" pitchFamily="2" charset="0"/>
              </a:rPr>
              <a:t> Detailed transcripts of stakeholder interviews, capturing their insights, opinions, and system-related suggestions.</a:t>
            </a:r>
          </a:p>
          <a:p>
            <a:pPr algn="l"/>
            <a:r>
              <a:rPr lang="en-US" sz="2400" b="1" i="0" dirty="0">
                <a:solidFill>
                  <a:schemeClr val="bg1"/>
                </a:solidFill>
                <a:effectLst/>
                <a:highlight>
                  <a:srgbClr val="92D050"/>
                </a:highlight>
                <a:latin typeface="Montserrat" panose="00000500000000000000" pitchFamily="2" charset="0"/>
              </a:rPr>
              <a:t>Observational Notes</a:t>
            </a:r>
            <a:r>
              <a:rPr lang="en-US" sz="2400" b="1" i="0" dirty="0">
                <a:solidFill>
                  <a:schemeClr val="bg1"/>
                </a:solidFill>
                <a:effectLst/>
                <a:latin typeface="Montserrat" panose="00000500000000000000" pitchFamily="2" charset="0"/>
              </a:rPr>
              <a:t>:</a:t>
            </a:r>
            <a:r>
              <a:rPr lang="en-US" sz="2400" b="0" i="0" dirty="0">
                <a:solidFill>
                  <a:schemeClr val="bg1"/>
                </a:solidFill>
                <a:effectLst/>
                <a:latin typeface="Montserrat" panose="00000500000000000000" pitchFamily="2" charset="0"/>
              </a:rPr>
              <a:t> Detailed notes from observations of employee workflows, describing behaviors, challenges, and context.</a:t>
            </a:r>
          </a:p>
          <a:p>
            <a:pPr algn="l"/>
            <a:r>
              <a:rPr lang="en-US" sz="2400" b="1" i="0" dirty="0">
                <a:solidFill>
                  <a:schemeClr val="bg1"/>
                </a:solidFill>
                <a:effectLst/>
                <a:highlight>
                  <a:srgbClr val="92D050"/>
                </a:highlight>
                <a:latin typeface="Montserrat" panose="00000500000000000000" pitchFamily="2" charset="0"/>
              </a:rPr>
              <a:t>User Feedback</a:t>
            </a:r>
            <a:r>
              <a:rPr lang="en-US" sz="2400" b="1" i="0" dirty="0">
                <a:solidFill>
                  <a:schemeClr val="bg1"/>
                </a:solidFill>
                <a:effectLst/>
                <a:latin typeface="Montserrat" panose="00000500000000000000" pitchFamily="2" charset="0"/>
              </a:rPr>
              <a:t>:</a:t>
            </a:r>
            <a:r>
              <a:rPr lang="en-US" sz="2400" b="0" i="0" dirty="0">
                <a:solidFill>
                  <a:schemeClr val="bg1"/>
                </a:solidFill>
                <a:effectLst/>
                <a:latin typeface="Montserrat" panose="00000500000000000000" pitchFamily="2" charset="0"/>
              </a:rPr>
              <a:t> Qualitative data from open-ended survey questions where respondents provide descriptive comments about their system experiences.</a:t>
            </a:r>
          </a:p>
          <a:p>
            <a:pPr algn="l"/>
            <a:r>
              <a:rPr lang="en-US" sz="2400" b="1" i="0" dirty="0">
                <a:solidFill>
                  <a:schemeClr val="bg1"/>
                </a:solidFill>
                <a:effectLst/>
                <a:highlight>
                  <a:srgbClr val="92D050"/>
                </a:highlight>
                <a:latin typeface="Montserrat" panose="00000500000000000000" pitchFamily="2" charset="0"/>
              </a:rPr>
              <a:t>Employee Narratives</a:t>
            </a:r>
            <a:r>
              <a:rPr lang="en-US" sz="2400" b="1" i="0" dirty="0">
                <a:solidFill>
                  <a:schemeClr val="bg1"/>
                </a:solidFill>
                <a:effectLst/>
                <a:latin typeface="Montserrat" panose="00000500000000000000" pitchFamily="2" charset="0"/>
              </a:rPr>
              <a:t>:</a:t>
            </a:r>
            <a:r>
              <a:rPr lang="en-US" sz="2400" b="0" i="0" dirty="0">
                <a:solidFill>
                  <a:schemeClr val="bg1"/>
                </a:solidFill>
                <a:effectLst/>
                <a:latin typeface="Montserrat" panose="00000500000000000000" pitchFamily="2" charset="0"/>
              </a:rPr>
              <a:t> Stories and anecdotes shared by employees and managers during interviews, providing deeper insights into their system experiences.</a:t>
            </a:r>
          </a:p>
          <a:p>
            <a:pPr algn="just"/>
            <a:endParaRPr lang="en-US" sz="2400" b="0" i="0" dirty="0">
              <a:solidFill>
                <a:schemeClr val="bg1"/>
              </a:solidFill>
              <a:effectLst/>
              <a:latin typeface="Montserrat" panose="00000500000000000000" pitchFamily="2" charset="0"/>
            </a:endParaRPr>
          </a:p>
        </p:txBody>
      </p:sp>
      <p:sp>
        <p:nvSpPr>
          <p:cNvPr id="36" name="Rectangle: Rounded Corners 35">
            <a:hlinkClick r:id="rId15" action="ppaction://hlinksldjump"/>
            <a:extLst>
              <a:ext uri="{FF2B5EF4-FFF2-40B4-BE49-F238E27FC236}">
                <a16:creationId xmlns:a16="http://schemas.microsoft.com/office/drawing/2014/main" id="{0DFFD2C9-762C-2BF7-7EE5-C2FE284E015D}"/>
              </a:ext>
            </a:extLst>
          </p:cNvPr>
          <p:cNvSpPr/>
          <p:nvPr/>
        </p:nvSpPr>
        <p:spPr>
          <a:xfrm>
            <a:off x="12725400" y="1943100"/>
            <a:ext cx="2514600" cy="954492"/>
          </a:xfrm>
          <a:prstGeom prst="roundRect">
            <a:avLst/>
          </a:prstGeom>
          <a:solidFill>
            <a:srgbClr val="92D050"/>
          </a:solidFill>
          <a:ln>
            <a:solidFill>
              <a:schemeClr val="bg1"/>
            </a:solidFill>
          </a:ln>
          <a:effectLst>
            <a:outerShdw blurRad="57785" dist="33020" dir="3180000" algn="ctr">
              <a:srgbClr val="000000">
                <a:alpha val="30000"/>
              </a:srgbClr>
            </a:outerShdw>
            <a:reflection blurRad="6350" stA="52000" endA="300" endPos="35000" dir="5400000" sy="-100000" algn="bl" rotWithShape="0"/>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100" b="1"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PROPOSED METHODOLOGY</a:t>
            </a:r>
          </a:p>
        </p:txBody>
      </p:sp>
      <p:pic>
        <p:nvPicPr>
          <p:cNvPr id="5" name="Graphic 4" descr="Rating 1 Star with solid fill">
            <a:extLst>
              <a:ext uri="{FF2B5EF4-FFF2-40B4-BE49-F238E27FC236}">
                <a16:creationId xmlns:a16="http://schemas.microsoft.com/office/drawing/2014/main" id="{D0ACD69A-574B-8164-796D-90D6636F0B65}"/>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l="33333" b="12717"/>
          <a:stretch/>
        </p:blipFill>
        <p:spPr>
          <a:xfrm>
            <a:off x="16230600" y="320613"/>
            <a:ext cx="609600" cy="798108"/>
          </a:xfrm>
          <a:prstGeom prst="rect">
            <a:avLst/>
          </a:prstGeom>
        </p:spPr>
      </p:pic>
      <p:pic>
        <p:nvPicPr>
          <p:cNvPr id="9" name="Graphic 8" descr="Rating 1 Star with solid fill">
            <a:extLst>
              <a:ext uri="{FF2B5EF4-FFF2-40B4-BE49-F238E27FC236}">
                <a16:creationId xmlns:a16="http://schemas.microsoft.com/office/drawing/2014/main" id="{D752BC2C-504F-B91A-7EFE-82ACD16EED2B}"/>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l="33333" b="10048"/>
          <a:stretch/>
        </p:blipFill>
        <p:spPr>
          <a:xfrm>
            <a:off x="16827500" y="320482"/>
            <a:ext cx="609600" cy="822518"/>
          </a:xfrm>
          <a:prstGeom prst="rect">
            <a:avLst/>
          </a:prstGeom>
        </p:spPr>
      </p:pic>
      <p:pic>
        <p:nvPicPr>
          <p:cNvPr id="10" name="Graphic 9" descr="Rating 1 Star with solid fill">
            <a:extLst>
              <a:ext uri="{FF2B5EF4-FFF2-40B4-BE49-F238E27FC236}">
                <a16:creationId xmlns:a16="http://schemas.microsoft.com/office/drawing/2014/main" id="{53E09254-666C-11FE-C0D9-1208EFF68C9C}"/>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l="68056" r="-1" b="10048"/>
          <a:stretch/>
        </p:blipFill>
        <p:spPr>
          <a:xfrm>
            <a:off x="17373600" y="320482"/>
            <a:ext cx="292100" cy="822518"/>
          </a:xfrm>
          <a:prstGeom prst="rect">
            <a:avLst/>
          </a:prstGeom>
        </p:spPr>
      </p:pic>
      <p:pic>
        <p:nvPicPr>
          <p:cNvPr id="12" name="Graphic 11" descr="Rating 1 Star with solid fill">
            <a:extLst>
              <a:ext uri="{FF2B5EF4-FFF2-40B4-BE49-F238E27FC236}">
                <a16:creationId xmlns:a16="http://schemas.microsoft.com/office/drawing/2014/main" id="{9E15B5A3-2C6E-02F1-E980-A428228B08DB}"/>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r="66667" b="14388"/>
          <a:stretch/>
        </p:blipFill>
        <p:spPr>
          <a:xfrm>
            <a:off x="15621000" y="322071"/>
            <a:ext cx="304800" cy="782829"/>
          </a:xfrm>
          <a:prstGeom prst="rect">
            <a:avLst/>
          </a:prstGeom>
        </p:spPr>
      </p:pic>
      <p:pic>
        <p:nvPicPr>
          <p:cNvPr id="15" name="Graphic 14" descr="Rating 1 Star with solid fill">
            <a:extLst>
              <a:ext uri="{FF2B5EF4-FFF2-40B4-BE49-F238E27FC236}">
                <a16:creationId xmlns:a16="http://schemas.microsoft.com/office/drawing/2014/main" id="{2F626234-EEDB-DBEF-6DD4-DFA41AB6B1F9}"/>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5316200" y="320482"/>
            <a:ext cx="914400" cy="914400"/>
          </a:xfrm>
          <a:prstGeom prst="rect">
            <a:avLst/>
          </a:prstGeom>
        </p:spPr>
      </p:pic>
      <p:pic>
        <p:nvPicPr>
          <p:cNvPr id="17" name="Graphic 16" descr="Rating 1 Star with solid fill">
            <a:extLst>
              <a:ext uri="{FF2B5EF4-FFF2-40B4-BE49-F238E27FC236}">
                <a16:creationId xmlns:a16="http://schemas.microsoft.com/office/drawing/2014/main" id="{EDFE4304-F002-D903-CD25-E6041CC612C6}"/>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r="66667" b="14388"/>
          <a:stretch/>
        </p:blipFill>
        <p:spPr>
          <a:xfrm>
            <a:off x="15902517" y="322071"/>
            <a:ext cx="304800" cy="782829"/>
          </a:xfrm>
          <a:prstGeom prst="rect">
            <a:avLst/>
          </a:prstGeom>
        </p:spPr>
      </p:pic>
      <p:pic>
        <p:nvPicPr>
          <p:cNvPr id="18" name="Graphic 17" descr="Rating 1 Star with solid fill">
            <a:extLst>
              <a:ext uri="{FF2B5EF4-FFF2-40B4-BE49-F238E27FC236}">
                <a16:creationId xmlns:a16="http://schemas.microsoft.com/office/drawing/2014/main" id="{CFBD2C62-CB31-E8E5-3E3E-B52E39396F45}"/>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r="66667" b="14388"/>
          <a:stretch/>
        </p:blipFill>
        <p:spPr>
          <a:xfrm>
            <a:off x="16217900" y="312447"/>
            <a:ext cx="304800" cy="782829"/>
          </a:xfrm>
          <a:prstGeom prst="rect">
            <a:avLst/>
          </a:prstGeom>
        </p:spPr>
      </p:pic>
      <p:pic>
        <p:nvPicPr>
          <p:cNvPr id="20" name="Graphic 19" descr="Rating 1 Star with solid fill">
            <a:extLst>
              <a:ext uri="{FF2B5EF4-FFF2-40B4-BE49-F238E27FC236}">
                <a16:creationId xmlns:a16="http://schemas.microsoft.com/office/drawing/2014/main" id="{B1A12B77-94FF-343A-DFD7-366679660CDE}"/>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r="66667" b="14388"/>
          <a:stretch/>
        </p:blipFill>
        <p:spPr>
          <a:xfrm>
            <a:off x="16510000" y="324393"/>
            <a:ext cx="304800" cy="782829"/>
          </a:xfrm>
          <a:prstGeom prst="rect">
            <a:avLst/>
          </a:prstGeom>
        </p:spPr>
      </p:pic>
      <p:sp>
        <p:nvSpPr>
          <p:cNvPr id="21" name="Rectangle: Rounded Corners 20">
            <a:hlinkClick r:id="rId18" action="ppaction://hlinksldjump"/>
            <a:extLst>
              <a:ext uri="{FF2B5EF4-FFF2-40B4-BE49-F238E27FC236}">
                <a16:creationId xmlns:a16="http://schemas.microsoft.com/office/drawing/2014/main" id="{490326BC-F1B0-2B63-2A03-04A05A6457EE}"/>
              </a:ext>
            </a:extLst>
          </p:cNvPr>
          <p:cNvSpPr/>
          <p:nvPr/>
        </p:nvSpPr>
        <p:spPr>
          <a:xfrm>
            <a:off x="15560732" y="1979208"/>
            <a:ext cx="2514600"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EXPECTED OUTPUT</a:t>
            </a:r>
          </a:p>
        </p:txBody>
      </p:sp>
    </p:spTree>
    <p:extLst>
      <p:ext uri="{BB962C8B-B14F-4D97-AF65-F5344CB8AC3E}">
        <p14:creationId xmlns:p14="http://schemas.microsoft.com/office/powerpoint/2010/main" val="3658411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EF2"/>
        </a:solidFill>
        <a:effectLst/>
      </p:bgPr>
    </p:bg>
    <p:spTree>
      <p:nvGrpSpPr>
        <p:cNvPr id="1" name=""/>
        <p:cNvGrpSpPr/>
        <p:nvPr/>
      </p:nvGrpSpPr>
      <p:grpSpPr>
        <a:xfrm>
          <a:off x="0" y="0"/>
          <a:ext cx="0" cy="0"/>
          <a:chOff x="0" y="0"/>
          <a:chExt cx="0" cy="0"/>
        </a:xfrm>
      </p:grpSpPr>
      <p:grpSp>
        <p:nvGrpSpPr>
          <p:cNvPr id="2" name="Group 2"/>
          <p:cNvGrpSpPr/>
          <p:nvPr/>
        </p:nvGrpSpPr>
        <p:grpSpPr>
          <a:xfrm>
            <a:off x="0" y="1979208"/>
            <a:ext cx="18288000" cy="8383814"/>
            <a:chOff x="0" y="0"/>
            <a:chExt cx="4816593" cy="1863811"/>
          </a:xfrm>
        </p:grpSpPr>
        <p:sp>
          <p:nvSpPr>
            <p:cNvPr id="3" name="Freeform 3"/>
            <p:cNvSpPr/>
            <p:nvPr/>
          </p:nvSpPr>
          <p:spPr>
            <a:xfrm>
              <a:off x="0" y="0"/>
              <a:ext cx="4816592" cy="1863811"/>
            </a:xfrm>
            <a:custGeom>
              <a:avLst/>
              <a:gdLst/>
              <a:ahLst/>
              <a:cxnLst/>
              <a:rect l="l" t="t" r="r" b="b"/>
              <a:pathLst>
                <a:path w="4816592" h="1863811">
                  <a:moveTo>
                    <a:pt x="0" y="0"/>
                  </a:moveTo>
                  <a:lnTo>
                    <a:pt x="4816592" y="0"/>
                  </a:lnTo>
                  <a:lnTo>
                    <a:pt x="4816592" y="1863811"/>
                  </a:lnTo>
                  <a:lnTo>
                    <a:pt x="0" y="1863811"/>
                  </a:lnTo>
                  <a:close/>
                </a:path>
              </a:pathLst>
            </a:custGeom>
            <a:solidFill>
              <a:srgbClr val="216C53"/>
            </a:solidFill>
          </p:spPr>
          <p:txBody>
            <a:bodyPr/>
            <a:lstStyle/>
            <a:p>
              <a:endParaRPr lang="en-US"/>
            </a:p>
          </p:txBody>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2400294" y="154307"/>
            <a:ext cx="13677906" cy="1022268"/>
          </a:xfrm>
          <a:prstGeom prst="rect">
            <a:avLst/>
          </a:prstGeom>
        </p:spPr>
        <p:txBody>
          <a:bodyPr wrap="square" lIns="0" tIns="0" rIns="0" bIns="0" rtlCol="0" anchor="t">
            <a:spAutoFit/>
          </a:bodyPr>
          <a:lstStyle/>
          <a:p>
            <a:pPr>
              <a:lnSpc>
                <a:spcPts val="8620"/>
              </a:lnSpc>
              <a:spcBef>
                <a:spcPct val="0"/>
              </a:spcBef>
            </a:pPr>
            <a:r>
              <a:rPr lang="en-US" sz="6157" spc="-300" dirty="0">
                <a:solidFill>
                  <a:srgbClr val="216C53"/>
                </a:solidFill>
                <a:latin typeface="Montserrat Ultra-Bold"/>
              </a:rPr>
              <a:t>MINDORO </a:t>
            </a:r>
            <a:r>
              <a:rPr lang="en-US" sz="6157" spc="-300" dirty="0">
                <a:solidFill>
                  <a:srgbClr val="33866A"/>
                </a:solidFill>
                <a:latin typeface="Montserrat Ultra-Bold"/>
              </a:rPr>
              <a:t>STATE</a:t>
            </a:r>
            <a:r>
              <a:rPr lang="en-US" sz="6157" spc="-300" dirty="0">
                <a:solidFill>
                  <a:srgbClr val="216C53"/>
                </a:solidFill>
                <a:latin typeface="Montserrat Ultra-Bold"/>
              </a:rPr>
              <a:t> UNIVERSITY</a:t>
            </a:r>
            <a:endParaRPr lang="en-US" sz="6157" spc="-300" dirty="0">
              <a:solidFill>
                <a:srgbClr val="33866A"/>
              </a:solidFill>
              <a:latin typeface="Montserrat Ultra-Bold"/>
            </a:endParaRPr>
          </a:p>
        </p:txBody>
      </p:sp>
      <p:sp>
        <p:nvSpPr>
          <p:cNvPr id="27" name="Freeform 27"/>
          <p:cNvSpPr/>
          <p:nvPr/>
        </p:nvSpPr>
        <p:spPr>
          <a:xfrm rot="-5400000" flipV="1">
            <a:off x="16884502" y="8883502"/>
            <a:ext cx="1403498" cy="1403498"/>
          </a:xfrm>
          <a:custGeom>
            <a:avLst/>
            <a:gdLst/>
            <a:ahLst/>
            <a:cxnLst/>
            <a:rect l="l" t="t" r="r" b="b"/>
            <a:pathLst>
              <a:path w="1403498" h="1403498">
                <a:moveTo>
                  <a:pt x="0" y="1403498"/>
                </a:moveTo>
                <a:lnTo>
                  <a:pt x="1403498" y="1403498"/>
                </a:lnTo>
                <a:lnTo>
                  <a:pt x="1403498" y="0"/>
                </a:lnTo>
                <a:lnTo>
                  <a:pt x="0" y="0"/>
                </a:lnTo>
                <a:lnTo>
                  <a:pt x="0" y="1403498"/>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8" name="TextBox 8">
            <a:extLst>
              <a:ext uri="{FF2B5EF4-FFF2-40B4-BE49-F238E27FC236}">
                <a16:creationId xmlns:a16="http://schemas.microsoft.com/office/drawing/2014/main" id="{6FE92723-2310-67E8-2D7F-E66AFCF53251}"/>
              </a:ext>
            </a:extLst>
          </p:cNvPr>
          <p:cNvSpPr txBox="1"/>
          <p:nvPr/>
        </p:nvSpPr>
        <p:spPr>
          <a:xfrm>
            <a:off x="2400294" y="1104900"/>
            <a:ext cx="13677906" cy="615553"/>
          </a:xfrm>
          <a:prstGeom prst="rect">
            <a:avLst/>
          </a:prstGeom>
        </p:spPr>
        <p:txBody>
          <a:bodyPr wrap="square" lIns="0" tIns="0" rIns="0" bIns="0" rtlCol="0" anchor="t">
            <a:spAutoFit/>
          </a:bodyPr>
          <a:lstStyle/>
          <a:p>
            <a:pPr>
              <a:spcBef>
                <a:spcPct val="0"/>
              </a:spcBef>
            </a:pPr>
            <a:r>
              <a:rPr lang="en-US" sz="2000" spc="-150" dirty="0">
                <a:solidFill>
                  <a:srgbClr val="33866A"/>
                </a:solidFill>
                <a:latin typeface="Montserrat Ultra-Bold"/>
              </a:rPr>
              <a:t>COLLEGE OF COMPUTER STUDIES</a:t>
            </a:r>
          </a:p>
          <a:p>
            <a:pPr>
              <a:spcBef>
                <a:spcPct val="0"/>
              </a:spcBef>
            </a:pPr>
            <a:r>
              <a:rPr lang="en-US" sz="2000" spc="-150" dirty="0">
                <a:solidFill>
                  <a:srgbClr val="33866A"/>
                </a:solidFill>
                <a:latin typeface="Montserrat Ultra-Bold"/>
              </a:rPr>
              <a:t>BACHELOR OF SCIENCE IN INFORMATION TECHNOLOGY</a:t>
            </a:r>
          </a:p>
        </p:txBody>
      </p:sp>
      <p:pic>
        <p:nvPicPr>
          <p:cNvPr id="43" name="Picture 42" descr="A logo of a university&#10;&#10;Description automatically generated">
            <a:extLst>
              <a:ext uri="{FF2B5EF4-FFF2-40B4-BE49-F238E27FC236}">
                <a16:creationId xmlns:a16="http://schemas.microsoft.com/office/drawing/2014/main" id="{738DC2DF-868A-09B2-42CA-6ACC2D7604B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523" y="-44301"/>
            <a:ext cx="2216076" cy="2139801"/>
          </a:xfrm>
          <a:prstGeom prst="rect">
            <a:avLst/>
          </a:prstGeom>
        </p:spPr>
      </p:pic>
      <p:sp>
        <p:nvSpPr>
          <p:cNvPr id="72" name="Freeform 27">
            <a:extLst>
              <a:ext uri="{FF2B5EF4-FFF2-40B4-BE49-F238E27FC236}">
                <a16:creationId xmlns:a16="http://schemas.microsoft.com/office/drawing/2014/main" id="{96D41DEA-42B0-E62D-37A0-30B1DAA89C63}"/>
              </a:ext>
            </a:extLst>
          </p:cNvPr>
          <p:cNvSpPr/>
          <p:nvPr/>
        </p:nvSpPr>
        <p:spPr>
          <a:xfrm flipV="1">
            <a:off x="7257" y="8921602"/>
            <a:ext cx="1403498" cy="1403498"/>
          </a:xfrm>
          <a:custGeom>
            <a:avLst/>
            <a:gdLst/>
            <a:ahLst/>
            <a:cxnLst/>
            <a:rect l="l" t="t" r="r" b="b"/>
            <a:pathLst>
              <a:path w="1403498" h="1403498">
                <a:moveTo>
                  <a:pt x="0" y="1403498"/>
                </a:moveTo>
                <a:lnTo>
                  <a:pt x="1403498" y="1403498"/>
                </a:lnTo>
                <a:lnTo>
                  <a:pt x="1403498" y="0"/>
                </a:lnTo>
                <a:lnTo>
                  <a:pt x="0" y="0"/>
                </a:lnTo>
                <a:lnTo>
                  <a:pt x="0" y="1403498"/>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26" name="AutoShape 4">
            <a:extLst>
              <a:ext uri="{FF2B5EF4-FFF2-40B4-BE49-F238E27FC236}">
                <a16:creationId xmlns:a16="http://schemas.microsoft.com/office/drawing/2014/main" id="{8FCE384E-863D-B94F-913B-970ED8AAA99B}"/>
              </a:ext>
            </a:extLst>
          </p:cNvPr>
          <p:cNvSpPr/>
          <p:nvPr/>
        </p:nvSpPr>
        <p:spPr>
          <a:xfrm flipV="1">
            <a:off x="1665772" y="8877300"/>
            <a:ext cx="14869628" cy="40092"/>
          </a:xfrm>
          <a:prstGeom prst="line">
            <a:avLst/>
          </a:prstGeom>
          <a:ln w="3175" cap="flat">
            <a:solidFill>
              <a:srgbClr val="FFFEF2"/>
            </a:solidFill>
            <a:prstDash val="solid"/>
            <a:headEnd type="none" w="sm" len="sm"/>
            <a:tailEnd type="none" w="sm" len="sm"/>
          </a:ln>
        </p:spPr>
        <p:txBody>
          <a:bodyPr/>
          <a:lstStyle/>
          <a:p>
            <a:endParaRPr lang="en-US"/>
          </a:p>
        </p:txBody>
      </p:sp>
      <p:sp>
        <p:nvSpPr>
          <p:cNvPr id="11" name="Oval 10">
            <a:hlinkClick r:id="rId5" action="ppaction://hlinksldjump"/>
            <a:extLst>
              <a:ext uri="{FF2B5EF4-FFF2-40B4-BE49-F238E27FC236}">
                <a16:creationId xmlns:a16="http://schemas.microsoft.com/office/drawing/2014/main" id="{9F7A63F4-B32C-F3D7-42E7-DA0ABCE56376}"/>
              </a:ext>
            </a:extLst>
          </p:cNvPr>
          <p:cNvSpPr/>
          <p:nvPr/>
        </p:nvSpPr>
        <p:spPr>
          <a:xfrm>
            <a:off x="16002000" y="7952693"/>
            <a:ext cx="2073332" cy="2067607"/>
          </a:xfrm>
          <a:prstGeom prst="ellipse">
            <a:avLst/>
          </a:prstGeom>
          <a:solidFill>
            <a:srgbClr val="3386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FE8E30F0-DC7D-5A3C-231C-3B447CF4BD7E}"/>
              </a:ext>
            </a:extLst>
          </p:cNvPr>
          <p:cNvSpPr txBox="1"/>
          <p:nvPr/>
        </p:nvSpPr>
        <p:spPr>
          <a:xfrm>
            <a:off x="2559232" y="8953500"/>
            <a:ext cx="13118734" cy="1754326"/>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algn="ctr">
              <a:spcBef>
                <a:spcPct val="0"/>
              </a:spcBef>
            </a:pPr>
            <a:r>
              <a:rPr lang="en-US" sz="3600" spc="-150" dirty="0" err="1">
                <a:solidFill>
                  <a:srgbClr val="33866A"/>
                </a:solidFill>
                <a:highlight>
                  <a:srgbClr val="FFFEF2"/>
                </a:highlight>
                <a:latin typeface="Montserrat Ultra-Bold"/>
              </a:rPr>
              <a:t>TadaPOS</a:t>
            </a:r>
            <a:r>
              <a:rPr lang="en-US" sz="3600" spc="-150" dirty="0">
                <a:solidFill>
                  <a:srgbClr val="33866A"/>
                </a:solidFill>
                <a:highlight>
                  <a:srgbClr val="FFFEF2"/>
                </a:highlight>
                <a:latin typeface="Montserrat Ultra-Bold"/>
              </a:rPr>
              <a:t> Unified: Integrated Employee Attendance Management with QR Codes and Web-Based POS</a:t>
            </a:r>
          </a:p>
          <a:p>
            <a:pPr algn="ctr">
              <a:spcBef>
                <a:spcPct val="0"/>
              </a:spcBef>
            </a:pPr>
            <a:endParaRPr lang="en-US" sz="3600" spc="-150" dirty="0">
              <a:solidFill>
                <a:srgbClr val="33866A"/>
              </a:solidFill>
              <a:highlight>
                <a:srgbClr val="FFFEF2"/>
              </a:highlight>
              <a:latin typeface="Montserrat Ultra-Bold"/>
            </a:endParaRPr>
          </a:p>
        </p:txBody>
      </p:sp>
      <p:sp>
        <p:nvSpPr>
          <p:cNvPr id="6" name="Rectangle: Rounded Corners 5">
            <a:hlinkClick r:id="rId6" action="ppaction://hlinksldjump"/>
            <a:extLst>
              <a:ext uri="{FF2B5EF4-FFF2-40B4-BE49-F238E27FC236}">
                <a16:creationId xmlns:a16="http://schemas.microsoft.com/office/drawing/2014/main" id="{89BD27E8-7B5A-A916-DD10-98DD5C70FDD7}"/>
              </a:ext>
            </a:extLst>
          </p:cNvPr>
          <p:cNvSpPr/>
          <p:nvPr/>
        </p:nvSpPr>
        <p:spPr>
          <a:xfrm>
            <a:off x="6045633" y="1979208"/>
            <a:ext cx="3555567" cy="954492"/>
          </a:xfrm>
          <a:prstGeom prst="roundRect">
            <a:avLst/>
          </a:prstGeom>
          <a:solidFill>
            <a:schemeClr val="bg2"/>
          </a:solidFill>
          <a:ln>
            <a:solidFill>
              <a:schemeClr val="bg1"/>
            </a:solid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GENERAL AND SPECIFIC OBJECTIVES OF THE STUDY</a:t>
            </a:r>
          </a:p>
        </p:txBody>
      </p:sp>
      <p:sp>
        <p:nvSpPr>
          <p:cNvPr id="7" name="Rectangle: Rounded Corners 6">
            <a:hlinkClick r:id="rId7" action="ppaction://hlinksldjump"/>
            <a:extLst>
              <a:ext uri="{FF2B5EF4-FFF2-40B4-BE49-F238E27FC236}">
                <a16:creationId xmlns:a16="http://schemas.microsoft.com/office/drawing/2014/main" id="{10C266EE-C365-A540-5515-BF9A6B4FF19E}"/>
              </a:ext>
            </a:extLst>
          </p:cNvPr>
          <p:cNvSpPr/>
          <p:nvPr/>
        </p:nvSpPr>
        <p:spPr>
          <a:xfrm>
            <a:off x="9906000" y="1979208"/>
            <a:ext cx="2514600" cy="954492"/>
          </a:xfrm>
          <a:prstGeom prst="roundRect">
            <a:avLst/>
          </a:prstGeom>
          <a:solidFill>
            <a:schemeClr val="bg2"/>
          </a:solidFill>
          <a:ln>
            <a:solidFill>
              <a:schemeClr val="bg1"/>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CONCEPTUAL FRAMEWORK</a:t>
            </a:r>
          </a:p>
        </p:txBody>
      </p:sp>
      <p:sp>
        <p:nvSpPr>
          <p:cNvPr id="14" name="Rectangle: Rounded Corners 13">
            <a:hlinkClick r:id="rId8" action="ppaction://hlinksldjump"/>
            <a:extLst>
              <a:ext uri="{FF2B5EF4-FFF2-40B4-BE49-F238E27FC236}">
                <a16:creationId xmlns:a16="http://schemas.microsoft.com/office/drawing/2014/main" id="{E3DC5AEB-F667-889F-58D2-E1D38759D277}"/>
              </a:ext>
            </a:extLst>
          </p:cNvPr>
          <p:cNvSpPr/>
          <p:nvPr/>
        </p:nvSpPr>
        <p:spPr>
          <a:xfrm>
            <a:off x="328386" y="1943100"/>
            <a:ext cx="2514600"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TOPIC BACKGROUND</a:t>
            </a:r>
          </a:p>
        </p:txBody>
      </p:sp>
      <p:sp>
        <p:nvSpPr>
          <p:cNvPr id="16" name="Rectangle: Rounded Corners 15">
            <a:hlinkClick r:id="rId9" action="ppaction://hlinksldjump"/>
            <a:extLst>
              <a:ext uri="{FF2B5EF4-FFF2-40B4-BE49-F238E27FC236}">
                <a16:creationId xmlns:a16="http://schemas.microsoft.com/office/drawing/2014/main" id="{65ABA3E0-672E-6B59-6160-E27167A7FE07}"/>
              </a:ext>
            </a:extLst>
          </p:cNvPr>
          <p:cNvSpPr/>
          <p:nvPr/>
        </p:nvSpPr>
        <p:spPr>
          <a:xfrm>
            <a:off x="3207658" y="1979208"/>
            <a:ext cx="2514600" cy="954492"/>
          </a:xfrm>
          <a:prstGeom prst="roundRect">
            <a:avLst/>
          </a:prstGeom>
          <a:solidFill>
            <a:schemeClr val="bg2"/>
          </a:solidFill>
          <a:ln>
            <a:solidFill>
              <a:srgbClr val="FFFEF2"/>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F0502020204030204" pitchFamily="2" charset="0"/>
                <a:ea typeface="ADLaM Display" panose="020F0502020204030204" pitchFamily="2" charset="0"/>
                <a:cs typeface="ADLaM Display" panose="020F0502020204030204" pitchFamily="2" charset="0"/>
              </a:rPr>
              <a:t>PROBLEM STATEMENT</a:t>
            </a:r>
          </a:p>
        </p:txBody>
      </p:sp>
      <p:sp>
        <p:nvSpPr>
          <p:cNvPr id="19" name="Oval 18">
            <a:hlinkClick r:id="rId10" action="ppaction://hlinksldjump"/>
            <a:extLst>
              <a:ext uri="{FF2B5EF4-FFF2-40B4-BE49-F238E27FC236}">
                <a16:creationId xmlns:a16="http://schemas.microsoft.com/office/drawing/2014/main" id="{6FDB6A74-ECA7-B63C-F4F1-493CEBD4A027}"/>
              </a:ext>
            </a:extLst>
          </p:cNvPr>
          <p:cNvSpPr/>
          <p:nvPr/>
        </p:nvSpPr>
        <p:spPr>
          <a:xfrm>
            <a:off x="258734" y="7952693"/>
            <a:ext cx="2073332" cy="2067607"/>
          </a:xfrm>
          <a:prstGeom prst="ellipse">
            <a:avLst/>
          </a:prstGeom>
          <a:solidFill>
            <a:srgbClr val="3386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raphic 21" descr="House with solid fill">
            <a:extLst>
              <a:ext uri="{FF2B5EF4-FFF2-40B4-BE49-F238E27FC236}">
                <a16:creationId xmlns:a16="http://schemas.microsoft.com/office/drawing/2014/main" id="{B51E1B22-2555-5B7F-0FCD-E65391E740C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38460" y="8115300"/>
            <a:ext cx="1595140" cy="1595140"/>
          </a:xfrm>
          <a:prstGeom prst="rect">
            <a:avLst/>
          </a:prstGeom>
          <a:effectLst>
            <a:outerShdw blurRad="50800" dist="38100" dir="5400000" algn="t" rotWithShape="0">
              <a:prstClr val="black">
                <a:alpha val="40000"/>
              </a:prstClr>
            </a:outerShdw>
          </a:effectLst>
        </p:spPr>
      </p:pic>
      <p:sp>
        <p:nvSpPr>
          <p:cNvPr id="23" name="Oval 22">
            <a:hlinkClick r:id="rId10" action="ppaction://hlinksldjump"/>
            <a:extLst>
              <a:ext uri="{FF2B5EF4-FFF2-40B4-BE49-F238E27FC236}">
                <a16:creationId xmlns:a16="http://schemas.microsoft.com/office/drawing/2014/main" id="{B1AAA545-3F63-13C6-3252-8C10513CE8A0}"/>
              </a:ext>
            </a:extLst>
          </p:cNvPr>
          <p:cNvSpPr/>
          <p:nvPr/>
        </p:nvSpPr>
        <p:spPr>
          <a:xfrm>
            <a:off x="243237" y="7957215"/>
            <a:ext cx="2073332" cy="2067607"/>
          </a:xfrm>
          <a:prstGeom prst="ellipse">
            <a:avLst/>
          </a:prstGeom>
          <a:solidFill>
            <a:srgbClr val="3386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Graphic 25" descr="Exit with solid fill">
            <a:hlinkClick r:id="rId5" action="ppaction://hlinksldjump"/>
            <a:extLst>
              <a:ext uri="{FF2B5EF4-FFF2-40B4-BE49-F238E27FC236}">
                <a16:creationId xmlns:a16="http://schemas.microsoft.com/office/drawing/2014/main" id="{13BF8606-C63C-472C-D6D4-3D39FBED960F}"/>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6580602" y="8324279"/>
            <a:ext cx="1258442" cy="1258442"/>
          </a:xfrm>
          <a:prstGeom prst="rect">
            <a:avLst/>
          </a:prstGeom>
          <a:effectLst>
            <a:outerShdw blurRad="50800" dist="38100" dir="13500000" algn="br" rotWithShape="0">
              <a:prstClr val="black">
                <a:alpha val="40000"/>
              </a:prstClr>
            </a:outerShdw>
          </a:effectLst>
        </p:spPr>
      </p:pic>
      <p:pic>
        <p:nvPicPr>
          <p:cNvPr id="29" name="Graphic 28" descr="House with solid fill">
            <a:hlinkClick r:id="rId10" action="ppaction://hlinksldjump"/>
            <a:extLst>
              <a:ext uri="{FF2B5EF4-FFF2-40B4-BE49-F238E27FC236}">
                <a16:creationId xmlns:a16="http://schemas.microsoft.com/office/drawing/2014/main" id="{BF0C2196-F4E3-6805-DABB-0CC9080EA53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22963" y="8119822"/>
            <a:ext cx="1595140" cy="1595140"/>
          </a:xfrm>
          <a:prstGeom prst="rect">
            <a:avLst/>
          </a:prstGeom>
          <a:effectLst>
            <a:outerShdw blurRad="50800" dist="38100" dir="5400000" algn="t" rotWithShape="0">
              <a:prstClr val="black">
                <a:alpha val="40000"/>
              </a:prstClr>
            </a:outerShdw>
          </a:effectLst>
        </p:spPr>
      </p:pic>
      <p:sp>
        <p:nvSpPr>
          <p:cNvPr id="32" name="TextBox 31">
            <a:extLst>
              <a:ext uri="{FF2B5EF4-FFF2-40B4-BE49-F238E27FC236}">
                <a16:creationId xmlns:a16="http://schemas.microsoft.com/office/drawing/2014/main" id="{861D376B-3E13-C91F-699F-7200EECBC654}"/>
              </a:ext>
            </a:extLst>
          </p:cNvPr>
          <p:cNvSpPr txBox="1"/>
          <p:nvPr/>
        </p:nvSpPr>
        <p:spPr>
          <a:xfrm>
            <a:off x="2675161" y="3201769"/>
            <a:ext cx="13128172" cy="646331"/>
          </a:xfrm>
          <a:prstGeom prst="rect">
            <a:avLst/>
          </a:prstGeom>
          <a:noFill/>
        </p:spPr>
        <p:txBody>
          <a:bodyPr wrap="square">
            <a:spAutoFit/>
          </a:bodyPr>
          <a:lstStyle/>
          <a:p>
            <a:pPr algn="ctr"/>
            <a:r>
              <a:rPr lang="en-US" sz="3600" dirty="0">
                <a:solidFill>
                  <a:schemeClr val="bg1"/>
                </a:solidFill>
                <a:latin typeface="Montserrat Ultra-Bold" panose="020B0604020202020204" charset="0"/>
                <a:cs typeface="Poppins ExtraBold" panose="00000900000000000000" pitchFamily="2" charset="0"/>
              </a:rPr>
              <a:t>SPECIFICS ON PROPOSED METHODOLOGY</a:t>
            </a:r>
            <a:endParaRPr lang="en-PH" sz="3600" dirty="0">
              <a:solidFill>
                <a:schemeClr val="bg1"/>
              </a:solidFill>
              <a:latin typeface="Montserrat Ultra-Bold" panose="020B0604020202020204" charset="0"/>
              <a:cs typeface="Poppins ExtraBold" panose="00000900000000000000" pitchFamily="2" charset="0"/>
            </a:endParaRPr>
          </a:p>
        </p:txBody>
      </p:sp>
      <p:sp>
        <p:nvSpPr>
          <p:cNvPr id="34" name="TextBox 33">
            <a:extLst>
              <a:ext uri="{FF2B5EF4-FFF2-40B4-BE49-F238E27FC236}">
                <a16:creationId xmlns:a16="http://schemas.microsoft.com/office/drawing/2014/main" id="{B346C4BE-607F-C9DF-D3E9-28E755964D7C}"/>
              </a:ext>
            </a:extLst>
          </p:cNvPr>
          <p:cNvSpPr txBox="1"/>
          <p:nvPr/>
        </p:nvSpPr>
        <p:spPr>
          <a:xfrm>
            <a:off x="483918" y="4183643"/>
            <a:ext cx="17510658" cy="3046988"/>
          </a:xfrm>
          <a:prstGeom prst="rect">
            <a:avLst/>
          </a:prstGeom>
          <a:noFill/>
        </p:spPr>
        <p:txBody>
          <a:bodyPr wrap="square">
            <a:spAutoFit/>
          </a:bodyPr>
          <a:lstStyle/>
          <a:p>
            <a:pPr algn="l"/>
            <a:r>
              <a:rPr lang="en-US" sz="3200" b="1" i="0" dirty="0">
                <a:solidFill>
                  <a:schemeClr val="bg1"/>
                </a:solidFill>
                <a:effectLst/>
                <a:latin typeface="Montserrat" panose="00000500000000000000" pitchFamily="2" charset="0"/>
              </a:rPr>
              <a:t>Data Analysis:</a:t>
            </a:r>
            <a:br>
              <a:rPr lang="en-US" sz="3200" b="1" i="0" dirty="0">
                <a:solidFill>
                  <a:schemeClr val="bg1"/>
                </a:solidFill>
                <a:effectLst/>
                <a:highlight>
                  <a:srgbClr val="92D050"/>
                </a:highlight>
                <a:latin typeface="Montserrat" panose="00000500000000000000" pitchFamily="2" charset="0"/>
              </a:rPr>
            </a:br>
            <a:r>
              <a:rPr lang="en-US" sz="3200" b="1" i="0" dirty="0">
                <a:solidFill>
                  <a:schemeClr val="bg1"/>
                </a:solidFill>
                <a:effectLst/>
                <a:highlight>
                  <a:srgbClr val="92D050"/>
                </a:highlight>
                <a:latin typeface="Montserrat" panose="00000500000000000000" pitchFamily="2" charset="0"/>
              </a:rPr>
              <a:t>Thematic Analysis:</a:t>
            </a:r>
            <a:r>
              <a:rPr lang="en-US" sz="3200" b="0" i="0" dirty="0">
                <a:solidFill>
                  <a:schemeClr val="bg1"/>
                </a:solidFill>
                <a:effectLst/>
                <a:latin typeface="Montserrat" panose="00000500000000000000" pitchFamily="2" charset="0"/>
              </a:rPr>
              <a:t> Analyzing qualitative data to identify recurring themes and patterns related to system usability, challenges, and recommendations.</a:t>
            </a:r>
          </a:p>
          <a:p>
            <a:pPr algn="l">
              <a:buFont typeface="+mj-lt"/>
              <a:buAutoNum type="arabicPeriod"/>
            </a:pPr>
            <a:endParaRPr lang="en-US" sz="3200" b="0" i="0" dirty="0">
              <a:solidFill>
                <a:schemeClr val="bg1"/>
              </a:solidFill>
              <a:effectLst/>
              <a:latin typeface="Montserrat" panose="00000500000000000000" pitchFamily="2" charset="0"/>
            </a:endParaRPr>
          </a:p>
          <a:p>
            <a:pPr algn="l"/>
            <a:r>
              <a:rPr lang="en-US" sz="3200" b="1" i="0" dirty="0">
                <a:solidFill>
                  <a:schemeClr val="bg1"/>
                </a:solidFill>
                <a:effectLst/>
                <a:highlight>
                  <a:srgbClr val="92D050"/>
                </a:highlight>
                <a:latin typeface="Montserrat" panose="00000500000000000000" pitchFamily="2" charset="0"/>
              </a:rPr>
              <a:t>Statistical Analysis:</a:t>
            </a:r>
            <a:r>
              <a:rPr lang="en-US" sz="3200" b="0" i="0" dirty="0">
                <a:solidFill>
                  <a:schemeClr val="bg1"/>
                </a:solidFill>
                <a:effectLst/>
                <a:latin typeface="Montserrat" panose="00000500000000000000" pitchFamily="2" charset="0"/>
              </a:rPr>
              <a:t> Examining quantitative data to derive numerical insights into attendance trends, POS performance, and user satisfaction levels.</a:t>
            </a:r>
          </a:p>
        </p:txBody>
      </p:sp>
      <p:sp>
        <p:nvSpPr>
          <p:cNvPr id="36" name="Rectangle: Rounded Corners 35">
            <a:hlinkClick r:id="rId15" action="ppaction://hlinksldjump"/>
            <a:extLst>
              <a:ext uri="{FF2B5EF4-FFF2-40B4-BE49-F238E27FC236}">
                <a16:creationId xmlns:a16="http://schemas.microsoft.com/office/drawing/2014/main" id="{0DFFD2C9-762C-2BF7-7EE5-C2FE284E015D}"/>
              </a:ext>
            </a:extLst>
          </p:cNvPr>
          <p:cNvSpPr/>
          <p:nvPr/>
        </p:nvSpPr>
        <p:spPr>
          <a:xfrm>
            <a:off x="12725400" y="1943100"/>
            <a:ext cx="2514600" cy="954492"/>
          </a:xfrm>
          <a:prstGeom prst="roundRect">
            <a:avLst/>
          </a:prstGeom>
          <a:solidFill>
            <a:srgbClr val="92D050"/>
          </a:solidFill>
          <a:ln>
            <a:solidFill>
              <a:schemeClr val="bg1"/>
            </a:solidFill>
          </a:ln>
          <a:effectLst>
            <a:outerShdw blurRad="57785" dist="33020" dir="3180000" algn="ctr">
              <a:srgbClr val="000000">
                <a:alpha val="30000"/>
              </a:srgbClr>
            </a:outerShdw>
            <a:reflection blurRad="6350" stA="52000" endA="300" endPos="35000" dir="5400000" sy="-100000" algn="bl" rotWithShape="0"/>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100" b="1"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PROPOSED METHODOLOGY</a:t>
            </a:r>
          </a:p>
        </p:txBody>
      </p:sp>
      <p:pic>
        <p:nvPicPr>
          <p:cNvPr id="5" name="Graphic 4" descr="Rating 1 Star with solid fill">
            <a:extLst>
              <a:ext uri="{FF2B5EF4-FFF2-40B4-BE49-F238E27FC236}">
                <a16:creationId xmlns:a16="http://schemas.microsoft.com/office/drawing/2014/main" id="{E2CD8802-B648-E6A9-09A6-73AF24B16C60}"/>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l="33333" b="10048"/>
          <a:stretch/>
        </p:blipFill>
        <p:spPr>
          <a:xfrm>
            <a:off x="16827500" y="320482"/>
            <a:ext cx="609600" cy="822518"/>
          </a:xfrm>
          <a:prstGeom prst="rect">
            <a:avLst/>
          </a:prstGeom>
        </p:spPr>
      </p:pic>
      <p:pic>
        <p:nvPicPr>
          <p:cNvPr id="9" name="Graphic 8" descr="Rating 1 Star with solid fill">
            <a:extLst>
              <a:ext uri="{FF2B5EF4-FFF2-40B4-BE49-F238E27FC236}">
                <a16:creationId xmlns:a16="http://schemas.microsoft.com/office/drawing/2014/main" id="{BF556594-5749-13FF-639B-4A3B2B0F06A5}"/>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l="68056" r="-1" b="10048"/>
          <a:stretch/>
        </p:blipFill>
        <p:spPr>
          <a:xfrm>
            <a:off x="17373600" y="320482"/>
            <a:ext cx="292100" cy="822518"/>
          </a:xfrm>
          <a:prstGeom prst="rect">
            <a:avLst/>
          </a:prstGeom>
        </p:spPr>
      </p:pic>
      <p:pic>
        <p:nvPicPr>
          <p:cNvPr id="10" name="Graphic 9" descr="Rating 1 Star with solid fill">
            <a:extLst>
              <a:ext uri="{FF2B5EF4-FFF2-40B4-BE49-F238E27FC236}">
                <a16:creationId xmlns:a16="http://schemas.microsoft.com/office/drawing/2014/main" id="{A05FB67F-0652-9EB7-8248-7ECA20D8E446}"/>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r="66667" b="14388"/>
          <a:stretch/>
        </p:blipFill>
        <p:spPr>
          <a:xfrm>
            <a:off x="15621000" y="322071"/>
            <a:ext cx="304800" cy="782829"/>
          </a:xfrm>
          <a:prstGeom prst="rect">
            <a:avLst/>
          </a:prstGeom>
        </p:spPr>
      </p:pic>
      <p:pic>
        <p:nvPicPr>
          <p:cNvPr id="12" name="Graphic 11" descr="Rating 1 Star with solid fill">
            <a:extLst>
              <a:ext uri="{FF2B5EF4-FFF2-40B4-BE49-F238E27FC236}">
                <a16:creationId xmlns:a16="http://schemas.microsoft.com/office/drawing/2014/main" id="{E557986D-D201-8FFB-C7A8-339FF02C60F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5316200" y="320482"/>
            <a:ext cx="914400" cy="914400"/>
          </a:xfrm>
          <a:prstGeom prst="rect">
            <a:avLst/>
          </a:prstGeom>
        </p:spPr>
      </p:pic>
      <p:pic>
        <p:nvPicPr>
          <p:cNvPr id="15" name="Graphic 14" descr="Rating 1 Star with solid fill">
            <a:extLst>
              <a:ext uri="{FF2B5EF4-FFF2-40B4-BE49-F238E27FC236}">
                <a16:creationId xmlns:a16="http://schemas.microsoft.com/office/drawing/2014/main" id="{4A92F8CE-94D1-9221-A25D-906C6DCC7F30}"/>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r="66667" b="14388"/>
          <a:stretch/>
        </p:blipFill>
        <p:spPr>
          <a:xfrm>
            <a:off x="16217900" y="312447"/>
            <a:ext cx="304800" cy="782829"/>
          </a:xfrm>
          <a:prstGeom prst="rect">
            <a:avLst/>
          </a:prstGeom>
        </p:spPr>
      </p:pic>
      <p:pic>
        <p:nvPicPr>
          <p:cNvPr id="17" name="Graphic 16" descr="Rating 1 Star with solid fill">
            <a:extLst>
              <a:ext uri="{FF2B5EF4-FFF2-40B4-BE49-F238E27FC236}">
                <a16:creationId xmlns:a16="http://schemas.microsoft.com/office/drawing/2014/main" id="{7241C248-00D3-DE36-F296-684D565562A9}"/>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r="66667" b="14388"/>
          <a:stretch/>
        </p:blipFill>
        <p:spPr>
          <a:xfrm>
            <a:off x="16510000" y="324393"/>
            <a:ext cx="304800" cy="782829"/>
          </a:xfrm>
          <a:prstGeom prst="rect">
            <a:avLst/>
          </a:prstGeom>
        </p:spPr>
      </p:pic>
      <p:pic>
        <p:nvPicPr>
          <p:cNvPr id="18" name="Graphic 17" descr="Rating 1 Star with solid fill">
            <a:extLst>
              <a:ext uri="{FF2B5EF4-FFF2-40B4-BE49-F238E27FC236}">
                <a16:creationId xmlns:a16="http://schemas.microsoft.com/office/drawing/2014/main" id="{E7E19E0E-4388-A7D0-8306-7F9587CAA8D7}"/>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r="66667" b="14388"/>
          <a:stretch/>
        </p:blipFill>
        <p:spPr>
          <a:xfrm>
            <a:off x="15900400" y="321276"/>
            <a:ext cx="304800" cy="782829"/>
          </a:xfrm>
          <a:prstGeom prst="rect">
            <a:avLst/>
          </a:prstGeom>
        </p:spPr>
      </p:pic>
      <p:pic>
        <p:nvPicPr>
          <p:cNvPr id="20" name="Graphic 19" descr="Rating 1 Star with solid fill">
            <a:extLst>
              <a:ext uri="{FF2B5EF4-FFF2-40B4-BE49-F238E27FC236}">
                <a16:creationId xmlns:a16="http://schemas.microsoft.com/office/drawing/2014/main" id="{0B6D3F44-30E9-5932-8B7C-9D6C6042FAE5}"/>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r="66667" b="14388"/>
          <a:stretch/>
        </p:blipFill>
        <p:spPr>
          <a:xfrm>
            <a:off x="16814800" y="322071"/>
            <a:ext cx="304800" cy="782829"/>
          </a:xfrm>
          <a:prstGeom prst="rect">
            <a:avLst/>
          </a:prstGeom>
        </p:spPr>
      </p:pic>
      <p:sp>
        <p:nvSpPr>
          <p:cNvPr id="30" name="Rectangle: Rounded Corners 29">
            <a:hlinkClick r:id="rId18" action="ppaction://hlinksldjump"/>
            <a:extLst>
              <a:ext uri="{FF2B5EF4-FFF2-40B4-BE49-F238E27FC236}">
                <a16:creationId xmlns:a16="http://schemas.microsoft.com/office/drawing/2014/main" id="{7F5327AA-99E8-98B0-F03C-85586ED7A45B}"/>
              </a:ext>
            </a:extLst>
          </p:cNvPr>
          <p:cNvSpPr/>
          <p:nvPr/>
        </p:nvSpPr>
        <p:spPr>
          <a:xfrm>
            <a:off x="15560732" y="1979208"/>
            <a:ext cx="2514600"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EXPECTED OUTPUT</a:t>
            </a:r>
          </a:p>
        </p:txBody>
      </p:sp>
    </p:spTree>
    <p:extLst>
      <p:ext uri="{BB962C8B-B14F-4D97-AF65-F5344CB8AC3E}">
        <p14:creationId xmlns:p14="http://schemas.microsoft.com/office/powerpoint/2010/main" val="20570932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EF2"/>
        </a:solidFill>
        <a:effectLst/>
      </p:bgPr>
    </p:bg>
    <p:spTree>
      <p:nvGrpSpPr>
        <p:cNvPr id="1" name=""/>
        <p:cNvGrpSpPr/>
        <p:nvPr/>
      </p:nvGrpSpPr>
      <p:grpSpPr>
        <a:xfrm>
          <a:off x="0" y="0"/>
          <a:ext cx="0" cy="0"/>
          <a:chOff x="0" y="0"/>
          <a:chExt cx="0" cy="0"/>
        </a:xfrm>
      </p:grpSpPr>
      <p:grpSp>
        <p:nvGrpSpPr>
          <p:cNvPr id="2" name="Group 2"/>
          <p:cNvGrpSpPr/>
          <p:nvPr/>
        </p:nvGrpSpPr>
        <p:grpSpPr>
          <a:xfrm>
            <a:off x="0" y="1979208"/>
            <a:ext cx="18288000" cy="8383814"/>
            <a:chOff x="0" y="0"/>
            <a:chExt cx="4816593" cy="1863811"/>
          </a:xfrm>
        </p:grpSpPr>
        <p:sp>
          <p:nvSpPr>
            <p:cNvPr id="3" name="Freeform 3"/>
            <p:cNvSpPr/>
            <p:nvPr/>
          </p:nvSpPr>
          <p:spPr>
            <a:xfrm>
              <a:off x="0" y="0"/>
              <a:ext cx="4816592" cy="1863811"/>
            </a:xfrm>
            <a:custGeom>
              <a:avLst/>
              <a:gdLst/>
              <a:ahLst/>
              <a:cxnLst/>
              <a:rect l="l" t="t" r="r" b="b"/>
              <a:pathLst>
                <a:path w="4816592" h="1863811">
                  <a:moveTo>
                    <a:pt x="0" y="0"/>
                  </a:moveTo>
                  <a:lnTo>
                    <a:pt x="4816592" y="0"/>
                  </a:lnTo>
                  <a:lnTo>
                    <a:pt x="4816592" y="1863811"/>
                  </a:lnTo>
                  <a:lnTo>
                    <a:pt x="0" y="1863811"/>
                  </a:lnTo>
                  <a:close/>
                </a:path>
              </a:pathLst>
            </a:custGeom>
            <a:solidFill>
              <a:srgbClr val="216C53"/>
            </a:solidFill>
          </p:spPr>
          <p:txBody>
            <a:bodyPr/>
            <a:lstStyle/>
            <a:p>
              <a:endParaRPr lang="en-US"/>
            </a:p>
          </p:txBody>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2400294" y="154307"/>
            <a:ext cx="13677906" cy="1022268"/>
          </a:xfrm>
          <a:prstGeom prst="rect">
            <a:avLst/>
          </a:prstGeom>
        </p:spPr>
        <p:txBody>
          <a:bodyPr wrap="square" lIns="0" tIns="0" rIns="0" bIns="0" rtlCol="0" anchor="t">
            <a:spAutoFit/>
          </a:bodyPr>
          <a:lstStyle/>
          <a:p>
            <a:pPr>
              <a:lnSpc>
                <a:spcPts val="8620"/>
              </a:lnSpc>
              <a:spcBef>
                <a:spcPct val="0"/>
              </a:spcBef>
            </a:pPr>
            <a:r>
              <a:rPr lang="en-US" sz="6157" spc="-300" dirty="0">
                <a:solidFill>
                  <a:srgbClr val="216C53"/>
                </a:solidFill>
                <a:latin typeface="Montserrat Ultra-Bold"/>
              </a:rPr>
              <a:t>MINDORO </a:t>
            </a:r>
            <a:r>
              <a:rPr lang="en-US" sz="6157" spc="-300" dirty="0">
                <a:solidFill>
                  <a:srgbClr val="33866A"/>
                </a:solidFill>
                <a:latin typeface="Montserrat Ultra-Bold"/>
              </a:rPr>
              <a:t>STATE</a:t>
            </a:r>
            <a:r>
              <a:rPr lang="en-US" sz="6157" spc="-300" dirty="0">
                <a:solidFill>
                  <a:srgbClr val="216C53"/>
                </a:solidFill>
                <a:latin typeface="Montserrat Ultra-Bold"/>
              </a:rPr>
              <a:t> UNIVERSITY</a:t>
            </a:r>
            <a:endParaRPr lang="en-US" sz="6157" spc="-300" dirty="0">
              <a:solidFill>
                <a:srgbClr val="33866A"/>
              </a:solidFill>
              <a:latin typeface="Montserrat Ultra-Bold"/>
            </a:endParaRPr>
          </a:p>
        </p:txBody>
      </p:sp>
      <p:sp>
        <p:nvSpPr>
          <p:cNvPr id="27" name="Freeform 27"/>
          <p:cNvSpPr/>
          <p:nvPr/>
        </p:nvSpPr>
        <p:spPr>
          <a:xfrm rot="-5400000" flipV="1">
            <a:off x="16884502" y="8883502"/>
            <a:ext cx="1403498" cy="1403498"/>
          </a:xfrm>
          <a:custGeom>
            <a:avLst/>
            <a:gdLst/>
            <a:ahLst/>
            <a:cxnLst/>
            <a:rect l="l" t="t" r="r" b="b"/>
            <a:pathLst>
              <a:path w="1403498" h="1403498">
                <a:moveTo>
                  <a:pt x="0" y="1403498"/>
                </a:moveTo>
                <a:lnTo>
                  <a:pt x="1403498" y="1403498"/>
                </a:lnTo>
                <a:lnTo>
                  <a:pt x="1403498" y="0"/>
                </a:lnTo>
                <a:lnTo>
                  <a:pt x="0" y="0"/>
                </a:lnTo>
                <a:lnTo>
                  <a:pt x="0" y="1403498"/>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8" name="TextBox 8">
            <a:extLst>
              <a:ext uri="{FF2B5EF4-FFF2-40B4-BE49-F238E27FC236}">
                <a16:creationId xmlns:a16="http://schemas.microsoft.com/office/drawing/2014/main" id="{6FE92723-2310-67E8-2D7F-E66AFCF53251}"/>
              </a:ext>
            </a:extLst>
          </p:cNvPr>
          <p:cNvSpPr txBox="1"/>
          <p:nvPr/>
        </p:nvSpPr>
        <p:spPr>
          <a:xfrm>
            <a:off x="2400294" y="1104900"/>
            <a:ext cx="13677906" cy="615553"/>
          </a:xfrm>
          <a:prstGeom prst="rect">
            <a:avLst/>
          </a:prstGeom>
        </p:spPr>
        <p:txBody>
          <a:bodyPr wrap="square" lIns="0" tIns="0" rIns="0" bIns="0" rtlCol="0" anchor="t">
            <a:spAutoFit/>
          </a:bodyPr>
          <a:lstStyle/>
          <a:p>
            <a:pPr>
              <a:spcBef>
                <a:spcPct val="0"/>
              </a:spcBef>
            </a:pPr>
            <a:r>
              <a:rPr lang="en-US" sz="2000" spc="-150" dirty="0">
                <a:solidFill>
                  <a:srgbClr val="33866A"/>
                </a:solidFill>
                <a:latin typeface="Montserrat Ultra-Bold"/>
              </a:rPr>
              <a:t>COLLEGE OF COMPUTER STUDIES</a:t>
            </a:r>
          </a:p>
          <a:p>
            <a:pPr>
              <a:spcBef>
                <a:spcPct val="0"/>
              </a:spcBef>
            </a:pPr>
            <a:r>
              <a:rPr lang="en-US" sz="2000" spc="-150" dirty="0">
                <a:solidFill>
                  <a:srgbClr val="33866A"/>
                </a:solidFill>
                <a:latin typeface="Montserrat Ultra-Bold"/>
              </a:rPr>
              <a:t>BACHELOR OF SCIENCE IN INFORMATION TECHNOLOGY</a:t>
            </a:r>
          </a:p>
        </p:txBody>
      </p:sp>
      <p:pic>
        <p:nvPicPr>
          <p:cNvPr id="43" name="Picture 42" descr="A logo of a university&#10;&#10;Description automatically generated">
            <a:extLst>
              <a:ext uri="{FF2B5EF4-FFF2-40B4-BE49-F238E27FC236}">
                <a16:creationId xmlns:a16="http://schemas.microsoft.com/office/drawing/2014/main" id="{738DC2DF-868A-09B2-42CA-6ACC2D7604B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523" y="-44301"/>
            <a:ext cx="2216076" cy="2139801"/>
          </a:xfrm>
          <a:prstGeom prst="rect">
            <a:avLst/>
          </a:prstGeom>
        </p:spPr>
      </p:pic>
      <p:sp>
        <p:nvSpPr>
          <p:cNvPr id="72" name="Freeform 27">
            <a:extLst>
              <a:ext uri="{FF2B5EF4-FFF2-40B4-BE49-F238E27FC236}">
                <a16:creationId xmlns:a16="http://schemas.microsoft.com/office/drawing/2014/main" id="{96D41DEA-42B0-E62D-37A0-30B1DAA89C63}"/>
              </a:ext>
            </a:extLst>
          </p:cNvPr>
          <p:cNvSpPr/>
          <p:nvPr/>
        </p:nvSpPr>
        <p:spPr>
          <a:xfrm flipV="1">
            <a:off x="7257" y="8921602"/>
            <a:ext cx="1403498" cy="1403498"/>
          </a:xfrm>
          <a:custGeom>
            <a:avLst/>
            <a:gdLst/>
            <a:ahLst/>
            <a:cxnLst/>
            <a:rect l="l" t="t" r="r" b="b"/>
            <a:pathLst>
              <a:path w="1403498" h="1403498">
                <a:moveTo>
                  <a:pt x="0" y="1403498"/>
                </a:moveTo>
                <a:lnTo>
                  <a:pt x="1403498" y="1403498"/>
                </a:lnTo>
                <a:lnTo>
                  <a:pt x="1403498" y="0"/>
                </a:lnTo>
                <a:lnTo>
                  <a:pt x="0" y="0"/>
                </a:lnTo>
                <a:lnTo>
                  <a:pt x="0" y="1403498"/>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26" name="AutoShape 4">
            <a:extLst>
              <a:ext uri="{FF2B5EF4-FFF2-40B4-BE49-F238E27FC236}">
                <a16:creationId xmlns:a16="http://schemas.microsoft.com/office/drawing/2014/main" id="{8FCE384E-863D-B94F-913B-970ED8AAA99B}"/>
              </a:ext>
            </a:extLst>
          </p:cNvPr>
          <p:cNvSpPr/>
          <p:nvPr/>
        </p:nvSpPr>
        <p:spPr>
          <a:xfrm flipV="1">
            <a:off x="1665772" y="8877300"/>
            <a:ext cx="14869628" cy="40092"/>
          </a:xfrm>
          <a:prstGeom prst="line">
            <a:avLst/>
          </a:prstGeom>
          <a:ln w="3175" cap="flat">
            <a:solidFill>
              <a:srgbClr val="FFFEF2"/>
            </a:solidFill>
            <a:prstDash val="solid"/>
            <a:headEnd type="none" w="sm" len="sm"/>
            <a:tailEnd type="none" w="sm" len="sm"/>
          </a:ln>
        </p:spPr>
        <p:txBody>
          <a:bodyPr/>
          <a:lstStyle/>
          <a:p>
            <a:endParaRPr lang="en-US"/>
          </a:p>
        </p:txBody>
      </p:sp>
      <p:sp>
        <p:nvSpPr>
          <p:cNvPr id="11" name="Oval 10">
            <a:hlinkClick r:id="rId5" action="ppaction://hlinksldjump"/>
            <a:extLst>
              <a:ext uri="{FF2B5EF4-FFF2-40B4-BE49-F238E27FC236}">
                <a16:creationId xmlns:a16="http://schemas.microsoft.com/office/drawing/2014/main" id="{9F7A63F4-B32C-F3D7-42E7-DA0ABCE56376}"/>
              </a:ext>
            </a:extLst>
          </p:cNvPr>
          <p:cNvSpPr/>
          <p:nvPr/>
        </p:nvSpPr>
        <p:spPr>
          <a:xfrm>
            <a:off x="16002000" y="7952693"/>
            <a:ext cx="2073332" cy="2067607"/>
          </a:xfrm>
          <a:prstGeom prst="ellipse">
            <a:avLst/>
          </a:prstGeom>
          <a:solidFill>
            <a:srgbClr val="3386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FE8E30F0-DC7D-5A3C-231C-3B447CF4BD7E}"/>
              </a:ext>
            </a:extLst>
          </p:cNvPr>
          <p:cNvSpPr txBox="1"/>
          <p:nvPr/>
        </p:nvSpPr>
        <p:spPr>
          <a:xfrm>
            <a:off x="2559232" y="8953500"/>
            <a:ext cx="13118734" cy="1754326"/>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algn="ctr">
              <a:spcBef>
                <a:spcPct val="0"/>
              </a:spcBef>
            </a:pPr>
            <a:r>
              <a:rPr lang="en-US" sz="3600" spc="-150" dirty="0" err="1">
                <a:solidFill>
                  <a:srgbClr val="33866A"/>
                </a:solidFill>
                <a:highlight>
                  <a:srgbClr val="FFFEF2"/>
                </a:highlight>
                <a:latin typeface="Montserrat Ultra-Bold"/>
              </a:rPr>
              <a:t>TadaPOS</a:t>
            </a:r>
            <a:r>
              <a:rPr lang="en-US" sz="3600" spc="-150" dirty="0">
                <a:solidFill>
                  <a:srgbClr val="33866A"/>
                </a:solidFill>
                <a:highlight>
                  <a:srgbClr val="FFFEF2"/>
                </a:highlight>
                <a:latin typeface="Montserrat Ultra-Bold"/>
              </a:rPr>
              <a:t> Unified: Integrated Employee Attendance Management with QR Codes and Web-Based POS</a:t>
            </a:r>
          </a:p>
          <a:p>
            <a:pPr algn="ctr">
              <a:spcBef>
                <a:spcPct val="0"/>
              </a:spcBef>
            </a:pPr>
            <a:endParaRPr lang="en-US" sz="3600" spc="-150" dirty="0">
              <a:solidFill>
                <a:srgbClr val="33866A"/>
              </a:solidFill>
              <a:highlight>
                <a:srgbClr val="FFFEF2"/>
              </a:highlight>
              <a:latin typeface="Montserrat Ultra-Bold"/>
            </a:endParaRPr>
          </a:p>
        </p:txBody>
      </p:sp>
      <p:sp>
        <p:nvSpPr>
          <p:cNvPr id="6" name="Rectangle: Rounded Corners 5">
            <a:hlinkClick r:id="rId6" action="ppaction://hlinksldjump"/>
            <a:extLst>
              <a:ext uri="{FF2B5EF4-FFF2-40B4-BE49-F238E27FC236}">
                <a16:creationId xmlns:a16="http://schemas.microsoft.com/office/drawing/2014/main" id="{89BD27E8-7B5A-A916-DD10-98DD5C70FDD7}"/>
              </a:ext>
            </a:extLst>
          </p:cNvPr>
          <p:cNvSpPr/>
          <p:nvPr/>
        </p:nvSpPr>
        <p:spPr>
          <a:xfrm>
            <a:off x="6045633" y="1979208"/>
            <a:ext cx="3555567" cy="954492"/>
          </a:xfrm>
          <a:prstGeom prst="roundRect">
            <a:avLst/>
          </a:prstGeom>
          <a:solidFill>
            <a:schemeClr val="bg2"/>
          </a:solidFill>
          <a:ln>
            <a:solidFill>
              <a:schemeClr val="bg1"/>
            </a:solid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GENERAL AND SPECIFIC OBJECTIVES OF THE STUDY</a:t>
            </a:r>
          </a:p>
        </p:txBody>
      </p:sp>
      <p:sp>
        <p:nvSpPr>
          <p:cNvPr id="7" name="Rectangle: Rounded Corners 6">
            <a:hlinkClick r:id="rId7" action="ppaction://hlinksldjump"/>
            <a:extLst>
              <a:ext uri="{FF2B5EF4-FFF2-40B4-BE49-F238E27FC236}">
                <a16:creationId xmlns:a16="http://schemas.microsoft.com/office/drawing/2014/main" id="{10C266EE-C365-A540-5515-BF9A6B4FF19E}"/>
              </a:ext>
            </a:extLst>
          </p:cNvPr>
          <p:cNvSpPr/>
          <p:nvPr/>
        </p:nvSpPr>
        <p:spPr>
          <a:xfrm>
            <a:off x="9906000" y="1979208"/>
            <a:ext cx="2514600" cy="954492"/>
          </a:xfrm>
          <a:prstGeom prst="roundRect">
            <a:avLst/>
          </a:prstGeom>
          <a:solidFill>
            <a:schemeClr val="bg2"/>
          </a:solidFill>
          <a:ln>
            <a:solidFill>
              <a:schemeClr val="bg1"/>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CONCEPTUAL FRAMEWORK</a:t>
            </a:r>
          </a:p>
        </p:txBody>
      </p:sp>
      <p:sp>
        <p:nvSpPr>
          <p:cNvPr id="14" name="Rectangle: Rounded Corners 13">
            <a:hlinkClick r:id="rId8" action="ppaction://hlinksldjump"/>
            <a:extLst>
              <a:ext uri="{FF2B5EF4-FFF2-40B4-BE49-F238E27FC236}">
                <a16:creationId xmlns:a16="http://schemas.microsoft.com/office/drawing/2014/main" id="{E3DC5AEB-F667-889F-58D2-E1D38759D277}"/>
              </a:ext>
            </a:extLst>
          </p:cNvPr>
          <p:cNvSpPr/>
          <p:nvPr/>
        </p:nvSpPr>
        <p:spPr>
          <a:xfrm>
            <a:off x="328386" y="1943100"/>
            <a:ext cx="2514600"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TOPIC BACKGROUND</a:t>
            </a:r>
          </a:p>
        </p:txBody>
      </p:sp>
      <p:sp>
        <p:nvSpPr>
          <p:cNvPr id="16" name="Rectangle: Rounded Corners 15">
            <a:hlinkClick r:id="rId9" action="ppaction://hlinksldjump"/>
            <a:extLst>
              <a:ext uri="{FF2B5EF4-FFF2-40B4-BE49-F238E27FC236}">
                <a16:creationId xmlns:a16="http://schemas.microsoft.com/office/drawing/2014/main" id="{65ABA3E0-672E-6B59-6160-E27167A7FE07}"/>
              </a:ext>
            </a:extLst>
          </p:cNvPr>
          <p:cNvSpPr/>
          <p:nvPr/>
        </p:nvSpPr>
        <p:spPr>
          <a:xfrm>
            <a:off x="3207658" y="1979208"/>
            <a:ext cx="2514600" cy="954492"/>
          </a:xfrm>
          <a:prstGeom prst="roundRect">
            <a:avLst/>
          </a:prstGeom>
          <a:solidFill>
            <a:schemeClr val="bg2"/>
          </a:solidFill>
          <a:ln>
            <a:solidFill>
              <a:srgbClr val="FFFEF2"/>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F0502020204030204" pitchFamily="2" charset="0"/>
                <a:ea typeface="ADLaM Display" panose="020F0502020204030204" pitchFamily="2" charset="0"/>
                <a:cs typeface="ADLaM Display" panose="020F0502020204030204" pitchFamily="2" charset="0"/>
              </a:rPr>
              <a:t>PROBLEM STATEMENT</a:t>
            </a:r>
          </a:p>
        </p:txBody>
      </p:sp>
      <p:sp>
        <p:nvSpPr>
          <p:cNvPr id="19" name="Oval 18">
            <a:hlinkClick r:id="rId10" action="ppaction://hlinksldjump"/>
            <a:extLst>
              <a:ext uri="{FF2B5EF4-FFF2-40B4-BE49-F238E27FC236}">
                <a16:creationId xmlns:a16="http://schemas.microsoft.com/office/drawing/2014/main" id="{6FDB6A74-ECA7-B63C-F4F1-493CEBD4A027}"/>
              </a:ext>
            </a:extLst>
          </p:cNvPr>
          <p:cNvSpPr/>
          <p:nvPr/>
        </p:nvSpPr>
        <p:spPr>
          <a:xfrm>
            <a:off x="258734" y="7952693"/>
            <a:ext cx="2073332" cy="2067607"/>
          </a:xfrm>
          <a:prstGeom prst="ellipse">
            <a:avLst/>
          </a:prstGeom>
          <a:solidFill>
            <a:srgbClr val="3386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raphic 21" descr="House with solid fill">
            <a:extLst>
              <a:ext uri="{FF2B5EF4-FFF2-40B4-BE49-F238E27FC236}">
                <a16:creationId xmlns:a16="http://schemas.microsoft.com/office/drawing/2014/main" id="{B51E1B22-2555-5B7F-0FCD-E65391E740C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38460" y="8115300"/>
            <a:ext cx="1595140" cy="1595140"/>
          </a:xfrm>
          <a:prstGeom prst="rect">
            <a:avLst/>
          </a:prstGeom>
          <a:effectLst>
            <a:outerShdw blurRad="50800" dist="38100" dir="5400000" algn="t" rotWithShape="0">
              <a:prstClr val="black">
                <a:alpha val="40000"/>
              </a:prstClr>
            </a:outerShdw>
          </a:effectLst>
        </p:spPr>
      </p:pic>
      <p:sp>
        <p:nvSpPr>
          <p:cNvPr id="23" name="Oval 22">
            <a:hlinkClick r:id="rId10" action="ppaction://hlinksldjump"/>
            <a:extLst>
              <a:ext uri="{FF2B5EF4-FFF2-40B4-BE49-F238E27FC236}">
                <a16:creationId xmlns:a16="http://schemas.microsoft.com/office/drawing/2014/main" id="{B1AAA545-3F63-13C6-3252-8C10513CE8A0}"/>
              </a:ext>
            </a:extLst>
          </p:cNvPr>
          <p:cNvSpPr/>
          <p:nvPr/>
        </p:nvSpPr>
        <p:spPr>
          <a:xfrm>
            <a:off x="243237" y="7957215"/>
            <a:ext cx="2073332" cy="2067607"/>
          </a:xfrm>
          <a:prstGeom prst="ellipse">
            <a:avLst/>
          </a:prstGeom>
          <a:solidFill>
            <a:srgbClr val="3386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Graphic 25" descr="Exit with solid fill">
            <a:hlinkClick r:id="rId5" action="ppaction://hlinksldjump"/>
            <a:extLst>
              <a:ext uri="{FF2B5EF4-FFF2-40B4-BE49-F238E27FC236}">
                <a16:creationId xmlns:a16="http://schemas.microsoft.com/office/drawing/2014/main" id="{13BF8606-C63C-472C-D6D4-3D39FBED960F}"/>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6580602" y="8324279"/>
            <a:ext cx="1258442" cy="1258442"/>
          </a:xfrm>
          <a:prstGeom prst="rect">
            <a:avLst/>
          </a:prstGeom>
          <a:effectLst>
            <a:outerShdw blurRad="50800" dist="38100" dir="13500000" algn="br" rotWithShape="0">
              <a:prstClr val="black">
                <a:alpha val="40000"/>
              </a:prstClr>
            </a:outerShdw>
          </a:effectLst>
        </p:spPr>
      </p:pic>
      <p:pic>
        <p:nvPicPr>
          <p:cNvPr id="29" name="Graphic 28" descr="House with solid fill">
            <a:hlinkClick r:id="rId10" action="ppaction://hlinksldjump"/>
            <a:extLst>
              <a:ext uri="{FF2B5EF4-FFF2-40B4-BE49-F238E27FC236}">
                <a16:creationId xmlns:a16="http://schemas.microsoft.com/office/drawing/2014/main" id="{BF0C2196-F4E3-6805-DABB-0CC9080EA53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22963" y="8119822"/>
            <a:ext cx="1595140" cy="1595140"/>
          </a:xfrm>
          <a:prstGeom prst="rect">
            <a:avLst/>
          </a:prstGeom>
          <a:effectLst>
            <a:outerShdw blurRad="50800" dist="38100" dir="5400000" algn="t" rotWithShape="0">
              <a:prstClr val="black">
                <a:alpha val="40000"/>
              </a:prstClr>
            </a:outerShdw>
          </a:effectLst>
        </p:spPr>
      </p:pic>
      <p:sp>
        <p:nvSpPr>
          <p:cNvPr id="32" name="TextBox 31">
            <a:extLst>
              <a:ext uri="{FF2B5EF4-FFF2-40B4-BE49-F238E27FC236}">
                <a16:creationId xmlns:a16="http://schemas.microsoft.com/office/drawing/2014/main" id="{861D376B-3E13-C91F-699F-7200EECBC654}"/>
              </a:ext>
            </a:extLst>
          </p:cNvPr>
          <p:cNvSpPr txBox="1"/>
          <p:nvPr/>
        </p:nvSpPr>
        <p:spPr>
          <a:xfrm>
            <a:off x="2675161" y="3086100"/>
            <a:ext cx="13128172" cy="646331"/>
          </a:xfrm>
          <a:prstGeom prst="rect">
            <a:avLst/>
          </a:prstGeom>
          <a:noFill/>
        </p:spPr>
        <p:txBody>
          <a:bodyPr wrap="square">
            <a:spAutoFit/>
          </a:bodyPr>
          <a:lstStyle/>
          <a:p>
            <a:pPr algn="ctr"/>
            <a:r>
              <a:rPr lang="en-US" sz="3600" dirty="0">
                <a:solidFill>
                  <a:schemeClr val="bg1"/>
                </a:solidFill>
                <a:latin typeface="Montserrat Ultra-Bold" panose="020B0604020202020204" charset="0"/>
                <a:cs typeface="Poppins ExtraBold" panose="00000900000000000000" pitchFamily="2" charset="0"/>
              </a:rPr>
              <a:t>SPECIFICS ON PROPOSED METHODOLOGY</a:t>
            </a:r>
            <a:endParaRPr lang="en-PH" sz="3600" dirty="0">
              <a:solidFill>
                <a:schemeClr val="bg1"/>
              </a:solidFill>
              <a:latin typeface="Montserrat Ultra-Bold" panose="020B0604020202020204" charset="0"/>
              <a:cs typeface="Poppins ExtraBold" panose="00000900000000000000" pitchFamily="2" charset="0"/>
            </a:endParaRPr>
          </a:p>
        </p:txBody>
      </p:sp>
      <p:sp>
        <p:nvSpPr>
          <p:cNvPr id="34" name="TextBox 33">
            <a:extLst>
              <a:ext uri="{FF2B5EF4-FFF2-40B4-BE49-F238E27FC236}">
                <a16:creationId xmlns:a16="http://schemas.microsoft.com/office/drawing/2014/main" id="{B346C4BE-607F-C9DF-D3E9-28E755964D7C}"/>
              </a:ext>
            </a:extLst>
          </p:cNvPr>
          <p:cNvSpPr txBox="1"/>
          <p:nvPr/>
        </p:nvSpPr>
        <p:spPr>
          <a:xfrm>
            <a:off x="326160" y="3848100"/>
            <a:ext cx="17510658" cy="4893647"/>
          </a:xfrm>
          <a:prstGeom prst="rect">
            <a:avLst/>
          </a:prstGeom>
          <a:noFill/>
        </p:spPr>
        <p:txBody>
          <a:bodyPr wrap="square">
            <a:spAutoFit/>
          </a:bodyPr>
          <a:lstStyle/>
          <a:p>
            <a:pPr algn="just"/>
            <a:r>
              <a:rPr lang="en-US" sz="2400" b="1" dirty="0">
                <a:solidFill>
                  <a:schemeClr val="bg1"/>
                </a:solidFill>
                <a:latin typeface="Montserrat" panose="00000500000000000000" pitchFamily="2" charset="0"/>
                <a:cs typeface="Poppins" panose="00000500000000000000" pitchFamily="2" charset="0"/>
              </a:rPr>
              <a:t>Reliability And Validity Of Method:</a:t>
            </a:r>
          </a:p>
          <a:p>
            <a:pPr algn="just"/>
            <a:r>
              <a:rPr lang="en-US" sz="2400" b="1" dirty="0">
                <a:solidFill>
                  <a:schemeClr val="bg1"/>
                </a:solidFill>
                <a:highlight>
                  <a:srgbClr val="92D050"/>
                </a:highlight>
                <a:latin typeface="Montserrat" panose="00000500000000000000" pitchFamily="2" charset="0"/>
                <a:cs typeface="Poppins" panose="00000500000000000000" pitchFamily="2" charset="0"/>
              </a:rPr>
              <a:t>Reliability</a:t>
            </a:r>
            <a:r>
              <a:rPr lang="en-US" sz="2400" dirty="0">
                <a:solidFill>
                  <a:schemeClr val="bg1"/>
                </a:solidFill>
                <a:highlight>
                  <a:srgbClr val="92D050"/>
                </a:highlight>
                <a:latin typeface="Montserrat" panose="00000500000000000000" pitchFamily="2" charset="0"/>
                <a:cs typeface="Poppins" panose="00000500000000000000" pitchFamily="2" charset="0"/>
              </a:rPr>
              <a:t>:</a:t>
            </a:r>
            <a:r>
              <a:rPr lang="en-US" sz="2400" dirty="0">
                <a:solidFill>
                  <a:schemeClr val="bg1"/>
                </a:solidFill>
                <a:latin typeface="Montserrat" panose="00000500000000000000" pitchFamily="2" charset="0"/>
                <a:cs typeface="Poppins" panose="00000500000000000000" pitchFamily="2" charset="0"/>
              </a:rPr>
              <a:t> Researchers will consistently collect data through </a:t>
            </a:r>
            <a:r>
              <a:rPr lang="en-US" sz="2400" b="1" dirty="0">
                <a:solidFill>
                  <a:schemeClr val="bg1"/>
                </a:solidFill>
                <a:latin typeface="Montserrat" panose="00000500000000000000" pitchFamily="2" charset="0"/>
                <a:cs typeface="Poppins" panose="00000500000000000000" pitchFamily="2" charset="0"/>
              </a:rPr>
              <a:t>surveys, interviews, and observations </a:t>
            </a:r>
            <a:r>
              <a:rPr lang="en-US" sz="2400" dirty="0">
                <a:solidFill>
                  <a:schemeClr val="bg1"/>
                </a:solidFill>
                <a:latin typeface="Montserrat" panose="00000500000000000000" pitchFamily="2" charset="0"/>
                <a:cs typeface="Poppins" panose="00000500000000000000" pitchFamily="2" charset="0"/>
              </a:rPr>
              <a:t>at </a:t>
            </a:r>
            <a:r>
              <a:rPr lang="en-US" sz="2400" dirty="0" err="1">
                <a:solidFill>
                  <a:schemeClr val="bg1"/>
                </a:solidFill>
                <a:latin typeface="Montserrat" panose="00000500000000000000" pitchFamily="2" charset="0"/>
                <a:cs typeface="Poppins" panose="00000500000000000000" pitchFamily="2" charset="0"/>
              </a:rPr>
              <a:t>Tadena</a:t>
            </a:r>
            <a:r>
              <a:rPr lang="en-US" sz="2400" dirty="0">
                <a:solidFill>
                  <a:schemeClr val="bg1"/>
                </a:solidFill>
                <a:latin typeface="Montserrat" panose="00000500000000000000" pitchFamily="2" charset="0"/>
                <a:cs typeface="Poppins" panose="00000500000000000000" pitchFamily="2" charset="0"/>
              </a:rPr>
              <a:t> Dumas General Merchandise to minimize variations and ensure uniform data collection. Data triangulation, incorporating interviews, observations of employee workflows, and tailored surveys, will be employed to cross-verify findings and enhance data reliability. </a:t>
            </a:r>
          </a:p>
          <a:p>
            <a:pPr algn="just"/>
            <a:br>
              <a:rPr lang="en-US" sz="2400" dirty="0">
                <a:solidFill>
                  <a:schemeClr val="bg1"/>
                </a:solidFill>
                <a:latin typeface="Montserrat" panose="00000500000000000000" pitchFamily="2" charset="0"/>
                <a:cs typeface="Poppins" panose="00000500000000000000" pitchFamily="2" charset="0"/>
              </a:rPr>
            </a:br>
            <a:r>
              <a:rPr lang="en-US" sz="2400" b="1" dirty="0">
                <a:solidFill>
                  <a:schemeClr val="bg1"/>
                </a:solidFill>
                <a:highlight>
                  <a:srgbClr val="92D050"/>
                </a:highlight>
                <a:latin typeface="Montserrat" panose="00000500000000000000" pitchFamily="2" charset="0"/>
                <a:cs typeface="Poppins" panose="00000500000000000000" pitchFamily="2" charset="0"/>
              </a:rPr>
              <a:t>Validity</a:t>
            </a:r>
            <a:r>
              <a:rPr lang="en-US" sz="2400" dirty="0">
                <a:solidFill>
                  <a:schemeClr val="bg1"/>
                </a:solidFill>
                <a:highlight>
                  <a:srgbClr val="92D050"/>
                </a:highlight>
                <a:latin typeface="Montserrat" panose="00000500000000000000" pitchFamily="2" charset="0"/>
                <a:cs typeface="Poppins" panose="00000500000000000000" pitchFamily="2" charset="0"/>
              </a:rPr>
              <a:t>:</a:t>
            </a:r>
            <a:r>
              <a:rPr lang="en-US" sz="2400" dirty="0">
                <a:solidFill>
                  <a:schemeClr val="bg1"/>
                </a:solidFill>
                <a:latin typeface="Montserrat" panose="00000500000000000000" pitchFamily="2" charset="0"/>
                <a:cs typeface="Poppins" panose="00000500000000000000" pitchFamily="2" charset="0"/>
              </a:rPr>
              <a:t> Content validity will be achieved by designing </a:t>
            </a:r>
            <a:r>
              <a:rPr lang="en-US" sz="2400" b="1" dirty="0">
                <a:solidFill>
                  <a:schemeClr val="bg1"/>
                </a:solidFill>
                <a:latin typeface="Montserrat" panose="00000500000000000000" pitchFamily="2" charset="0"/>
                <a:cs typeface="Poppins" panose="00000500000000000000" pitchFamily="2" charset="0"/>
              </a:rPr>
              <a:t>surveys, interviews, and observations </a:t>
            </a:r>
            <a:r>
              <a:rPr lang="en-US" sz="2400" dirty="0">
                <a:solidFill>
                  <a:schemeClr val="bg1"/>
                </a:solidFill>
                <a:latin typeface="Montserrat" panose="00000500000000000000" pitchFamily="2" charset="0"/>
                <a:cs typeface="Poppins" panose="00000500000000000000" pitchFamily="2" charset="0"/>
              </a:rPr>
              <a:t>to capture relevant aspects of system performance and user experiences specific to </a:t>
            </a:r>
            <a:r>
              <a:rPr lang="en-US" sz="2400" dirty="0" err="1">
                <a:solidFill>
                  <a:schemeClr val="bg1"/>
                </a:solidFill>
                <a:latin typeface="Montserrat" panose="00000500000000000000" pitchFamily="2" charset="0"/>
                <a:cs typeface="Poppins" panose="00000500000000000000" pitchFamily="2" charset="0"/>
              </a:rPr>
              <a:t>Tadena</a:t>
            </a:r>
            <a:r>
              <a:rPr lang="en-US" sz="2400" dirty="0">
                <a:solidFill>
                  <a:schemeClr val="bg1"/>
                </a:solidFill>
                <a:latin typeface="Montserrat" panose="00000500000000000000" pitchFamily="2" charset="0"/>
                <a:cs typeface="Poppins" panose="00000500000000000000" pitchFamily="2" charset="0"/>
              </a:rPr>
              <a:t> Dumas General Merchandise. Construct validity will be maintained by grounding the research in established theories applicable to the organization's operational context, while participant selection and member checking will ensure external validity by reflecting diverse organizational perspectives and validating findings within the company.</a:t>
            </a:r>
          </a:p>
          <a:p>
            <a:pPr algn="just"/>
            <a:endParaRPr lang="en-US" sz="2400" dirty="0">
              <a:solidFill>
                <a:schemeClr val="bg1"/>
              </a:solidFill>
              <a:latin typeface="Montserrat" panose="00000500000000000000" pitchFamily="2" charset="0"/>
              <a:cs typeface="Poppins" panose="00000500000000000000" pitchFamily="2" charset="0"/>
            </a:endParaRPr>
          </a:p>
          <a:p>
            <a:pPr algn="just"/>
            <a:endParaRPr lang="en-US" sz="2400" i="0" dirty="0">
              <a:solidFill>
                <a:schemeClr val="bg1"/>
              </a:solidFill>
              <a:effectLst/>
              <a:latin typeface="Montserrat" panose="00000500000000000000" pitchFamily="2" charset="0"/>
            </a:endParaRPr>
          </a:p>
        </p:txBody>
      </p:sp>
      <p:sp>
        <p:nvSpPr>
          <p:cNvPr id="36" name="Rectangle: Rounded Corners 35">
            <a:hlinkClick r:id="rId15" action="ppaction://hlinksldjump"/>
            <a:extLst>
              <a:ext uri="{FF2B5EF4-FFF2-40B4-BE49-F238E27FC236}">
                <a16:creationId xmlns:a16="http://schemas.microsoft.com/office/drawing/2014/main" id="{0DFFD2C9-762C-2BF7-7EE5-C2FE284E015D}"/>
              </a:ext>
            </a:extLst>
          </p:cNvPr>
          <p:cNvSpPr/>
          <p:nvPr/>
        </p:nvSpPr>
        <p:spPr>
          <a:xfrm>
            <a:off x="12725400" y="1943100"/>
            <a:ext cx="2514600" cy="954492"/>
          </a:xfrm>
          <a:prstGeom prst="roundRect">
            <a:avLst/>
          </a:prstGeom>
          <a:solidFill>
            <a:srgbClr val="92D050"/>
          </a:solidFill>
          <a:ln>
            <a:solidFill>
              <a:schemeClr val="bg1"/>
            </a:solidFill>
          </a:ln>
          <a:effectLst>
            <a:outerShdw blurRad="57785" dist="33020" dir="3180000" algn="ctr">
              <a:srgbClr val="000000">
                <a:alpha val="30000"/>
              </a:srgbClr>
            </a:outerShdw>
            <a:reflection blurRad="6350" stA="52000" endA="300" endPos="35000" dir="5400000" sy="-100000" algn="bl" rotWithShape="0"/>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100" b="1"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PROPOSED METHODOLOGY</a:t>
            </a:r>
          </a:p>
        </p:txBody>
      </p:sp>
      <p:pic>
        <p:nvPicPr>
          <p:cNvPr id="5" name="Graphic 4" descr="Rating 1 Star with solid fill">
            <a:extLst>
              <a:ext uri="{FF2B5EF4-FFF2-40B4-BE49-F238E27FC236}">
                <a16:creationId xmlns:a16="http://schemas.microsoft.com/office/drawing/2014/main" id="{24A87244-A3C6-9202-53A7-2AE72A71CDC1}"/>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l="33333" b="10048"/>
          <a:stretch/>
        </p:blipFill>
        <p:spPr>
          <a:xfrm>
            <a:off x="16827500" y="320482"/>
            <a:ext cx="609600" cy="822518"/>
          </a:xfrm>
          <a:prstGeom prst="rect">
            <a:avLst/>
          </a:prstGeom>
        </p:spPr>
      </p:pic>
      <p:pic>
        <p:nvPicPr>
          <p:cNvPr id="9" name="Graphic 8" descr="Rating 1 Star with solid fill">
            <a:extLst>
              <a:ext uri="{FF2B5EF4-FFF2-40B4-BE49-F238E27FC236}">
                <a16:creationId xmlns:a16="http://schemas.microsoft.com/office/drawing/2014/main" id="{DEBEB0E4-9F4E-C9FC-1452-9CFC9224DC55}"/>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l="68056" r="-1" b="10048"/>
          <a:stretch/>
        </p:blipFill>
        <p:spPr>
          <a:xfrm>
            <a:off x="17373600" y="320482"/>
            <a:ext cx="292100" cy="822518"/>
          </a:xfrm>
          <a:prstGeom prst="rect">
            <a:avLst/>
          </a:prstGeom>
        </p:spPr>
      </p:pic>
      <p:pic>
        <p:nvPicPr>
          <p:cNvPr id="10" name="Graphic 9" descr="Rating 1 Star with solid fill">
            <a:extLst>
              <a:ext uri="{FF2B5EF4-FFF2-40B4-BE49-F238E27FC236}">
                <a16:creationId xmlns:a16="http://schemas.microsoft.com/office/drawing/2014/main" id="{6B7E790D-C1AF-01FC-B542-F10B0C71A0F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5316200" y="320482"/>
            <a:ext cx="914400" cy="914400"/>
          </a:xfrm>
          <a:prstGeom prst="rect">
            <a:avLst/>
          </a:prstGeom>
        </p:spPr>
      </p:pic>
      <p:pic>
        <p:nvPicPr>
          <p:cNvPr id="12" name="Graphic 11" descr="Rating 1 Star with solid fill">
            <a:extLst>
              <a:ext uri="{FF2B5EF4-FFF2-40B4-BE49-F238E27FC236}">
                <a16:creationId xmlns:a16="http://schemas.microsoft.com/office/drawing/2014/main" id="{8B7B9171-9371-2254-FEDE-075C5EE4CDC6}"/>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r="66667" b="14388"/>
          <a:stretch/>
        </p:blipFill>
        <p:spPr>
          <a:xfrm>
            <a:off x="16217900" y="312447"/>
            <a:ext cx="304800" cy="782829"/>
          </a:xfrm>
          <a:prstGeom prst="rect">
            <a:avLst/>
          </a:prstGeom>
        </p:spPr>
      </p:pic>
      <p:pic>
        <p:nvPicPr>
          <p:cNvPr id="15" name="Graphic 14" descr="Rating 1 Star with solid fill">
            <a:extLst>
              <a:ext uri="{FF2B5EF4-FFF2-40B4-BE49-F238E27FC236}">
                <a16:creationId xmlns:a16="http://schemas.microsoft.com/office/drawing/2014/main" id="{EFAB7217-7171-1AAA-BCA7-47D13B44FF8D}"/>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r="66667" b="14388"/>
          <a:stretch/>
        </p:blipFill>
        <p:spPr>
          <a:xfrm>
            <a:off x="16510000" y="324393"/>
            <a:ext cx="304800" cy="782829"/>
          </a:xfrm>
          <a:prstGeom prst="rect">
            <a:avLst/>
          </a:prstGeom>
        </p:spPr>
      </p:pic>
      <p:pic>
        <p:nvPicPr>
          <p:cNvPr id="17" name="Graphic 16" descr="Rating 1 Star with solid fill">
            <a:extLst>
              <a:ext uri="{FF2B5EF4-FFF2-40B4-BE49-F238E27FC236}">
                <a16:creationId xmlns:a16="http://schemas.microsoft.com/office/drawing/2014/main" id="{F65BEE81-30BF-D3B4-2E8F-08CF15F136E5}"/>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r="66667" b="14388"/>
          <a:stretch/>
        </p:blipFill>
        <p:spPr>
          <a:xfrm>
            <a:off x="15900400" y="321276"/>
            <a:ext cx="304800" cy="782829"/>
          </a:xfrm>
          <a:prstGeom prst="rect">
            <a:avLst/>
          </a:prstGeom>
        </p:spPr>
      </p:pic>
      <p:pic>
        <p:nvPicPr>
          <p:cNvPr id="18" name="Graphic 17" descr="Rating 1 Star with solid fill">
            <a:extLst>
              <a:ext uri="{FF2B5EF4-FFF2-40B4-BE49-F238E27FC236}">
                <a16:creationId xmlns:a16="http://schemas.microsoft.com/office/drawing/2014/main" id="{3010EDDE-864D-F5AB-772A-6E8FEF82C5D4}"/>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r="66667" b="14388"/>
          <a:stretch/>
        </p:blipFill>
        <p:spPr>
          <a:xfrm>
            <a:off x="16814800" y="322071"/>
            <a:ext cx="304800" cy="782829"/>
          </a:xfrm>
          <a:prstGeom prst="rect">
            <a:avLst/>
          </a:prstGeom>
        </p:spPr>
      </p:pic>
      <p:pic>
        <p:nvPicPr>
          <p:cNvPr id="20" name="Graphic 19" descr="Rating 1 Star with solid fill">
            <a:extLst>
              <a:ext uri="{FF2B5EF4-FFF2-40B4-BE49-F238E27FC236}">
                <a16:creationId xmlns:a16="http://schemas.microsoft.com/office/drawing/2014/main" id="{1AAA4FCC-C3D8-83D4-B16F-4D8B5158417C}"/>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r="66667" b="14388"/>
          <a:stretch/>
        </p:blipFill>
        <p:spPr>
          <a:xfrm>
            <a:off x="15608300" y="329311"/>
            <a:ext cx="304800" cy="782829"/>
          </a:xfrm>
          <a:prstGeom prst="rect">
            <a:avLst/>
          </a:prstGeom>
        </p:spPr>
      </p:pic>
      <p:pic>
        <p:nvPicPr>
          <p:cNvPr id="21" name="Graphic 20" descr="Rating 1 Star with solid fill">
            <a:extLst>
              <a:ext uri="{FF2B5EF4-FFF2-40B4-BE49-F238E27FC236}">
                <a16:creationId xmlns:a16="http://schemas.microsoft.com/office/drawing/2014/main" id="{C0208579-CB2D-B564-AE52-436C076CD91A}"/>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r="66667" b="14388"/>
          <a:stretch/>
        </p:blipFill>
        <p:spPr>
          <a:xfrm>
            <a:off x="17106900" y="324432"/>
            <a:ext cx="304800" cy="782829"/>
          </a:xfrm>
          <a:prstGeom prst="rect">
            <a:avLst/>
          </a:prstGeom>
        </p:spPr>
      </p:pic>
      <p:pic>
        <p:nvPicPr>
          <p:cNvPr id="24" name="Graphic 23" descr="Rating 1 Star with solid fill">
            <a:extLst>
              <a:ext uri="{FF2B5EF4-FFF2-40B4-BE49-F238E27FC236}">
                <a16:creationId xmlns:a16="http://schemas.microsoft.com/office/drawing/2014/main" id="{15C6CB7F-389C-72A3-D3FC-60C3C5882A27}"/>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l="68056" r="-1" b="10048"/>
          <a:stretch/>
        </p:blipFill>
        <p:spPr>
          <a:xfrm>
            <a:off x="17373600" y="320445"/>
            <a:ext cx="292100" cy="822518"/>
          </a:xfrm>
          <a:prstGeom prst="rect">
            <a:avLst/>
          </a:prstGeom>
        </p:spPr>
      </p:pic>
      <p:pic>
        <p:nvPicPr>
          <p:cNvPr id="25" name="Graphic 24" descr="Rating 1 Star with solid fill">
            <a:extLst>
              <a:ext uri="{FF2B5EF4-FFF2-40B4-BE49-F238E27FC236}">
                <a16:creationId xmlns:a16="http://schemas.microsoft.com/office/drawing/2014/main" id="{3965D4E9-5982-1625-0648-552C57901EB2}"/>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r="66667" b="14388"/>
          <a:stretch/>
        </p:blipFill>
        <p:spPr>
          <a:xfrm>
            <a:off x="16510000" y="324356"/>
            <a:ext cx="304800" cy="782829"/>
          </a:xfrm>
          <a:prstGeom prst="rect">
            <a:avLst/>
          </a:prstGeom>
        </p:spPr>
      </p:pic>
      <p:pic>
        <p:nvPicPr>
          <p:cNvPr id="30" name="Graphic 29" descr="Rating 1 Star with solid fill">
            <a:extLst>
              <a:ext uri="{FF2B5EF4-FFF2-40B4-BE49-F238E27FC236}">
                <a16:creationId xmlns:a16="http://schemas.microsoft.com/office/drawing/2014/main" id="{472FB287-FE02-8759-6AB9-4F46DA8AAB58}"/>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r="66667" b="14388"/>
          <a:stretch/>
        </p:blipFill>
        <p:spPr>
          <a:xfrm>
            <a:off x="16814800" y="322034"/>
            <a:ext cx="304800" cy="782829"/>
          </a:xfrm>
          <a:prstGeom prst="rect">
            <a:avLst/>
          </a:prstGeom>
        </p:spPr>
      </p:pic>
      <p:pic>
        <p:nvPicPr>
          <p:cNvPr id="31" name="Graphic 30" descr="Rating 1 Star with solid fill">
            <a:extLst>
              <a:ext uri="{FF2B5EF4-FFF2-40B4-BE49-F238E27FC236}">
                <a16:creationId xmlns:a16="http://schemas.microsoft.com/office/drawing/2014/main" id="{6EF83EF5-3D79-A57A-8AEA-F24E4914B778}"/>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r="66667" b="14388"/>
          <a:stretch/>
        </p:blipFill>
        <p:spPr>
          <a:xfrm>
            <a:off x="17106900" y="324395"/>
            <a:ext cx="304800" cy="782829"/>
          </a:xfrm>
          <a:prstGeom prst="rect">
            <a:avLst/>
          </a:prstGeom>
        </p:spPr>
      </p:pic>
      <p:sp>
        <p:nvSpPr>
          <p:cNvPr id="33" name="Rectangle: Rounded Corners 32">
            <a:hlinkClick r:id="rId18" action="ppaction://hlinksldjump"/>
            <a:extLst>
              <a:ext uri="{FF2B5EF4-FFF2-40B4-BE49-F238E27FC236}">
                <a16:creationId xmlns:a16="http://schemas.microsoft.com/office/drawing/2014/main" id="{ED1ABB9E-74E4-B5E0-2053-3A0BF06B1F49}"/>
              </a:ext>
            </a:extLst>
          </p:cNvPr>
          <p:cNvSpPr/>
          <p:nvPr/>
        </p:nvSpPr>
        <p:spPr>
          <a:xfrm>
            <a:off x="15560732" y="1979208"/>
            <a:ext cx="2514600"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EXPECTED OUTPUT</a:t>
            </a:r>
          </a:p>
        </p:txBody>
      </p:sp>
    </p:spTree>
    <p:extLst>
      <p:ext uri="{BB962C8B-B14F-4D97-AF65-F5344CB8AC3E}">
        <p14:creationId xmlns:p14="http://schemas.microsoft.com/office/powerpoint/2010/main" val="38651092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EF2"/>
        </a:solidFill>
        <a:effectLst/>
      </p:bgPr>
    </p:bg>
    <p:spTree>
      <p:nvGrpSpPr>
        <p:cNvPr id="1" name=""/>
        <p:cNvGrpSpPr/>
        <p:nvPr/>
      </p:nvGrpSpPr>
      <p:grpSpPr>
        <a:xfrm>
          <a:off x="0" y="0"/>
          <a:ext cx="0" cy="0"/>
          <a:chOff x="0" y="0"/>
          <a:chExt cx="0" cy="0"/>
        </a:xfrm>
      </p:grpSpPr>
      <p:grpSp>
        <p:nvGrpSpPr>
          <p:cNvPr id="2" name="Group 2"/>
          <p:cNvGrpSpPr/>
          <p:nvPr/>
        </p:nvGrpSpPr>
        <p:grpSpPr>
          <a:xfrm>
            <a:off x="0" y="1979208"/>
            <a:ext cx="18288000" cy="8383814"/>
            <a:chOff x="0" y="0"/>
            <a:chExt cx="4816593" cy="1863811"/>
          </a:xfrm>
        </p:grpSpPr>
        <p:sp>
          <p:nvSpPr>
            <p:cNvPr id="3" name="Freeform 3"/>
            <p:cNvSpPr/>
            <p:nvPr/>
          </p:nvSpPr>
          <p:spPr>
            <a:xfrm>
              <a:off x="0" y="0"/>
              <a:ext cx="4816592" cy="1863811"/>
            </a:xfrm>
            <a:custGeom>
              <a:avLst/>
              <a:gdLst/>
              <a:ahLst/>
              <a:cxnLst/>
              <a:rect l="l" t="t" r="r" b="b"/>
              <a:pathLst>
                <a:path w="4816592" h="1863811">
                  <a:moveTo>
                    <a:pt x="0" y="0"/>
                  </a:moveTo>
                  <a:lnTo>
                    <a:pt x="4816592" y="0"/>
                  </a:lnTo>
                  <a:lnTo>
                    <a:pt x="4816592" y="1863811"/>
                  </a:lnTo>
                  <a:lnTo>
                    <a:pt x="0" y="1863811"/>
                  </a:lnTo>
                  <a:close/>
                </a:path>
              </a:pathLst>
            </a:custGeom>
            <a:solidFill>
              <a:srgbClr val="216C53"/>
            </a:solidFill>
          </p:spPr>
          <p:txBody>
            <a:bodyPr/>
            <a:lstStyle/>
            <a:p>
              <a:endParaRPr lang="en-US"/>
            </a:p>
          </p:txBody>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2400294" y="154307"/>
            <a:ext cx="13677906" cy="1022268"/>
          </a:xfrm>
          <a:prstGeom prst="rect">
            <a:avLst/>
          </a:prstGeom>
        </p:spPr>
        <p:txBody>
          <a:bodyPr wrap="square" lIns="0" tIns="0" rIns="0" bIns="0" rtlCol="0" anchor="t">
            <a:spAutoFit/>
          </a:bodyPr>
          <a:lstStyle/>
          <a:p>
            <a:pPr>
              <a:lnSpc>
                <a:spcPts val="8620"/>
              </a:lnSpc>
              <a:spcBef>
                <a:spcPct val="0"/>
              </a:spcBef>
            </a:pPr>
            <a:r>
              <a:rPr lang="en-US" sz="6157" spc="-300" dirty="0">
                <a:solidFill>
                  <a:srgbClr val="216C53"/>
                </a:solidFill>
                <a:latin typeface="Montserrat Ultra-Bold"/>
              </a:rPr>
              <a:t>MINDORO </a:t>
            </a:r>
            <a:r>
              <a:rPr lang="en-US" sz="6157" spc="-300" dirty="0">
                <a:solidFill>
                  <a:srgbClr val="33866A"/>
                </a:solidFill>
                <a:latin typeface="Montserrat Ultra-Bold"/>
              </a:rPr>
              <a:t>STATE</a:t>
            </a:r>
            <a:r>
              <a:rPr lang="en-US" sz="6157" spc="-300" dirty="0">
                <a:solidFill>
                  <a:srgbClr val="216C53"/>
                </a:solidFill>
                <a:latin typeface="Montserrat Ultra-Bold"/>
              </a:rPr>
              <a:t> UNIVERSITY</a:t>
            </a:r>
            <a:endParaRPr lang="en-US" sz="6157" spc="-300" dirty="0">
              <a:solidFill>
                <a:srgbClr val="33866A"/>
              </a:solidFill>
              <a:latin typeface="Montserrat Ultra-Bold"/>
            </a:endParaRPr>
          </a:p>
        </p:txBody>
      </p:sp>
      <p:sp>
        <p:nvSpPr>
          <p:cNvPr id="27" name="Freeform 27"/>
          <p:cNvSpPr/>
          <p:nvPr/>
        </p:nvSpPr>
        <p:spPr>
          <a:xfrm rot="-5400000" flipV="1">
            <a:off x="16884502" y="8883502"/>
            <a:ext cx="1403498" cy="1403498"/>
          </a:xfrm>
          <a:custGeom>
            <a:avLst/>
            <a:gdLst/>
            <a:ahLst/>
            <a:cxnLst/>
            <a:rect l="l" t="t" r="r" b="b"/>
            <a:pathLst>
              <a:path w="1403498" h="1403498">
                <a:moveTo>
                  <a:pt x="0" y="1403498"/>
                </a:moveTo>
                <a:lnTo>
                  <a:pt x="1403498" y="1403498"/>
                </a:lnTo>
                <a:lnTo>
                  <a:pt x="1403498" y="0"/>
                </a:lnTo>
                <a:lnTo>
                  <a:pt x="0" y="0"/>
                </a:lnTo>
                <a:lnTo>
                  <a:pt x="0" y="1403498"/>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8" name="TextBox 8">
            <a:extLst>
              <a:ext uri="{FF2B5EF4-FFF2-40B4-BE49-F238E27FC236}">
                <a16:creationId xmlns:a16="http://schemas.microsoft.com/office/drawing/2014/main" id="{6FE92723-2310-67E8-2D7F-E66AFCF53251}"/>
              </a:ext>
            </a:extLst>
          </p:cNvPr>
          <p:cNvSpPr txBox="1"/>
          <p:nvPr/>
        </p:nvSpPr>
        <p:spPr>
          <a:xfrm>
            <a:off x="2400294" y="1104900"/>
            <a:ext cx="13677906" cy="615553"/>
          </a:xfrm>
          <a:prstGeom prst="rect">
            <a:avLst/>
          </a:prstGeom>
        </p:spPr>
        <p:txBody>
          <a:bodyPr wrap="square" lIns="0" tIns="0" rIns="0" bIns="0" rtlCol="0" anchor="t">
            <a:spAutoFit/>
          </a:bodyPr>
          <a:lstStyle/>
          <a:p>
            <a:pPr>
              <a:spcBef>
                <a:spcPct val="0"/>
              </a:spcBef>
            </a:pPr>
            <a:r>
              <a:rPr lang="en-US" sz="2000" spc="-150" dirty="0">
                <a:solidFill>
                  <a:srgbClr val="33866A"/>
                </a:solidFill>
                <a:latin typeface="Montserrat Ultra-Bold"/>
              </a:rPr>
              <a:t>COLLEGE OF COMPUTER STUDIES</a:t>
            </a:r>
          </a:p>
          <a:p>
            <a:pPr>
              <a:spcBef>
                <a:spcPct val="0"/>
              </a:spcBef>
            </a:pPr>
            <a:r>
              <a:rPr lang="en-US" sz="2000" spc="-150" dirty="0">
                <a:solidFill>
                  <a:srgbClr val="33866A"/>
                </a:solidFill>
                <a:latin typeface="Montserrat Ultra-Bold"/>
              </a:rPr>
              <a:t>BACHELOR OF SCIENCE IN INFORMATION TECHNOLOGY</a:t>
            </a:r>
          </a:p>
        </p:txBody>
      </p:sp>
      <p:pic>
        <p:nvPicPr>
          <p:cNvPr id="43" name="Picture 42" descr="A logo of a university&#10;&#10;Description automatically generated">
            <a:extLst>
              <a:ext uri="{FF2B5EF4-FFF2-40B4-BE49-F238E27FC236}">
                <a16:creationId xmlns:a16="http://schemas.microsoft.com/office/drawing/2014/main" id="{738DC2DF-868A-09B2-42CA-6ACC2D7604B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523" y="-44301"/>
            <a:ext cx="2216076" cy="2139801"/>
          </a:xfrm>
          <a:prstGeom prst="rect">
            <a:avLst/>
          </a:prstGeom>
        </p:spPr>
      </p:pic>
      <p:sp>
        <p:nvSpPr>
          <p:cNvPr id="72" name="Freeform 27">
            <a:extLst>
              <a:ext uri="{FF2B5EF4-FFF2-40B4-BE49-F238E27FC236}">
                <a16:creationId xmlns:a16="http://schemas.microsoft.com/office/drawing/2014/main" id="{96D41DEA-42B0-E62D-37A0-30B1DAA89C63}"/>
              </a:ext>
            </a:extLst>
          </p:cNvPr>
          <p:cNvSpPr/>
          <p:nvPr/>
        </p:nvSpPr>
        <p:spPr>
          <a:xfrm flipV="1">
            <a:off x="7257" y="8921602"/>
            <a:ext cx="1403498" cy="1403498"/>
          </a:xfrm>
          <a:custGeom>
            <a:avLst/>
            <a:gdLst/>
            <a:ahLst/>
            <a:cxnLst/>
            <a:rect l="l" t="t" r="r" b="b"/>
            <a:pathLst>
              <a:path w="1403498" h="1403498">
                <a:moveTo>
                  <a:pt x="0" y="1403498"/>
                </a:moveTo>
                <a:lnTo>
                  <a:pt x="1403498" y="1403498"/>
                </a:lnTo>
                <a:lnTo>
                  <a:pt x="1403498" y="0"/>
                </a:lnTo>
                <a:lnTo>
                  <a:pt x="0" y="0"/>
                </a:lnTo>
                <a:lnTo>
                  <a:pt x="0" y="1403498"/>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26" name="AutoShape 4">
            <a:extLst>
              <a:ext uri="{FF2B5EF4-FFF2-40B4-BE49-F238E27FC236}">
                <a16:creationId xmlns:a16="http://schemas.microsoft.com/office/drawing/2014/main" id="{8FCE384E-863D-B94F-913B-970ED8AAA99B}"/>
              </a:ext>
            </a:extLst>
          </p:cNvPr>
          <p:cNvSpPr/>
          <p:nvPr/>
        </p:nvSpPr>
        <p:spPr>
          <a:xfrm flipV="1">
            <a:off x="1665772" y="8877300"/>
            <a:ext cx="14869628" cy="40092"/>
          </a:xfrm>
          <a:prstGeom prst="line">
            <a:avLst/>
          </a:prstGeom>
          <a:ln w="3175" cap="flat">
            <a:solidFill>
              <a:srgbClr val="FFFEF2"/>
            </a:solidFill>
            <a:prstDash val="solid"/>
            <a:headEnd type="none" w="sm" len="sm"/>
            <a:tailEnd type="none" w="sm" len="sm"/>
          </a:ln>
        </p:spPr>
        <p:txBody>
          <a:bodyPr/>
          <a:lstStyle/>
          <a:p>
            <a:endParaRPr lang="en-US"/>
          </a:p>
        </p:txBody>
      </p:sp>
      <p:sp>
        <p:nvSpPr>
          <p:cNvPr id="11" name="Oval 10">
            <a:hlinkClick r:id="rId5" action="ppaction://hlinksldjump"/>
            <a:extLst>
              <a:ext uri="{FF2B5EF4-FFF2-40B4-BE49-F238E27FC236}">
                <a16:creationId xmlns:a16="http://schemas.microsoft.com/office/drawing/2014/main" id="{9F7A63F4-B32C-F3D7-42E7-DA0ABCE56376}"/>
              </a:ext>
            </a:extLst>
          </p:cNvPr>
          <p:cNvSpPr/>
          <p:nvPr/>
        </p:nvSpPr>
        <p:spPr>
          <a:xfrm>
            <a:off x="16002000" y="7952693"/>
            <a:ext cx="2073332" cy="2067607"/>
          </a:xfrm>
          <a:prstGeom prst="ellipse">
            <a:avLst/>
          </a:prstGeom>
          <a:solidFill>
            <a:srgbClr val="3386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FE8E30F0-DC7D-5A3C-231C-3B447CF4BD7E}"/>
              </a:ext>
            </a:extLst>
          </p:cNvPr>
          <p:cNvSpPr txBox="1"/>
          <p:nvPr/>
        </p:nvSpPr>
        <p:spPr>
          <a:xfrm>
            <a:off x="2559232" y="8953500"/>
            <a:ext cx="13118734" cy="1754326"/>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algn="ctr">
              <a:spcBef>
                <a:spcPct val="0"/>
              </a:spcBef>
            </a:pPr>
            <a:r>
              <a:rPr lang="en-US" sz="3600" spc="-150" dirty="0" err="1">
                <a:solidFill>
                  <a:srgbClr val="33866A"/>
                </a:solidFill>
                <a:highlight>
                  <a:srgbClr val="FFFEF2"/>
                </a:highlight>
                <a:latin typeface="Montserrat Ultra-Bold"/>
              </a:rPr>
              <a:t>TadaPOS</a:t>
            </a:r>
            <a:r>
              <a:rPr lang="en-US" sz="3600" spc="-150" dirty="0">
                <a:solidFill>
                  <a:srgbClr val="33866A"/>
                </a:solidFill>
                <a:highlight>
                  <a:srgbClr val="FFFEF2"/>
                </a:highlight>
                <a:latin typeface="Montserrat Ultra-Bold"/>
              </a:rPr>
              <a:t> Unified: Integrated Employee Attendance Management with QR Codes and Web-Based POS</a:t>
            </a:r>
          </a:p>
          <a:p>
            <a:pPr algn="ctr">
              <a:spcBef>
                <a:spcPct val="0"/>
              </a:spcBef>
            </a:pPr>
            <a:endParaRPr lang="en-US" sz="3600" spc="-150" dirty="0">
              <a:solidFill>
                <a:srgbClr val="33866A"/>
              </a:solidFill>
              <a:highlight>
                <a:srgbClr val="FFFEF2"/>
              </a:highlight>
              <a:latin typeface="Montserrat Ultra-Bold"/>
            </a:endParaRPr>
          </a:p>
        </p:txBody>
      </p:sp>
      <p:sp>
        <p:nvSpPr>
          <p:cNvPr id="6" name="Rectangle: Rounded Corners 5">
            <a:hlinkClick r:id="rId6" action="ppaction://hlinksldjump"/>
            <a:extLst>
              <a:ext uri="{FF2B5EF4-FFF2-40B4-BE49-F238E27FC236}">
                <a16:creationId xmlns:a16="http://schemas.microsoft.com/office/drawing/2014/main" id="{89BD27E8-7B5A-A916-DD10-98DD5C70FDD7}"/>
              </a:ext>
            </a:extLst>
          </p:cNvPr>
          <p:cNvSpPr/>
          <p:nvPr/>
        </p:nvSpPr>
        <p:spPr>
          <a:xfrm>
            <a:off x="6045633" y="1979208"/>
            <a:ext cx="3555567" cy="954492"/>
          </a:xfrm>
          <a:prstGeom prst="roundRect">
            <a:avLst/>
          </a:prstGeom>
          <a:solidFill>
            <a:schemeClr val="bg2"/>
          </a:solidFill>
          <a:ln>
            <a:solidFill>
              <a:schemeClr val="bg1"/>
            </a:solid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GENERAL AND SPECIFIC OBJECTIVES OF THE STUDY</a:t>
            </a:r>
          </a:p>
        </p:txBody>
      </p:sp>
      <p:sp>
        <p:nvSpPr>
          <p:cNvPr id="7" name="Rectangle: Rounded Corners 6">
            <a:hlinkClick r:id="rId7" action="ppaction://hlinksldjump"/>
            <a:extLst>
              <a:ext uri="{FF2B5EF4-FFF2-40B4-BE49-F238E27FC236}">
                <a16:creationId xmlns:a16="http://schemas.microsoft.com/office/drawing/2014/main" id="{10C266EE-C365-A540-5515-BF9A6B4FF19E}"/>
              </a:ext>
            </a:extLst>
          </p:cNvPr>
          <p:cNvSpPr/>
          <p:nvPr/>
        </p:nvSpPr>
        <p:spPr>
          <a:xfrm>
            <a:off x="9906000" y="1979208"/>
            <a:ext cx="2514600" cy="954492"/>
          </a:xfrm>
          <a:prstGeom prst="roundRect">
            <a:avLst/>
          </a:prstGeom>
          <a:solidFill>
            <a:schemeClr val="bg2"/>
          </a:solidFill>
          <a:ln>
            <a:solidFill>
              <a:schemeClr val="bg1"/>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CONCEPTUAL FRAMEWORK</a:t>
            </a:r>
          </a:p>
        </p:txBody>
      </p:sp>
      <p:sp>
        <p:nvSpPr>
          <p:cNvPr id="14" name="Rectangle: Rounded Corners 13">
            <a:hlinkClick r:id="rId8" action="ppaction://hlinksldjump"/>
            <a:extLst>
              <a:ext uri="{FF2B5EF4-FFF2-40B4-BE49-F238E27FC236}">
                <a16:creationId xmlns:a16="http://schemas.microsoft.com/office/drawing/2014/main" id="{E3DC5AEB-F667-889F-58D2-E1D38759D277}"/>
              </a:ext>
            </a:extLst>
          </p:cNvPr>
          <p:cNvSpPr/>
          <p:nvPr/>
        </p:nvSpPr>
        <p:spPr>
          <a:xfrm>
            <a:off x="328386" y="1943100"/>
            <a:ext cx="2514600"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TOPIC BACKGROUND</a:t>
            </a:r>
          </a:p>
        </p:txBody>
      </p:sp>
      <p:sp>
        <p:nvSpPr>
          <p:cNvPr id="16" name="Rectangle: Rounded Corners 15">
            <a:hlinkClick r:id="rId9" action="ppaction://hlinksldjump"/>
            <a:extLst>
              <a:ext uri="{FF2B5EF4-FFF2-40B4-BE49-F238E27FC236}">
                <a16:creationId xmlns:a16="http://schemas.microsoft.com/office/drawing/2014/main" id="{65ABA3E0-672E-6B59-6160-E27167A7FE07}"/>
              </a:ext>
            </a:extLst>
          </p:cNvPr>
          <p:cNvSpPr/>
          <p:nvPr/>
        </p:nvSpPr>
        <p:spPr>
          <a:xfrm>
            <a:off x="3207658" y="1979208"/>
            <a:ext cx="2514600" cy="954492"/>
          </a:xfrm>
          <a:prstGeom prst="roundRect">
            <a:avLst/>
          </a:prstGeom>
          <a:solidFill>
            <a:schemeClr val="bg2"/>
          </a:solidFill>
          <a:ln>
            <a:solidFill>
              <a:srgbClr val="FFFEF2"/>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F0502020204030204" pitchFamily="2" charset="0"/>
                <a:ea typeface="ADLaM Display" panose="020F0502020204030204" pitchFamily="2" charset="0"/>
                <a:cs typeface="ADLaM Display" panose="020F0502020204030204" pitchFamily="2" charset="0"/>
              </a:rPr>
              <a:t>PROBLEM STATEMENT</a:t>
            </a:r>
          </a:p>
        </p:txBody>
      </p:sp>
      <p:sp>
        <p:nvSpPr>
          <p:cNvPr id="19" name="Oval 18">
            <a:hlinkClick r:id="rId10" action="ppaction://hlinksldjump"/>
            <a:extLst>
              <a:ext uri="{FF2B5EF4-FFF2-40B4-BE49-F238E27FC236}">
                <a16:creationId xmlns:a16="http://schemas.microsoft.com/office/drawing/2014/main" id="{6FDB6A74-ECA7-B63C-F4F1-493CEBD4A027}"/>
              </a:ext>
            </a:extLst>
          </p:cNvPr>
          <p:cNvSpPr/>
          <p:nvPr/>
        </p:nvSpPr>
        <p:spPr>
          <a:xfrm>
            <a:off x="258734" y="7952693"/>
            <a:ext cx="2073332" cy="2067607"/>
          </a:xfrm>
          <a:prstGeom prst="ellipse">
            <a:avLst/>
          </a:prstGeom>
          <a:solidFill>
            <a:srgbClr val="3386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raphic 21" descr="House with solid fill">
            <a:extLst>
              <a:ext uri="{FF2B5EF4-FFF2-40B4-BE49-F238E27FC236}">
                <a16:creationId xmlns:a16="http://schemas.microsoft.com/office/drawing/2014/main" id="{B51E1B22-2555-5B7F-0FCD-E65391E740C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38460" y="8115300"/>
            <a:ext cx="1595140" cy="1595140"/>
          </a:xfrm>
          <a:prstGeom prst="rect">
            <a:avLst/>
          </a:prstGeom>
          <a:effectLst>
            <a:outerShdw blurRad="50800" dist="38100" dir="5400000" algn="t" rotWithShape="0">
              <a:prstClr val="black">
                <a:alpha val="40000"/>
              </a:prstClr>
            </a:outerShdw>
          </a:effectLst>
        </p:spPr>
      </p:pic>
      <p:sp>
        <p:nvSpPr>
          <p:cNvPr id="23" name="Oval 22">
            <a:hlinkClick r:id="rId10" action="ppaction://hlinksldjump"/>
            <a:extLst>
              <a:ext uri="{FF2B5EF4-FFF2-40B4-BE49-F238E27FC236}">
                <a16:creationId xmlns:a16="http://schemas.microsoft.com/office/drawing/2014/main" id="{B1AAA545-3F63-13C6-3252-8C10513CE8A0}"/>
              </a:ext>
            </a:extLst>
          </p:cNvPr>
          <p:cNvSpPr/>
          <p:nvPr/>
        </p:nvSpPr>
        <p:spPr>
          <a:xfrm>
            <a:off x="243237" y="7957215"/>
            <a:ext cx="2073332" cy="2067607"/>
          </a:xfrm>
          <a:prstGeom prst="ellipse">
            <a:avLst/>
          </a:prstGeom>
          <a:solidFill>
            <a:srgbClr val="3386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Graphic 25" descr="Exit with solid fill">
            <a:hlinkClick r:id="rId5" action="ppaction://hlinksldjump"/>
            <a:extLst>
              <a:ext uri="{FF2B5EF4-FFF2-40B4-BE49-F238E27FC236}">
                <a16:creationId xmlns:a16="http://schemas.microsoft.com/office/drawing/2014/main" id="{13BF8606-C63C-472C-D6D4-3D39FBED960F}"/>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6580602" y="8324279"/>
            <a:ext cx="1258442" cy="1258442"/>
          </a:xfrm>
          <a:prstGeom prst="rect">
            <a:avLst/>
          </a:prstGeom>
          <a:effectLst>
            <a:outerShdw blurRad="50800" dist="38100" dir="13500000" algn="br" rotWithShape="0">
              <a:prstClr val="black">
                <a:alpha val="40000"/>
              </a:prstClr>
            </a:outerShdw>
          </a:effectLst>
        </p:spPr>
      </p:pic>
      <p:pic>
        <p:nvPicPr>
          <p:cNvPr id="29" name="Graphic 28" descr="House with solid fill">
            <a:hlinkClick r:id="rId10" action="ppaction://hlinksldjump"/>
            <a:extLst>
              <a:ext uri="{FF2B5EF4-FFF2-40B4-BE49-F238E27FC236}">
                <a16:creationId xmlns:a16="http://schemas.microsoft.com/office/drawing/2014/main" id="{BF0C2196-F4E3-6805-DABB-0CC9080EA53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22963" y="8119822"/>
            <a:ext cx="1595140" cy="1595140"/>
          </a:xfrm>
          <a:prstGeom prst="rect">
            <a:avLst/>
          </a:prstGeom>
          <a:effectLst>
            <a:outerShdw blurRad="50800" dist="38100" dir="5400000" algn="t" rotWithShape="0">
              <a:prstClr val="black">
                <a:alpha val="40000"/>
              </a:prstClr>
            </a:outerShdw>
          </a:effectLst>
        </p:spPr>
      </p:pic>
      <p:sp>
        <p:nvSpPr>
          <p:cNvPr id="32" name="TextBox 31">
            <a:extLst>
              <a:ext uri="{FF2B5EF4-FFF2-40B4-BE49-F238E27FC236}">
                <a16:creationId xmlns:a16="http://schemas.microsoft.com/office/drawing/2014/main" id="{861D376B-3E13-C91F-699F-7200EECBC654}"/>
              </a:ext>
            </a:extLst>
          </p:cNvPr>
          <p:cNvSpPr txBox="1"/>
          <p:nvPr/>
        </p:nvSpPr>
        <p:spPr>
          <a:xfrm>
            <a:off x="2675161" y="3086100"/>
            <a:ext cx="13128172" cy="646331"/>
          </a:xfrm>
          <a:prstGeom prst="rect">
            <a:avLst/>
          </a:prstGeom>
          <a:noFill/>
        </p:spPr>
        <p:txBody>
          <a:bodyPr wrap="square">
            <a:spAutoFit/>
          </a:bodyPr>
          <a:lstStyle/>
          <a:p>
            <a:pPr algn="ctr"/>
            <a:r>
              <a:rPr lang="en-US" sz="3600" dirty="0">
                <a:solidFill>
                  <a:schemeClr val="bg1"/>
                </a:solidFill>
                <a:latin typeface="Montserrat Ultra-Bold" panose="020B0604020202020204" charset="0"/>
                <a:cs typeface="Poppins ExtraBold" panose="00000900000000000000" pitchFamily="2" charset="0"/>
              </a:rPr>
              <a:t>SPECIFICS ON PROPOSED METHODOLOGY</a:t>
            </a:r>
            <a:endParaRPr lang="en-PH" sz="3600" dirty="0">
              <a:solidFill>
                <a:schemeClr val="bg1"/>
              </a:solidFill>
              <a:latin typeface="Montserrat Ultra-Bold" panose="020B0604020202020204" charset="0"/>
              <a:cs typeface="Poppins ExtraBold" panose="00000900000000000000" pitchFamily="2" charset="0"/>
            </a:endParaRPr>
          </a:p>
        </p:txBody>
      </p:sp>
      <p:sp>
        <p:nvSpPr>
          <p:cNvPr id="34" name="TextBox 33">
            <a:extLst>
              <a:ext uri="{FF2B5EF4-FFF2-40B4-BE49-F238E27FC236}">
                <a16:creationId xmlns:a16="http://schemas.microsoft.com/office/drawing/2014/main" id="{B346C4BE-607F-C9DF-D3E9-28E755964D7C}"/>
              </a:ext>
            </a:extLst>
          </p:cNvPr>
          <p:cNvSpPr txBox="1"/>
          <p:nvPr/>
        </p:nvSpPr>
        <p:spPr>
          <a:xfrm>
            <a:off x="326160" y="3848100"/>
            <a:ext cx="17510658" cy="4154984"/>
          </a:xfrm>
          <a:prstGeom prst="rect">
            <a:avLst/>
          </a:prstGeom>
          <a:noFill/>
        </p:spPr>
        <p:txBody>
          <a:bodyPr wrap="square">
            <a:spAutoFit/>
          </a:bodyPr>
          <a:lstStyle/>
          <a:p>
            <a:pPr algn="l"/>
            <a:r>
              <a:rPr lang="en-US" sz="2400" b="1" i="0" dirty="0">
                <a:solidFill>
                  <a:schemeClr val="bg1"/>
                </a:solidFill>
                <a:effectLst/>
                <a:latin typeface="Montserrat" panose="00000500000000000000" pitchFamily="2" charset="0"/>
              </a:rPr>
              <a:t>LIMITATIONS:</a:t>
            </a:r>
          </a:p>
          <a:p>
            <a:pPr algn="l"/>
            <a:endParaRPr lang="en-US" sz="2400" b="1" dirty="0">
              <a:solidFill>
                <a:schemeClr val="bg1"/>
              </a:solidFill>
              <a:latin typeface="Montserrat" panose="00000500000000000000" pitchFamily="2" charset="0"/>
            </a:endParaRPr>
          </a:p>
          <a:p>
            <a:pPr algn="l"/>
            <a:r>
              <a:rPr lang="en-US" sz="2400" b="1" i="0" dirty="0">
                <a:solidFill>
                  <a:schemeClr val="bg1"/>
                </a:solidFill>
                <a:effectLst/>
                <a:highlight>
                  <a:srgbClr val="92D050"/>
                </a:highlight>
                <a:latin typeface="Montserrat" panose="00000500000000000000" pitchFamily="2" charset="0"/>
              </a:rPr>
              <a:t>Time Constraints</a:t>
            </a:r>
            <a:r>
              <a:rPr lang="en-US" sz="2400" b="1" i="0" dirty="0">
                <a:solidFill>
                  <a:schemeClr val="bg1"/>
                </a:solidFill>
                <a:effectLst/>
                <a:latin typeface="Montserrat" panose="00000500000000000000" pitchFamily="2" charset="0"/>
              </a:rPr>
              <a:t>:</a:t>
            </a:r>
            <a:r>
              <a:rPr lang="en-US" sz="2400" b="0" i="0" dirty="0">
                <a:solidFill>
                  <a:schemeClr val="bg1"/>
                </a:solidFill>
                <a:effectLst/>
                <a:latin typeface="Montserrat" panose="00000500000000000000" pitchFamily="2" charset="0"/>
              </a:rPr>
              <a:t> The iterative Agile approach may extend project timelines for </a:t>
            </a:r>
            <a:r>
              <a:rPr lang="en-US" sz="2400" b="0" i="0" dirty="0" err="1">
                <a:solidFill>
                  <a:schemeClr val="bg1"/>
                </a:solidFill>
                <a:effectLst/>
                <a:latin typeface="Montserrat" panose="00000500000000000000" pitchFamily="2" charset="0"/>
              </a:rPr>
              <a:t>TadaPOS</a:t>
            </a:r>
            <a:r>
              <a:rPr lang="en-US" sz="2400" b="0" i="0" dirty="0">
                <a:solidFill>
                  <a:schemeClr val="bg1"/>
                </a:solidFill>
                <a:effectLst/>
                <a:latin typeface="Montserrat" panose="00000500000000000000" pitchFamily="2" charset="0"/>
              </a:rPr>
              <a:t> Unified due to its flexibility.</a:t>
            </a:r>
          </a:p>
          <a:p>
            <a:pPr algn="l"/>
            <a:endParaRPr lang="en-US" sz="2400" dirty="0">
              <a:solidFill>
                <a:schemeClr val="bg1"/>
              </a:solidFill>
              <a:latin typeface="Montserrat" panose="00000500000000000000" pitchFamily="2" charset="0"/>
            </a:endParaRPr>
          </a:p>
          <a:p>
            <a:pPr algn="l"/>
            <a:r>
              <a:rPr lang="en-US" sz="2400" b="1" i="0" dirty="0">
                <a:solidFill>
                  <a:schemeClr val="bg1"/>
                </a:solidFill>
                <a:effectLst/>
                <a:highlight>
                  <a:srgbClr val="92D050"/>
                </a:highlight>
                <a:latin typeface="Montserrat" panose="00000500000000000000" pitchFamily="2" charset="0"/>
              </a:rPr>
              <a:t>Resource Limitations</a:t>
            </a:r>
            <a:r>
              <a:rPr lang="en-US" sz="2400" b="1" i="0" dirty="0">
                <a:solidFill>
                  <a:schemeClr val="bg1"/>
                </a:solidFill>
                <a:effectLst/>
                <a:latin typeface="Montserrat" panose="00000500000000000000" pitchFamily="2" charset="0"/>
              </a:rPr>
              <a:t>:</a:t>
            </a:r>
            <a:r>
              <a:rPr lang="en-US" sz="2400" b="0" i="0" dirty="0">
                <a:solidFill>
                  <a:schemeClr val="bg1"/>
                </a:solidFill>
                <a:effectLst/>
                <a:latin typeface="Montserrat" panose="00000500000000000000" pitchFamily="2" charset="0"/>
              </a:rPr>
              <a:t> Developing </a:t>
            </a:r>
            <a:r>
              <a:rPr lang="en-US" sz="2400" b="0" i="0" dirty="0" err="1">
                <a:solidFill>
                  <a:schemeClr val="bg1"/>
                </a:solidFill>
                <a:effectLst/>
                <a:latin typeface="Montserrat" panose="00000500000000000000" pitchFamily="2" charset="0"/>
              </a:rPr>
              <a:t>TadaPOS</a:t>
            </a:r>
            <a:r>
              <a:rPr lang="en-US" sz="2400" b="0" i="0" dirty="0">
                <a:solidFill>
                  <a:schemeClr val="bg1"/>
                </a:solidFill>
                <a:effectLst/>
                <a:latin typeface="Montserrat" panose="00000500000000000000" pitchFamily="2" charset="0"/>
              </a:rPr>
              <a:t> Unified requires a skilled team, and resource constraints may affect development pace.</a:t>
            </a:r>
          </a:p>
          <a:p>
            <a:pPr algn="l"/>
            <a:endParaRPr lang="en-US" sz="2400" b="0" i="0" dirty="0">
              <a:solidFill>
                <a:schemeClr val="bg1"/>
              </a:solidFill>
              <a:effectLst/>
              <a:latin typeface="Montserrat" panose="00000500000000000000" pitchFamily="2" charset="0"/>
            </a:endParaRPr>
          </a:p>
          <a:p>
            <a:pPr algn="l"/>
            <a:r>
              <a:rPr lang="en-US" sz="2400" b="1" i="0" dirty="0">
                <a:solidFill>
                  <a:schemeClr val="bg1"/>
                </a:solidFill>
                <a:effectLst/>
                <a:highlight>
                  <a:srgbClr val="92D050"/>
                </a:highlight>
                <a:latin typeface="Montserrat" panose="00000500000000000000" pitchFamily="2" charset="0"/>
              </a:rPr>
              <a:t>Scope Flexibility</a:t>
            </a:r>
            <a:r>
              <a:rPr lang="en-US" sz="2400" b="1" i="0" dirty="0">
                <a:solidFill>
                  <a:schemeClr val="bg1"/>
                </a:solidFill>
                <a:effectLst/>
                <a:latin typeface="Montserrat" panose="00000500000000000000" pitchFamily="2" charset="0"/>
              </a:rPr>
              <a:t>:</a:t>
            </a:r>
            <a:r>
              <a:rPr lang="en-US" sz="2400" b="0" i="0" dirty="0">
                <a:solidFill>
                  <a:schemeClr val="bg1"/>
                </a:solidFill>
                <a:effectLst/>
                <a:latin typeface="Montserrat" panose="00000500000000000000" pitchFamily="2" charset="0"/>
              </a:rPr>
              <a:t> Constantly evolving requirements may lead to scope adjustments and shifts in project goals for </a:t>
            </a:r>
            <a:r>
              <a:rPr lang="en-US" sz="2400" b="0" i="0" dirty="0" err="1">
                <a:solidFill>
                  <a:schemeClr val="bg1"/>
                </a:solidFill>
                <a:effectLst/>
                <a:latin typeface="Montserrat" panose="00000500000000000000" pitchFamily="2" charset="0"/>
              </a:rPr>
              <a:t>TadaPOS</a:t>
            </a:r>
            <a:r>
              <a:rPr lang="en-US" sz="2400" b="0" i="0" dirty="0">
                <a:solidFill>
                  <a:schemeClr val="bg1"/>
                </a:solidFill>
                <a:effectLst/>
                <a:latin typeface="Montserrat" panose="00000500000000000000" pitchFamily="2" charset="0"/>
              </a:rPr>
              <a:t> Unified.</a:t>
            </a:r>
          </a:p>
          <a:p>
            <a:pPr algn="just"/>
            <a:endParaRPr lang="en-US" sz="2400" i="0" dirty="0">
              <a:solidFill>
                <a:schemeClr val="bg1"/>
              </a:solidFill>
              <a:effectLst/>
              <a:latin typeface="Montserrat" panose="00000500000000000000" pitchFamily="2" charset="0"/>
            </a:endParaRPr>
          </a:p>
        </p:txBody>
      </p:sp>
      <p:sp>
        <p:nvSpPr>
          <p:cNvPr id="36" name="Rectangle: Rounded Corners 35">
            <a:hlinkClick r:id="rId15" action="ppaction://hlinksldjump"/>
            <a:extLst>
              <a:ext uri="{FF2B5EF4-FFF2-40B4-BE49-F238E27FC236}">
                <a16:creationId xmlns:a16="http://schemas.microsoft.com/office/drawing/2014/main" id="{0DFFD2C9-762C-2BF7-7EE5-C2FE284E015D}"/>
              </a:ext>
            </a:extLst>
          </p:cNvPr>
          <p:cNvSpPr/>
          <p:nvPr/>
        </p:nvSpPr>
        <p:spPr>
          <a:xfrm>
            <a:off x="12725400" y="1943100"/>
            <a:ext cx="2514600" cy="954492"/>
          </a:xfrm>
          <a:prstGeom prst="roundRect">
            <a:avLst/>
          </a:prstGeom>
          <a:solidFill>
            <a:srgbClr val="92D050"/>
          </a:solidFill>
          <a:ln>
            <a:solidFill>
              <a:schemeClr val="bg1"/>
            </a:solidFill>
          </a:ln>
          <a:effectLst>
            <a:outerShdw blurRad="57785" dist="33020" dir="3180000" algn="ctr">
              <a:srgbClr val="000000">
                <a:alpha val="30000"/>
              </a:srgbClr>
            </a:outerShdw>
            <a:reflection blurRad="6350" stA="52000" endA="300" endPos="35000" dir="5400000" sy="-100000" algn="bl" rotWithShape="0"/>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100" b="1"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PROPOSED METHODOLOGY</a:t>
            </a:r>
          </a:p>
        </p:txBody>
      </p:sp>
      <p:pic>
        <p:nvPicPr>
          <p:cNvPr id="5" name="Graphic 4" descr="Rating 1 Star with solid fill">
            <a:extLst>
              <a:ext uri="{FF2B5EF4-FFF2-40B4-BE49-F238E27FC236}">
                <a16:creationId xmlns:a16="http://schemas.microsoft.com/office/drawing/2014/main" id="{0C07EFA4-9ECF-046F-B660-FE62C133EBE5}"/>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5316200" y="320482"/>
            <a:ext cx="914400" cy="914400"/>
          </a:xfrm>
          <a:prstGeom prst="rect">
            <a:avLst/>
          </a:prstGeom>
        </p:spPr>
      </p:pic>
      <p:pic>
        <p:nvPicPr>
          <p:cNvPr id="9" name="Graphic 8" descr="Rating 1 Star with solid fill">
            <a:extLst>
              <a:ext uri="{FF2B5EF4-FFF2-40B4-BE49-F238E27FC236}">
                <a16:creationId xmlns:a16="http://schemas.microsoft.com/office/drawing/2014/main" id="{82561FEC-8504-5134-EC8F-9F5E55833E7E}"/>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r="66667" b="14388"/>
          <a:stretch/>
        </p:blipFill>
        <p:spPr>
          <a:xfrm>
            <a:off x="16217900" y="312447"/>
            <a:ext cx="304800" cy="782829"/>
          </a:xfrm>
          <a:prstGeom prst="rect">
            <a:avLst/>
          </a:prstGeom>
        </p:spPr>
      </p:pic>
      <p:pic>
        <p:nvPicPr>
          <p:cNvPr id="10" name="Graphic 9" descr="Rating 1 Star with solid fill">
            <a:extLst>
              <a:ext uri="{FF2B5EF4-FFF2-40B4-BE49-F238E27FC236}">
                <a16:creationId xmlns:a16="http://schemas.microsoft.com/office/drawing/2014/main" id="{621712DA-1053-B2EB-C43C-EB62B267E764}"/>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r="66667" b="14388"/>
          <a:stretch/>
        </p:blipFill>
        <p:spPr>
          <a:xfrm>
            <a:off x="15900400" y="321276"/>
            <a:ext cx="304800" cy="782829"/>
          </a:xfrm>
          <a:prstGeom prst="rect">
            <a:avLst/>
          </a:prstGeom>
        </p:spPr>
      </p:pic>
      <p:pic>
        <p:nvPicPr>
          <p:cNvPr id="12" name="Graphic 11" descr="Rating 1 Star with solid fill">
            <a:extLst>
              <a:ext uri="{FF2B5EF4-FFF2-40B4-BE49-F238E27FC236}">
                <a16:creationId xmlns:a16="http://schemas.microsoft.com/office/drawing/2014/main" id="{2E45F649-3BFD-7A5D-C431-91F1CFF0FC2F}"/>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r="66667" b="14388"/>
          <a:stretch/>
        </p:blipFill>
        <p:spPr>
          <a:xfrm>
            <a:off x="15608300" y="329311"/>
            <a:ext cx="304800" cy="782829"/>
          </a:xfrm>
          <a:prstGeom prst="rect">
            <a:avLst/>
          </a:prstGeom>
        </p:spPr>
      </p:pic>
      <p:pic>
        <p:nvPicPr>
          <p:cNvPr id="17" name="Graphic 16" descr="Rating 1 Star with solid fill">
            <a:extLst>
              <a:ext uri="{FF2B5EF4-FFF2-40B4-BE49-F238E27FC236}">
                <a16:creationId xmlns:a16="http://schemas.microsoft.com/office/drawing/2014/main" id="{296EE30B-5106-00F8-73F9-F7A1C8469012}"/>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r="66667" b="14388"/>
          <a:stretch/>
        </p:blipFill>
        <p:spPr>
          <a:xfrm>
            <a:off x="16510000" y="324356"/>
            <a:ext cx="304800" cy="782829"/>
          </a:xfrm>
          <a:prstGeom prst="rect">
            <a:avLst/>
          </a:prstGeom>
        </p:spPr>
      </p:pic>
      <p:pic>
        <p:nvPicPr>
          <p:cNvPr id="18" name="Graphic 17" descr="Rating 1 Star with solid fill">
            <a:extLst>
              <a:ext uri="{FF2B5EF4-FFF2-40B4-BE49-F238E27FC236}">
                <a16:creationId xmlns:a16="http://schemas.microsoft.com/office/drawing/2014/main" id="{72CA6A8C-69C5-0755-5BF2-53D912DF7D21}"/>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r="66667" b="14388"/>
          <a:stretch/>
        </p:blipFill>
        <p:spPr>
          <a:xfrm>
            <a:off x="16814800" y="322034"/>
            <a:ext cx="304800" cy="782829"/>
          </a:xfrm>
          <a:prstGeom prst="rect">
            <a:avLst/>
          </a:prstGeom>
        </p:spPr>
      </p:pic>
      <p:pic>
        <p:nvPicPr>
          <p:cNvPr id="20" name="Graphic 19" descr="Rating 1 Star with solid fill">
            <a:extLst>
              <a:ext uri="{FF2B5EF4-FFF2-40B4-BE49-F238E27FC236}">
                <a16:creationId xmlns:a16="http://schemas.microsoft.com/office/drawing/2014/main" id="{4C10906E-92AB-3537-D34E-B6FF0AC02CDA}"/>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r="66667" b="14388"/>
          <a:stretch/>
        </p:blipFill>
        <p:spPr>
          <a:xfrm>
            <a:off x="17106900" y="324395"/>
            <a:ext cx="304800" cy="782829"/>
          </a:xfrm>
          <a:prstGeom prst="rect">
            <a:avLst/>
          </a:prstGeom>
        </p:spPr>
      </p:pic>
      <p:pic>
        <p:nvPicPr>
          <p:cNvPr id="21" name="Graphic 20" descr="Rating 1 Star with solid fill">
            <a:extLst>
              <a:ext uri="{FF2B5EF4-FFF2-40B4-BE49-F238E27FC236}">
                <a16:creationId xmlns:a16="http://schemas.microsoft.com/office/drawing/2014/main" id="{E2080D49-7E0C-4F92-6E7D-3DE718808281}"/>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r="66667" b="14388"/>
          <a:stretch/>
        </p:blipFill>
        <p:spPr>
          <a:xfrm>
            <a:off x="17386300" y="327530"/>
            <a:ext cx="304800" cy="782829"/>
          </a:xfrm>
          <a:prstGeom prst="rect">
            <a:avLst/>
          </a:prstGeom>
        </p:spPr>
      </p:pic>
      <p:sp>
        <p:nvSpPr>
          <p:cNvPr id="24" name="Rectangle: Rounded Corners 23">
            <a:hlinkClick r:id="rId18" action="ppaction://hlinksldjump"/>
            <a:extLst>
              <a:ext uri="{FF2B5EF4-FFF2-40B4-BE49-F238E27FC236}">
                <a16:creationId xmlns:a16="http://schemas.microsoft.com/office/drawing/2014/main" id="{51361E4D-2174-2FFD-DCA2-A4989313B0AD}"/>
              </a:ext>
            </a:extLst>
          </p:cNvPr>
          <p:cNvSpPr/>
          <p:nvPr/>
        </p:nvSpPr>
        <p:spPr>
          <a:xfrm>
            <a:off x="15560732" y="1979208"/>
            <a:ext cx="2514600"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EXPECTED OUTPUT</a:t>
            </a:r>
          </a:p>
        </p:txBody>
      </p:sp>
    </p:spTree>
    <p:extLst>
      <p:ext uri="{BB962C8B-B14F-4D97-AF65-F5344CB8AC3E}">
        <p14:creationId xmlns:p14="http://schemas.microsoft.com/office/powerpoint/2010/main" val="25855174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EF2"/>
        </a:solidFill>
        <a:effectLst/>
      </p:bgPr>
    </p:bg>
    <p:spTree>
      <p:nvGrpSpPr>
        <p:cNvPr id="1" name=""/>
        <p:cNvGrpSpPr/>
        <p:nvPr/>
      </p:nvGrpSpPr>
      <p:grpSpPr>
        <a:xfrm>
          <a:off x="0" y="0"/>
          <a:ext cx="0" cy="0"/>
          <a:chOff x="0" y="0"/>
          <a:chExt cx="0" cy="0"/>
        </a:xfrm>
      </p:grpSpPr>
      <p:grpSp>
        <p:nvGrpSpPr>
          <p:cNvPr id="2" name="Group 2"/>
          <p:cNvGrpSpPr/>
          <p:nvPr/>
        </p:nvGrpSpPr>
        <p:grpSpPr>
          <a:xfrm>
            <a:off x="0" y="1979208"/>
            <a:ext cx="18288000" cy="8383814"/>
            <a:chOff x="0" y="0"/>
            <a:chExt cx="4816593" cy="1863811"/>
          </a:xfrm>
        </p:grpSpPr>
        <p:sp>
          <p:nvSpPr>
            <p:cNvPr id="3" name="Freeform 3"/>
            <p:cNvSpPr/>
            <p:nvPr/>
          </p:nvSpPr>
          <p:spPr>
            <a:xfrm>
              <a:off x="0" y="0"/>
              <a:ext cx="4816592" cy="1863811"/>
            </a:xfrm>
            <a:custGeom>
              <a:avLst/>
              <a:gdLst/>
              <a:ahLst/>
              <a:cxnLst/>
              <a:rect l="l" t="t" r="r" b="b"/>
              <a:pathLst>
                <a:path w="4816592" h="1863811">
                  <a:moveTo>
                    <a:pt x="0" y="0"/>
                  </a:moveTo>
                  <a:lnTo>
                    <a:pt x="4816592" y="0"/>
                  </a:lnTo>
                  <a:lnTo>
                    <a:pt x="4816592" y="1863811"/>
                  </a:lnTo>
                  <a:lnTo>
                    <a:pt x="0" y="1863811"/>
                  </a:lnTo>
                  <a:close/>
                </a:path>
              </a:pathLst>
            </a:custGeom>
            <a:solidFill>
              <a:srgbClr val="216C53"/>
            </a:solidFill>
          </p:spPr>
          <p:txBody>
            <a:bodyPr/>
            <a:lstStyle/>
            <a:p>
              <a:endParaRPr lang="en-US"/>
            </a:p>
          </p:txBody>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34" name="TextBox 33">
            <a:extLst>
              <a:ext uri="{FF2B5EF4-FFF2-40B4-BE49-F238E27FC236}">
                <a16:creationId xmlns:a16="http://schemas.microsoft.com/office/drawing/2014/main" id="{B346C4BE-607F-C9DF-D3E9-28E755964D7C}"/>
              </a:ext>
            </a:extLst>
          </p:cNvPr>
          <p:cNvSpPr txBox="1"/>
          <p:nvPr/>
        </p:nvSpPr>
        <p:spPr>
          <a:xfrm>
            <a:off x="929742" y="4112002"/>
            <a:ext cx="17510658" cy="8956298"/>
          </a:xfrm>
          <a:prstGeom prst="rect">
            <a:avLst/>
          </a:prstGeom>
          <a:noFill/>
        </p:spPr>
        <p:txBody>
          <a:bodyPr wrap="square" numCol="3">
            <a:spAutoFit/>
          </a:bodyPr>
          <a:lstStyle/>
          <a:p>
            <a:pPr algn="l"/>
            <a:r>
              <a:rPr lang="en-US" b="1" i="0" dirty="0">
                <a:solidFill>
                  <a:schemeClr val="bg1"/>
                </a:solidFill>
                <a:effectLst/>
                <a:highlight>
                  <a:srgbClr val="92D050"/>
                </a:highlight>
                <a:latin typeface="Montserrat" panose="00000500000000000000" pitchFamily="2" charset="0"/>
              </a:rPr>
              <a:t>Employee Attendance Management:</a:t>
            </a:r>
            <a:endParaRPr lang="en-US" b="0" i="0" dirty="0">
              <a:solidFill>
                <a:schemeClr val="bg1"/>
              </a:solidFill>
              <a:effectLst/>
              <a:highlight>
                <a:srgbClr val="92D050"/>
              </a:highlight>
              <a:latin typeface="Montserrat" panose="00000500000000000000" pitchFamily="2" charset="0"/>
            </a:endParaRPr>
          </a:p>
          <a:p>
            <a:pPr algn="l">
              <a:buFont typeface="Arial" panose="020B0604020202020204" pitchFamily="34" charset="0"/>
              <a:buChar char="•"/>
            </a:pPr>
            <a:r>
              <a:rPr lang="en-US" b="0" i="0" dirty="0">
                <a:solidFill>
                  <a:schemeClr val="bg1"/>
                </a:solidFill>
                <a:effectLst/>
                <a:latin typeface="Montserrat" panose="00000500000000000000" pitchFamily="2" charset="0"/>
              </a:rPr>
              <a:t>Track and record employee attendance digitally.</a:t>
            </a:r>
          </a:p>
          <a:p>
            <a:pPr algn="l">
              <a:buFont typeface="Arial" panose="020B0604020202020204" pitchFamily="34" charset="0"/>
              <a:buChar char="•"/>
            </a:pPr>
            <a:r>
              <a:rPr lang="en-US" b="0" i="0" dirty="0">
                <a:solidFill>
                  <a:schemeClr val="bg1"/>
                </a:solidFill>
                <a:effectLst/>
                <a:latin typeface="Montserrat" panose="00000500000000000000" pitchFamily="2" charset="0"/>
              </a:rPr>
              <a:t>Generate attendance reports for HR and management.</a:t>
            </a:r>
          </a:p>
          <a:p>
            <a:pPr algn="l"/>
            <a:r>
              <a:rPr lang="en-US" b="1" i="0" dirty="0">
                <a:solidFill>
                  <a:schemeClr val="bg1"/>
                </a:solidFill>
                <a:effectLst/>
                <a:highlight>
                  <a:srgbClr val="92D050"/>
                </a:highlight>
                <a:latin typeface="Montserrat" panose="00000500000000000000" pitchFamily="2" charset="0"/>
              </a:rPr>
              <a:t>QR Code Integration:</a:t>
            </a:r>
            <a:endParaRPr lang="en-US" b="0" i="0" dirty="0">
              <a:solidFill>
                <a:schemeClr val="bg1"/>
              </a:solidFill>
              <a:effectLst/>
              <a:highlight>
                <a:srgbClr val="92D050"/>
              </a:highlight>
              <a:latin typeface="Montserrat" panose="00000500000000000000" pitchFamily="2" charset="0"/>
            </a:endParaRPr>
          </a:p>
          <a:p>
            <a:pPr algn="l">
              <a:buFont typeface="Arial" panose="020B0604020202020204" pitchFamily="34" charset="0"/>
              <a:buChar char="•"/>
            </a:pPr>
            <a:r>
              <a:rPr lang="en-US" b="0" i="0" dirty="0">
                <a:solidFill>
                  <a:schemeClr val="bg1"/>
                </a:solidFill>
                <a:effectLst/>
                <a:latin typeface="Montserrat" panose="00000500000000000000" pitchFamily="2" charset="0"/>
              </a:rPr>
              <a:t>Use QR codes for efficient attendance tracking.</a:t>
            </a:r>
          </a:p>
          <a:p>
            <a:pPr algn="l">
              <a:buFont typeface="Arial" panose="020B0604020202020204" pitchFamily="34" charset="0"/>
              <a:buChar char="•"/>
            </a:pPr>
            <a:r>
              <a:rPr lang="en-US" b="0" i="0" dirty="0">
                <a:solidFill>
                  <a:schemeClr val="bg1"/>
                </a:solidFill>
                <a:effectLst/>
                <a:latin typeface="Montserrat" panose="00000500000000000000" pitchFamily="2" charset="0"/>
              </a:rPr>
              <a:t>Generate unique QR codes for each employee.</a:t>
            </a:r>
          </a:p>
          <a:p>
            <a:pPr algn="l">
              <a:buFont typeface="Arial" panose="020B0604020202020204" pitchFamily="34" charset="0"/>
              <a:buChar char="•"/>
            </a:pPr>
            <a:r>
              <a:rPr lang="en-US" b="0" i="0" dirty="0">
                <a:solidFill>
                  <a:schemeClr val="bg1"/>
                </a:solidFill>
                <a:effectLst/>
                <a:latin typeface="Montserrat" panose="00000500000000000000" pitchFamily="2" charset="0"/>
              </a:rPr>
              <a:t>Create dynamic QR codes linked to individual profiles.</a:t>
            </a:r>
          </a:p>
          <a:p>
            <a:pPr algn="l"/>
            <a:r>
              <a:rPr lang="en-US" b="1" i="0" dirty="0">
                <a:solidFill>
                  <a:schemeClr val="bg1"/>
                </a:solidFill>
                <a:effectLst/>
                <a:highlight>
                  <a:srgbClr val="92D050"/>
                </a:highlight>
                <a:latin typeface="Montserrat" panose="00000500000000000000" pitchFamily="2" charset="0"/>
              </a:rPr>
              <a:t>Web-Based Point of Sale (POS):</a:t>
            </a:r>
            <a:endParaRPr lang="en-US" b="0" i="0" dirty="0">
              <a:solidFill>
                <a:schemeClr val="bg1"/>
              </a:solidFill>
              <a:effectLst/>
              <a:highlight>
                <a:srgbClr val="92D050"/>
              </a:highlight>
              <a:latin typeface="Montserrat" panose="00000500000000000000" pitchFamily="2" charset="0"/>
            </a:endParaRPr>
          </a:p>
          <a:p>
            <a:pPr algn="l">
              <a:buFont typeface="Arial" panose="020B0604020202020204" pitchFamily="34" charset="0"/>
              <a:buChar char="•"/>
            </a:pPr>
            <a:r>
              <a:rPr lang="en-US" b="0" i="0" dirty="0">
                <a:solidFill>
                  <a:schemeClr val="bg1"/>
                </a:solidFill>
                <a:effectLst/>
                <a:latin typeface="Montserrat" panose="00000500000000000000" pitchFamily="2" charset="0"/>
              </a:rPr>
              <a:t>Implement user-friendly web-based POS.</a:t>
            </a:r>
          </a:p>
          <a:p>
            <a:pPr algn="l">
              <a:buFont typeface="Arial" panose="020B0604020202020204" pitchFamily="34" charset="0"/>
              <a:buChar char="•"/>
            </a:pPr>
            <a:r>
              <a:rPr lang="en-US" b="0" i="0" dirty="0">
                <a:solidFill>
                  <a:schemeClr val="bg1"/>
                </a:solidFill>
                <a:effectLst/>
                <a:latin typeface="Montserrat" panose="00000500000000000000" pitchFamily="2" charset="0"/>
              </a:rPr>
              <a:t>Manage inventory, sales, and payments.</a:t>
            </a:r>
          </a:p>
          <a:p>
            <a:pPr algn="l"/>
            <a:endParaRPr lang="en-US" b="1" i="0" dirty="0">
              <a:solidFill>
                <a:schemeClr val="bg1"/>
              </a:solidFill>
              <a:effectLst/>
              <a:highlight>
                <a:srgbClr val="92D050"/>
              </a:highlight>
              <a:latin typeface="Montserrat" panose="00000500000000000000" pitchFamily="2" charset="0"/>
            </a:endParaRPr>
          </a:p>
          <a:p>
            <a:pPr algn="l"/>
            <a:endParaRPr lang="en-US" b="1" dirty="0">
              <a:solidFill>
                <a:schemeClr val="bg1"/>
              </a:solidFill>
              <a:highlight>
                <a:srgbClr val="92D050"/>
              </a:highlight>
              <a:latin typeface="Montserrat" panose="00000500000000000000" pitchFamily="2" charset="0"/>
            </a:endParaRPr>
          </a:p>
          <a:p>
            <a:pPr algn="l"/>
            <a:endParaRPr lang="en-US" b="1" i="0" dirty="0">
              <a:solidFill>
                <a:schemeClr val="bg1"/>
              </a:solidFill>
              <a:effectLst/>
              <a:highlight>
                <a:srgbClr val="92D050"/>
              </a:highlight>
              <a:latin typeface="Montserrat" panose="00000500000000000000" pitchFamily="2" charset="0"/>
            </a:endParaRPr>
          </a:p>
          <a:p>
            <a:pPr algn="l"/>
            <a:endParaRPr lang="en-US" b="1" dirty="0">
              <a:solidFill>
                <a:schemeClr val="bg1"/>
              </a:solidFill>
              <a:highlight>
                <a:srgbClr val="92D050"/>
              </a:highlight>
              <a:latin typeface="Montserrat" panose="00000500000000000000" pitchFamily="2" charset="0"/>
            </a:endParaRPr>
          </a:p>
          <a:p>
            <a:pPr algn="l"/>
            <a:endParaRPr lang="en-US" b="1" i="0" dirty="0">
              <a:solidFill>
                <a:schemeClr val="bg1"/>
              </a:solidFill>
              <a:effectLst/>
              <a:highlight>
                <a:srgbClr val="92D050"/>
              </a:highlight>
              <a:latin typeface="Montserrat" panose="00000500000000000000" pitchFamily="2" charset="0"/>
            </a:endParaRPr>
          </a:p>
          <a:p>
            <a:pPr algn="l"/>
            <a:endParaRPr lang="en-US" b="1" dirty="0">
              <a:solidFill>
                <a:schemeClr val="bg1"/>
              </a:solidFill>
              <a:highlight>
                <a:srgbClr val="92D050"/>
              </a:highlight>
              <a:latin typeface="Montserrat" panose="00000500000000000000" pitchFamily="2" charset="0"/>
            </a:endParaRPr>
          </a:p>
          <a:p>
            <a:pPr algn="l"/>
            <a:endParaRPr lang="en-US" b="1" i="0" dirty="0">
              <a:solidFill>
                <a:schemeClr val="bg1"/>
              </a:solidFill>
              <a:effectLst/>
              <a:highlight>
                <a:srgbClr val="92D050"/>
              </a:highlight>
              <a:latin typeface="Montserrat" panose="00000500000000000000" pitchFamily="2" charset="0"/>
            </a:endParaRPr>
          </a:p>
          <a:p>
            <a:pPr algn="l"/>
            <a:endParaRPr lang="en-US" b="1" dirty="0">
              <a:solidFill>
                <a:schemeClr val="bg1"/>
              </a:solidFill>
              <a:highlight>
                <a:srgbClr val="92D050"/>
              </a:highlight>
              <a:latin typeface="Montserrat" panose="00000500000000000000" pitchFamily="2" charset="0"/>
            </a:endParaRPr>
          </a:p>
          <a:p>
            <a:pPr algn="l"/>
            <a:endParaRPr lang="en-US" b="1" i="0" dirty="0">
              <a:solidFill>
                <a:schemeClr val="bg1"/>
              </a:solidFill>
              <a:effectLst/>
              <a:highlight>
                <a:srgbClr val="92D050"/>
              </a:highlight>
              <a:latin typeface="Montserrat" panose="00000500000000000000" pitchFamily="2" charset="0"/>
            </a:endParaRPr>
          </a:p>
          <a:p>
            <a:pPr algn="l"/>
            <a:endParaRPr lang="en-US" b="1" dirty="0">
              <a:solidFill>
                <a:schemeClr val="bg1"/>
              </a:solidFill>
              <a:highlight>
                <a:srgbClr val="92D050"/>
              </a:highlight>
              <a:latin typeface="Montserrat" panose="00000500000000000000" pitchFamily="2" charset="0"/>
            </a:endParaRPr>
          </a:p>
          <a:p>
            <a:pPr algn="l"/>
            <a:endParaRPr lang="en-US" b="1" i="0" dirty="0">
              <a:solidFill>
                <a:schemeClr val="bg1"/>
              </a:solidFill>
              <a:effectLst/>
              <a:highlight>
                <a:srgbClr val="92D050"/>
              </a:highlight>
              <a:latin typeface="Montserrat" panose="00000500000000000000" pitchFamily="2" charset="0"/>
            </a:endParaRPr>
          </a:p>
          <a:p>
            <a:pPr algn="l"/>
            <a:endParaRPr lang="en-US" b="1" dirty="0">
              <a:solidFill>
                <a:schemeClr val="bg1"/>
              </a:solidFill>
              <a:highlight>
                <a:srgbClr val="92D050"/>
              </a:highlight>
              <a:latin typeface="Montserrat" panose="00000500000000000000" pitchFamily="2" charset="0"/>
            </a:endParaRPr>
          </a:p>
          <a:p>
            <a:pPr algn="l"/>
            <a:endParaRPr lang="en-US" b="1" i="0" dirty="0">
              <a:solidFill>
                <a:schemeClr val="bg1"/>
              </a:solidFill>
              <a:effectLst/>
              <a:highlight>
                <a:srgbClr val="92D050"/>
              </a:highlight>
              <a:latin typeface="Montserrat" panose="00000500000000000000" pitchFamily="2" charset="0"/>
            </a:endParaRPr>
          </a:p>
          <a:p>
            <a:pPr algn="l"/>
            <a:endParaRPr lang="en-US" b="1" dirty="0">
              <a:solidFill>
                <a:schemeClr val="bg1"/>
              </a:solidFill>
              <a:highlight>
                <a:srgbClr val="92D050"/>
              </a:highlight>
              <a:latin typeface="Montserrat" panose="00000500000000000000" pitchFamily="2" charset="0"/>
            </a:endParaRPr>
          </a:p>
          <a:p>
            <a:pPr algn="l"/>
            <a:endParaRPr lang="en-US" b="1" i="0" dirty="0">
              <a:solidFill>
                <a:schemeClr val="bg1"/>
              </a:solidFill>
              <a:effectLst/>
              <a:highlight>
                <a:srgbClr val="92D050"/>
              </a:highlight>
              <a:latin typeface="Montserrat" panose="00000500000000000000" pitchFamily="2" charset="0"/>
            </a:endParaRPr>
          </a:p>
          <a:p>
            <a:pPr algn="l"/>
            <a:endParaRPr lang="en-US" b="1" dirty="0">
              <a:solidFill>
                <a:schemeClr val="bg1"/>
              </a:solidFill>
              <a:highlight>
                <a:srgbClr val="92D050"/>
              </a:highlight>
              <a:latin typeface="Montserrat" panose="00000500000000000000" pitchFamily="2" charset="0"/>
            </a:endParaRPr>
          </a:p>
          <a:p>
            <a:pPr algn="l"/>
            <a:endParaRPr lang="en-US" b="1" i="0" dirty="0">
              <a:solidFill>
                <a:schemeClr val="bg1"/>
              </a:solidFill>
              <a:effectLst/>
              <a:highlight>
                <a:srgbClr val="92D050"/>
              </a:highlight>
              <a:latin typeface="Montserrat" panose="00000500000000000000" pitchFamily="2" charset="0"/>
            </a:endParaRPr>
          </a:p>
          <a:p>
            <a:pPr algn="l"/>
            <a:endParaRPr lang="en-US" b="1" dirty="0">
              <a:solidFill>
                <a:schemeClr val="bg1"/>
              </a:solidFill>
              <a:highlight>
                <a:srgbClr val="92D050"/>
              </a:highlight>
              <a:latin typeface="Montserrat" panose="00000500000000000000" pitchFamily="2" charset="0"/>
            </a:endParaRPr>
          </a:p>
          <a:p>
            <a:pPr algn="l"/>
            <a:endParaRPr lang="en-US" b="1" i="0" dirty="0">
              <a:solidFill>
                <a:schemeClr val="bg1"/>
              </a:solidFill>
              <a:effectLst/>
              <a:highlight>
                <a:srgbClr val="92D050"/>
              </a:highlight>
              <a:latin typeface="Montserrat" panose="00000500000000000000" pitchFamily="2" charset="0"/>
            </a:endParaRPr>
          </a:p>
          <a:p>
            <a:pPr algn="l"/>
            <a:endParaRPr lang="en-US" b="1" dirty="0">
              <a:solidFill>
                <a:schemeClr val="bg1"/>
              </a:solidFill>
              <a:highlight>
                <a:srgbClr val="92D050"/>
              </a:highlight>
              <a:latin typeface="Montserrat" panose="00000500000000000000" pitchFamily="2" charset="0"/>
            </a:endParaRPr>
          </a:p>
          <a:p>
            <a:pPr algn="l"/>
            <a:r>
              <a:rPr lang="en-US" b="1" i="0" dirty="0">
                <a:solidFill>
                  <a:schemeClr val="bg1"/>
                </a:solidFill>
                <a:effectLst/>
                <a:highlight>
                  <a:srgbClr val="92D050"/>
                </a:highlight>
                <a:latin typeface="Montserrat" panose="00000500000000000000" pitchFamily="2" charset="0"/>
              </a:rPr>
              <a:t>Inventory Management (Admin Dashboard):</a:t>
            </a:r>
            <a:endParaRPr lang="en-US" b="0" i="0" dirty="0">
              <a:solidFill>
                <a:schemeClr val="bg1"/>
              </a:solidFill>
              <a:effectLst/>
              <a:highlight>
                <a:srgbClr val="92D050"/>
              </a:highlight>
              <a:latin typeface="Montserrat" panose="00000500000000000000" pitchFamily="2" charset="0"/>
            </a:endParaRPr>
          </a:p>
          <a:p>
            <a:pPr algn="l">
              <a:buFont typeface="Arial" panose="020B0604020202020204" pitchFamily="34" charset="0"/>
              <a:buChar char="•"/>
            </a:pPr>
            <a:r>
              <a:rPr lang="en-US" b="0" i="0" dirty="0">
                <a:solidFill>
                  <a:schemeClr val="bg1"/>
                </a:solidFill>
                <a:effectLst/>
                <a:latin typeface="Montserrat" panose="00000500000000000000" pitchFamily="2" charset="0"/>
              </a:rPr>
              <a:t>Monitor inventory in real-time.</a:t>
            </a:r>
          </a:p>
          <a:p>
            <a:pPr algn="l">
              <a:buFont typeface="Arial" panose="020B0604020202020204" pitchFamily="34" charset="0"/>
              <a:buChar char="•"/>
            </a:pPr>
            <a:r>
              <a:rPr lang="en-US" b="0" i="0" dirty="0">
                <a:solidFill>
                  <a:schemeClr val="bg1"/>
                </a:solidFill>
                <a:effectLst/>
                <a:latin typeface="Montserrat" panose="00000500000000000000" pitchFamily="2" charset="0"/>
              </a:rPr>
              <a:t>Receive low-stock alerts and automate reordering.</a:t>
            </a:r>
            <a:endParaRPr lang="en-US" b="1" dirty="0">
              <a:solidFill>
                <a:schemeClr val="bg1"/>
              </a:solidFill>
              <a:highlight>
                <a:srgbClr val="92D050"/>
              </a:highlight>
              <a:latin typeface="Montserrat" panose="00000500000000000000" pitchFamily="2" charset="0"/>
            </a:endParaRPr>
          </a:p>
          <a:p>
            <a:pPr algn="l"/>
            <a:r>
              <a:rPr lang="en-US" b="1" i="0" dirty="0">
                <a:solidFill>
                  <a:schemeClr val="bg1"/>
                </a:solidFill>
                <a:effectLst/>
                <a:highlight>
                  <a:srgbClr val="92D050"/>
                </a:highlight>
                <a:latin typeface="Montserrat" panose="00000500000000000000" pitchFamily="2" charset="0"/>
              </a:rPr>
              <a:t>Employee Profiles:</a:t>
            </a:r>
            <a:endParaRPr lang="en-US" b="0" i="0" dirty="0">
              <a:solidFill>
                <a:schemeClr val="bg1"/>
              </a:solidFill>
              <a:effectLst/>
              <a:highlight>
                <a:srgbClr val="92D050"/>
              </a:highlight>
              <a:latin typeface="Montserrat" panose="00000500000000000000" pitchFamily="2" charset="0"/>
            </a:endParaRPr>
          </a:p>
          <a:p>
            <a:pPr algn="l">
              <a:buFont typeface="Arial" panose="020B0604020202020204" pitchFamily="34" charset="0"/>
              <a:buChar char="•"/>
            </a:pPr>
            <a:r>
              <a:rPr lang="en-US" b="0" i="0" dirty="0">
                <a:solidFill>
                  <a:schemeClr val="bg1"/>
                </a:solidFill>
                <a:effectLst/>
                <a:latin typeface="Montserrat" panose="00000500000000000000" pitchFamily="2" charset="0"/>
              </a:rPr>
              <a:t>Create and maintain employee profiles.</a:t>
            </a:r>
          </a:p>
          <a:p>
            <a:pPr algn="l">
              <a:buFont typeface="Arial" panose="020B0604020202020204" pitchFamily="34" charset="0"/>
              <a:buChar char="•"/>
            </a:pPr>
            <a:r>
              <a:rPr lang="en-US" b="0" i="0" dirty="0">
                <a:solidFill>
                  <a:schemeClr val="bg1"/>
                </a:solidFill>
                <a:effectLst/>
                <a:latin typeface="Montserrat" panose="00000500000000000000" pitchFamily="2" charset="0"/>
              </a:rPr>
              <a:t>Assign job roles and access permissions.</a:t>
            </a:r>
          </a:p>
          <a:p>
            <a:pPr algn="l"/>
            <a:r>
              <a:rPr lang="en-US" b="1" i="0" dirty="0">
                <a:solidFill>
                  <a:schemeClr val="bg1"/>
                </a:solidFill>
                <a:effectLst/>
                <a:highlight>
                  <a:srgbClr val="92D050"/>
                </a:highlight>
                <a:latin typeface="Montserrat" panose="00000500000000000000" pitchFamily="2" charset="0"/>
              </a:rPr>
              <a:t>Reporting and Analytics:</a:t>
            </a:r>
            <a:endParaRPr lang="en-US" b="0" i="0" dirty="0">
              <a:solidFill>
                <a:schemeClr val="bg1"/>
              </a:solidFill>
              <a:effectLst/>
              <a:highlight>
                <a:srgbClr val="92D050"/>
              </a:highlight>
              <a:latin typeface="Montserrat" panose="00000500000000000000" pitchFamily="2" charset="0"/>
            </a:endParaRPr>
          </a:p>
          <a:p>
            <a:pPr algn="l">
              <a:buFont typeface="Arial" panose="020B0604020202020204" pitchFamily="34" charset="0"/>
              <a:buChar char="•"/>
            </a:pPr>
            <a:r>
              <a:rPr lang="en-US" b="0" i="0" dirty="0">
                <a:solidFill>
                  <a:schemeClr val="bg1"/>
                </a:solidFill>
                <a:effectLst/>
                <a:latin typeface="Montserrat" panose="00000500000000000000" pitchFamily="2" charset="0"/>
              </a:rPr>
              <a:t>Generate detailed reports on attendance, sales, and inventory.</a:t>
            </a:r>
          </a:p>
          <a:p>
            <a:pPr algn="l">
              <a:buFont typeface="Arial" panose="020B0604020202020204" pitchFamily="34" charset="0"/>
              <a:buChar char="•"/>
            </a:pPr>
            <a:r>
              <a:rPr lang="en-US" b="0" i="0" dirty="0">
                <a:solidFill>
                  <a:schemeClr val="bg1"/>
                </a:solidFill>
                <a:effectLst/>
                <a:latin typeface="Montserrat" panose="00000500000000000000" pitchFamily="2" charset="0"/>
              </a:rPr>
              <a:t>Analyze data trends for informed decisions.</a:t>
            </a:r>
          </a:p>
          <a:p>
            <a:pPr algn="l"/>
            <a:r>
              <a:rPr lang="en-US" b="1" i="0" dirty="0">
                <a:solidFill>
                  <a:schemeClr val="bg1"/>
                </a:solidFill>
                <a:effectLst/>
                <a:highlight>
                  <a:srgbClr val="92D050"/>
                </a:highlight>
                <a:latin typeface="Montserrat" panose="00000500000000000000" pitchFamily="2" charset="0"/>
              </a:rPr>
              <a:t>User Authentication and Security:</a:t>
            </a:r>
            <a:endParaRPr lang="en-US" b="0" i="0" dirty="0">
              <a:solidFill>
                <a:schemeClr val="bg1"/>
              </a:solidFill>
              <a:effectLst/>
              <a:highlight>
                <a:srgbClr val="92D050"/>
              </a:highlight>
              <a:latin typeface="Montserrat" panose="00000500000000000000" pitchFamily="2" charset="0"/>
            </a:endParaRPr>
          </a:p>
          <a:p>
            <a:pPr algn="l">
              <a:buFont typeface="Arial" panose="020B0604020202020204" pitchFamily="34" charset="0"/>
              <a:buChar char="•"/>
            </a:pPr>
            <a:r>
              <a:rPr lang="en-US" b="0" i="0" dirty="0">
                <a:solidFill>
                  <a:schemeClr val="bg1"/>
                </a:solidFill>
                <a:effectLst/>
                <a:latin typeface="Montserrat" panose="00000500000000000000" pitchFamily="2" charset="0"/>
              </a:rPr>
              <a:t>Implement secure user authentication and access controls.</a:t>
            </a:r>
          </a:p>
          <a:p>
            <a:pPr algn="l">
              <a:buFont typeface="Arial" panose="020B0604020202020204" pitchFamily="34" charset="0"/>
              <a:buChar char="•"/>
            </a:pPr>
            <a:r>
              <a:rPr lang="en-US" b="0" i="0" dirty="0">
                <a:solidFill>
                  <a:schemeClr val="bg1"/>
                </a:solidFill>
                <a:effectLst/>
                <a:latin typeface="Montserrat" panose="00000500000000000000" pitchFamily="2" charset="0"/>
              </a:rPr>
              <a:t>Ensure data privacy and compliance.</a:t>
            </a:r>
          </a:p>
          <a:p>
            <a:pPr algn="l"/>
            <a:endParaRPr lang="en-US" b="1" i="0" dirty="0">
              <a:solidFill>
                <a:schemeClr val="bg1"/>
              </a:solidFill>
              <a:effectLst/>
              <a:highlight>
                <a:srgbClr val="92D050"/>
              </a:highlight>
              <a:latin typeface="Montserrat" panose="00000500000000000000" pitchFamily="2" charset="0"/>
            </a:endParaRPr>
          </a:p>
          <a:p>
            <a:pPr algn="l"/>
            <a:endParaRPr lang="en-US" b="1" dirty="0">
              <a:solidFill>
                <a:schemeClr val="bg1"/>
              </a:solidFill>
              <a:highlight>
                <a:srgbClr val="92D050"/>
              </a:highlight>
              <a:latin typeface="Montserrat" panose="00000500000000000000" pitchFamily="2" charset="0"/>
            </a:endParaRPr>
          </a:p>
          <a:p>
            <a:pPr algn="l"/>
            <a:endParaRPr lang="en-US" b="1" i="0" dirty="0">
              <a:solidFill>
                <a:schemeClr val="bg1"/>
              </a:solidFill>
              <a:effectLst/>
              <a:highlight>
                <a:srgbClr val="92D050"/>
              </a:highlight>
              <a:latin typeface="Montserrat" panose="00000500000000000000" pitchFamily="2" charset="0"/>
            </a:endParaRPr>
          </a:p>
          <a:p>
            <a:pPr algn="l"/>
            <a:endParaRPr lang="en-US" b="1" dirty="0">
              <a:solidFill>
                <a:schemeClr val="bg1"/>
              </a:solidFill>
              <a:highlight>
                <a:srgbClr val="92D050"/>
              </a:highlight>
              <a:latin typeface="Montserrat" panose="00000500000000000000" pitchFamily="2" charset="0"/>
            </a:endParaRPr>
          </a:p>
          <a:p>
            <a:pPr algn="l"/>
            <a:endParaRPr lang="en-US" b="1" i="0" dirty="0">
              <a:solidFill>
                <a:schemeClr val="bg1"/>
              </a:solidFill>
              <a:effectLst/>
              <a:highlight>
                <a:srgbClr val="92D050"/>
              </a:highlight>
              <a:latin typeface="Montserrat" panose="00000500000000000000" pitchFamily="2" charset="0"/>
            </a:endParaRPr>
          </a:p>
          <a:p>
            <a:pPr algn="l"/>
            <a:endParaRPr lang="en-US" b="1" dirty="0">
              <a:solidFill>
                <a:schemeClr val="bg1"/>
              </a:solidFill>
              <a:highlight>
                <a:srgbClr val="92D050"/>
              </a:highlight>
              <a:latin typeface="Montserrat" panose="00000500000000000000" pitchFamily="2" charset="0"/>
            </a:endParaRPr>
          </a:p>
          <a:p>
            <a:pPr algn="l"/>
            <a:endParaRPr lang="en-US" b="1" i="0" dirty="0">
              <a:solidFill>
                <a:schemeClr val="bg1"/>
              </a:solidFill>
              <a:effectLst/>
              <a:highlight>
                <a:srgbClr val="92D050"/>
              </a:highlight>
              <a:latin typeface="Montserrat" panose="00000500000000000000" pitchFamily="2" charset="0"/>
            </a:endParaRPr>
          </a:p>
          <a:p>
            <a:pPr algn="l"/>
            <a:endParaRPr lang="en-US" b="1" dirty="0">
              <a:solidFill>
                <a:schemeClr val="bg1"/>
              </a:solidFill>
              <a:highlight>
                <a:srgbClr val="92D050"/>
              </a:highlight>
              <a:latin typeface="Montserrat" panose="00000500000000000000" pitchFamily="2" charset="0"/>
            </a:endParaRPr>
          </a:p>
          <a:p>
            <a:pPr algn="l"/>
            <a:endParaRPr lang="en-US" b="1" i="0" dirty="0">
              <a:solidFill>
                <a:schemeClr val="bg1"/>
              </a:solidFill>
              <a:effectLst/>
              <a:highlight>
                <a:srgbClr val="92D050"/>
              </a:highlight>
              <a:latin typeface="Montserrat" panose="00000500000000000000" pitchFamily="2" charset="0"/>
            </a:endParaRPr>
          </a:p>
          <a:p>
            <a:pPr algn="l"/>
            <a:endParaRPr lang="en-US" b="1" dirty="0">
              <a:solidFill>
                <a:schemeClr val="bg1"/>
              </a:solidFill>
              <a:highlight>
                <a:srgbClr val="92D050"/>
              </a:highlight>
              <a:latin typeface="Montserrat" panose="00000500000000000000" pitchFamily="2" charset="0"/>
            </a:endParaRPr>
          </a:p>
          <a:p>
            <a:pPr algn="l"/>
            <a:endParaRPr lang="en-US" b="1" i="0" dirty="0">
              <a:solidFill>
                <a:schemeClr val="bg1"/>
              </a:solidFill>
              <a:effectLst/>
              <a:highlight>
                <a:srgbClr val="92D050"/>
              </a:highlight>
              <a:latin typeface="Montserrat" panose="00000500000000000000" pitchFamily="2" charset="0"/>
            </a:endParaRPr>
          </a:p>
          <a:p>
            <a:pPr algn="l"/>
            <a:endParaRPr lang="en-US" b="1" dirty="0">
              <a:solidFill>
                <a:schemeClr val="bg1"/>
              </a:solidFill>
              <a:highlight>
                <a:srgbClr val="92D050"/>
              </a:highlight>
              <a:latin typeface="Montserrat" panose="00000500000000000000" pitchFamily="2" charset="0"/>
            </a:endParaRPr>
          </a:p>
          <a:p>
            <a:pPr algn="l"/>
            <a:endParaRPr lang="en-US" b="1" i="0" dirty="0">
              <a:solidFill>
                <a:schemeClr val="bg1"/>
              </a:solidFill>
              <a:effectLst/>
              <a:highlight>
                <a:srgbClr val="92D050"/>
              </a:highlight>
              <a:latin typeface="Montserrat" panose="00000500000000000000" pitchFamily="2" charset="0"/>
            </a:endParaRPr>
          </a:p>
          <a:p>
            <a:pPr algn="l"/>
            <a:endParaRPr lang="en-US" b="1" dirty="0">
              <a:solidFill>
                <a:schemeClr val="bg1"/>
              </a:solidFill>
              <a:highlight>
                <a:srgbClr val="92D050"/>
              </a:highlight>
              <a:latin typeface="Montserrat" panose="00000500000000000000" pitchFamily="2" charset="0"/>
            </a:endParaRPr>
          </a:p>
          <a:p>
            <a:pPr algn="l"/>
            <a:endParaRPr lang="en-US" b="1" i="0" dirty="0">
              <a:solidFill>
                <a:schemeClr val="bg1"/>
              </a:solidFill>
              <a:effectLst/>
              <a:highlight>
                <a:srgbClr val="92D050"/>
              </a:highlight>
              <a:latin typeface="Montserrat" panose="00000500000000000000" pitchFamily="2" charset="0"/>
            </a:endParaRPr>
          </a:p>
          <a:p>
            <a:pPr algn="l"/>
            <a:endParaRPr lang="en-US" b="1" dirty="0">
              <a:solidFill>
                <a:schemeClr val="bg1"/>
              </a:solidFill>
              <a:highlight>
                <a:srgbClr val="92D050"/>
              </a:highlight>
              <a:latin typeface="Montserrat" panose="00000500000000000000" pitchFamily="2" charset="0"/>
            </a:endParaRPr>
          </a:p>
          <a:p>
            <a:pPr algn="l"/>
            <a:endParaRPr lang="en-US" b="1" i="0" dirty="0">
              <a:solidFill>
                <a:schemeClr val="bg1"/>
              </a:solidFill>
              <a:effectLst/>
              <a:highlight>
                <a:srgbClr val="92D050"/>
              </a:highlight>
              <a:latin typeface="Montserrat" panose="00000500000000000000" pitchFamily="2" charset="0"/>
            </a:endParaRPr>
          </a:p>
          <a:p>
            <a:pPr algn="l"/>
            <a:r>
              <a:rPr lang="en-US" b="1" i="0" dirty="0">
                <a:solidFill>
                  <a:schemeClr val="bg1"/>
                </a:solidFill>
                <a:effectLst/>
                <a:highlight>
                  <a:srgbClr val="92D050"/>
                </a:highlight>
                <a:latin typeface="Montserrat" panose="00000500000000000000" pitchFamily="2" charset="0"/>
              </a:rPr>
              <a:t>User-Friendly Interface:</a:t>
            </a:r>
            <a:endParaRPr lang="en-US" b="0" i="0" dirty="0">
              <a:solidFill>
                <a:schemeClr val="bg1"/>
              </a:solidFill>
              <a:effectLst/>
              <a:highlight>
                <a:srgbClr val="92D050"/>
              </a:highlight>
              <a:latin typeface="Montserrat" panose="00000500000000000000" pitchFamily="2" charset="0"/>
            </a:endParaRPr>
          </a:p>
          <a:p>
            <a:pPr algn="l">
              <a:buFont typeface="Arial" panose="020B0604020202020204" pitchFamily="34" charset="0"/>
              <a:buChar char="•"/>
            </a:pPr>
            <a:r>
              <a:rPr lang="en-US" b="0" i="0" dirty="0">
                <a:solidFill>
                  <a:schemeClr val="bg1"/>
                </a:solidFill>
                <a:effectLst/>
                <a:latin typeface="Montserrat" panose="00000500000000000000" pitchFamily="2" charset="0"/>
              </a:rPr>
              <a:t>Design an intuitive interface.</a:t>
            </a:r>
          </a:p>
          <a:p>
            <a:pPr algn="l">
              <a:buFont typeface="Arial" panose="020B0604020202020204" pitchFamily="34" charset="0"/>
              <a:buChar char="•"/>
            </a:pPr>
            <a:r>
              <a:rPr lang="en-US" b="0" i="0" dirty="0">
                <a:solidFill>
                  <a:schemeClr val="bg1"/>
                </a:solidFill>
                <a:effectLst/>
                <a:latin typeface="Montserrat" panose="00000500000000000000" pitchFamily="2" charset="0"/>
              </a:rPr>
              <a:t>Provide user training and support.</a:t>
            </a:r>
          </a:p>
          <a:p>
            <a:pPr algn="l"/>
            <a:r>
              <a:rPr lang="en-US" b="1" dirty="0">
                <a:solidFill>
                  <a:schemeClr val="bg1"/>
                </a:solidFill>
                <a:highlight>
                  <a:srgbClr val="92D050"/>
                </a:highlight>
                <a:latin typeface="Montserrat" panose="00000500000000000000" pitchFamily="2" charset="0"/>
              </a:rPr>
              <a:t>Mobile A</a:t>
            </a:r>
            <a:r>
              <a:rPr lang="en-US" b="1" i="0" dirty="0">
                <a:solidFill>
                  <a:schemeClr val="bg1"/>
                </a:solidFill>
                <a:effectLst/>
                <a:highlight>
                  <a:srgbClr val="92D050"/>
                </a:highlight>
                <a:latin typeface="Montserrat" panose="00000500000000000000" pitchFamily="2" charset="0"/>
              </a:rPr>
              <a:t>ccessibility:</a:t>
            </a:r>
            <a:endParaRPr lang="en-US" b="0" i="0" dirty="0">
              <a:solidFill>
                <a:schemeClr val="bg1"/>
              </a:solidFill>
              <a:effectLst/>
              <a:highlight>
                <a:srgbClr val="92D050"/>
              </a:highlight>
              <a:latin typeface="Montserrat" panose="00000500000000000000" pitchFamily="2" charset="0"/>
            </a:endParaRPr>
          </a:p>
          <a:p>
            <a:pPr algn="l">
              <a:buFont typeface="Arial" panose="020B0604020202020204" pitchFamily="34" charset="0"/>
              <a:buChar char="•"/>
            </a:pPr>
            <a:r>
              <a:rPr lang="en-US" b="0" i="0" dirty="0">
                <a:solidFill>
                  <a:schemeClr val="bg1"/>
                </a:solidFill>
                <a:effectLst/>
                <a:latin typeface="Montserrat" panose="00000500000000000000" pitchFamily="2" charset="0"/>
              </a:rPr>
              <a:t>Enable mobile access for on-the-go management.</a:t>
            </a:r>
          </a:p>
          <a:p>
            <a:pPr algn="l">
              <a:buFont typeface="Arial" panose="020B0604020202020204" pitchFamily="34" charset="0"/>
              <a:buChar char="•"/>
            </a:pPr>
            <a:r>
              <a:rPr lang="en-US" b="0" i="0" dirty="0">
                <a:solidFill>
                  <a:schemeClr val="bg1"/>
                </a:solidFill>
                <a:effectLst/>
                <a:latin typeface="Montserrat" panose="00000500000000000000" pitchFamily="2" charset="0"/>
              </a:rPr>
              <a:t>Ensure compatibility with various devices.</a:t>
            </a:r>
          </a:p>
          <a:p>
            <a:pPr algn="l"/>
            <a:r>
              <a:rPr lang="en-US" b="1" i="0" dirty="0">
                <a:solidFill>
                  <a:schemeClr val="bg1"/>
                </a:solidFill>
                <a:effectLst/>
                <a:highlight>
                  <a:srgbClr val="92D050"/>
                </a:highlight>
                <a:latin typeface="Montserrat" panose="00000500000000000000" pitchFamily="2" charset="0"/>
              </a:rPr>
              <a:t>Customization and Scalability:</a:t>
            </a:r>
            <a:endParaRPr lang="en-US" b="0" i="0" dirty="0">
              <a:solidFill>
                <a:schemeClr val="bg1"/>
              </a:solidFill>
              <a:effectLst/>
              <a:highlight>
                <a:srgbClr val="92D050"/>
              </a:highlight>
              <a:latin typeface="Montserrat" panose="00000500000000000000" pitchFamily="2" charset="0"/>
            </a:endParaRPr>
          </a:p>
          <a:p>
            <a:pPr algn="l">
              <a:buFont typeface="Arial" panose="020B0604020202020204" pitchFamily="34" charset="0"/>
              <a:buChar char="•"/>
            </a:pPr>
            <a:r>
              <a:rPr lang="en-US" b="0" i="0" dirty="0">
                <a:solidFill>
                  <a:schemeClr val="bg1"/>
                </a:solidFill>
                <a:effectLst/>
                <a:latin typeface="Montserrat" panose="00000500000000000000" pitchFamily="2" charset="0"/>
              </a:rPr>
              <a:t>Allow system customization.</a:t>
            </a:r>
          </a:p>
          <a:p>
            <a:pPr algn="l">
              <a:buFont typeface="Arial" panose="020B0604020202020204" pitchFamily="34" charset="0"/>
              <a:buChar char="•"/>
            </a:pPr>
            <a:r>
              <a:rPr lang="en-US" b="0" i="0" dirty="0">
                <a:solidFill>
                  <a:schemeClr val="bg1"/>
                </a:solidFill>
                <a:effectLst/>
                <a:latin typeface="Montserrat" panose="00000500000000000000" pitchFamily="2" charset="0"/>
              </a:rPr>
              <a:t>Ensure scalability for future growth.</a:t>
            </a:r>
          </a:p>
        </p:txBody>
      </p:sp>
      <p:sp>
        <p:nvSpPr>
          <p:cNvPr id="8" name="TextBox 8"/>
          <p:cNvSpPr txBox="1"/>
          <p:nvPr/>
        </p:nvSpPr>
        <p:spPr>
          <a:xfrm>
            <a:off x="2400294" y="154307"/>
            <a:ext cx="13677906" cy="1022268"/>
          </a:xfrm>
          <a:prstGeom prst="rect">
            <a:avLst/>
          </a:prstGeom>
        </p:spPr>
        <p:txBody>
          <a:bodyPr wrap="square" lIns="0" tIns="0" rIns="0" bIns="0" rtlCol="0" anchor="t">
            <a:spAutoFit/>
          </a:bodyPr>
          <a:lstStyle/>
          <a:p>
            <a:pPr>
              <a:lnSpc>
                <a:spcPts val="8620"/>
              </a:lnSpc>
              <a:spcBef>
                <a:spcPct val="0"/>
              </a:spcBef>
            </a:pPr>
            <a:r>
              <a:rPr lang="en-US" sz="6157" spc="-300" dirty="0">
                <a:solidFill>
                  <a:srgbClr val="216C53"/>
                </a:solidFill>
                <a:latin typeface="Montserrat Ultra-Bold"/>
              </a:rPr>
              <a:t>MINDORO </a:t>
            </a:r>
            <a:r>
              <a:rPr lang="en-US" sz="6157" spc="-300" dirty="0">
                <a:solidFill>
                  <a:srgbClr val="33866A"/>
                </a:solidFill>
                <a:latin typeface="Montserrat Ultra-Bold"/>
              </a:rPr>
              <a:t>STATE</a:t>
            </a:r>
            <a:r>
              <a:rPr lang="en-US" sz="6157" spc="-300" dirty="0">
                <a:solidFill>
                  <a:srgbClr val="216C53"/>
                </a:solidFill>
                <a:latin typeface="Montserrat Ultra-Bold"/>
              </a:rPr>
              <a:t> UNIVERSITY</a:t>
            </a:r>
            <a:endParaRPr lang="en-US" sz="6157" spc="-300" dirty="0">
              <a:solidFill>
                <a:srgbClr val="33866A"/>
              </a:solidFill>
              <a:latin typeface="Montserrat Ultra-Bold"/>
            </a:endParaRPr>
          </a:p>
        </p:txBody>
      </p:sp>
      <p:sp>
        <p:nvSpPr>
          <p:cNvPr id="27" name="Freeform 27"/>
          <p:cNvSpPr/>
          <p:nvPr/>
        </p:nvSpPr>
        <p:spPr>
          <a:xfrm rot="-5400000" flipV="1">
            <a:off x="16884502" y="8883502"/>
            <a:ext cx="1403498" cy="1403498"/>
          </a:xfrm>
          <a:custGeom>
            <a:avLst/>
            <a:gdLst/>
            <a:ahLst/>
            <a:cxnLst/>
            <a:rect l="l" t="t" r="r" b="b"/>
            <a:pathLst>
              <a:path w="1403498" h="1403498">
                <a:moveTo>
                  <a:pt x="0" y="1403498"/>
                </a:moveTo>
                <a:lnTo>
                  <a:pt x="1403498" y="1403498"/>
                </a:lnTo>
                <a:lnTo>
                  <a:pt x="1403498" y="0"/>
                </a:lnTo>
                <a:lnTo>
                  <a:pt x="0" y="0"/>
                </a:lnTo>
                <a:lnTo>
                  <a:pt x="0" y="1403498"/>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8" name="TextBox 8">
            <a:extLst>
              <a:ext uri="{FF2B5EF4-FFF2-40B4-BE49-F238E27FC236}">
                <a16:creationId xmlns:a16="http://schemas.microsoft.com/office/drawing/2014/main" id="{6FE92723-2310-67E8-2D7F-E66AFCF53251}"/>
              </a:ext>
            </a:extLst>
          </p:cNvPr>
          <p:cNvSpPr txBox="1"/>
          <p:nvPr/>
        </p:nvSpPr>
        <p:spPr>
          <a:xfrm>
            <a:off x="2400294" y="1104900"/>
            <a:ext cx="13677906" cy="615553"/>
          </a:xfrm>
          <a:prstGeom prst="rect">
            <a:avLst/>
          </a:prstGeom>
        </p:spPr>
        <p:txBody>
          <a:bodyPr wrap="square" lIns="0" tIns="0" rIns="0" bIns="0" rtlCol="0" anchor="t">
            <a:spAutoFit/>
          </a:bodyPr>
          <a:lstStyle/>
          <a:p>
            <a:pPr>
              <a:spcBef>
                <a:spcPct val="0"/>
              </a:spcBef>
            </a:pPr>
            <a:r>
              <a:rPr lang="en-US" sz="2000" spc="-150" dirty="0">
                <a:solidFill>
                  <a:srgbClr val="33866A"/>
                </a:solidFill>
                <a:latin typeface="Montserrat Ultra-Bold"/>
              </a:rPr>
              <a:t>COLLEGE OF COMPUTER STUDIES</a:t>
            </a:r>
          </a:p>
          <a:p>
            <a:pPr>
              <a:spcBef>
                <a:spcPct val="0"/>
              </a:spcBef>
            </a:pPr>
            <a:r>
              <a:rPr lang="en-US" sz="2000" spc="-150" dirty="0">
                <a:solidFill>
                  <a:srgbClr val="33866A"/>
                </a:solidFill>
                <a:latin typeface="Montserrat Ultra-Bold"/>
              </a:rPr>
              <a:t>BACHELOR OF SCIENCE IN INFORMATION TECHNOLOGY</a:t>
            </a:r>
          </a:p>
        </p:txBody>
      </p:sp>
      <p:pic>
        <p:nvPicPr>
          <p:cNvPr id="43" name="Picture 42" descr="A logo of a university&#10;&#10;Description automatically generated">
            <a:extLst>
              <a:ext uri="{FF2B5EF4-FFF2-40B4-BE49-F238E27FC236}">
                <a16:creationId xmlns:a16="http://schemas.microsoft.com/office/drawing/2014/main" id="{738DC2DF-868A-09B2-42CA-6ACC2D7604B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523" y="-44301"/>
            <a:ext cx="2216076" cy="2139801"/>
          </a:xfrm>
          <a:prstGeom prst="rect">
            <a:avLst/>
          </a:prstGeom>
        </p:spPr>
      </p:pic>
      <p:sp>
        <p:nvSpPr>
          <p:cNvPr id="72" name="Freeform 27">
            <a:extLst>
              <a:ext uri="{FF2B5EF4-FFF2-40B4-BE49-F238E27FC236}">
                <a16:creationId xmlns:a16="http://schemas.microsoft.com/office/drawing/2014/main" id="{96D41DEA-42B0-E62D-37A0-30B1DAA89C63}"/>
              </a:ext>
            </a:extLst>
          </p:cNvPr>
          <p:cNvSpPr/>
          <p:nvPr/>
        </p:nvSpPr>
        <p:spPr>
          <a:xfrm flipV="1">
            <a:off x="7257" y="8921602"/>
            <a:ext cx="1403498" cy="1403498"/>
          </a:xfrm>
          <a:custGeom>
            <a:avLst/>
            <a:gdLst/>
            <a:ahLst/>
            <a:cxnLst/>
            <a:rect l="l" t="t" r="r" b="b"/>
            <a:pathLst>
              <a:path w="1403498" h="1403498">
                <a:moveTo>
                  <a:pt x="0" y="1403498"/>
                </a:moveTo>
                <a:lnTo>
                  <a:pt x="1403498" y="1403498"/>
                </a:lnTo>
                <a:lnTo>
                  <a:pt x="1403498" y="0"/>
                </a:lnTo>
                <a:lnTo>
                  <a:pt x="0" y="0"/>
                </a:lnTo>
                <a:lnTo>
                  <a:pt x="0" y="1403498"/>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26" name="AutoShape 4">
            <a:extLst>
              <a:ext uri="{FF2B5EF4-FFF2-40B4-BE49-F238E27FC236}">
                <a16:creationId xmlns:a16="http://schemas.microsoft.com/office/drawing/2014/main" id="{8FCE384E-863D-B94F-913B-970ED8AAA99B}"/>
              </a:ext>
            </a:extLst>
          </p:cNvPr>
          <p:cNvSpPr/>
          <p:nvPr/>
        </p:nvSpPr>
        <p:spPr>
          <a:xfrm flipV="1">
            <a:off x="1665772" y="8877300"/>
            <a:ext cx="14869628" cy="40092"/>
          </a:xfrm>
          <a:prstGeom prst="line">
            <a:avLst/>
          </a:prstGeom>
          <a:ln w="3175" cap="flat">
            <a:solidFill>
              <a:srgbClr val="FFFEF2"/>
            </a:solidFill>
            <a:prstDash val="solid"/>
            <a:headEnd type="none" w="sm" len="sm"/>
            <a:tailEnd type="none" w="sm" len="sm"/>
          </a:ln>
        </p:spPr>
        <p:txBody>
          <a:bodyPr/>
          <a:lstStyle/>
          <a:p>
            <a:endParaRPr lang="en-US"/>
          </a:p>
        </p:txBody>
      </p:sp>
      <p:sp>
        <p:nvSpPr>
          <p:cNvPr id="11" name="Oval 10">
            <a:hlinkClick r:id="rId5" action="ppaction://hlinksldjump"/>
            <a:extLst>
              <a:ext uri="{FF2B5EF4-FFF2-40B4-BE49-F238E27FC236}">
                <a16:creationId xmlns:a16="http://schemas.microsoft.com/office/drawing/2014/main" id="{9F7A63F4-B32C-F3D7-42E7-DA0ABCE56376}"/>
              </a:ext>
            </a:extLst>
          </p:cNvPr>
          <p:cNvSpPr/>
          <p:nvPr/>
        </p:nvSpPr>
        <p:spPr>
          <a:xfrm>
            <a:off x="16002000" y="7952693"/>
            <a:ext cx="2073332" cy="2067607"/>
          </a:xfrm>
          <a:prstGeom prst="ellipse">
            <a:avLst/>
          </a:prstGeom>
          <a:solidFill>
            <a:srgbClr val="3386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FE8E30F0-DC7D-5A3C-231C-3B447CF4BD7E}"/>
              </a:ext>
            </a:extLst>
          </p:cNvPr>
          <p:cNvSpPr txBox="1"/>
          <p:nvPr/>
        </p:nvSpPr>
        <p:spPr>
          <a:xfrm>
            <a:off x="2559232" y="8953500"/>
            <a:ext cx="13118734" cy="1754326"/>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algn="ctr">
              <a:spcBef>
                <a:spcPct val="0"/>
              </a:spcBef>
            </a:pPr>
            <a:r>
              <a:rPr lang="en-US" sz="3600" spc="-150" dirty="0" err="1">
                <a:solidFill>
                  <a:srgbClr val="33866A"/>
                </a:solidFill>
                <a:highlight>
                  <a:srgbClr val="FFFEF2"/>
                </a:highlight>
                <a:latin typeface="Montserrat Ultra-Bold"/>
              </a:rPr>
              <a:t>TadaPOS</a:t>
            </a:r>
            <a:r>
              <a:rPr lang="en-US" sz="3600" spc="-150" dirty="0">
                <a:solidFill>
                  <a:srgbClr val="33866A"/>
                </a:solidFill>
                <a:highlight>
                  <a:srgbClr val="FFFEF2"/>
                </a:highlight>
                <a:latin typeface="Montserrat Ultra-Bold"/>
              </a:rPr>
              <a:t> Unified: Integrated Employee Attendance Management with QR Codes and Web-Based POS</a:t>
            </a:r>
          </a:p>
          <a:p>
            <a:pPr algn="ctr">
              <a:spcBef>
                <a:spcPct val="0"/>
              </a:spcBef>
            </a:pPr>
            <a:endParaRPr lang="en-US" sz="3600" spc="-150" dirty="0">
              <a:solidFill>
                <a:srgbClr val="33866A"/>
              </a:solidFill>
              <a:highlight>
                <a:srgbClr val="FFFEF2"/>
              </a:highlight>
              <a:latin typeface="Montserrat Ultra-Bold"/>
            </a:endParaRPr>
          </a:p>
        </p:txBody>
      </p:sp>
      <p:sp>
        <p:nvSpPr>
          <p:cNvPr id="6" name="Rectangle: Rounded Corners 5">
            <a:hlinkClick r:id="rId6" action="ppaction://hlinksldjump"/>
            <a:extLst>
              <a:ext uri="{FF2B5EF4-FFF2-40B4-BE49-F238E27FC236}">
                <a16:creationId xmlns:a16="http://schemas.microsoft.com/office/drawing/2014/main" id="{89BD27E8-7B5A-A916-DD10-98DD5C70FDD7}"/>
              </a:ext>
            </a:extLst>
          </p:cNvPr>
          <p:cNvSpPr/>
          <p:nvPr/>
        </p:nvSpPr>
        <p:spPr>
          <a:xfrm>
            <a:off x="6045633" y="1979208"/>
            <a:ext cx="3555567" cy="954492"/>
          </a:xfrm>
          <a:prstGeom prst="roundRect">
            <a:avLst/>
          </a:prstGeom>
          <a:solidFill>
            <a:schemeClr val="bg2"/>
          </a:solidFill>
          <a:ln>
            <a:solidFill>
              <a:schemeClr val="bg1"/>
            </a:solid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GENERAL AND SPECIFIC OBJECTIVES OF THE STUDY</a:t>
            </a:r>
          </a:p>
        </p:txBody>
      </p:sp>
      <p:sp>
        <p:nvSpPr>
          <p:cNvPr id="7" name="Rectangle: Rounded Corners 6">
            <a:hlinkClick r:id="rId7" action="ppaction://hlinksldjump"/>
            <a:extLst>
              <a:ext uri="{FF2B5EF4-FFF2-40B4-BE49-F238E27FC236}">
                <a16:creationId xmlns:a16="http://schemas.microsoft.com/office/drawing/2014/main" id="{10C266EE-C365-A540-5515-BF9A6B4FF19E}"/>
              </a:ext>
            </a:extLst>
          </p:cNvPr>
          <p:cNvSpPr/>
          <p:nvPr/>
        </p:nvSpPr>
        <p:spPr>
          <a:xfrm>
            <a:off x="9906000" y="1979208"/>
            <a:ext cx="2514600" cy="954492"/>
          </a:xfrm>
          <a:prstGeom prst="roundRect">
            <a:avLst/>
          </a:prstGeom>
          <a:solidFill>
            <a:schemeClr val="bg2"/>
          </a:solidFill>
          <a:ln>
            <a:solidFill>
              <a:schemeClr val="bg1"/>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CONCEPTUAL FRAMEWORK</a:t>
            </a:r>
          </a:p>
        </p:txBody>
      </p:sp>
      <p:sp>
        <p:nvSpPr>
          <p:cNvPr id="14" name="Rectangle: Rounded Corners 13">
            <a:hlinkClick r:id="rId8" action="ppaction://hlinksldjump"/>
            <a:extLst>
              <a:ext uri="{FF2B5EF4-FFF2-40B4-BE49-F238E27FC236}">
                <a16:creationId xmlns:a16="http://schemas.microsoft.com/office/drawing/2014/main" id="{E3DC5AEB-F667-889F-58D2-E1D38759D277}"/>
              </a:ext>
            </a:extLst>
          </p:cNvPr>
          <p:cNvSpPr/>
          <p:nvPr/>
        </p:nvSpPr>
        <p:spPr>
          <a:xfrm>
            <a:off x="328386" y="1943100"/>
            <a:ext cx="2514600"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TOPIC BACKGROUND</a:t>
            </a:r>
          </a:p>
        </p:txBody>
      </p:sp>
      <p:sp>
        <p:nvSpPr>
          <p:cNvPr id="16" name="Rectangle: Rounded Corners 15">
            <a:hlinkClick r:id="rId9" action="ppaction://hlinksldjump"/>
            <a:extLst>
              <a:ext uri="{FF2B5EF4-FFF2-40B4-BE49-F238E27FC236}">
                <a16:creationId xmlns:a16="http://schemas.microsoft.com/office/drawing/2014/main" id="{65ABA3E0-672E-6B59-6160-E27167A7FE07}"/>
              </a:ext>
            </a:extLst>
          </p:cNvPr>
          <p:cNvSpPr/>
          <p:nvPr/>
        </p:nvSpPr>
        <p:spPr>
          <a:xfrm>
            <a:off x="3207658" y="1979208"/>
            <a:ext cx="2514600" cy="954492"/>
          </a:xfrm>
          <a:prstGeom prst="roundRect">
            <a:avLst/>
          </a:prstGeom>
          <a:solidFill>
            <a:schemeClr val="bg2"/>
          </a:solidFill>
          <a:ln>
            <a:solidFill>
              <a:srgbClr val="FFFEF2"/>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F0502020204030204" pitchFamily="2" charset="0"/>
                <a:ea typeface="ADLaM Display" panose="020F0502020204030204" pitchFamily="2" charset="0"/>
                <a:cs typeface="ADLaM Display" panose="020F0502020204030204" pitchFamily="2" charset="0"/>
              </a:rPr>
              <a:t>PROBLEM STATEMENT</a:t>
            </a:r>
          </a:p>
        </p:txBody>
      </p:sp>
      <p:sp>
        <p:nvSpPr>
          <p:cNvPr id="19" name="Oval 18">
            <a:hlinkClick r:id="rId10" action="ppaction://hlinksldjump"/>
            <a:extLst>
              <a:ext uri="{FF2B5EF4-FFF2-40B4-BE49-F238E27FC236}">
                <a16:creationId xmlns:a16="http://schemas.microsoft.com/office/drawing/2014/main" id="{6FDB6A74-ECA7-B63C-F4F1-493CEBD4A027}"/>
              </a:ext>
            </a:extLst>
          </p:cNvPr>
          <p:cNvSpPr/>
          <p:nvPr/>
        </p:nvSpPr>
        <p:spPr>
          <a:xfrm>
            <a:off x="258734" y="7952693"/>
            <a:ext cx="2073332" cy="2067607"/>
          </a:xfrm>
          <a:prstGeom prst="ellipse">
            <a:avLst/>
          </a:prstGeom>
          <a:solidFill>
            <a:srgbClr val="3386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raphic 21" descr="House with solid fill">
            <a:extLst>
              <a:ext uri="{FF2B5EF4-FFF2-40B4-BE49-F238E27FC236}">
                <a16:creationId xmlns:a16="http://schemas.microsoft.com/office/drawing/2014/main" id="{B51E1B22-2555-5B7F-0FCD-E65391E740C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38460" y="8115300"/>
            <a:ext cx="1595140" cy="1595140"/>
          </a:xfrm>
          <a:prstGeom prst="rect">
            <a:avLst/>
          </a:prstGeom>
          <a:effectLst>
            <a:outerShdw blurRad="50800" dist="38100" dir="5400000" algn="t" rotWithShape="0">
              <a:prstClr val="black">
                <a:alpha val="40000"/>
              </a:prstClr>
            </a:outerShdw>
          </a:effectLst>
        </p:spPr>
      </p:pic>
      <p:sp>
        <p:nvSpPr>
          <p:cNvPr id="23" name="Oval 22">
            <a:hlinkClick r:id="rId10" action="ppaction://hlinksldjump"/>
            <a:extLst>
              <a:ext uri="{FF2B5EF4-FFF2-40B4-BE49-F238E27FC236}">
                <a16:creationId xmlns:a16="http://schemas.microsoft.com/office/drawing/2014/main" id="{B1AAA545-3F63-13C6-3252-8C10513CE8A0}"/>
              </a:ext>
            </a:extLst>
          </p:cNvPr>
          <p:cNvSpPr/>
          <p:nvPr/>
        </p:nvSpPr>
        <p:spPr>
          <a:xfrm>
            <a:off x="243237" y="7957215"/>
            <a:ext cx="2073332" cy="2067607"/>
          </a:xfrm>
          <a:prstGeom prst="ellipse">
            <a:avLst/>
          </a:prstGeom>
          <a:solidFill>
            <a:srgbClr val="3386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Graphic 25" descr="Exit with solid fill">
            <a:hlinkClick r:id="rId5" action="ppaction://hlinksldjump"/>
            <a:extLst>
              <a:ext uri="{FF2B5EF4-FFF2-40B4-BE49-F238E27FC236}">
                <a16:creationId xmlns:a16="http://schemas.microsoft.com/office/drawing/2014/main" id="{13BF8606-C63C-472C-D6D4-3D39FBED960F}"/>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6577574" y="8324279"/>
            <a:ext cx="1258442" cy="1258442"/>
          </a:xfrm>
          <a:prstGeom prst="rect">
            <a:avLst/>
          </a:prstGeom>
          <a:effectLst>
            <a:outerShdw blurRad="50800" dist="38100" dir="13500000" algn="br" rotWithShape="0">
              <a:prstClr val="black">
                <a:alpha val="40000"/>
              </a:prstClr>
            </a:outerShdw>
          </a:effectLst>
        </p:spPr>
      </p:pic>
      <p:pic>
        <p:nvPicPr>
          <p:cNvPr id="29" name="Graphic 28" descr="House with solid fill">
            <a:hlinkClick r:id="rId10" action="ppaction://hlinksldjump"/>
            <a:extLst>
              <a:ext uri="{FF2B5EF4-FFF2-40B4-BE49-F238E27FC236}">
                <a16:creationId xmlns:a16="http://schemas.microsoft.com/office/drawing/2014/main" id="{BF0C2196-F4E3-6805-DABB-0CC9080EA53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22963" y="8119822"/>
            <a:ext cx="1595140" cy="1595140"/>
          </a:xfrm>
          <a:prstGeom prst="rect">
            <a:avLst/>
          </a:prstGeom>
          <a:effectLst>
            <a:outerShdw blurRad="50800" dist="38100" dir="5400000" algn="t" rotWithShape="0">
              <a:prstClr val="black">
                <a:alpha val="40000"/>
              </a:prstClr>
            </a:outerShdw>
          </a:effectLst>
        </p:spPr>
      </p:pic>
      <p:sp>
        <p:nvSpPr>
          <p:cNvPr id="32" name="TextBox 31">
            <a:extLst>
              <a:ext uri="{FF2B5EF4-FFF2-40B4-BE49-F238E27FC236}">
                <a16:creationId xmlns:a16="http://schemas.microsoft.com/office/drawing/2014/main" id="{861D376B-3E13-C91F-699F-7200EECBC654}"/>
              </a:ext>
            </a:extLst>
          </p:cNvPr>
          <p:cNvSpPr txBox="1"/>
          <p:nvPr/>
        </p:nvSpPr>
        <p:spPr>
          <a:xfrm>
            <a:off x="2675161" y="3086100"/>
            <a:ext cx="13128172" cy="646331"/>
          </a:xfrm>
          <a:prstGeom prst="rect">
            <a:avLst/>
          </a:prstGeom>
          <a:noFill/>
        </p:spPr>
        <p:txBody>
          <a:bodyPr wrap="square">
            <a:spAutoFit/>
          </a:bodyPr>
          <a:lstStyle/>
          <a:p>
            <a:pPr algn="ctr"/>
            <a:r>
              <a:rPr lang="en-US" sz="3600" dirty="0">
                <a:solidFill>
                  <a:schemeClr val="bg1"/>
                </a:solidFill>
                <a:latin typeface="Poppins ExtraBold" panose="00000900000000000000" pitchFamily="2" charset="0"/>
                <a:cs typeface="Poppins ExtraBold" panose="00000900000000000000" pitchFamily="2" charset="0"/>
              </a:rPr>
              <a:t>KEY FEATURES AND FUNCTIONALITIES</a:t>
            </a:r>
            <a:endParaRPr lang="en-PH" sz="3600" dirty="0">
              <a:solidFill>
                <a:schemeClr val="bg1"/>
              </a:solidFill>
              <a:latin typeface="Poppins ExtraBold" panose="00000900000000000000" pitchFamily="2" charset="0"/>
              <a:cs typeface="Poppins ExtraBold" panose="00000900000000000000" pitchFamily="2" charset="0"/>
            </a:endParaRPr>
          </a:p>
        </p:txBody>
      </p:sp>
      <p:sp>
        <p:nvSpPr>
          <p:cNvPr id="35" name="Rectangle: Rounded Corners 34">
            <a:hlinkClick r:id="rId15" action="ppaction://hlinksldjump"/>
            <a:extLst>
              <a:ext uri="{FF2B5EF4-FFF2-40B4-BE49-F238E27FC236}">
                <a16:creationId xmlns:a16="http://schemas.microsoft.com/office/drawing/2014/main" id="{93DD7122-CBE6-78EB-1104-69388EDD2ABA}"/>
              </a:ext>
            </a:extLst>
          </p:cNvPr>
          <p:cNvSpPr/>
          <p:nvPr/>
        </p:nvSpPr>
        <p:spPr>
          <a:xfrm>
            <a:off x="15544800" y="1979208"/>
            <a:ext cx="2514600" cy="954492"/>
          </a:xfrm>
          <a:prstGeom prst="roundRect">
            <a:avLst/>
          </a:prstGeom>
          <a:solidFill>
            <a:srgbClr val="92D050"/>
          </a:solidFill>
          <a:ln>
            <a:solidFill>
              <a:schemeClr val="bg1"/>
            </a:solidFill>
          </a:ln>
          <a:effectLst>
            <a:outerShdw blurRad="57785" dist="33020" dir="3180000" algn="ctr">
              <a:srgbClr val="000000">
                <a:alpha val="30000"/>
              </a:srgbClr>
            </a:outerShdw>
            <a:reflection blurRad="6350" stA="52000" endA="300" endPos="35000" dir="5400000" sy="-100000" algn="bl" rotWithShape="0"/>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EXPECTED OUTPUT</a:t>
            </a:r>
          </a:p>
        </p:txBody>
      </p:sp>
      <p:sp>
        <p:nvSpPr>
          <p:cNvPr id="36" name="Rectangle: Rounded Corners 35">
            <a:hlinkClick r:id="rId16" action="ppaction://hlinksldjump"/>
            <a:extLst>
              <a:ext uri="{FF2B5EF4-FFF2-40B4-BE49-F238E27FC236}">
                <a16:creationId xmlns:a16="http://schemas.microsoft.com/office/drawing/2014/main" id="{0DFFD2C9-762C-2BF7-7EE5-C2FE284E015D}"/>
              </a:ext>
            </a:extLst>
          </p:cNvPr>
          <p:cNvSpPr/>
          <p:nvPr/>
        </p:nvSpPr>
        <p:spPr>
          <a:xfrm>
            <a:off x="12725400" y="1943100"/>
            <a:ext cx="2514600" cy="954492"/>
          </a:xfrm>
          <a:prstGeom prst="roundRect">
            <a:avLst/>
          </a:prstGeom>
          <a:solidFill>
            <a:schemeClr val="bg2"/>
          </a:solidFill>
          <a:ln>
            <a:solidFill>
              <a:schemeClr val="bg1"/>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1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PROPOSED METHODOLOGY</a:t>
            </a:r>
          </a:p>
        </p:txBody>
      </p:sp>
      <p:pic>
        <p:nvPicPr>
          <p:cNvPr id="5" name="Graphic 4" descr="Rating 1 Star with solid fill">
            <a:extLst>
              <a:ext uri="{FF2B5EF4-FFF2-40B4-BE49-F238E27FC236}">
                <a16:creationId xmlns:a16="http://schemas.microsoft.com/office/drawing/2014/main" id="{A7315DB2-0C8A-3432-C2ED-7C6EA7B3A67A}"/>
              </a:ext>
            </a:extLst>
          </p:cNvPr>
          <p:cNvPicPr>
            <a:picLocks noChangeAspect="1"/>
          </p:cNvPicPr>
          <p:nvPr/>
        </p:nvPicPr>
        <p:blipFill rotWithShape="1">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rcRect r="66667" b="14388"/>
          <a:stretch/>
        </p:blipFill>
        <p:spPr>
          <a:xfrm>
            <a:off x="16217900" y="312447"/>
            <a:ext cx="304800" cy="782829"/>
          </a:xfrm>
          <a:prstGeom prst="rect">
            <a:avLst/>
          </a:prstGeom>
        </p:spPr>
      </p:pic>
    </p:spTree>
    <p:extLst>
      <p:ext uri="{BB962C8B-B14F-4D97-AF65-F5344CB8AC3E}">
        <p14:creationId xmlns:p14="http://schemas.microsoft.com/office/powerpoint/2010/main" val="30223932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EF2"/>
        </a:solidFill>
        <a:effectLst/>
      </p:bgPr>
    </p:bg>
    <p:spTree>
      <p:nvGrpSpPr>
        <p:cNvPr id="1" name=""/>
        <p:cNvGrpSpPr/>
        <p:nvPr/>
      </p:nvGrpSpPr>
      <p:grpSpPr>
        <a:xfrm>
          <a:off x="0" y="0"/>
          <a:ext cx="0" cy="0"/>
          <a:chOff x="0" y="0"/>
          <a:chExt cx="0" cy="0"/>
        </a:xfrm>
      </p:grpSpPr>
      <p:grpSp>
        <p:nvGrpSpPr>
          <p:cNvPr id="4" name="Group 4"/>
          <p:cNvGrpSpPr/>
          <p:nvPr/>
        </p:nvGrpSpPr>
        <p:grpSpPr>
          <a:xfrm>
            <a:off x="0" y="0"/>
            <a:ext cx="18288000" cy="2483125"/>
            <a:chOff x="0" y="0"/>
            <a:chExt cx="4816593" cy="845522"/>
          </a:xfrm>
        </p:grpSpPr>
        <p:sp>
          <p:nvSpPr>
            <p:cNvPr id="5" name="Freeform 5"/>
            <p:cNvSpPr/>
            <p:nvPr/>
          </p:nvSpPr>
          <p:spPr>
            <a:xfrm>
              <a:off x="0" y="0"/>
              <a:ext cx="4816592" cy="845522"/>
            </a:xfrm>
            <a:custGeom>
              <a:avLst/>
              <a:gdLst/>
              <a:ahLst/>
              <a:cxnLst/>
              <a:rect l="l" t="t" r="r" b="b"/>
              <a:pathLst>
                <a:path w="4816592" h="845522">
                  <a:moveTo>
                    <a:pt x="0" y="0"/>
                  </a:moveTo>
                  <a:lnTo>
                    <a:pt x="4816592" y="0"/>
                  </a:lnTo>
                  <a:lnTo>
                    <a:pt x="4816592" y="845522"/>
                  </a:lnTo>
                  <a:lnTo>
                    <a:pt x="0" y="845522"/>
                  </a:lnTo>
                  <a:close/>
                </a:path>
              </a:pathLst>
            </a:custGeom>
            <a:solidFill>
              <a:srgbClr val="216C53"/>
            </a:solidFill>
          </p:spPr>
          <p:txBody>
            <a:bodyPr/>
            <a:lstStyle/>
            <a:p>
              <a:endParaRPr lang="en-US"/>
            </a:p>
          </p:txBody>
        </p:sp>
        <p:sp>
          <p:nvSpPr>
            <p:cNvPr id="6" name="TextBox 6"/>
            <p:cNvSpPr txBox="1"/>
            <p:nvPr/>
          </p:nvSpPr>
          <p:spPr>
            <a:xfrm>
              <a:off x="0" y="-47625"/>
              <a:ext cx="812800" cy="860425"/>
            </a:xfrm>
            <a:prstGeom prst="rect">
              <a:avLst/>
            </a:prstGeom>
          </p:spPr>
          <p:txBody>
            <a:bodyPr lIns="50800" tIns="50800" rIns="50800" bIns="50800" rtlCol="0" anchor="ctr"/>
            <a:lstStyle/>
            <a:p>
              <a:pPr algn="ctr">
                <a:lnSpc>
                  <a:spcPts val="3219"/>
                </a:lnSpc>
              </a:pPr>
              <a:endParaRPr/>
            </a:p>
          </p:txBody>
        </p:sp>
      </p:grpSp>
      <p:sp>
        <p:nvSpPr>
          <p:cNvPr id="13" name="TextBox 13"/>
          <p:cNvSpPr txBox="1"/>
          <p:nvPr/>
        </p:nvSpPr>
        <p:spPr>
          <a:xfrm>
            <a:off x="4003206" y="246284"/>
            <a:ext cx="10263472" cy="2839816"/>
          </a:xfrm>
          <a:prstGeom prst="rect">
            <a:avLst/>
          </a:prstGeom>
        </p:spPr>
        <p:txBody>
          <a:bodyPr lIns="0" tIns="0" rIns="0" bIns="0" rtlCol="0" anchor="t">
            <a:spAutoFit/>
          </a:bodyPr>
          <a:lstStyle/>
          <a:p>
            <a:pPr algn="ctr">
              <a:lnSpc>
                <a:spcPts val="8620"/>
              </a:lnSpc>
              <a:spcBef>
                <a:spcPct val="0"/>
              </a:spcBef>
            </a:pPr>
            <a:r>
              <a:rPr lang="en-US" sz="5400" spc="301" dirty="0">
                <a:solidFill>
                  <a:srgbClr val="FFFEF2"/>
                </a:solidFill>
                <a:latin typeface="Montserrat Ultra-Bold"/>
              </a:rPr>
              <a:t>REFERENCES</a:t>
            </a:r>
          </a:p>
          <a:p>
            <a:pPr algn="ctr">
              <a:spcBef>
                <a:spcPct val="0"/>
              </a:spcBef>
            </a:pPr>
            <a:r>
              <a:rPr lang="en-US" sz="2400" spc="-150" dirty="0" err="1">
                <a:solidFill>
                  <a:schemeClr val="bg1"/>
                </a:solidFill>
                <a:latin typeface="Montserrat" panose="00000500000000000000" pitchFamily="2" charset="0"/>
              </a:rPr>
              <a:t>TadaPOS</a:t>
            </a:r>
            <a:r>
              <a:rPr lang="en-US" sz="2400" spc="-150" dirty="0">
                <a:solidFill>
                  <a:schemeClr val="bg1"/>
                </a:solidFill>
                <a:latin typeface="Montserrat" panose="00000500000000000000" pitchFamily="2" charset="0"/>
              </a:rPr>
              <a:t> Unified: Integrated Employee Attendance Management with QR Codes and Web-Based POS</a:t>
            </a:r>
          </a:p>
          <a:p>
            <a:pPr algn="ctr">
              <a:lnSpc>
                <a:spcPts val="8620"/>
              </a:lnSpc>
              <a:spcBef>
                <a:spcPct val="0"/>
              </a:spcBef>
            </a:pPr>
            <a:endParaRPr lang="en-US" sz="5400" spc="301" dirty="0">
              <a:solidFill>
                <a:srgbClr val="FFFEF2"/>
              </a:solidFill>
              <a:latin typeface="Montserrat Ultra-Bold"/>
            </a:endParaRPr>
          </a:p>
        </p:txBody>
      </p:sp>
      <p:sp>
        <p:nvSpPr>
          <p:cNvPr id="28" name="Oval 27">
            <a:hlinkClick r:id="rId2" action="ppaction://hlinksldjump"/>
            <a:extLst>
              <a:ext uri="{FF2B5EF4-FFF2-40B4-BE49-F238E27FC236}">
                <a16:creationId xmlns:a16="http://schemas.microsoft.com/office/drawing/2014/main" id="{03CDD44C-1945-4A3D-8C3A-0A165713FB4F}"/>
              </a:ext>
            </a:extLst>
          </p:cNvPr>
          <p:cNvSpPr/>
          <p:nvPr/>
        </p:nvSpPr>
        <p:spPr>
          <a:xfrm>
            <a:off x="16002000" y="7952693"/>
            <a:ext cx="2073332" cy="2067607"/>
          </a:xfrm>
          <a:prstGeom prst="ellipse">
            <a:avLst/>
          </a:prstGeom>
          <a:solidFill>
            <a:srgbClr val="3386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hlinkClick r:id="rId3" action="ppaction://hlinksldjump"/>
            <a:extLst>
              <a:ext uri="{FF2B5EF4-FFF2-40B4-BE49-F238E27FC236}">
                <a16:creationId xmlns:a16="http://schemas.microsoft.com/office/drawing/2014/main" id="{D62D1732-333A-5595-816E-C12EC5645B93}"/>
              </a:ext>
            </a:extLst>
          </p:cNvPr>
          <p:cNvSpPr/>
          <p:nvPr/>
        </p:nvSpPr>
        <p:spPr>
          <a:xfrm>
            <a:off x="243237" y="7957215"/>
            <a:ext cx="2073332" cy="2067607"/>
          </a:xfrm>
          <a:prstGeom prst="ellipse">
            <a:avLst/>
          </a:prstGeom>
          <a:solidFill>
            <a:srgbClr val="3386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Graphic 30" descr="House with solid fill">
            <a:hlinkClick r:id="rId3" action="ppaction://hlinksldjump"/>
            <a:extLst>
              <a:ext uri="{FF2B5EF4-FFF2-40B4-BE49-F238E27FC236}">
                <a16:creationId xmlns:a16="http://schemas.microsoft.com/office/drawing/2014/main" id="{7D33FDB2-8E1A-DF77-71B7-03C4F7943A0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2963" y="8119822"/>
            <a:ext cx="1595140" cy="1595140"/>
          </a:xfrm>
          <a:prstGeom prst="rect">
            <a:avLst/>
          </a:prstGeom>
          <a:effectLst>
            <a:outerShdw blurRad="50800" dist="38100" dir="5400000" algn="t" rotWithShape="0">
              <a:prstClr val="black">
                <a:alpha val="40000"/>
              </a:prstClr>
            </a:outerShdw>
          </a:effectLst>
        </p:spPr>
      </p:pic>
      <p:pic>
        <p:nvPicPr>
          <p:cNvPr id="32" name="Graphic 31" descr="Exit with solid fill">
            <a:hlinkClick r:id="rId2" action="ppaction://hlinksldjump"/>
            <a:extLst>
              <a:ext uri="{FF2B5EF4-FFF2-40B4-BE49-F238E27FC236}">
                <a16:creationId xmlns:a16="http://schemas.microsoft.com/office/drawing/2014/main" id="{FC81B464-A2F8-D9D2-1C66-6933FC098D2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6580602" y="8324279"/>
            <a:ext cx="1258442" cy="1258442"/>
          </a:xfrm>
          <a:prstGeom prst="rect">
            <a:avLst/>
          </a:prstGeom>
          <a:effectLst>
            <a:outerShdw blurRad="50800" dist="38100" dir="13500000" algn="br" rotWithShape="0">
              <a:prstClr val="black">
                <a:alpha val="40000"/>
              </a:prstClr>
            </a:outerShdw>
          </a:effectLst>
        </p:spPr>
      </p:pic>
      <p:sp>
        <p:nvSpPr>
          <p:cNvPr id="3" name="TextBox 2">
            <a:extLst>
              <a:ext uri="{FF2B5EF4-FFF2-40B4-BE49-F238E27FC236}">
                <a16:creationId xmlns:a16="http://schemas.microsoft.com/office/drawing/2014/main" id="{95AA4BC4-7E5E-8A7A-E0C7-422AFD8E774C}"/>
              </a:ext>
            </a:extLst>
          </p:cNvPr>
          <p:cNvSpPr txBox="1"/>
          <p:nvPr/>
        </p:nvSpPr>
        <p:spPr>
          <a:xfrm>
            <a:off x="912371" y="3332384"/>
            <a:ext cx="16559141" cy="7848302"/>
          </a:xfrm>
          <a:prstGeom prst="rect">
            <a:avLst/>
          </a:prstGeom>
          <a:noFill/>
        </p:spPr>
        <p:txBody>
          <a:bodyPr wrap="square" numCol="2">
            <a:spAutoFit/>
          </a:bodyPr>
          <a:lstStyle/>
          <a:p>
            <a:pPr algn="l"/>
            <a:r>
              <a:rPr lang="en-US" b="1" i="0" dirty="0">
                <a:solidFill>
                  <a:schemeClr val="bg1"/>
                </a:solidFill>
                <a:effectLst/>
                <a:highlight>
                  <a:srgbClr val="92D050"/>
                </a:highlight>
                <a:latin typeface="Montserrat" panose="00000500000000000000" pitchFamily="2" charset="0"/>
              </a:rPr>
              <a:t>REFERENCE 1</a:t>
            </a:r>
          </a:p>
          <a:p>
            <a:pPr algn="l"/>
            <a:endParaRPr lang="en-US"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Dinesh Kumar, B., &amp; </a:t>
            </a:r>
            <a:r>
              <a:rPr lang="en-US" b="0" i="0" dirty="0" err="1">
                <a:solidFill>
                  <a:srgbClr val="000000"/>
                </a:solidFill>
                <a:effectLst/>
                <a:latin typeface="Times New Roman" panose="02020603050405020304" pitchFamily="18" charset="0"/>
              </a:rPr>
              <a:t>Kareemulla</a:t>
            </a:r>
            <a:r>
              <a:rPr lang="en-US" b="0" i="0" dirty="0">
                <a:solidFill>
                  <a:srgbClr val="000000"/>
                </a:solidFill>
                <a:effectLst/>
                <a:latin typeface="Times New Roman" panose="02020603050405020304" pitchFamily="18" charset="0"/>
              </a:rPr>
              <a:t>, S. (2017). Smart Mobile Attendance System for Employees Using QR Scanner. </a:t>
            </a:r>
            <a:r>
              <a:rPr lang="en-US" b="0" i="1" dirty="0">
                <a:solidFill>
                  <a:srgbClr val="000000"/>
                </a:solidFill>
                <a:effectLst/>
                <a:latin typeface="Times New Roman" panose="02020603050405020304" pitchFamily="18" charset="0"/>
              </a:rPr>
              <a:t>Asian Journal of Applied Science and Technology (AJAST)</a:t>
            </a:r>
            <a:r>
              <a:rPr lang="en-US" b="0" i="0" dirty="0">
                <a:solidFill>
                  <a:srgbClr val="000000"/>
                </a:solidFill>
                <a:effectLst/>
                <a:latin typeface="Times New Roman" panose="02020603050405020304" pitchFamily="18" charset="0"/>
              </a:rPr>
              <a:t>, </a:t>
            </a:r>
            <a:r>
              <a:rPr lang="en-US" b="0" i="1" dirty="0">
                <a:solidFill>
                  <a:srgbClr val="000000"/>
                </a:solidFill>
                <a:effectLst/>
                <a:latin typeface="Times New Roman" panose="02020603050405020304" pitchFamily="18" charset="0"/>
              </a:rPr>
              <a:t>1</a:t>
            </a:r>
            <a:r>
              <a:rPr lang="en-US" b="0" i="0" dirty="0">
                <a:solidFill>
                  <a:srgbClr val="000000"/>
                </a:solidFill>
                <a:effectLst/>
                <a:latin typeface="Times New Roman" panose="02020603050405020304" pitchFamily="18" charset="0"/>
              </a:rPr>
              <a:t>(5), 35–39. </a:t>
            </a:r>
            <a:r>
              <a:rPr lang="en-US" b="0" i="0" dirty="0">
                <a:solidFill>
                  <a:srgbClr val="000000"/>
                </a:solidFill>
                <a:effectLst/>
                <a:latin typeface="Times New Roman" panose="02020603050405020304" pitchFamily="18" charset="0"/>
                <a:hlinkClick r:id="rId8"/>
              </a:rPr>
              <a:t>https://ajast.net/data/uploads/11.pdf</a:t>
            </a:r>
            <a:endParaRPr lang="en-US"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a:t>
            </a:r>
            <a:endParaRPr lang="en-US" dirty="0">
              <a:solidFill>
                <a:srgbClr val="000000"/>
              </a:solidFill>
              <a:latin typeface="Times New Roman" panose="02020603050405020304" pitchFamily="18" charset="0"/>
            </a:endParaRPr>
          </a:p>
          <a:p>
            <a:r>
              <a:rPr lang="en-US" b="1" i="0" dirty="0">
                <a:solidFill>
                  <a:schemeClr val="bg1"/>
                </a:solidFill>
                <a:effectLst/>
                <a:highlight>
                  <a:srgbClr val="92D050"/>
                </a:highlight>
                <a:latin typeface="Montserrat" panose="00000500000000000000" pitchFamily="2" charset="0"/>
              </a:rPr>
              <a:t>REFERENCE 2</a:t>
            </a:r>
            <a:endParaRPr lang="en-US" dirty="0">
              <a:solidFill>
                <a:srgbClr val="000000"/>
              </a:solidFill>
              <a:latin typeface="Times New Roman" panose="02020603050405020304" pitchFamily="18" charset="0"/>
            </a:endParaRPr>
          </a:p>
          <a:p>
            <a:pPr algn="l"/>
            <a:r>
              <a:rPr lang="en-US" b="0" i="1" dirty="0">
                <a:solidFill>
                  <a:srgbClr val="000000"/>
                </a:solidFill>
                <a:effectLst/>
                <a:latin typeface="Times New Roman" panose="02020603050405020304" pitchFamily="18" charset="0"/>
              </a:rPr>
              <a:t>Sci-Hub | Smart Attendance System using QR Code. 2020 9th Mediterranean Conference on Embedded Computing (MECO) | 10.1109/meco49872.2020.9134225</a:t>
            </a:r>
            <a:r>
              <a:rPr lang="en-US" b="0" i="0" dirty="0">
                <a:solidFill>
                  <a:srgbClr val="000000"/>
                </a:solidFill>
                <a:effectLst/>
                <a:latin typeface="Times New Roman" panose="02020603050405020304" pitchFamily="18" charset="0"/>
              </a:rPr>
              <a:t>. (2020). Sci-Hub.se. </a:t>
            </a:r>
            <a:r>
              <a:rPr lang="en-US" b="0" i="0" dirty="0">
                <a:solidFill>
                  <a:srgbClr val="000000"/>
                </a:solidFill>
                <a:effectLst/>
                <a:latin typeface="Times New Roman" panose="02020603050405020304" pitchFamily="18" charset="0"/>
                <a:hlinkClick r:id="rId9"/>
              </a:rPr>
              <a:t>https://sci-hub.se/https://doi.org/10.1109/MECO49872.2020.9134225</a:t>
            </a:r>
            <a:endParaRPr lang="en-US" b="0" i="0" dirty="0">
              <a:solidFill>
                <a:srgbClr val="000000"/>
              </a:solidFill>
              <a:effectLst/>
              <a:latin typeface="Times New Roman" panose="02020603050405020304" pitchFamily="18" charset="0"/>
            </a:endParaRPr>
          </a:p>
          <a:p>
            <a:pPr algn="l"/>
            <a:endParaRPr lang="en-US" dirty="0">
              <a:solidFill>
                <a:srgbClr val="000000"/>
              </a:solidFill>
              <a:latin typeface="Times New Roman" panose="02020603050405020304" pitchFamily="18" charset="0"/>
            </a:endParaRPr>
          </a:p>
          <a:p>
            <a:r>
              <a:rPr lang="en-US" b="1" i="0" dirty="0">
                <a:solidFill>
                  <a:schemeClr val="bg1"/>
                </a:solidFill>
                <a:effectLst/>
                <a:highlight>
                  <a:srgbClr val="92D050"/>
                </a:highlight>
                <a:latin typeface="Montserrat" panose="00000500000000000000" pitchFamily="2" charset="0"/>
              </a:rPr>
              <a:t>REFERENCE 3</a:t>
            </a:r>
          </a:p>
          <a:p>
            <a:pPr algn="l"/>
            <a:r>
              <a:rPr lang="en-US" b="0" i="0" dirty="0">
                <a:solidFill>
                  <a:srgbClr val="000000"/>
                </a:solidFill>
                <a:effectLst/>
                <a:latin typeface="Times New Roman" panose="02020603050405020304" pitchFamily="18" charset="0"/>
              </a:rPr>
              <a:t>Habib, A., </a:t>
            </a:r>
            <a:r>
              <a:rPr lang="en-US" b="0" i="0" dirty="0" err="1">
                <a:solidFill>
                  <a:srgbClr val="000000"/>
                </a:solidFill>
                <a:effectLst/>
                <a:latin typeface="Times New Roman" panose="02020603050405020304" pitchFamily="18" charset="0"/>
              </a:rPr>
              <a:t>Moch</a:t>
            </a:r>
            <a:r>
              <a:rPr lang="en-US" b="0" i="0" dirty="0">
                <a:solidFill>
                  <a:srgbClr val="000000"/>
                </a:solidFill>
                <a:effectLst/>
                <a:latin typeface="Times New Roman" panose="02020603050405020304" pitchFamily="18" charset="0"/>
              </a:rPr>
              <a:t> </a:t>
            </a:r>
            <a:r>
              <a:rPr lang="en-US" b="0" i="0" dirty="0" err="1">
                <a:solidFill>
                  <a:srgbClr val="000000"/>
                </a:solidFill>
                <a:effectLst/>
                <a:latin typeface="Times New Roman" panose="02020603050405020304" pitchFamily="18" charset="0"/>
              </a:rPr>
              <a:t>Dzawil</a:t>
            </a:r>
            <a:r>
              <a:rPr lang="en-US" b="0" i="0" dirty="0">
                <a:solidFill>
                  <a:srgbClr val="000000"/>
                </a:solidFill>
                <a:effectLst/>
                <a:latin typeface="Times New Roman" panose="02020603050405020304" pitchFamily="18" charset="0"/>
              </a:rPr>
              <a:t> </a:t>
            </a:r>
            <a:r>
              <a:rPr lang="en-US" b="0" i="0" dirty="0" err="1">
                <a:solidFill>
                  <a:srgbClr val="000000"/>
                </a:solidFill>
                <a:effectLst/>
                <a:latin typeface="Times New Roman" panose="02020603050405020304" pitchFamily="18" charset="0"/>
              </a:rPr>
              <a:t>Haiat</a:t>
            </a:r>
            <a:r>
              <a:rPr lang="en-US" b="0" i="0" dirty="0">
                <a:solidFill>
                  <a:srgbClr val="000000"/>
                </a:solidFill>
                <a:effectLst/>
                <a:latin typeface="Times New Roman" panose="02020603050405020304" pitchFamily="18" charset="0"/>
              </a:rPr>
              <a:t>, &amp; </a:t>
            </a:r>
            <a:r>
              <a:rPr lang="en-US" b="0" i="0" dirty="0" err="1">
                <a:solidFill>
                  <a:srgbClr val="000000"/>
                </a:solidFill>
                <a:effectLst/>
                <a:latin typeface="Times New Roman" panose="02020603050405020304" pitchFamily="18" charset="0"/>
              </a:rPr>
              <a:t>Balok</a:t>
            </a:r>
            <a:r>
              <a:rPr lang="en-US" b="0" i="0" dirty="0">
                <a:solidFill>
                  <a:srgbClr val="000000"/>
                </a:solidFill>
                <a:effectLst/>
                <a:latin typeface="Times New Roman" panose="02020603050405020304" pitchFamily="18" charset="0"/>
              </a:rPr>
              <a:t> </a:t>
            </a:r>
            <a:r>
              <a:rPr lang="en-US" b="0" i="0" dirty="0" err="1">
                <a:solidFill>
                  <a:srgbClr val="000000"/>
                </a:solidFill>
                <a:effectLst/>
                <a:latin typeface="Times New Roman" panose="02020603050405020304" pitchFamily="18" charset="0"/>
              </a:rPr>
              <a:t>Hariadi</a:t>
            </a:r>
            <a:r>
              <a:rPr lang="en-US" b="0" i="0" dirty="0">
                <a:solidFill>
                  <a:srgbClr val="000000"/>
                </a:solidFill>
                <a:effectLst/>
                <a:latin typeface="Times New Roman" panose="02020603050405020304" pitchFamily="18" charset="0"/>
              </a:rPr>
              <a:t>. (2023). Development of Employee Attendance Management Information System During the Covid-19 Pandemic Based on Website using QR Code and PHP Native. </a:t>
            </a:r>
            <a:r>
              <a:rPr lang="en-US" b="0" i="1" dirty="0">
                <a:solidFill>
                  <a:srgbClr val="000000"/>
                </a:solidFill>
                <a:effectLst/>
                <a:latin typeface="Times New Roman" panose="02020603050405020304" pitchFamily="18" charset="0"/>
              </a:rPr>
              <a:t>SISFORMA</a:t>
            </a:r>
            <a:r>
              <a:rPr lang="en-US" b="0" i="0" dirty="0">
                <a:solidFill>
                  <a:srgbClr val="000000"/>
                </a:solidFill>
                <a:effectLst/>
                <a:latin typeface="Times New Roman" panose="02020603050405020304" pitchFamily="18" charset="0"/>
              </a:rPr>
              <a:t>, </a:t>
            </a:r>
            <a:r>
              <a:rPr lang="en-US" b="0" i="1" dirty="0">
                <a:solidFill>
                  <a:srgbClr val="000000"/>
                </a:solidFill>
                <a:effectLst/>
                <a:latin typeface="Times New Roman" panose="02020603050405020304" pitchFamily="18" charset="0"/>
              </a:rPr>
              <a:t>9</a:t>
            </a:r>
            <a:r>
              <a:rPr lang="en-US" b="0" i="0" dirty="0">
                <a:solidFill>
                  <a:srgbClr val="000000"/>
                </a:solidFill>
                <a:effectLst/>
                <a:latin typeface="Times New Roman" panose="02020603050405020304" pitchFamily="18" charset="0"/>
              </a:rPr>
              <a:t>(2), 55–79. </a:t>
            </a:r>
            <a:r>
              <a:rPr lang="en-US" b="0" i="0" dirty="0">
                <a:solidFill>
                  <a:srgbClr val="000000"/>
                </a:solidFill>
                <a:effectLst/>
                <a:latin typeface="Times New Roman" panose="02020603050405020304" pitchFamily="18" charset="0"/>
                <a:hlinkClick r:id="rId10"/>
              </a:rPr>
              <a:t>https://doi.org/10.24167/sisforma.v9i2.4384</a:t>
            </a:r>
            <a:endParaRPr lang="en-US" b="0" i="0" dirty="0">
              <a:solidFill>
                <a:srgbClr val="000000"/>
              </a:solidFill>
              <a:effectLst/>
              <a:latin typeface="Times New Roman" panose="02020603050405020304" pitchFamily="18" charset="0"/>
            </a:endParaRPr>
          </a:p>
          <a:p>
            <a:endParaRPr lang="en-US" b="1" dirty="0">
              <a:solidFill>
                <a:schemeClr val="bg1"/>
              </a:solidFill>
              <a:highlight>
                <a:srgbClr val="92D050"/>
              </a:highlight>
              <a:latin typeface="Montserrat" panose="00000500000000000000" pitchFamily="2" charset="0"/>
            </a:endParaRPr>
          </a:p>
          <a:p>
            <a:endParaRPr lang="en-US" b="1" i="0" dirty="0">
              <a:solidFill>
                <a:schemeClr val="bg1"/>
              </a:solidFill>
              <a:effectLst/>
              <a:highlight>
                <a:srgbClr val="92D050"/>
              </a:highlight>
              <a:latin typeface="Montserrat" panose="00000500000000000000" pitchFamily="2" charset="0"/>
            </a:endParaRPr>
          </a:p>
          <a:p>
            <a:endParaRPr lang="en-US" b="1" dirty="0">
              <a:solidFill>
                <a:schemeClr val="bg1"/>
              </a:solidFill>
              <a:highlight>
                <a:srgbClr val="92D050"/>
              </a:highlight>
              <a:latin typeface="Montserrat" panose="00000500000000000000" pitchFamily="2" charset="0"/>
            </a:endParaRPr>
          </a:p>
          <a:p>
            <a:endParaRPr lang="en-US" b="1" i="0" dirty="0">
              <a:solidFill>
                <a:schemeClr val="bg1"/>
              </a:solidFill>
              <a:effectLst/>
              <a:highlight>
                <a:srgbClr val="92D050"/>
              </a:highlight>
              <a:latin typeface="Montserrat" panose="00000500000000000000" pitchFamily="2" charset="0"/>
            </a:endParaRPr>
          </a:p>
          <a:p>
            <a:endParaRPr lang="en-US" b="1" dirty="0">
              <a:solidFill>
                <a:schemeClr val="bg1"/>
              </a:solidFill>
              <a:highlight>
                <a:srgbClr val="92D050"/>
              </a:highlight>
              <a:latin typeface="Montserrat" panose="00000500000000000000" pitchFamily="2" charset="0"/>
            </a:endParaRPr>
          </a:p>
          <a:p>
            <a:endParaRPr lang="en-US" b="1" i="0" dirty="0">
              <a:solidFill>
                <a:schemeClr val="bg1"/>
              </a:solidFill>
              <a:effectLst/>
              <a:highlight>
                <a:srgbClr val="92D050"/>
              </a:highlight>
              <a:latin typeface="Montserrat" panose="00000500000000000000" pitchFamily="2" charset="0"/>
            </a:endParaRPr>
          </a:p>
          <a:p>
            <a:endParaRPr lang="en-US" b="1" dirty="0">
              <a:solidFill>
                <a:schemeClr val="bg1"/>
              </a:solidFill>
              <a:highlight>
                <a:srgbClr val="92D050"/>
              </a:highlight>
              <a:latin typeface="Montserrat" panose="00000500000000000000" pitchFamily="2" charset="0"/>
            </a:endParaRPr>
          </a:p>
          <a:p>
            <a:endParaRPr lang="en-US" b="1" i="0" dirty="0">
              <a:solidFill>
                <a:schemeClr val="bg1"/>
              </a:solidFill>
              <a:effectLst/>
              <a:highlight>
                <a:srgbClr val="92D050"/>
              </a:highlight>
              <a:latin typeface="Montserrat" panose="00000500000000000000" pitchFamily="2" charset="0"/>
            </a:endParaRPr>
          </a:p>
          <a:p>
            <a:endParaRPr lang="en-US" b="1" dirty="0">
              <a:solidFill>
                <a:schemeClr val="bg1"/>
              </a:solidFill>
              <a:highlight>
                <a:srgbClr val="92D050"/>
              </a:highlight>
              <a:latin typeface="Montserrat" panose="00000500000000000000" pitchFamily="2" charset="0"/>
            </a:endParaRPr>
          </a:p>
          <a:p>
            <a:endParaRPr lang="en-US" b="1" i="0" dirty="0">
              <a:solidFill>
                <a:schemeClr val="bg1"/>
              </a:solidFill>
              <a:effectLst/>
              <a:highlight>
                <a:srgbClr val="92D050"/>
              </a:highlight>
              <a:latin typeface="Montserrat" panose="00000500000000000000" pitchFamily="2" charset="0"/>
            </a:endParaRPr>
          </a:p>
          <a:p>
            <a:endParaRPr lang="en-US" b="1" dirty="0">
              <a:solidFill>
                <a:schemeClr val="bg1"/>
              </a:solidFill>
              <a:highlight>
                <a:srgbClr val="92D050"/>
              </a:highlight>
              <a:latin typeface="Montserrat" panose="00000500000000000000" pitchFamily="2" charset="0"/>
            </a:endParaRPr>
          </a:p>
          <a:p>
            <a:endParaRPr lang="en-US" b="1" i="0" dirty="0">
              <a:solidFill>
                <a:schemeClr val="bg1"/>
              </a:solidFill>
              <a:effectLst/>
              <a:highlight>
                <a:srgbClr val="92D050"/>
              </a:highlight>
              <a:latin typeface="Montserrat" panose="00000500000000000000" pitchFamily="2" charset="0"/>
            </a:endParaRPr>
          </a:p>
          <a:p>
            <a:r>
              <a:rPr lang="en-US" b="1" i="0" dirty="0">
                <a:solidFill>
                  <a:schemeClr val="bg1"/>
                </a:solidFill>
                <a:effectLst/>
                <a:highlight>
                  <a:srgbClr val="92D050"/>
                </a:highlight>
                <a:latin typeface="Montserrat" panose="00000500000000000000" pitchFamily="2" charset="0"/>
              </a:rPr>
              <a:t>REFERENCE 4</a:t>
            </a:r>
          </a:p>
          <a:p>
            <a:pPr algn="l"/>
            <a:r>
              <a:rPr lang="en-US" b="0" i="0" dirty="0">
                <a:solidFill>
                  <a:srgbClr val="000000"/>
                </a:solidFill>
                <a:effectLst/>
                <a:latin typeface="Times New Roman" panose="02020603050405020304" pitchFamily="18" charset="0"/>
              </a:rPr>
              <a:t>Khan, A. (2014). Introducing Economic Order Quantity Model for Inventory Control in Web based Point of Sale Applications and Comparative Analysis of Techniques for Demand Forecasting in Inventory Management. </a:t>
            </a:r>
            <a:r>
              <a:rPr lang="en-US" b="0" i="1" dirty="0">
                <a:solidFill>
                  <a:srgbClr val="000000"/>
                </a:solidFill>
                <a:effectLst/>
                <a:latin typeface="Times New Roman" panose="02020603050405020304" pitchFamily="18" charset="0"/>
              </a:rPr>
              <a:t>International Journal of Computer Applications</a:t>
            </a:r>
            <a:r>
              <a:rPr lang="en-US" b="0" i="0" dirty="0">
                <a:solidFill>
                  <a:srgbClr val="000000"/>
                </a:solidFill>
                <a:effectLst/>
                <a:latin typeface="Times New Roman" panose="02020603050405020304" pitchFamily="18" charset="0"/>
              </a:rPr>
              <a:t>, </a:t>
            </a:r>
            <a:r>
              <a:rPr lang="en-US" b="0" i="1" dirty="0">
                <a:solidFill>
                  <a:srgbClr val="000000"/>
                </a:solidFill>
                <a:effectLst/>
                <a:latin typeface="Times New Roman" panose="02020603050405020304" pitchFamily="18" charset="0"/>
              </a:rPr>
              <a:t>107</a:t>
            </a:r>
            <a:r>
              <a:rPr lang="en-US" b="0" i="0" dirty="0">
                <a:solidFill>
                  <a:srgbClr val="000000"/>
                </a:solidFill>
                <a:effectLst/>
                <a:latin typeface="Times New Roman" panose="02020603050405020304" pitchFamily="18" charset="0"/>
              </a:rPr>
              <a:t>(19), 1–8. </a:t>
            </a:r>
            <a:r>
              <a:rPr lang="en-US" b="0" i="0" dirty="0">
                <a:solidFill>
                  <a:srgbClr val="000000"/>
                </a:solidFill>
                <a:effectLst/>
                <a:latin typeface="Times New Roman" panose="02020603050405020304" pitchFamily="18" charset="0"/>
                <a:hlinkClick r:id="rId11"/>
              </a:rPr>
              <a:t>https://www.academia.edu/62043969/Introducing_Economic_Order_Quantity_Model_for_Inventory_Control_in_Web_based_Point_of_Sale_Applications_and_Comparative_Analysis_of_Techniques_for_Demand_Forecasting_in_Inventory_Management</a:t>
            </a:r>
            <a:endParaRPr lang="en-US" b="1" i="0" dirty="0">
              <a:solidFill>
                <a:schemeClr val="bg1"/>
              </a:solidFill>
              <a:effectLst/>
              <a:highlight>
                <a:srgbClr val="92D050"/>
              </a:highlight>
              <a:latin typeface="Montserrat" panose="00000500000000000000" pitchFamily="2" charset="0"/>
            </a:endParaRPr>
          </a:p>
          <a:p>
            <a:pPr algn="l"/>
            <a:endParaRPr lang="en-US" b="1" dirty="0">
              <a:solidFill>
                <a:schemeClr val="bg1"/>
              </a:solidFill>
              <a:highlight>
                <a:srgbClr val="92D050"/>
              </a:highlight>
              <a:latin typeface="Montserrat" panose="00000500000000000000" pitchFamily="2" charset="0"/>
            </a:endParaRPr>
          </a:p>
          <a:p>
            <a:pPr algn="l"/>
            <a:r>
              <a:rPr lang="en-US" b="1" i="0" dirty="0">
                <a:solidFill>
                  <a:schemeClr val="bg1"/>
                </a:solidFill>
                <a:effectLst/>
                <a:highlight>
                  <a:srgbClr val="92D050"/>
                </a:highlight>
                <a:latin typeface="Montserrat" panose="00000500000000000000" pitchFamily="2" charset="0"/>
              </a:rPr>
              <a:t>REFERENCE 5</a:t>
            </a:r>
          </a:p>
          <a:p>
            <a:pPr algn="l"/>
            <a:r>
              <a:rPr lang="en-US" b="0" i="0" dirty="0">
                <a:solidFill>
                  <a:srgbClr val="000000"/>
                </a:solidFill>
                <a:effectLst/>
                <a:latin typeface="Times New Roman" panose="02020603050405020304" pitchFamily="18" charset="0"/>
              </a:rPr>
              <a:t>Hanafi </a:t>
            </a:r>
            <a:r>
              <a:rPr lang="en-US" b="0" i="0" dirty="0" err="1">
                <a:solidFill>
                  <a:srgbClr val="000000"/>
                </a:solidFill>
                <a:effectLst/>
                <a:latin typeface="Times New Roman" panose="02020603050405020304" pitchFamily="18" charset="0"/>
              </a:rPr>
              <a:t>Kambivi</a:t>
            </a:r>
            <a:r>
              <a:rPr lang="en-US" b="0" i="0" dirty="0">
                <a:solidFill>
                  <a:srgbClr val="000000"/>
                </a:solidFill>
                <a:effectLst/>
                <a:latin typeface="Times New Roman" panose="02020603050405020304" pitchFamily="18" charset="0"/>
              </a:rPr>
              <a:t>, </a:t>
            </a:r>
            <a:r>
              <a:rPr lang="en-US" b="0" i="0" dirty="0" err="1">
                <a:solidFill>
                  <a:srgbClr val="000000"/>
                </a:solidFill>
                <a:effectLst/>
                <a:latin typeface="Times New Roman" panose="02020603050405020304" pitchFamily="18" charset="0"/>
              </a:rPr>
              <a:t>Eko</a:t>
            </a:r>
            <a:r>
              <a:rPr lang="en-US" b="0" i="0" dirty="0">
                <a:solidFill>
                  <a:srgbClr val="000000"/>
                </a:solidFill>
                <a:effectLst/>
                <a:latin typeface="Times New Roman" panose="02020603050405020304" pitchFamily="18" charset="0"/>
              </a:rPr>
              <a:t> </a:t>
            </a:r>
            <a:r>
              <a:rPr lang="en-US" b="0" i="0" dirty="0" err="1">
                <a:solidFill>
                  <a:srgbClr val="000000"/>
                </a:solidFill>
                <a:effectLst/>
                <a:latin typeface="Times New Roman" panose="02020603050405020304" pitchFamily="18" charset="0"/>
              </a:rPr>
              <a:t>Junirianto</a:t>
            </a:r>
            <a:r>
              <a:rPr lang="en-US" b="0" i="0" dirty="0">
                <a:solidFill>
                  <a:srgbClr val="000000"/>
                </a:solidFill>
                <a:effectLst/>
                <a:latin typeface="Times New Roman" panose="02020603050405020304" pitchFamily="18" charset="0"/>
              </a:rPr>
              <a:t>, &amp; Nisa </a:t>
            </a:r>
            <a:r>
              <a:rPr lang="en-US" b="0" i="0" dirty="0" err="1">
                <a:solidFill>
                  <a:srgbClr val="000000"/>
                </a:solidFill>
                <a:effectLst/>
                <a:latin typeface="Times New Roman" panose="02020603050405020304" pitchFamily="18" charset="0"/>
              </a:rPr>
              <a:t>Rizqiyah</a:t>
            </a:r>
            <a:r>
              <a:rPr lang="en-US" b="0" i="0" dirty="0">
                <a:solidFill>
                  <a:srgbClr val="000000"/>
                </a:solidFill>
                <a:effectLst/>
                <a:latin typeface="Times New Roman" panose="02020603050405020304" pitchFamily="18" charset="0"/>
              </a:rPr>
              <a:t> </a:t>
            </a:r>
            <a:r>
              <a:rPr lang="en-US" b="0" i="0" dirty="0" err="1">
                <a:solidFill>
                  <a:srgbClr val="000000"/>
                </a:solidFill>
                <a:effectLst/>
                <a:latin typeface="Times New Roman" panose="02020603050405020304" pitchFamily="18" charset="0"/>
              </a:rPr>
              <a:t>Fadhliyah</a:t>
            </a:r>
            <a:r>
              <a:rPr lang="en-US" b="0" i="0" dirty="0">
                <a:solidFill>
                  <a:srgbClr val="000000"/>
                </a:solidFill>
                <a:effectLst/>
                <a:latin typeface="Times New Roman" panose="02020603050405020304" pitchFamily="18" charset="0"/>
              </a:rPr>
              <a:t>. (2020). Development of Inventory Management Application Points of Sale Using Laravel. </a:t>
            </a:r>
            <a:r>
              <a:rPr lang="en-US" b="0" i="1" dirty="0" err="1">
                <a:solidFill>
                  <a:srgbClr val="000000"/>
                </a:solidFill>
                <a:effectLst/>
                <a:latin typeface="Times New Roman" panose="02020603050405020304" pitchFamily="18" charset="0"/>
              </a:rPr>
              <a:t>Tepian</a:t>
            </a:r>
            <a:r>
              <a:rPr lang="en-US" b="0" i="0" dirty="0">
                <a:solidFill>
                  <a:srgbClr val="000000"/>
                </a:solidFill>
                <a:effectLst/>
                <a:latin typeface="Times New Roman" panose="02020603050405020304" pitchFamily="18" charset="0"/>
              </a:rPr>
              <a:t>, </a:t>
            </a:r>
            <a:r>
              <a:rPr lang="en-US" b="0" i="1" dirty="0">
                <a:solidFill>
                  <a:srgbClr val="000000"/>
                </a:solidFill>
                <a:effectLst/>
                <a:latin typeface="Times New Roman" panose="02020603050405020304" pitchFamily="18" charset="0"/>
              </a:rPr>
              <a:t>1</a:t>
            </a:r>
            <a:r>
              <a:rPr lang="en-US" b="0" i="0" dirty="0">
                <a:solidFill>
                  <a:srgbClr val="000000"/>
                </a:solidFill>
                <a:effectLst/>
                <a:latin typeface="Times New Roman" panose="02020603050405020304" pitchFamily="18" charset="0"/>
              </a:rPr>
              <a:t>(1), 9–17. </a:t>
            </a:r>
            <a:r>
              <a:rPr lang="en-US" b="0" i="0" dirty="0">
                <a:solidFill>
                  <a:srgbClr val="000000"/>
                </a:solidFill>
                <a:effectLst/>
                <a:latin typeface="Times New Roman" panose="02020603050405020304" pitchFamily="18" charset="0"/>
                <a:hlinkClick r:id="rId12"/>
              </a:rPr>
              <a:t>https://media.neliti.com/media/publications/300820-development-of-inventory-management-appl-0ca52ff9.pdf</a:t>
            </a:r>
            <a:endParaRPr lang="en-US" b="0" i="0" dirty="0">
              <a:solidFill>
                <a:srgbClr val="000000"/>
              </a:solidFill>
              <a:effectLst/>
              <a:latin typeface="Times New Roman" panose="02020603050405020304" pitchFamily="18" charset="0"/>
            </a:endParaRPr>
          </a:p>
          <a:p>
            <a:pPr algn="l"/>
            <a:endParaRPr lang="en-US" b="0" i="0" dirty="0">
              <a:solidFill>
                <a:srgbClr val="000000"/>
              </a:solidFill>
              <a:effectLst/>
              <a:latin typeface="Times New Roman" panose="02020603050405020304" pitchFamily="18" charset="0"/>
            </a:endParaRPr>
          </a:p>
          <a:p>
            <a:endParaRPr lang="en-US" b="0" i="0" dirty="0">
              <a:solidFill>
                <a:srgbClr val="000000"/>
              </a:solidFill>
              <a:effectLst/>
              <a:latin typeface="Times New Roman" panose="02020603050405020304" pitchFamily="18" charset="0"/>
            </a:endParaRPr>
          </a:p>
          <a:p>
            <a:pPr algn="l"/>
            <a:endParaRPr lang="en-US" dirty="0">
              <a:solidFill>
                <a:srgbClr val="000000"/>
              </a:solidFill>
              <a:latin typeface="Times New Roman" panose="02020603050405020304" pitchFamily="18" charset="0"/>
            </a:endParaRP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a:t>
            </a:r>
          </a:p>
          <a:p>
            <a:pPr algn="l"/>
            <a:endParaRPr lang="en-US" b="0" i="0" dirty="0">
              <a:solidFill>
                <a:srgbClr val="000000"/>
              </a:solidFill>
              <a:effectLst/>
              <a:latin typeface="Times New Roman" panose="02020603050405020304" pitchFamily="18" charset="0"/>
            </a:endParaRPr>
          </a:p>
        </p:txBody>
      </p:sp>
      <p:pic>
        <p:nvPicPr>
          <p:cNvPr id="7" name="Graphic 6" descr="Rating 1 Star with solid fill">
            <a:extLst>
              <a:ext uri="{FF2B5EF4-FFF2-40B4-BE49-F238E27FC236}">
                <a16:creationId xmlns:a16="http://schemas.microsoft.com/office/drawing/2014/main" id="{8A405DB4-4CFB-AF3D-6201-5CA4CBA98E4C}"/>
              </a:ext>
            </a:extLst>
          </p:cNvPr>
          <p:cNvPicPr>
            <a:picLocks noChangeAspect="1"/>
          </p:cNvPicPr>
          <p:nvPr/>
        </p:nvPicPr>
        <p:blipFill rotWithShape="1">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r="66667" b="14388"/>
          <a:stretch/>
        </p:blipFill>
        <p:spPr>
          <a:xfrm>
            <a:off x="16217900" y="312447"/>
            <a:ext cx="304800" cy="78282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EF2"/>
        </a:solidFill>
        <a:effectLst/>
      </p:bgPr>
    </p:bg>
    <p:spTree>
      <p:nvGrpSpPr>
        <p:cNvPr id="1" name=""/>
        <p:cNvGrpSpPr/>
        <p:nvPr/>
      </p:nvGrpSpPr>
      <p:grpSpPr>
        <a:xfrm>
          <a:off x="0" y="0"/>
          <a:ext cx="0" cy="0"/>
          <a:chOff x="0" y="0"/>
          <a:chExt cx="0" cy="0"/>
        </a:xfrm>
      </p:grpSpPr>
      <p:grpSp>
        <p:nvGrpSpPr>
          <p:cNvPr id="29" name="Group 2">
            <a:extLst>
              <a:ext uri="{FF2B5EF4-FFF2-40B4-BE49-F238E27FC236}">
                <a16:creationId xmlns:a16="http://schemas.microsoft.com/office/drawing/2014/main" id="{2A020F62-3A5A-E109-9DF8-D1F5163744D4}"/>
              </a:ext>
            </a:extLst>
          </p:cNvPr>
          <p:cNvGrpSpPr/>
          <p:nvPr/>
        </p:nvGrpSpPr>
        <p:grpSpPr>
          <a:xfrm>
            <a:off x="14394474" y="3390900"/>
            <a:ext cx="2711284" cy="6896100"/>
            <a:chOff x="0" y="0"/>
            <a:chExt cx="1025455" cy="2709333"/>
          </a:xfrm>
          <a:solidFill>
            <a:srgbClr val="FFFEF2"/>
          </a:solidFill>
        </p:grpSpPr>
        <p:sp>
          <p:nvSpPr>
            <p:cNvPr id="30" name="Freeform 3">
              <a:extLst>
                <a:ext uri="{FF2B5EF4-FFF2-40B4-BE49-F238E27FC236}">
                  <a16:creationId xmlns:a16="http://schemas.microsoft.com/office/drawing/2014/main" id="{84E3AC5C-6D22-36F5-FE91-196A8FA645B9}"/>
                </a:ext>
              </a:extLst>
            </p:cNvPr>
            <p:cNvSpPr/>
            <p:nvPr/>
          </p:nvSpPr>
          <p:spPr>
            <a:xfrm>
              <a:off x="0" y="0"/>
              <a:ext cx="1025455" cy="2709333"/>
            </a:xfrm>
            <a:custGeom>
              <a:avLst/>
              <a:gdLst/>
              <a:ahLst/>
              <a:cxnLst/>
              <a:rect l="l" t="t" r="r" b="b"/>
              <a:pathLst>
                <a:path w="1025455" h="2709333">
                  <a:moveTo>
                    <a:pt x="0" y="0"/>
                  </a:moveTo>
                  <a:lnTo>
                    <a:pt x="1025455" y="0"/>
                  </a:lnTo>
                  <a:lnTo>
                    <a:pt x="1025455" y="2709333"/>
                  </a:lnTo>
                  <a:lnTo>
                    <a:pt x="0" y="2709333"/>
                  </a:lnTo>
                  <a:close/>
                </a:path>
              </a:pathLst>
            </a:custGeom>
            <a:grpFill/>
          </p:spPr>
          <p:txBody>
            <a:bodyPr/>
            <a:lstStyle/>
            <a:p>
              <a:endParaRPr lang="en-US" dirty="0"/>
            </a:p>
          </p:txBody>
        </p:sp>
        <p:sp>
          <p:nvSpPr>
            <p:cNvPr id="31" name="TextBox 4">
              <a:extLst>
                <a:ext uri="{FF2B5EF4-FFF2-40B4-BE49-F238E27FC236}">
                  <a16:creationId xmlns:a16="http://schemas.microsoft.com/office/drawing/2014/main" id="{730AAED0-745B-5C00-B900-33A8A717EE4D}"/>
                </a:ext>
              </a:extLst>
            </p:cNvPr>
            <p:cNvSpPr txBox="1"/>
            <p:nvPr/>
          </p:nvSpPr>
          <p:spPr>
            <a:xfrm>
              <a:off x="0" y="-66675"/>
              <a:ext cx="812800" cy="879475"/>
            </a:xfrm>
            <a:prstGeom prst="rect">
              <a:avLst/>
            </a:prstGeom>
            <a:grpFill/>
          </p:spPr>
          <p:txBody>
            <a:bodyPr lIns="50800" tIns="50800" rIns="50800" bIns="50800" rtlCol="0" anchor="ctr"/>
            <a:lstStyle/>
            <a:p>
              <a:pPr algn="ctr">
                <a:lnSpc>
                  <a:spcPts val="3175"/>
                </a:lnSpc>
              </a:pPr>
              <a:endParaRPr/>
            </a:p>
          </p:txBody>
        </p:sp>
      </p:grpSp>
      <p:grpSp>
        <p:nvGrpSpPr>
          <p:cNvPr id="2" name="Group 2"/>
          <p:cNvGrpSpPr/>
          <p:nvPr/>
        </p:nvGrpSpPr>
        <p:grpSpPr>
          <a:xfrm>
            <a:off x="0" y="1979208"/>
            <a:ext cx="18287998" cy="8422092"/>
            <a:chOff x="0" y="0"/>
            <a:chExt cx="4816593" cy="1863811"/>
          </a:xfrm>
        </p:grpSpPr>
        <p:sp>
          <p:nvSpPr>
            <p:cNvPr id="3" name="Freeform 3"/>
            <p:cNvSpPr/>
            <p:nvPr/>
          </p:nvSpPr>
          <p:spPr>
            <a:xfrm>
              <a:off x="0" y="0"/>
              <a:ext cx="4816592" cy="1863811"/>
            </a:xfrm>
            <a:custGeom>
              <a:avLst/>
              <a:gdLst/>
              <a:ahLst/>
              <a:cxnLst/>
              <a:rect l="l" t="t" r="r" b="b"/>
              <a:pathLst>
                <a:path w="4816592" h="1863811">
                  <a:moveTo>
                    <a:pt x="0" y="0"/>
                  </a:moveTo>
                  <a:lnTo>
                    <a:pt x="4816592" y="0"/>
                  </a:lnTo>
                  <a:lnTo>
                    <a:pt x="4816592" y="1863811"/>
                  </a:lnTo>
                  <a:lnTo>
                    <a:pt x="0" y="1863811"/>
                  </a:lnTo>
                  <a:close/>
                </a:path>
              </a:pathLst>
            </a:custGeom>
            <a:solidFill>
              <a:srgbClr val="216C53"/>
            </a:solidFill>
          </p:spPr>
          <p:txBody>
            <a:bodyPr/>
            <a:lstStyle/>
            <a:p>
              <a:endParaRPr lang="en-US"/>
            </a:p>
          </p:txBody>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2400294" y="154307"/>
            <a:ext cx="13677906" cy="1022268"/>
          </a:xfrm>
          <a:prstGeom prst="rect">
            <a:avLst/>
          </a:prstGeom>
        </p:spPr>
        <p:txBody>
          <a:bodyPr wrap="square" lIns="0" tIns="0" rIns="0" bIns="0" rtlCol="0" anchor="t">
            <a:spAutoFit/>
          </a:bodyPr>
          <a:lstStyle/>
          <a:p>
            <a:pPr>
              <a:lnSpc>
                <a:spcPts val="8620"/>
              </a:lnSpc>
              <a:spcBef>
                <a:spcPct val="0"/>
              </a:spcBef>
            </a:pPr>
            <a:r>
              <a:rPr lang="en-US" sz="6157" spc="-300" dirty="0">
                <a:solidFill>
                  <a:srgbClr val="216C53"/>
                </a:solidFill>
                <a:latin typeface="Montserrat Ultra-Bold"/>
              </a:rPr>
              <a:t>MINDORO </a:t>
            </a:r>
            <a:r>
              <a:rPr lang="en-US" sz="6157" spc="-300" dirty="0">
                <a:solidFill>
                  <a:srgbClr val="33866A"/>
                </a:solidFill>
                <a:latin typeface="Montserrat Ultra-Bold"/>
              </a:rPr>
              <a:t>STATE</a:t>
            </a:r>
            <a:r>
              <a:rPr lang="en-US" sz="6157" spc="-300" dirty="0">
                <a:solidFill>
                  <a:srgbClr val="216C53"/>
                </a:solidFill>
                <a:latin typeface="Montserrat Ultra-Bold"/>
              </a:rPr>
              <a:t> UNIVERSITY</a:t>
            </a:r>
            <a:endParaRPr lang="en-US" sz="6157" spc="-300" dirty="0">
              <a:solidFill>
                <a:srgbClr val="33866A"/>
              </a:solidFill>
              <a:latin typeface="Montserrat Ultra-Bold"/>
            </a:endParaRPr>
          </a:p>
        </p:txBody>
      </p:sp>
      <p:sp>
        <p:nvSpPr>
          <p:cNvPr id="27" name="Freeform 27"/>
          <p:cNvSpPr/>
          <p:nvPr/>
        </p:nvSpPr>
        <p:spPr>
          <a:xfrm rot="-5400000" flipV="1">
            <a:off x="16884502" y="8883502"/>
            <a:ext cx="1403498" cy="1403498"/>
          </a:xfrm>
          <a:custGeom>
            <a:avLst/>
            <a:gdLst/>
            <a:ahLst/>
            <a:cxnLst/>
            <a:rect l="l" t="t" r="r" b="b"/>
            <a:pathLst>
              <a:path w="1403498" h="1403498">
                <a:moveTo>
                  <a:pt x="0" y="1403498"/>
                </a:moveTo>
                <a:lnTo>
                  <a:pt x="1403498" y="1403498"/>
                </a:lnTo>
                <a:lnTo>
                  <a:pt x="1403498" y="0"/>
                </a:lnTo>
                <a:lnTo>
                  <a:pt x="0" y="0"/>
                </a:lnTo>
                <a:lnTo>
                  <a:pt x="0" y="1403498"/>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9" name="Freeform 27">
            <a:extLst>
              <a:ext uri="{FF2B5EF4-FFF2-40B4-BE49-F238E27FC236}">
                <a16:creationId xmlns:a16="http://schemas.microsoft.com/office/drawing/2014/main" id="{5A42A8F7-C017-E540-F76A-C68C182AB277}"/>
              </a:ext>
            </a:extLst>
          </p:cNvPr>
          <p:cNvSpPr/>
          <p:nvPr/>
        </p:nvSpPr>
        <p:spPr>
          <a:xfrm flipV="1">
            <a:off x="7257" y="8921602"/>
            <a:ext cx="1403498" cy="1403498"/>
          </a:xfrm>
          <a:custGeom>
            <a:avLst/>
            <a:gdLst/>
            <a:ahLst/>
            <a:cxnLst/>
            <a:rect l="l" t="t" r="r" b="b"/>
            <a:pathLst>
              <a:path w="1403498" h="1403498">
                <a:moveTo>
                  <a:pt x="0" y="1403498"/>
                </a:moveTo>
                <a:lnTo>
                  <a:pt x="1403498" y="1403498"/>
                </a:lnTo>
                <a:lnTo>
                  <a:pt x="1403498" y="0"/>
                </a:lnTo>
                <a:lnTo>
                  <a:pt x="0" y="0"/>
                </a:lnTo>
                <a:lnTo>
                  <a:pt x="0" y="1403498"/>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8" name="TextBox 8">
            <a:extLst>
              <a:ext uri="{FF2B5EF4-FFF2-40B4-BE49-F238E27FC236}">
                <a16:creationId xmlns:a16="http://schemas.microsoft.com/office/drawing/2014/main" id="{6FE92723-2310-67E8-2D7F-E66AFCF53251}"/>
              </a:ext>
            </a:extLst>
          </p:cNvPr>
          <p:cNvSpPr txBox="1"/>
          <p:nvPr/>
        </p:nvSpPr>
        <p:spPr>
          <a:xfrm>
            <a:off x="2400294" y="1104900"/>
            <a:ext cx="13677906" cy="615553"/>
          </a:xfrm>
          <a:prstGeom prst="rect">
            <a:avLst/>
          </a:prstGeom>
        </p:spPr>
        <p:txBody>
          <a:bodyPr wrap="square" lIns="0" tIns="0" rIns="0" bIns="0" rtlCol="0" anchor="t">
            <a:spAutoFit/>
          </a:bodyPr>
          <a:lstStyle/>
          <a:p>
            <a:pPr>
              <a:spcBef>
                <a:spcPct val="0"/>
              </a:spcBef>
            </a:pPr>
            <a:r>
              <a:rPr lang="en-US" sz="2000" spc="-150" dirty="0">
                <a:solidFill>
                  <a:srgbClr val="33866A"/>
                </a:solidFill>
                <a:latin typeface="Montserrat Ultra-Bold"/>
              </a:rPr>
              <a:t>COLLEGE OF COMPUTER STUDIES</a:t>
            </a:r>
          </a:p>
          <a:p>
            <a:pPr>
              <a:spcBef>
                <a:spcPct val="0"/>
              </a:spcBef>
            </a:pPr>
            <a:r>
              <a:rPr lang="en-US" sz="2000" spc="-150" dirty="0">
                <a:solidFill>
                  <a:srgbClr val="33866A"/>
                </a:solidFill>
                <a:latin typeface="Montserrat Ultra-Bold"/>
              </a:rPr>
              <a:t>BACHELOR OF SCIENCE IN INFORMATION TECHNOLOGY</a:t>
            </a:r>
          </a:p>
        </p:txBody>
      </p:sp>
      <p:pic>
        <p:nvPicPr>
          <p:cNvPr id="43" name="Picture 42" descr="A logo of a university&#10;&#10;Description automatically generated">
            <a:extLst>
              <a:ext uri="{FF2B5EF4-FFF2-40B4-BE49-F238E27FC236}">
                <a16:creationId xmlns:a16="http://schemas.microsoft.com/office/drawing/2014/main" id="{738DC2DF-868A-09B2-42CA-6ACC2D7604B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523" y="-44301"/>
            <a:ext cx="2216076" cy="2139801"/>
          </a:xfrm>
          <a:prstGeom prst="rect">
            <a:avLst/>
          </a:prstGeom>
        </p:spPr>
      </p:pic>
      <p:sp>
        <p:nvSpPr>
          <p:cNvPr id="126" name="AutoShape 4">
            <a:extLst>
              <a:ext uri="{FF2B5EF4-FFF2-40B4-BE49-F238E27FC236}">
                <a16:creationId xmlns:a16="http://schemas.microsoft.com/office/drawing/2014/main" id="{8FCE384E-863D-B94F-913B-970ED8AAA99B}"/>
              </a:ext>
            </a:extLst>
          </p:cNvPr>
          <p:cNvSpPr/>
          <p:nvPr/>
        </p:nvSpPr>
        <p:spPr>
          <a:xfrm flipV="1">
            <a:off x="1665772" y="8877300"/>
            <a:ext cx="14869628" cy="40092"/>
          </a:xfrm>
          <a:prstGeom prst="line">
            <a:avLst/>
          </a:prstGeom>
          <a:ln w="3175" cap="flat">
            <a:solidFill>
              <a:srgbClr val="FFFEF2"/>
            </a:solidFill>
            <a:prstDash val="solid"/>
            <a:headEnd type="none" w="sm" len="sm"/>
            <a:tailEnd type="none" w="sm" len="sm"/>
          </a:ln>
        </p:spPr>
        <p:txBody>
          <a:bodyPr/>
          <a:lstStyle/>
          <a:p>
            <a:endParaRPr lang="en-US"/>
          </a:p>
        </p:txBody>
      </p:sp>
      <p:sp>
        <p:nvSpPr>
          <p:cNvPr id="14" name="Rectangle: Rounded Corners 13">
            <a:hlinkClick r:id="rId5" action="ppaction://hlinksldjump"/>
            <a:extLst>
              <a:ext uri="{FF2B5EF4-FFF2-40B4-BE49-F238E27FC236}">
                <a16:creationId xmlns:a16="http://schemas.microsoft.com/office/drawing/2014/main" id="{1C3F06CF-5A8B-9682-31B6-ABB4C4D35714}"/>
              </a:ext>
            </a:extLst>
          </p:cNvPr>
          <p:cNvSpPr/>
          <p:nvPr/>
        </p:nvSpPr>
        <p:spPr>
          <a:xfrm>
            <a:off x="304800" y="1943100"/>
            <a:ext cx="2514600" cy="954492"/>
          </a:xfrm>
          <a:prstGeom prst="roundRect">
            <a:avLst/>
          </a:prstGeom>
          <a:solidFill>
            <a:srgbClr val="92D050"/>
          </a:solidFill>
          <a:ln>
            <a:solidFill>
              <a:srgbClr val="FFFEF2"/>
            </a:solidFill>
          </a:ln>
          <a:effectLst>
            <a:outerShdw blurRad="57785" dist="33020" dir="3180000" algn="ctr">
              <a:srgbClr val="000000">
                <a:alpha val="30000"/>
              </a:srgbClr>
            </a:outerShdw>
            <a:reflection blurRad="6350" stA="52000" endA="300" endPos="35000" dir="5400000" sy="-100000" algn="bl" rotWithShape="0"/>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bg1"/>
                </a:solidFill>
                <a:latin typeface="ADLaM Display" panose="020F0502020204030204" pitchFamily="2" charset="0"/>
                <a:ea typeface="ADLaM Display" panose="020F0502020204030204" pitchFamily="2" charset="0"/>
                <a:cs typeface="ADLaM Display" panose="020F0502020204030204" pitchFamily="2" charset="0"/>
              </a:rPr>
              <a:t>TOPIC BACKGROUND</a:t>
            </a:r>
          </a:p>
        </p:txBody>
      </p:sp>
      <p:sp>
        <p:nvSpPr>
          <p:cNvPr id="18" name="Rectangle: Rounded Corners 17">
            <a:hlinkClick r:id="rId6" action="ppaction://hlinksldjump"/>
            <a:extLst>
              <a:ext uri="{FF2B5EF4-FFF2-40B4-BE49-F238E27FC236}">
                <a16:creationId xmlns:a16="http://schemas.microsoft.com/office/drawing/2014/main" id="{23A0AA05-CB3B-1539-3BA3-43845F7B7C05}"/>
              </a:ext>
            </a:extLst>
          </p:cNvPr>
          <p:cNvSpPr/>
          <p:nvPr/>
        </p:nvSpPr>
        <p:spPr>
          <a:xfrm>
            <a:off x="6045633" y="1979208"/>
            <a:ext cx="3555567"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GENERAL AND SPECIFIC OBJECTIVES OF THE STUDY</a:t>
            </a:r>
          </a:p>
        </p:txBody>
      </p:sp>
      <p:sp>
        <p:nvSpPr>
          <p:cNvPr id="19" name="Rectangle: Rounded Corners 18">
            <a:hlinkClick r:id="rId7" action="ppaction://hlinksldjump"/>
            <a:extLst>
              <a:ext uri="{FF2B5EF4-FFF2-40B4-BE49-F238E27FC236}">
                <a16:creationId xmlns:a16="http://schemas.microsoft.com/office/drawing/2014/main" id="{D80A298E-5800-995A-70F6-AC6309DBA2F3}"/>
              </a:ext>
            </a:extLst>
          </p:cNvPr>
          <p:cNvSpPr/>
          <p:nvPr/>
        </p:nvSpPr>
        <p:spPr>
          <a:xfrm>
            <a:off x="9906000" y="1979208"/>
            <a:ext cx="2514600"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CONCEPTUAL FRAMEWORK</a:t>
            </a:r>
          </a:p>
        </p:txBody>
      </p:sp>
      <p:sp>
        <p:nvSpPr>
          <p:cNvPr id="20" name="Rectangle: Rounded Corners 19">
            <a:hlinkClick r:id="rId8" action="ppaction://hlinksldjump"/>
            <a:extLst>
              <a:ext uri="{FF2B5EF4-FFF2-40B4-BE49-F238E27FC236}">
                <a16:creationId xmlns:a16="http://schemas.microsoft.com/office/drawing/2014/main" id="{897013C4-FE05-1DBE-16B2-63F0E388842E}"/>
              </a:ext>
            </a:extLst>
          </p:cNvPr>
          <p:cNvSpPr/>
          <p:nvPr/>
        </p:nvSpPr>
        <p:spPr>
          <a:xfrm>
            <a:off x="12725400" y="1943100"/>
            <a:ext cx="2514600"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1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PROPOSED METHODOLOGY</a:t>
            </a:r>
          </a:p>
        </p:txBody>
      </p:sp>
      <p:sp>
        <p:nvSpPr>
          <p:cNvPr id="21" name="Rectangle: Rounded Corners 20">
            <a:hlinkClick r:id="rId9" action="ppaction://hlinksldjump"/>
            <a:extLst>
              <a:ext uri="{FF2B5EF4-FFF2-40B4-BE49-F238E27FC236}">
                <a16:creationId xmlns:a16="http://schemas.microsoft.com/office/drawing/2014/main" id="{52C28556-BBF4-CA92-A146-EA6865FDF1C3}"/>
              </a:ext>
            </a:extLst>
          </p:cNvPr>
          <p:cNvSpPr/>
          <p:nvPr/>
        </p:nvSpPr>
        <p:spPr>
          <a:xfrm>
            <a:off x="15560732" y="1979208"/>
            <a:ext cx="2514600"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EXPECTED OUTPUT</a:t>
            </a:r>
          </a:p>
        </p:txBody>
      </p:sp>
      <p:sp>
        <p:nvSpPr>
          <p:cNvPr id="6" name="Rectangle: Rounded Corners 5">
            <a:hlinkClick r:id="rId10" action="ppaction://hlinksldjump"/>
            <a:extLst>
              <a:ext uri="{FF2B5EF4-FFF2-40B4-BE49-F238E27FC236}">
                <a16:creationId xmlns:a16="http://schemas.microsoft.com/office/drawing/2014/main" id="{8F3F63B2-E756-32D8-8DAB-F483DCC96273}"/>
              </a:ext>
            </a:extLst>
          </p:cNvPr>
          <p:cNvSpPr/>
          <p:nvPr/>
        </p:nvSpPr>
        <p:spPr>
          <a:xfrm>
            <a:off x="3200400" y="1979208"/>
            <a:ext cx="2514600"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PROBLEM </a:t>
            </a:r>
          </a:p>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STATEMENT</a:t>
            </a:r>
          </a:p>
        </p:txBody>
      </p:sp>
      <p:sp>
        <p:nvSpPr>
          <p:cNvPr id="40" name="TextBox 39">
            <a:extLst>
              <a:ext uri="{FF2B5EF4-FFF2-40B4-BE49-F238E27FC236}">
                <a16:creationId xmlns:a16="http://schemas.microsoft.com/office/drawing/2014/main" id="{5B30A7FB-68F3-2D41-0FE4-D632BA484987}"/>
              </a:ext>
            </a:extLst>
          </p:cNvPr>
          <p:cNvSpPr txBox="1"/>
          <p:nvPr/>
        </p:nvSpPr>
        <p:spPr>
          <a:xfrm>
            <a:off x="2559232" y="8953500"/>
            <a:ext cx="13118734" cy="1754326"/>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algn="ctr">
              <a:spcBef>
                <a:spcPct val="0"/>
              </a:spcBef>
            </a:pPr>
            <a:r>
              <a:rPr lang="en-US" sz="3600" spc="-150" dirty="0" err="1">
                <a:solidFill>
                  <a:srgbClr val="33866A"/>
                </a:solidFill>
                <a:highlight>
                  <a:srgbClr val="FFFEF2"/>
                </a:highlight>
                <a:latin typeface="Montserrat Ultra-Bold"/>
              </a:rPr>
              <a:t>TadaPOS</a:t>
            </a:r>
            <a:r>
              <a:rPr lang="en-US" sz="3600" spc="-150" dirty="0">
                <a:solidFill>
                  <a:srgbClr val="33866A"/>
                </a:solidFill>
                <a:highlight>
                  <a:srgbClr val="FFFEF2"/>
                </a:highlight>
                <a:latin typeface="Montserrat Ultra-Bold"/>
              </a:rPr>
              <a:t> Unified: Integrated Employee Attendance Management with QR Codes and Web-Based POS</a:t>
            </a:r>
          </a:p>
          <a:p>
            <a:pPr algn="ctr">
              <a:spcBef>
                <a:spcPct val="0"/>
              </a:spcBef>
            </a:pPr>
            <a:endParaRPr lang="en-US" sz="3600" spc="-150" dirty="0">
              <a:solidFill>
                <a:srgbClr val="33866A"/>
              </a:solidFill>
              <a:highlight>
                <a:srgbClr val="FFFEF2"/>
              </a:highlight>
              <a:latin typeface="Montserrat Ultra-Bold"/>
            </a:endParaRPr>
          </a:p>
        </p:txBody>
      </p:sp>
      <p:sp>
        <p:nvSpPr>
          <p:cNvPr id="41" name="Oval 40">
            <a:hlinkClick r:id="rId11" action="ppaction://hlinksldjump"/>
            <a:extLst>
              <a:ext uri="{FF2B5EF4-FFF2-40B4-BE49-F238E27FC236}">
                <a16:creationId xmlns:a16="http://schemas.microsoft.com/office/drawing/2014/main" id="{9D2A71A7-4C3C-A78E-3A1A-65F4F7751271}"/>
              </a:ext>
            </a:extLst>
          </p:cNvPr>
          <p:cNvSpPr/>
          <p:nvPr/>
        </p:nvSpPr>
        <p:spPr>
          <a:xfrm>
            <a:off x="16002000" y="7952693"/>
            <a:ext cx="2073332" cy="2067607"/>
          </a:xfrm>
          <a:prstGeom prst="ellipse">
            <a:avLst/>
          </a:prstGeom>
          <a:solidFill>
            <a:srgbClr val="3386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Graphic 41" descr="Exit with solid fill">
            <a:hlinkClick r:id="rId11" action="ppaction://hlinksldjump"/>
            <a:extLst>
              <a:ext uri="{FF2B5EF4-FFF2-40B4-BE49-F238E27FC236}">
                <a16:creationId xmlns:a16="http://schemas.microsoft.com/office/drawing/2014/main" id="{ED919735-5BD1-969E-ADE8-89FBCD22FE3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6580602" y="8324279"/>
            <a:ext cx="1258442" cy="1258442"/>
          </a:xfrm>
          <a:prstGeom prst="rect">
            <a:avLst/>
          </a:prstGeom>
          <a:effectLst>
            <a:outerShdw blurRad="50800" dist="38100" dir="13500000" algn="br" rotWithShape="0">
              <a:prstClr val="black">
                <a:alpha val="40000"/>
              </a:prstClr>
            </a:outerShdw>
          </a:effectLst>
        </p:spPr>
      </p:pic>
      <p:sp>
        <p:nvSpPr>
          <p:cNvPr id="44" name="Oval 43">
            <a:hlinkClick r:id="rId14" action="ppaction://hlinksldjump"/>
            <a:extLst>
              <a:ext uri="{FF2B5EF4-FFF2-40B4-BE49-F238E27FC236}">
                <a16:creationId xmlns:a16="http://schemas.microsoft.com/office/drawing/2014/main" id="{4D05B88B-A0EC-4DEE-3AD9-535A3A0D828B}"/>
              </a:ext>
            </a:extLst>
          </p:cNvPr>
          <p:cNvSpPr/>
          <p:nvPr/>
        </p:nvSpPr>
        <p:spPr>
          <a:xfrm>
            <a:off x="258734" y="7952693"/>
            <a:ext cx="2073332" cy="2067607"/>
          </a:xfrm>
          <a:prstGeom prst="ellipse">
            <a:avLst/>
          </a:prstGeom>
          <a:solidFill>
            <a:srgbClr val="3386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Graphic 45" descr="House with solid fill">
            <a:hlinkClick r:id="rId14" action="ppaction://hlinksldjump"/>
            <a:extLst>
              <a:ext uri="{FF2B5EF4-FFF2-40B4-BE49-F238E27FC236}">
                <a16:creationId xmlns:a16="http://schemas.microsoft.com/office/drawing/2014/main" id="{CAC31AB3-2BAE-708B-5DCB-3B0C10CF20C8}"/>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522963" y="8119822"/>
            <a:ext cx="1595140" cy="1595140"/>
          </a:xfrm>
          <a:prstGeom prst="rect">
            <a:avLst/>
          </a:prstGeom>
          <a:effectLst>
            <a:outerShdw blurRad="50800" dist="38100" dir="5400000" algn="t" rotWithShape="0">
              <a:prstClr val="black">
                <a:alpha val="40000"/>
              </a:prstClr>
            </a:outerShdw>
          </a:effectLst>
        </p:spPr>
      </p:pic>
      <p:sp>
        <p:nvSpPr>
          <p:cNvPr id="47" name="TextBox 46">
            <a:extLst>
              <a:ext uri="{FF2B5EF4-FFF2-40B4-BE49-F238E27FC236}">
                <a16:creationId xmlns:a16="http://schemas.microsoft.com/office/drawing/2014/main" id="{C93DB480-7C1D-6EAB-A96D-9BF28314A7B8}"/>
              </a:ext>
            </a:extLst>
          </p:cNvPr>
          <p:cNvSpPr txBox="1"/>
          <p:nvPr/>
        </p:nvSpPr>
        <p:spPr>
          <a:xfrm>
            <a:off x="1866046" y="3540152"/>
            <a:ext cx="13602942" cy="646331"/>
          </a:xfrm>
          <a:prstGeom prst="rect">
            <a:avLst/>
          </a:prstGeom>
          <a:noFill/>
        </p:spPr>
        <p:txBody>
          <a:bodyPr wrap="square" rtlCol="0">
            <a:spAutoFit/>
          </a:bodyPr>
          <a:lstStyle/>
          <a:p>
            <a:pPr algn="ctr"/>
            <a:r>
              <a:rPr lang="en-US" sz="3600" b="1" dirty="0">
                <a:solidFill>
                  <a:schemeClr val="bg1"/>
                </a:solidFill>
                <a:latin typeface="Montserrat" panose="00000500000000000000" pitchFamily="2" charset="0"/>
              </a:rPr>
              <a:t>WHY DID WE CHOOSE THIS TOPIC?</a:t>
            </a:r>
          </a:p>
        </p:txBody>
      </p:sp>
      <p:sp>
        <p:nvSpPr>
          <p:cNvPr id="53" name="Rectangle 4">
            <a:extLst>
              <a:ext uri="{FF2B5EF4-FFF2-40B4-BE49-F238E27FC236}">
                <a16:creationId xmlns:a16="http://schemas.microsoft.com/office/drawing/2014/main" id="{B6960C81-D287-EC95-8AB2-329F8E248709}"/>
              </a:ext>
            </a:extLst>
          </p:cNvPr>
          <p:cNvSpPr>
            <a:spLocks noChangeArrowheads="1"/>
          </p:cNvSpPr>
          <p:nvPr/>
        </p:nvSpPr>
        <p:spPr bwMode="auto">
          <a:xfrm>
            <a:off x="0" y="-138499"/>
            <a:ext cx="184731" cy="276999"/>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5" name="TextBox 54">
            <a:extLst>
              <a:ext uri="{FF2B5EF4-FFF2-40B4-BE49-F238E27FC236}">
                <a16:creationId xmlns:a16="http://schemas.microsoft.com/office/drawing/2014/main" id="{16C54037-94D6-2084-9058-6441A5649CC5}"/>
              </a:ext>
            </a:extLst>
          </p:cNvPr>
          <p:cNvSpPr txBox="1"/>
          <p:nvPr/>
        </p:nvSpPr>
        <p:spPr>
          <a:xfrm>
            <a:off x="2514600" y="4209965"/>
            <a:ext cx="15514666" cy="4169283"/>
          </a:xfrm>
          <a:prstGeom prst="rect">
            <a:avLst/>
          </a:prstGeom>
          <a:noFill/>
        </p:spPr>
        <p:txBody>
          <a:bodyPr wrap="square">
            <a:spAutoFit/>
          </a:bodyPr>
          <a:lstStyle/>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3000" b="0" i="0" u="none" strike="noStrike" cap="none" normalizeH="0" baseline="0" dirty="0">
                <a:ln>
                  <a:noFill/>
                </a:ln>
                <a:solidFill>
                  <a:schemeClr val="bg1"/>
                </a:solidFill>
                <a:effectLst/>
                <a:latin typeface="Montserrat" panose="00000500000000000000" pitchFamily="2" charset="0"/>
              </a:rPr>
              <a:t>To modernize and optimize retail operations.</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3000" b="0" i="0" u="none" strike="noStrike" cap="none" normalizeH="0" baseline="0" dirty="0">
                <a:ln>
                  <a:noFill/>
                </a:ln>
                <a:solidFill>
                  <a:schemeClr val="bg1"/>
                </a:solidFill>
                <a:effectLst/>
                <a:latin typeface="Montserrat" panose="00000500000000000000" pitchFamily="2" charset="0"/>
              </a:rPr>
              <a:t>To improve workforce productivity and accountability.</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3000" b="0" i="0" u="none" strike="noStrike" cap="none" normalizeH="0" baseline="0" dirty="0">
                <a:ln>
                  <a:noFill/>
                </a:ln>
                <a:solidFill>
                  <a:schemeClr val="bg1"/>
                </a:solidFill>
                <a:effectLst/>
                <a:latin typeface="Montserrat" panose="00000500000000000000" pitchFamily="2" charset="0"/>
              </a:rPr>
              <a:t>To minimize inventory-related challenges and losses.</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3000" b="0" i="0" u="none" strike="noStrike" cap="none" normalizeH="0" baseline="0" dirty="0">
                <a:ln>
                  <a:noFill/>
                </a:ln>
                <a:solidFill>
                  <a:schemeClr val="bg1"/>
                </a:solidFill>
                <a:effectLst/>
                <a:latin typeface="Montserrat" panose="00000500000000000000" pitchFamily="2" charset="0"/>
              </a:rPr>
              <a:t>To enhance decision-making with data-driven insights.</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3000" b="0" i="0" u="none" strike="noStrike" cap="none" normalizeH="0" baseline="0" dirty="0">
                <a:ln>
                  <a:noFill/>
                </a:ln>
                <a:solidFill>
                  <a:schemeClr val="bg1"/>
                </a:solidFill>
                <a:effectLst/>
                <a:latin typeface="Montserrat" panose="00000500000000000000" pitchFamily="2" charset="0"/>
              </a:rPr>
              <a:t>To provide a competitive edge in the retail market.</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3000" b="0" i="0" u="none" strike="noStrike" cap="none" normalizeH="0" baseline="0" dirty="0">
                <a:ln>
                  <a:noFill/>
                </a:ln>
                <a:solidFill>
                  <a:schemeClr val="bg1"/>
                </a:solidFill>
                <a:effectLst/>
                <a:latin typeface="Montserrat" panose="00000500000000000000" pitchFamily="2" charset="0"/>
              </a:rPr>
              <a:t>To meet the evolving needs of </a:t>
            </a:r>
            <a:r>
              <a:rPr kumimoji="0" lang="en-US" altLang="en-US" sz="3000" b="0" i="0" u="none" strike="noStrike" cap="none" normalizeH="0" baseline="0" dirty="0" err="1">
                <a:ln>
                  <a:noFill/>
                </a:ln>
                <a:solidFill>
                  <a:schemeClr val="bg1"/>
                </a:solidFill>
                <a:effectLst/>
                <a:latin typeface="Montserrat" panose="00000500000000000000" pitchFamily="2" charset="0"/>
              </a:rPr>
              <a:t>Tadena</a:t>
            </a:r>
            <a:r>
              <a:rPr kumimoji="0" lang="en-US" altLang="en-US" sz="3000" b="0" i="0" u="none" strike="noStrike" cap="none" normalizeH="0" baseline="0" dirty="0">
                <a:ln>
                  <a:noFill/>
                </a:ln>
                <a:solidFill>
                  <a:schemeClr val="bg1"/>
                </a:solidFill>
                <a:effectLst/>
                <a:latin typeface="Montserrat" panose="00000500000000000000" pitchFamily="2" charset="0"/>
              </a:rPr>
              <a:t> Dumas General Merchandize. </a:t>
            </a:r>
          </a:p>
        </p:txBody>
      </p:sp>
      <p:pic>
        <p:nvPicPr>
          <p:cNvPr id="56" name="Graphic 55" descr="Rating 1 Star with solid fill">
            <a:extLst>
              <a:ext uri="{FF2B5EF4-FFF2-40B4-BE49-F238E27FC236}">
                <a16:creationId xmlns:a16="http://schemas.microsoft.com/office/drawing/2014/main" id="{7929A472-DEDB-31A4-CBA8-279AC12F2447}"/>
              </a:ext>
            </a:extLst>
          </p:cNvPr>
          <p:cNvPicPr>
            <a:picLocks noChangeAspect="1"/>
          </p:cNvPicPr>
          <p:nvPr/>
        </p:nvPicPr>
        <p:blipFill rotWithShape="1">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rcRect r="67702" b="2629"/>
          <a:stretch/>
        </p:blipFill>
        <p:spPr>
          <a:xfrm>
            <a:off x="16698812" y="391708"/>
            <a:ext cx="406946" cy="1022268"/>
          </a:xfrm>
          <a:prstGeom prst="rect">
            <a:avLst/>
          </a:prstGeom>
        </p:spPr>
      </p:pic>
    </p:spTree>
    <p:extLst>
      <p:ext uri="{BB962C8B-B14F-4D97-AF65-F5344CB8AC3E}">
        <p14:creationId xmlns:p14="http://schemas.microsoft.com/office/powerpoint/2010/main" val="44170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EF2"/>
        </a:solidFill>
        <a:effectLst/>
      </p:bgPr>
    </p:bg>
    <p:spTree>
      <p:nvGrpSpPr>
        <p:cNvPr id="1" name=""/>
        <p:cNvGrpSpPr/>
        <p:nvPr/>
      </p:nvGrpSpPr>
      <p:grpSpPr>
        <a:xfrm>
          <a:off x="0" y="0"/>
          <a:ext cx="0" cy="0"/>
          <a:chOff x="0" y="0"/>
          <a:chExt cx="0" cy="0"/>
        </a:xfrm>
      </p:grpSpPr>
      <p:grpSp>
        <p:nvGrpSpPr>
          <p:cNvPr id="2" name="Group 2"/>
          <p:cNvGrpSpPr/>
          <p:nvPr/>
        </p:nvGrpSpPr>
        <p:grpSpPr>
          <a:xfrm>
            <a:off x="0" y="1979208"/>
            <a:ext cx="18288000" cy="8383814"/>
            <a:chOff x="0" y="0"/>
            <a:chExt cx="4816593" cy="1863811"/>
          </a:xfrm>
        </p:grpSpPr>
        <p:sp>
          <p:nvSpPr>
            <p:cNvPr id="3" name="Freeform 3"/>
            <p:cNvSpPr/>
            <p:nvPr/>
          </p:nvSpPr>
          <p:spPr>
            <a:xfrm>
              <a:off x="0" y="0"/>
              <a:ext cx="4816592" cy="1863811"/>
            </a:xfrm>
            <a:custGeom>
              <a:avLst/>
              <a:gdLst/>
              <a:ahLst/>
              <a:cxnLst/>
              <a:rect l="l" t="t" r="r" b="b"/>
              <a:pathLst>
                <a:path w="4816592" h="1863811">
                  <a:moveTo>
                    <a:pt x="0" y="0"/>
                  </a:moveTo>
                  <a:lnTo>
                    <a:pt x="4816592" y="0"/>
                  </a:lnTo>
                  <a:lnTo>
                    <a:pt x="4816592" y="1863811"/>
                  </a:lnTo>
                  <a:lnTo>
                    <a:pt x="0" y="1863811"/>
                  </a:lnTo>
                  <a:close/>
                </a:path>
              </a:pathLst>
            </a:custGeom>
            <a:solidFill>
              <a:srgbClr val="216C53"/>
            </a:solidFill>
          </p:spPr>
          <p:txBody>
            <a:bodyPr/>
            <a:lstStyle/>
            <a:p>
              <a:endParaRPr lang="en-US"/>
            </a:p>
          </p:txBody>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2400294" y="154307"/>
            <a:ext cx="13677906" cy="1022268"/>
          </a:xfrm>
          <a:prstGeom prst="rect">
            <a:avLst/>
          </a:prstGeom>
        </p:spPr>
        <p:txBody>
          <a:bodyPr wrap="square" lIns="0" tIns="0" rIns="0" bIns="0" rtlCol="0" anchor="t">
            <a:spAutoFit/>
          </a:bodyPr>
          <a:lstStyle/>
          <a:p>
            <a:pPr>
              <a:lnSpc>
                <a:spcPts val="8620"/>
              </a:lnSpc>
              <a:spcBef>
                <a:spcPct val="0"/>
              </a:spcBef>
            </a:pPr>
            <a:r>
              <a:rPr lang="en-US" sz="6157" spc="-300" dirty="0">
                <a:solidFill>
                  <a:srgbClr val="216C53"/>
                </a:solidFill>
                <a:latin typeface="Montserrat Ultra-Bold"/>
              </a:rPr>
              <a:t>MINDORO </a:t>
            </a:r>
            <a:r>
              <a:rPr lang="en-US" sz="6157" spc="-300" dirty="0">
                <a:solidFill>
                  <a:srgbClr val="33866A"/>
                </a:solidFill>
                <a:latin typeface="Montserrat Ultra-Bold"/>
              </a:rPr>
              <a:t>STATE</a:t>
            </a:r>
            <a:r>
              <a:rPr lang="en-US" sz="6157" spc="-300" dirty="0">
                <a:solidFill>
                  <a:srgbClr val="216C53"/>
                </a:solidFill>
                <a:latin typeface="Montserrat Ultra-Bold"/>
              </a:rPr>
              <a:t> UNIVERSITY</a:t>
            </a:r>
            <a:endParaRPr lang="en-US" sz="6157" spc="-300" dirty="0">
              <a:solidFill>
                <a:srgbClr val="33866A"/>
              </a:solidFill>
              <a:latin typeface="Montserrat Ultra-Bold"/>
            </a:endParaRPr>
          </a:p>
        </p:txBody>
      </p:sp>
      <p:sp>
        <p:nvSpPr>
          <p:cNvPr id="27" name="Freeform 27"/>
          <p:cNvSpPr/>
          <p:nvPr/>
        </p:nvSpPr>
        <p:spPr>
          <a:xfrm rot="-5400000" flipV="1">
            <a:off x="16884502" y="8883502"/>
            <a:ext cx="1403498" cy="1403498"/>
          </a:xfrm>
          <a:custGeom>
            <a:avLst/>
            <a:gdLst/>
            <a:ahLst/>
            <a:cxnLst/>
            <a:rect l="l" t="t" r="r" b="b"/>
            <a:pathLst>
              <a:path w="1403498" h="1403498">
                <a:moveTo>
                  <a:pt x="0" y="1403498"/>
                </a:moveTo>
                <a:lnTo>
                  <a:pt x="1403498" y="1403498"/>
                </a:lnTo>
                <a:lnTo>
                  <a:pt x="1403498" y="0"/>
                </a:lnTo>
                <a:lnTo>
                  <a:pt x="0" y="0"/>
                </a:lnTo>
                <a:lnTo>
                  <a:pt x="0" y="1403498"/>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8" name="TextBox 8">
            <a:extLst>
              <a:ext uri="{FF2B5EF4-FFF2-40B4-BE49-F238E27FC236}">
                <a16:creationId xmlns:a16="http://schemas.microsoft.com/office/drawing/2014/main" id="{6FE92723-2310-67E8-2D7F-E66AFCF53251}"/>
              </a:ext>
            </a:extLst>
          </p:cNvPr>
          <p:cNvSpPr txBox="1"/>
          <p:nvPr/>
        </p:nvSpPr>
        <p:spPr>
          <a:xfrm>
            <a:off x="2400294" y="1104900"/>
            <a:ext cx="13677906" cy="615553"/>
          </a:xfrm>
          <a:prstGeom prst="rect">
            <a:avLst/>
          </a:prstGeom>
        </p:spPr>
        <p:txBody>
          <a:bodyPr wrap="square" lIns="0" tIns="0" rIns="0" bIns="0" rtlCol="0" anchor="t">
            <a:spAutoFit/>
          </a:bodyPr>
          <a:lstStyle/>
          <a:p>
            <a:pPr>
              <a:spcBef>
                <a:spcPct val="0"/>
              </a:spcBef>
            </a:pPr>
            <a:r>
              <a:rPr lang="en-US" sz="2000" spc="-150" dirty="0">
                <a:solidFill>
                  <a:srgbClr val="33866A"/>
                </a:solidFill>
                <a:latin typeface="Montserrat Ultra-Bold"/>
              </a:rPr>
              <a:t>COLLEGE OF COMPUTER STUDIES</a:t>
            </a:r>
          </a:p>
          <a:p>
            <a:pPr>
              <a:spcBef>
                <a:spcPct val="0"/>
              </a:spcBef>
            </a:pPr>
            <a:r>
              <a:rPr lang="en-US" sz="2000" spc="-150" dirty="0">
                <a:solidFill>
                  <a:srgbClr val="33866A"/>
                </a:solidFill>
                <a:latin typeface="Montserrat Ultra-Bold"/>
              </a:rPr>
              <a:t>BACHELOR OF SCIENCE IN INFORMATION TECHNOLOGY</a:t>
            </a:r>
          </a:p>
        </p:txBody>
      </p:sp>
      <p:pic>
        <p:nvPicPr>
          <p:cNvPr id="43" name="Picture 42" descr="A logo of a university&#10;&#10;Description automatically generated">
            <a:extLst>
              <a:ext uri="{FF2B5EF4-FFF2-40B4-BE49-F238E27FC236}">
                <a16:creationId xmlns:a16="http://schemas.microsoft.com/office/drawing/2014/main" id="{738DC2DF-868A-09B2-42CA-6ACC2D7604B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523" y="-44301"/>
            <a:ext cx="2216076" cy="2139801"/>
          </a:xfrm>
          <a:prstGeom prst="rect">
            <a:avLst/>
          </a:prstGeom>
        </p:spPr>
      </p:pic>
      <p:sp>
        <p:nvSpPr>
          <p:cNvPr id="72" name="Freeform 27">
            <a:extLst>
              <a:ext uri="{FF2B5EF4-FFF2-40B4-BE49-F238E27FC236}">
                <a16:creationId xmlns:a16="http://schemas.microsoft.com/office/drawing/2014/main" id="{96D41DEA-42B0-E62D-37A0-30B1DAA89C63}"/>
              </a:ext>
            </a:extLst>
          </p:cNvPr>
          <p:cNvSpPr/>
          <p:nvPr/>
        </p:nvSpPr>
        <p:spPr>
          <a:xfrm flipV="1">
            <a:off x="7257" y="8921602"/>
            <a:ext cx="1403498" cy="1403498"/>
          </a:xfrm>
          <a:custGeom>
            <a:avLst/>
            <a:gdLst/>
            <a:ahLst/>
            <a:cxnLst/>
            <a:rect l="l" t="t" r="r" b="b"/>
            <a:pathLst>
              <a:path w="1403498" h="1403498">
                <a:moveTo>
                  <a:pt x="0" y="1403498"/>
                </a:moveTo>
                <a:lnTo>
                  <a:pt x="1403498" y="1403498"/>
                </a:lnTo>
                <a:lnTo>
                  <a:pt x="1403498" y="0"/>
                </a:lnTo>
                <a:lnTo>
                  <a:pt x="0" y="0"/>
                </a:lnTo>
                <a:lnTo>
                  <a:pt x="0" y="1403498"/>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26" name="AutoShape 4">
            <a:extLst>
              <a:ext uri="{FF2B5EF4-FFF2-40B4-BE49-F238E27FC236}">
                <a16:creationId xmlns:a16="http://schemas.microsoft.com/office/drawing/2014/main" id="{8FCE384E-863D-B94F-913B-970ED8AAA99B}"/>
              </a:ext>
            </a:extLst>
          </p:cNvPr>
          <p:cNvSpPr/>
          <p:nvPr/>
        </p:nvSpPr>
        <p:spPr>
          <a:xfrm flipV="1">
            <a:off x="1665772" y="8877300"/>
            <a:ext cx="14869628" cy="40092"/>
          </a:xfrm>
          <a:prstGeom prst="line">
            <a:avLst/>
          </a:prstGeom>
          <a:ln w="3175" cap="flat">
            <a:solidFill>
              <a:srgbClr val="FFFEF2"/>
            </a:solidFill>
            <a:prstDash val="solid"/>
            <a:headEnd type="none" w="sm" len="sm"/>
            <a:tailEnd type="none" w="sm" len="sm"/>
          </a:ln>
        </p:spPr>
        <p:txBody>
          <a:bodyPr/>
          <a:lstStyle/>
          <a:p>
            <a:endParaRPr lang="en-US"/>
          </a:p>
        </p:txBody>
      </p:sp>
      <p:sp>
        <p:nvSpPr>
          <p:cNvPr id="13" name="TextBox 12">
            <a:extLst>
              <a:ext uri="{FF2B5EF4-FFF2-40B4-BE49-F238E27FC236}">
                <a16:creationId xmlns:a16="http://schemas.microsoft.com/office/drawing/2014/main" id="{FE8E30F0-DC7D-5A3C-231C-3B447CF4BD7E}"/>
              </a:ext>
            </a:extLst>
          </p:cNvPr>
          <p:cNvSpPr txBox="1"/>
          <p:nvPr/>
        </p:nvSpPr>
        <p:spPr>
          <a:xfrm>
            <a:off x="2559232" y="8953500"/>
            <a:ext cx="13118734" cy="1754326"/>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algn="ctr">
              <a:spcBef>
                <a:spcPct val="0"/>
              </a:spcBef>
            </a:pPr>
            <a:r>
              <a:rPr lang="en-US" sz="3600" spc="-150" dirty="0" err="1">
                <a:solidFill>
                  <a:srgbClr val="33866A"/>
                </a:solidFill>
                <a:highlight>
                  <a:srgbClr val="FFFEF2"/>
                </a:highlight>
                <a:latin typeface="Montserrat Ultra-Bold"/>
              </a:rPr>
              <a:t>TadaPOS</a:t>
            </a:r>
            <a:r>
              <a:rPr lang="en-US" sz="3600" spc="-150" dirty="0">
                <a:solidFill>
                  <a:srgbClr val="33866A"/>
                </a:solidFill>
                <a:highlight>
                  <a:srgbClr val="FFFEF2"/>
                </a:highlight>
                <a:latin typeface="Montserrat Ultra-Bold"/>
              </a:rPr>
              <a:t> Unified: Integrated Employee Attendance Management with QR Codes and Web-Based POS</a:t>
            </a:r>
          </a:p>
          <a:p>
            <a:pPr algn="ctr">
              <a:spcBef>
                <a:spcPct val="0"/>
              </a:spcBef>
            </a:pPr>
            <a:endParaRPr lang="en-US" sz="3600" spc="-150" dirty="0">
              <a:solidFill>
                <a:srgbClr val="33866A"/>
              </a:solidFill>
              <a:highlight>
                <a:srgbClr val="FFFEF2"/>
              </a:highlight>
              <a:latin typeface="Montserrat Ultra-Bold"/>
            </a:endParaRPr>
          </a:p>
        </p:txBody>
      </p:sp>
      <p:sp>
        <p:nvSpPr>
          <p:cNvPr id="18" name="Rectangle: Rounded Corners 17">
            <a:hlinkClick r:id="rId5" action="ppaction://hlinksldjump"/>
            <a:extLst>
              <a:ext uri="{FF2B5EF4-FFF2-40B4-BE49-F238E27FC236}">
                <a16:creationId xmlns:a16="http://schemas.microsoft.com/office/drawing/2014/main" id="{23A0AA05-CB3B-1539-3BA3-43845F7B7C05}"/>
              </a:ext>
            </a:extLst>
          </p:cNvPr>
          <p:cNvSpPr/>
          <p:nvPr/>
        </p:nvSpPr>
        <p:spPr>
          <a:xfrm>
            <a:off x="6045633" y="1979208"/>
            <a:ext cx="3555567"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GENERAL AND SPECIFIC OBJECTIVES OF THE STUDY</a:t>
            </a:r>
          </a:p>
        </p:txBody>
      </p:sp>
      <p:sp>
        <p:nvSpPr>
          <p:cNvPr id="19" name="Rectangle: Rounded Corners 18">
            <a:hlinkClick r:id="rId6" action="ppaction://hlinksldjump"/>
            <a:extLst>
              <a:ext uri="{FF2B5EF4-FFF2-40B4-BE49-F238E27FC236}">
                <a16:creationId xmlns:a16="http://schemas.microsoft.com/office/drawing/2014/main" id="{D80A298E-5800-995A-70F6-AC6309DBA2F3}"/>
              </a:ext>
            </a:extLst>
          </p:cNvPr>
          <p:cNvSpPr/>
          <p:nvPr/>
        </p:nvSpPr>
        <p:spPr>
          <a:xfrm>
            <a:off x="9906000" y="1979208"/>
            <a:ext cx="2514600"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CONCEPTUAL FRAMEWORK</a:t>
            </a:r>
          </a:p>
        </p:txBody>
      </p:sp>
      <p:sp>
        <p:nvSpPr>
          <p:cNvPr id="20" name="Rectangle: Rounded Corners 19">
            <a:hlinkClick r:id="rId7" action="ppaction://hlinksldjump"/>
            <a:extLst>
              <a:ext uri="{FF2B5EF4-FFF2-40B4-BE49-F238E27FC236}">
                <a16:creationId xmlns:a16="http://schemas.microsoft.com/office/drawing/2014/main" id="{897013C4-FE05-1DBE-16B2-63F0E388842E}"/>
              </a:ext>
            </a:extLst>
          </p:cNvPr>
          <p:cNvSpPr/>
          <p:nvPr/>
        </p:nvSpPr>
        <p:spPr>
          <a:xfrm>
            <a:off x="12725400" y="1943100"/>
            <a:ext cx="2514600"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1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PROPOSED METHODOLOGY</a:t>
            </a:r>
          </a:p>
        </p:txBody>
      </p:sp>
      <p:sp>
        <p:nvSpPr>
          <p:cNvPr id="25" name="Rectangle: Rounded Corners 24">
            <a:hlinkClick r:id="rId8" action="ppaction://hlinksldjump"/>
            <a:extLst>
              <a:ext uri="{FF2B5EF4-FFF2-40B4-BE49-F238E27FC236}">
                <a16:creationId xmlns:a16="http://schemas.microsoft.com/office/drawing/2014/main" id="{EB140516-F96E-826E-CACE-EE373B413B93}"/>
              </a:ext>
            </a:extLst>
          </p:cNvPr>
          <p:cNvSpPr/>
          <p:nvPr/>
        </p:nvSpPr>
        <p:spPr>
          <a:xfrm>
            <a:off x="328386" y="1943100"/>
            <a:ext cx="2514600"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TOPIC BACKGROUND</a:t>
            </a:r>
          </a:p>
        </p:txBody>
      </p:sp>
      <p:sp>
        <p:nvSpPr>
          <p:cNvPr id="30" name="Rectangle: Rounded Corners 29">
            <a:hlinkClick r:id="rId9" action="ppaction://hlinksldjump"/>
            <a:extLst>
              <a:ext uri="{FF2B5EF4-FFF2-40B4-BE49-F238E27FC236}">
                <a16:creationId xmlns:a16="http://schemas.microsoft.com/office/drawing/2014/main" id="{DC4C209A-15E2-7ED0-994B-BA61B12E2087}"/>
              </a:ext>
            </a:extLst>
          </p:cNvPr>
          <p:cNvSpPr/>
          <p:nvPr/>
        </p:nvSpPr>
        <p:spPr>
          <a:xfrm>
            <a:off x="3200400" y="1979208"/>
            <a:ext cx="2514600" cy="954492"/>
          </a:xfrm>
          <a:prstGeom prst="roundRect">
            <a:avLst/>
          </a:prstGeom>
          <a:solidFill>
            <a:srgbClr val="92D050"/>
          </a:solidFill>
          <a:ln>
            <a:solidFill>
              <a:srgbClr val="FFFEF2"/>
            </a:solidFill>
          </a:ln>
          <a:effectLst>
            <a:outerShdw blurRad="57785" dist="33020" dir="3180000" algn="ctr">
              <a:srgbClr val="000000">
                <a:alpha val="30000"/>
              </a:srgbClr>
            </a:outerShdw>
            <a:reflection blurRad="6350" stA="52000" endA="300" endPos="35000" dir="5400000" sy="-100000" algn="bl" rotWithShape="0"/>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bg1"/>
                </a:solidFill>
                <a:latin typeface="ADLaM Display" panose="020F0502020204030204" pitchFamily="2" charset="0"/>
                <a:ea typeface="ADLaM Display" panose="020F0502020204030204" pitchFamily="2" charset="0"/>
                <a:cs typeface="ADLaM Display" panose="020F0502020204030204" pitchFamily="2" charset="0"/>
              </a:rPr>
              <a:t>PROBLEM STATEMENT</a:t>
            </a:r>
          </a:p>
        </p:txBody>
      </p:sp>
      <p:sp>
        <p:nvSpPr>
          <p:cNvPr id="31" name="Oval 30">
            <a:hlinkClick r:id="rId10" action="ppaction://hlinksldjump"/>
            <a:extLst>
              <a:ext uri="{FF2B5EF4-FFF2-40B4-BE49-F238E27FC236}">
                <a16:creationId xmlns:a16="http://schemas.microsoft.com/office/drawing/2014/main" id="{F35E3FC8-A8B7-92A1-563B-62522F759576}"/>
              </a:ext>
            </a:extLst>
          </p:cNvPr>
          <p:cNvSpPr/>
          <p:nvPr/>
        </p:nvSpPr>
        <p:spPr>
          <a:xfrm>
            <a:off x="15986068" y="7952693"/>
            <a:ext cx="2073332" cy="2067607"/>
          </a:xfrm>
          <a:prstGeom prst="ellipse">
            <a:avLst/>
          </a:prstGeom>
          <a:solidFill>
            <a:srgbClr val="3386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hlinkClick r:id="rId11" action="ppaction://hlinksldjump"/>
            <a:extLst>
              <a:ext uri="{FF2B5EF4-FFF2-40B4-BE49-F238E27FC236}">
                <a16:creationId xmlns:a16="http://schemas.microsoft.com/office/drawing/2014/main" id="{16BFC39C-1DD3-4881-C47F-F0F9387FC2F8}"/>
              </a:ext>
            </a:extLst>
          </p:cNvPr>
          <p:cNvSpPr/>
          <p:nvPr/>
        </p:nvSpPr>
        <p:spPr>
          <a:xfrm>
            <a:off x="258734" y="7952693"/>
            <a:ext cx="2073332" cy="2067607"/>
          </a:xfrm>
          <a:prstGeom prst="ellipse">
            <a:avLst/>
          </a:prstGeom>
          <a:solidFill>
            <a:srgbClr val="3386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Graphic 34" descr="Exit with solid fill">
            <a:hlinkClick r:id="rId10" action="ppaction://hlinksldjump"/>
            <a:extLst>
              <a:ext uri="{FF2B5EF4-FFF2-40B4-BE49-F238E27FC236}">
                <a16:creationId xmlns:a16="http://schemas.microsoft.com/office/drawing/2014/main" id="{CB178C13-D244-1A9F-1743-9DC4A70F812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6580602" y="8324279"/>
            <a:ext cx="1258442" cy="1258442"/>
          </a:xfrm>
          <a:prstGeom prst="rect">
            <a:avLst/>
          </a:prstGeom>
          <a:effectLst>
            <a:outerShdw blurRad="50800" dist="38100" dir="13500000" algn="br" rotWithShape="0">
              <a:prstClr val="black">
                <a:alpha val="40000"/>
              </a:prstClr>
            </a:outerShdw>
          </a:effectLst>
        </p:spPr>
      </p:pic>
      <p:pic>
        <p:nvPicPr>
          <p:cNvPr id="36" name="Graphic 35" descr="House with solid fill">
            <a:hlinkClick r:id="rId11" action="ppaction://hlinksldjump"/>
            <a:extLst>
              <a:ext uri="{FF2B5EF4-FFF2-40B4-BE49-F238E27FC236}">
                <a16:creationId xmlns:a16="http://schemas.microsoft.com/office/drawing/2014/main" id="{08528DAB-70DC-606C-9F8F-F826E62CFA39}"/>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22963" y="8119822"/>
            <a:ext cx="1595140" cy="1595140"/>
          </a:xfrm>
          <a:prstGeom prst="rect">
            <a:avLst/>
          </a:prstGeom>
          <a:effectLst>
            <a:outerShdw blurRad="50800" dist="38100" dir="5400000" algn="t" rotWithShape="0">
              <a:prstClr val="black">
                <a:alpha val="40000"/>
              </a:prstClr>
            </a:outerShdw>
          </a:effectLst>
        </p:spPr>
      </p:pic>
      <p:sp>
        <p:nvSpPr>
          <p:cNvPr id="39" name="Rectangle 2">
            <a:extLst>
              <a:ext uri="{FF2B5EF4-FFF2-40B4-BE49-F238E27FC236}">
                <a16:creationId xmlns:a16="http://schemas.microsoft.com/office/drawing/2014/main" id="{9EEFF493-4663-EE24-5230-6DAE559B4789}"/>
              </a:ext>
            </a:extLst>
          </p:cNvPr>
          <p:cNvSpPr>
            <a:spLocks noChangeArrowheads="1"/>
          </p:cNvSpPr>
          <p:nvPr/>
        </p:nvSpPr>
        <p:spPr bwMode="auto">
          <a:xfrm>
            <a:off x="1524000" y="2857500"/>
            <a:ext cx="15621000" cy="6170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en-US" sz="2800" b="1" i="0" u="none" strike="noStrike" cap="none" normalizeH="0" baseline="0" dirty="0">
                <a:ln>
                  <a:noFill/>
                </a:ln>
                <a:solidFill>
                  <a:schemeClr val="bg1"/>
                </a:solidFill>
                <a:effectLst/>
                <a:latin typeface="Montserrat" panose="00000500000000000000" pitchFamily="2" charset="0"/>
              </a:rPr>
              <a:t>"AT TADENA DUMAS GENERAL MERCHANDIZE, SEVERAL CRITICAL OPERATIONAL CHALLENGES HINDER BUSINESS EFFICIENCY AND EFFECTIVENESS:</a:t>
            </a:r>
          </a:p>
          <a:p>
            <a:pPr algn="l">
              <a:lnSpc>
                <a:spcPct val="150000"/>
              </a:lnSpc>
            </a:pPr>
            <a:r>
              <a:rPr lang="en-US" sz="2000" b="1" i="0" u="sng" dirty="0">
                <a:solidFill>
                  <a:schemeClr val="bg1"/>
                </a:solidFill>
                <a:effectLst/>
                <a:highlight>
                  <a:srgbClr val="92D050"/>
                </a:highlight>
                <a:latin typeface="Montserrat" panose="00000500000000000000" pitchFamily="2" charset="0"/>
              </a:rPr>
              <a:t>MANUAL SALES INEFFICIENCY</a:t>
            </a:r>
            <a:r>
              <a:rPr lang="en-US" sz="2000" b="1" i="0" dirty="0">
                <a:solidFill>
                  <a:schemeClr val="bg1"/>
                </a:solidFill>
                <a:effectLst/>
                <a:latin typeface="Montserrat" panose="00000500000000000000" pitchFamily="2" charset="0"/>
              </a:rPr>
              <a:t>  </a:t>
            </a:r>
            <a:r>
              <a:rPr lang="en-US" sz="2000" b="0" i="0" dirty="0">
                <a:solidFill>
                  <a:schemeClr val="bg1"/>
                </a:solidFill>
                <a:effectLst/>
                <a:latin typeface="Montserrat" panose="00000500000000000000" pitchFamily="2" charset="0"/>
              </a:rPr>
              <a:t>The current manual sales processes are labor-intensive and time-consuming, resulting in customer dissatisfaction and a potential negative impact on revenue.</a:t>
            </a:r>
          </a:p>
          <a:p>
            <a:pPr algn="l">
              <a:lnSpc>
                <a:spcPct val="150000"/>
              </a:lnSpc>
            </a:pPr>
            <a:r>
              <a:rPr lang="en-US" sz="2000" b="1" i="0" u="sng" dirty="0">
                <a:solidFill>
                  <a:schemeClr val="bg1"/>
                </a:solidFill>
                <a:effectLst/>
                <a:highlight>
                  <a:srgbClr val="92D050"/>
                </a:highlight>
                <a:latin typeface="Montserrat" panose="00000500000000000000" pitchFamily="2" charset="0"/>
              </a:rPr>
              <a:t>DELAYED SALARY DISBURSEMENTS</a:t>
            </a:r>
            <a:r>
              <a:rPr lang="en-US" sz="2000" b="1" i="0" dirty="0">
                <a:solidFill>
                  <a:schemeClr val="bg1"/>
                </a:solidFill>
                <a:effectLst/>
                <a:latin typeface="Montserrat" panose="00000500000000000000" pitchFamily="2" charset="0"/>
              </a:rPr>
              <a:t>  </a:t>
            </a:r>
            <a:r>
              <a:rPr lang="en-US" sz="2000" b="0" i="0" dirty="0">
                <a:solidFill>
                  <a:schemeClr val="bg1"/>
                </a:solidFill>
                <a:effectLst/>
                <a:latin typeface="Montserrat" panose="00000500000000000000" pitchFamily="2" charset="0"/>
              </a:rPr>
              <a:t>Delays in salary payments, stemming from inadequate tracking, have adversely affected employee satisfaction, retention rates, and overall workforce productivity.</a:t>
            </a:r>
          </a:p>
          <a:p>
            <a:pPr algn="l">
              <a:lnSpc>
                <a:spcPct val="150000"/>
              </a:lnSpc>
            </a:pPr>
            <a:r>
              <a:rPr lang="en-US" sz="2000" b="1" i="0" u="sng" dirty="0">
                <a:solidFill>
                  <a:schemeClr val="bg1"/>
                </a:solidFill>
                <a:effectLst/>
                <a:highlight>
                  <a:srgbClr val="92D050"/>
                </a:highlight>
                <a:latin typeface="Montserrat" panose="00000500000000000000" pitchFamily="2" charset="0"/>
              </a:rPr>
              <a:t>INADEQUATE EMPLOYEE ATTENDANCE TRACKING</a:t>
            </a:r>
            <a:r>
              <a:rPr lang="en-US" sz="2000" b="1" i="0" dirty="0">
                <a:solidFill>
                  <a:schemeClr val="bg1"/>
                </a:solidFill>
                <a:effectLst/>
                <a:latin typeface="Montserrat" panose="00000500000000000000" pitchFamily="2" charset="0"/>
              </a:rPr>
              <a:t> </a:t>
            </a:r>
            <a:r>
              <a:rPr lang="en-US" sz="2000" b="0" i="0" dirty="0">
                <a:solidFill>
                  <a:schemeClr val="bg1"/>
                </a:solidFill>
                <a:effectLst/>
                <a:latin typeface="Montserrat" panose="00000500000000000000" pitchFamily="2" charset="0"/>
              </a:rPr>
              <a:t>Inadequate attendance tracking poses operational challenges, leading to difficulties in workforce management, payroll accuracy, and the overall smooth functioning of the business.</a:t>
            </a:r>
          </a:p>
          <a:p>
            <a:pPr algn="l">
              <a:lnSpc>
                <a:spcPct val="150000"/>
              </a:lnSpc>
            </a:pPr>
            <a:r>
              <a:rPr lang="en-US" sz="2000" b="1" i="0" dirty="0">
                <a:solidFill>
                  <a:schemeClr val="bg1"/>
                </a:solidFill>
                <a:effectLst/>
                <a:highlight>
                  <a:srgbClr val="92D050"/>
                </a:highlight>
                <a:latin typeface="Montserrat" panose="00000500000000000000" pitchFamily="2" charset="0"/>
              </a:rPr>
              <a:t>INV</a:t>
            </a:r>
            <a:r>
              <a:rPr lang="en-US" sz="2000" b="1" i="0" u="sng" dirty="0">
                <a:solidFill>
                  <a:schemeClr val="bg1"/>
                </a:solidFill>
                <a:effectLst/>
                <a:highlight>
                  <a:srgbClr val="92D050"/>
                </a:highlight>
                <a:latin typeface="Montserrat" panose="00000500000000000000" pitchFamily="2" charset="0"/>
              </a:rPr>
              <a:t>ENTORY MANAGEMENT CHALLENGES</a:t>
            </a:r>
            <a:r>
              <a:rPr lang="en-US" sz="2000" dirty="0">
                <a:solidFill>
                  <a:schemeClr val="bg1"/>
                </a:solidFill>
                <a:latin typeface="Montserrat" panose="00000500000000000000" pitchFamily="2" charset="0"/>
              </a:rPr>
              <a:t> </a:t>
            </a:r>
            <a:r>
              <a:rPr lang="en-US" sz="2000" b="0" i="0" dirty="0">
                <a:solidFill>
                  <a:schemeClr val="bg1"/>
                </a:solidFill>
                <a:effectLst/>
                <a:latin typeface="Montserrat" panose="00000500000000000000" pitchFamily="2" charset="0"/>
              </a:rPr>
              <a:t>The struggle to maintain accurate stock levels hinders operational efficiency, potentially leading to stockouts or overstock situations and posing a risk to revenue.</a:t>
            </a:r>
          </a:p>
          <a:p>
            <a:pPr marL="0" marR="0" lvl="0" indent="0" algn="just" defTabSz="914400" rtl="0" eaLnBrk="0" fontAlgn="base" latinLnBrk="0" hangingPunct="0">
              <a:lnSpc>
                <a:spcPct val="150000"/>
              </a:lnSpc>
              <a:spcBef>
                <a:spcPct val="0"/>
              </a:spcBef>
              <a:spcAft>
                <a:spcPct val="0"/>
              </a:spcAft>
              <a:buClrTx/>
              <a:buSzTx/>
              <a:buFontTx/>
              <a:buNone/>
              <a:tabLst/>
            </a:pPr>
            <a:br>
              <a:rPr kumimoji="0" lang="en-US" altLang="en-US" b="0" i="0" u="none" strike="noStrike" cap="none" normalizeH="0" baseline="0" dirty="0">
                <a:ln>
                  <a:noFill/>
                </a:ln>
                <a:solidFill>
                  <a:schemeClr val="bg1"/>
                </a:solidFill>
                <a:effectLst/>
                <a:latin typeface="Montserrat" panose="00000500000000000000" pitchFamily="2" charset="0"/>
              </a:rPr>
            </a:br>
            <a:endParaRPr kumimoji="0" lang="en-US" altLang="en-US" b="0" i="0" u="none" strike="noStrike" cap="none" normalizeH="0" baseline="0" dirty="0">
              <a:ln>
                <a:noFill/>
              </a:ln>
              <a:solidFill>
                <a:schemeClr val="bg1"/>
              </a:solidFill>
              <a:effectLst/>
              <a:latin typeface="Montserrat" panose="00000500000000000000" pitchFamily="2" charset="0"/>
            </a:endParaRPr>
          </a:p>
        </p:txBody>
      </p:sp>
      <p:pic>
        <p:nvPicPr>
          <p:cNvPr id="45" name="Graphic 44" descr="Rating 1 Star with solid fill">
            <a:extLst>
              <a:ext uri="{FF2B5EF4-FFF2-40B4-BE49-F238E27FC236}">
                <a16:creationId xmlns:a16="http://schemas.microsoft.com/office/drawing/2014/main" id="{E6576E7D-0C2A-A360-626F-588415430444}"/>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6427302" y="379954"/>
            <a:ext cx="914400" cy="914400"/>
          </a:xfrm>
          <a:prstGeom prst="rect">
            <a:avLst/>
          </a:prstGeom>
        </p:spPr>
      </p:pic>
      <p:sp>
        <p:nvSpPr>
          <p:cNvPr id="5" name="Rectangle: Rounded Corners 4">
            <a:hlinkClick r:id="rId18" action="ppaction://hlinksldjump"/>
            <a:extLst>
              <a:ext uri="{FF2B5EF4-FFF2-40B4-BE49-F238E27FC236}">
                <a16:creationId xmlns:a16="http://schemas.microsoft.com/office/drawing/2014/main" id="{BE505A4B-75B5-234C-3E6B-A4980E46ED7A}"/>
              </a:ext>
            </a:extLst>
          </p:cNvPr>
          <p:cNvSpPr/>
          <p:nvPr/>
        </p:nvSpPr>
        <p:spPr>
          <a:xfrm>
            <a:off x="15560732" y="1979208"/>
            <a:ext cx="2514600"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EXPECTED OUTPUT</a:t>
            </a:r>
          </a:p>
        </p:txBody>
      </p:sp>
    </p:spTree>
    <p:extLst>
      <p:ext uri="{BB962C8B-B14F-4D97-AF65-F5344CB8AC3E}">
        <p14:creationId xmlns:p14="http://schemas.microsoft.com/office/powerpoint/2010/main" val="3325157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EF2"/>
        </a:solidFill>
        <a:effectLst/>
      </p:bgPr>
    </p:bg>
    <p:spTree>
      <p:nvGrpSpPr>
        <p:cNvPr id="1" name=""/>
        <p:cNvGrpSpPr/>
        <p:nvPr/>
      </p:nvGrpSpPr>
      <p:grpSpPr>
        <a:xfrm>
          <a:off x="0" y="0"/>
          <a:ext cx="0" cy="0"/>
          <a:chOff x="0" y="0"/>
          <a:chExt cx="0" cy="0"/>
        </a:xfrm>
      </p:grpSpPr>
      <p:grpSp>
        <p:nvGrpSpPr>
          <p:cNvPr id="2" name="Group 2"/>
          <p:cNvGrpSpPr/>
          <p:nvPr/>
        </p:nvGrpSpPr>
        <p:grpSpPr>
          <a:xfrm>
            <a:off x="0" y="1979208"/>
            <a:ext cx="18288000" cy="8383814"/>
            <a:chOff x="0" y="0"/>
            <a:chExt cx="4816593" cy="1863811"/>
          </a:xfrm>
        </p:grpSpPr>
        <p:sp>
          <p:nvSpPr>
            <p:cNvPr id="3" name="Freeform 3"/>
            <p:cNvSpPr/>
            <p:nvPr/>
          </p:nvSpPr>
          <p:spPr>
            <a:xfrm>
              <a:off x="0" y="0"/>
              <a:ext cx="4816592" cy="1863811"/>
            </a:xfrm>
            <a:custGeom>
              <a:avLst/>
              <a:gdLst/>
              <a:ahLst/>
              <a:cxnLst/>
              <a:rect l="l" t="t" r="r" b="b"/>
              <a:pathLst>
                <a:path w="4816592" h="1863811">
                  <a:moveTo>
                    <a:pt x="0" y="0"/>
                  </a:moveTo>
                  <a:lnTo>
                    <a:pt x="4816592" y="0"/>
                  </a:lnTo>
                  <a:lnTo>
                    <a:pt x="4816592" y="1863811"/>
                  </a:lnTo>
                  <a:lnTo>
                    <a:pt x="0" y="1863811"/>
                  </a:lnTo>
                  <a:close/>
                </a:path>
              </a:pathLst>
            </a:custGeom>
            <a:solidFill>
              <a:srgbClr val="216C53"/>
            </a:solidFill>
          </p:spPr>
          <p:txBody>
            <a:bodyPr/>
            <a:lstStyle/>
            <a:p>
              <a:endParaRPr lang="en-US"/>
            </a:p>
          </p:txBody>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2400294" y="154307"/>
            <a:ext cx="13677906" cy="1022268"/>
          </a:xfrm>
          <a:prstGeom prst="rect">
            <a:avLst/>
          </a:prstGeom>
        </p:spPr>
        <p:txBody>
          <a:bodyPr wrap="square" lIns="0" tIns="0" rIns="0" bIns="0" rtlCol="0" anchor="t">
            <a:spAutoFit/>
          </a:bodyPr>
          <a:lstStyle/>
          <a:p>
            <a:pPr>
              <a:lnSpc>
                <a:spcPts val="8620"/>
              </a:lnSpc>
              <a:spcBef>
                <a:spcPct val="0"/>
              </a:spcBef>
            </a:pPr>
            <a:r>
              <a:rPr lang="en-US" sz="6157" spc="-300" dirty="0">
                <a:solidFill>
                  <a:srgbClr val="216C53"/>
                </a:solidFill>
                <a:latin typeface="Montserrat Ultra-Bold"/>
              </a:rPr>
              <a:t>MINDORO </a:t>
            </a:r>
            <a:r>
              <a:rPr lang="en-US" sz="6157" spc="-300" dirty="0">
                <a:solidFill>
                  <a:srgbClr val="33866A"/>
                </a:solidFill>
                <a:latin typeface="Montserrat Ultra-Bold"/>
              </a:rPr>
              <a:t>STATE</a:t>
            </a:r>
            <a:r>
              <a:rPr lang="en-US" sz="6157" spc="-300" dirty="0">
                <a:solidFill>
                  <a:srgbClr val="216C53"/>
                </a:solidFill>
                <a:latin typeface="Montserrat Ultra-Bold"/>
              </a:rPr>
              <a:t> UNIVERSITY</a:t>
            </a:r>
            <a:endParaRPr lang="en-US" sz="6157" spc="-300" dirty="0">
              <a:solidFill>
                <a:srgbClr val="33866A"/>
              </a:solidFill>
              <a:latin typeface="Montserrat Ultra-Bold"/>
            </a:endParaRPr>
          </a:p>
        </p:txBody>
      </p:sp>
      <p:sp>
        <p:nvSpPr>
          <p:cNvPr id="27" name="Freeform 27"/>
          <p:cNvSpPr/>
          <p:nvPr/>
        </p:nvSpPr>
        <p:spPr>
          <a:xfrm rot="-5400000" flipV="1">
            <a:off x="16884502" y="8883502"/>
            <a:ext cx="1403498" cy="1403498"/>
          </a:xfrm>
          <a:custGeom>
            <a:avLst/>
            <a:gdLst/>
            <a:ahLst/>
            <a:cxnLst/>
            <a:rect l="l" t="t" r="r" b="b"/>
            <a:pathLst>
              <a:path w="1403498" h="1403498">
                <a:moveTo>
                  <a:pt x="0" y="1403498"/>
                </a:moveTo>
                <a:lnTo>
                  <a:pt x="1403498" y="1403498"/>
                </a:lnTo>
                <a:lnTo>
                  <a:pt x="1403498" y="0"/>
                </a:lnTo>
                <a:lnTo>
                  <a:pt x="0" y="0"/>
                </a:lnTo>
                <a:lnTo>
                  <a:pt x="0" y="1403498"/>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28" name="TextBox 8">
            <a:extLst>
              <a:ext uri="{FF2B5EF4-FFF2-40B4-BE49-F238E27FC236}">
                <a16:creationId xmlns:a16="http://schemas.microsoft.com/office/drawing/2014/main" id="{6FE92723-2310-67E8-2D7F-E66AFCF53251}"/>
              </a:ext>
            </a:extLst>
          </p:cNvPr>
          <p:cNvSpPr txBox="1"/>
          <p:nvPr/>
        </p:nvSpPr>
        <p:spPr>
          <a:xfrm>
            <a:off x="2400294" y="1104900"/>
            <a:ext cx="13677906" cy="615553"/>
          </a:xfrm>
          <a:prstGeom prst="rect">
            <a:avLst/>
          </a:prstGeom>
        </p:spPr>
        <p:txBody>
          <a:bodyPr wrap="square" lIns="0" tIns="0" rIns="0" bIns="0" rtlCol="0" anchor="t">
            <a:spAutoFit/>
          </a:bodyPr>
          <a:lstStyle/>
          <a:p>
            <a:pPr>
              <a:spcBef>
                <a:spcPct val="0"/>
              </a:spcBef>
            </a:pPr>
            <a:r>
              <a:rPr lang="en-US" sz="2000" spc="-150" dirty="0">
                <a:solidFill>
                  <a:srgbClr val="33866A"/>
                </a:solidFill>
                <a:latin typeface="Montserrat Ultra-Bold"/>
              </a:rPr>
              <a:t>COLLEGE OF COMPUTER STUDIES</a:t>
            </a:r>
          </a:p>
          <a:p>
            <a:pPr>
              <a:spcBef>
                <a:spcPct val="0"/>
              </a:spcBef>
            </a:pPr>
            <a:r>
              <a:rPr lang="en-US" sz="2000" spc="-150" dirty="0">
                <a:solidFill>
                  <a:srgbClr val="33866A"/>
                </a:solidFill>
                <a:latin typeface="Montserrat Ultra-Bold"/>
              </a:rPr>
              <a:t>BACHELOR OF SCIENCE IN INFORMATION TECHNOLOGY</a:t>
            </a:r>
          </a:p>
        </p:txBody>
      </p:sp>
      <p:pic>
        <p:nvPicPr>
          <p:cNvPr id="43" name="Picture 42" descr="A logo of a university&#10;&#10;Description automatically generated">
            <a:extLst>
              <a:ext uri="{FF2B5EF4-FFF2-40B4-BE49-F238E27FC236}">
                <a16:creationId xmlns:a16="http://schemas.microsoft.com/office/drawing/2014/main" id="{738DC2DF-868A-09B2-42CA-6ACC2D7604B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523" y="-44301"/>
            <a:ext cx="2216076" cy="2139801"/>
          </a:xfrm>
          <a:prstGeom prst="rect">
            <a:avLst/>
          </a:prstGeom>
        </p:spPr>
      </p:pic>
      <p:sp>
        <p:nvSpPr>
          <p:cNvPr id="72" name="Freeform 27">
            <a:extLst>
              <a:ext uri="{FF2B5EF4-FFF2-40B4-BE49-F238E27FC236}">
                <a16:creationId xmlns:a16="http://schemas.microsoft.com/office/drawing/2014/main" id="{96D41DEA-42B0-E62D-37A0-30B1DAA89C63}"/>
              </a:ext>
            </a:extLst>
          </p:cNvPr>
          <p:cNvSpPr/>
          <p:nvPr/>
        </p:nvSpPr>
        <p:spPr>
          <a:xfrm flipV="1">
            <a:off x="7257" y="8921602"/>
            <a:ext cx="1403498" cy="1403498"/>
          </a:xfrm>
          <a:custGeom>
            <a:avLst/>
            <a:gdLst/>
            <a:ahLst/>
            <a:cxnLst/>
            <a:rect l="l" t="t" r="r" b="b"/>
            <a:pathLst>
              <a:path w="1403498" h="1403498">
                <a:moveTo>
                  <a:pt x="0" y="1403498"/>
                </a:moveTo>
                <a:lnTo>
                  <a:pt x="1403498" y="1403498"/>
                </a:lnTo>
                <a:lnTo>
                  <a:pt x="1403498" y="0"/>
                </a:lnTo>
                <a:lnTo>
                  <a:pt x="0" y="0"/>
                </a:lnTo>
                <a:lnTo>
                  <a:pt x="0" y="1403498"/>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26" name="AutoShape 4">
            <a:extLst>
              <a:ext uri="{FF2B5EF4-FFF2-40B4-BE49-F238E27FC236}">
                <a16:creationId xmlns:a16="http://schemas.microsoft.com/office/drawing/2014/main" id="{8FCE384E-863D-B94F-913B-970ED8AAA99B}"/>
              </a:ext>
            </a:extLst>
          </p:cNvPr>
          <p:cNvSpPr/>
          <p:nvPr/>
        </p:nvSpPr>
        <p:spPr>
          <a:xfrm flipV="1">
            <a:off x="1665772" y="8877300"/>
            <a:ext cx="14869628" cy="40092"/>
          </a:xfrm>
          <a:prstGeom prst="line">
            <a:avLst/>
          </a:prstGeom>
          <a:ln w="3175" cap="flat">
            <a:solidFill>
              <a:srgbClr val="FFFEF2"/>
            </a:solidFill>
            <a:prstDash val="solid"/>
            <a:headEnd type="none" w="sm" len="sm"/>
            <a:tailEnd type="none" w="sm" len="sm"/>
          </a:ln>
        </p:spPr>
        <p:txBody>
          <a:bodyPr/>
          <a:lstStyle/>
          <a:p>
            <a:endParaRPr lang="en-US"/>
          </a:p>
        </p:txBody>
      </p:sp>
      <p:sp>
        <p:nvSpPr>
          <p:cNvPr id="13" name="TextBox 12">
            <a:extLst>
              <a:ext uri="{FF2B5EF4-FFF2-40B4-BE49-F238E27FC236}">
                <a16:creationId xmlns:a16="http://schemas.microsoft.com/office/drawing/2014/main" id="{FE8E30F0-DC7D-5A3C-231C-3B447CF4BD7E}"/>
              </a:ext>
            </a:extLst>
          </p:cNvPr>
          <p:cNvSpPr txBox="1"/>
          <p:nvPr/>
        </p:nvSpPr>
        <p:spPr>
          <a:xfrm>
            <a:off x="2559232" y="8953500"/>
            <a:ext cx="13118734" cy="1754326"/>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algn="ctr">
              <a:spcBef>
                <a:spcPct val="0"/>
              </a:spcBef>
            </a:pPr>
            <a:r>
              <a:rPr lang="en-US" sz="3600" spc="-150" dirty="0" err="1">
                <a:solidFill>
                  <a:srgbClr val="33866A"/>
                </a:solidFill>
                <a:highlight>
                  <a:srgbClr val="FFFEF2"/>
                </a:highlight>
                <a:latin typeface="Montserrat Ultra-Bold"/>
              </a:rPr>
              <a:t>TadaPOS</a:t>
            </a:r>
            <a:r>
              <a:rPr lang="en-US" sz="3600" spc="-150" dirty="0">
                <a:solidFill>
                  <a:srgbClr val="33866A"/>
                </a:solidFill>
                <a:highlight>
                  <a:srgbClr val="FFFEF2"/>
                </a:highlight>
                <a:latin typeface="Montserrat Ultra-Bold"/>
              </a:rPr>
              <a:t> Unified: Integrated Employee Attendance Management with QR Codes and Web-Based POS</a:t>
            </a:r>
          </a:p>
          <a:p>
            <a:pPr algn="ctr">
              <a:spcBef>
                <a:spcPct val="0"/>
              </a:spcBef>
            </a:pPr>
            <a:endParaRPr lang="en-US" sz="3600" spc="-150" dirty="0">
              <a:solidFill>
                <a:srgbClr val="33866A"/>
              </a:solidFill>
              <a:highlight>
                <a:srgbClr val="FFFEF2"/>
              </a:highlight>
              <a:latin typeface="Montserrat Ultra-Bold"/>
            </a:endParaRPr>
          </a:p>
        </p:txBody>
      </p:sp>
      <p:sp>
        <p:nvSpPr>
          <p:cNvPr id="18" name="Rectangle: Rounded Corners 17">
            <a:hlinkClick r:id="rId6" action="ppaction://hlinksldjump"/>
            <a:extLst>
              <a:ext uri="{FF2B5EF4-FFF2-40B4-BE49-F238E27FC236}">
                <a16:creationId xmlns:a16="http://schemas.microsoft.com/office/drawing/2014/main" id="{23A0AA05-CB3B-1539-3BA3-43845F7B7C05}"/>
              </a:ext>
            </a:extLst>
          </p:cNvPr>
          <p:cNvSpPr/>
          <p:nvPr/>
        </p:nvSpPr>
        <p:spPr>
          <a:xfrm>
            <a:off x="6045633" y="1979208"/>
            <a:ext cx="3555567"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GENERAL AND SPECIFIC OBJECTIVES OF THE STUDY</a:t>
            </a:r>
          </a:p>
        </p:txBody>
      </p:sp>
      <p:sp>
        <p:nvSpPr>
          <p:cNvPr id="19" name="Rectangle: Rounded Corners 18">
            <a:hlinkClick r:id="rId7" action="ppaction://hlinksldjump"/>
            <a:extLst>
              <a:ext uri="{FF2B5EF4-FFF2-40B4-BE49-F238E27FC236}">
                <a16:creationId xmlns:a16="http://schemas.microsoft.com/office/drawing/2014/main" id="{D80A298E-5800-995A-70F6-AC6309DBA2F3}"/>
              </a:ext>
            </a:extLst>
          </p:cNvPr>
          <p:cNvSpPr/>
          <p:nvPr/>
        </p:nvSpPr>
        <p:spPr>
          <a:xfrm>
            <a:off x="9906000" y="1979208"/>
            <a:ext cx="2514600"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CONCEPTUAL FRAMEWORK</a:t>
            </a:r>
          </a:p>
        </p:txBody>
      </p:sp>
      <p:sp>
        <p:nvSpPr>
          <p:cNvPr id="20" name="Rectangle: Rounded Corners 19">
            <a:hlinkClick r:id="rId8" action="ppaction://hlinksldjump"/>
            <a:extLst>
              <a:ext uri="{FF2B5EF4-FFF2-40B4-BE49-F238E27FC236}">
                <a16:creationId xmlns:a16="http://schemas.microsoft.com/office/drawing/2014/main" id="{897013C4-FE05-1DBE-16B2-63F0E388842E}"/>
              </a:ext>
            </a:extLst>
          </p:cNvPr>
          <p:cNvSpPr/>
          <p:nvPr/>
        </p:nvSpPr>
        <p:spPr>
          <a:xfrm>
            <a:off x="12725400" y="1943100"/>
            <a:ext cx="2514600"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1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PROPOSED METHODOLOGY</a:t>
            </a:r>
          </a:p>
        </p:txBody>
      </p:sp>
      <p:sp>
        <p:nvSpPr>
          <p:cNvPr id="25" name="Rectangle: Rounded Corners 24">
            <a:hlinkClick r:id="rId9" action="ppaction://hlinksldjump"/>
            <a:extLst>
              <a:ext uri="{FF2B5EF4-FFF2-40B4-BE49-F238E27FC236}">
                <a16:creationId xmlns:a16="http://schemas.microsoft.com/office/drawing/2014/main" id="{EB140516-F96E-826E-CACE-EE373B413B93}"/>
              </a:ext>
            </a:extLst>
          </p:cNvPr>
          <p:cNvSpPr/>
          <p:nvPr/>
        </p:nvSpPr>
        <p:spPr>
          <a:xfrm>
            <a:off x="328386" y="1943100"/>
            <a:ext cx="2514600"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TOPIC BACKGROUND</a:t>
            </a:r>
          </a:p>
        </p:txBody>
      </p:sp>
      <p:sp>
        <p:nvSpPr>
          <p:cNvPr id="30" name="Rectangle: Rounded Corners 29">
            <a:hlinkClick r:id="rId10" action="ppaction://hlinksldjump"/>
            <a:extLst>
              <a:ext uri="{FF2B5EF4-FFF2-40B4-BE49-F238E27FC236}">
                <a16:creationId xmlns:a16="http://schemas.microsoft.com/office/drawing/2014/main" id="{DC4C209A-15E2-7ED0-994B-BA61B12E2087}"/>
              </a:ext>
            </a:extLst>
          </p:cNvPr>
          <p:cNvSpPr/>
          <p:nvPr/>
        </p:nvSpPr>
        <p:spPr>
          <a:xfrm>
            <a:off x="3200400" y="1979208"/>
            <a:ext cx="2514600" cy="954492"/>
          </a:xfrm>
          <a:prstGeom prst="roundRect">
            <a:avLst/>
          </a:prstGeom>
          <a:solidFill>
            <a:srgbClr val="92D050"/>
          </a:solidFill>
          <a:ln>
            <a:solidFill>
              <a:srgbClr val="FFFEF2"/>
            </a:solidFill>
          </a:ln>
          <a:effectLst>
            <a:outerShdw blurRad="57785" dist="33020" dir="3180000" algn="ctr">
              <a:srgbClr val="000000">
                <a:alpha val="30000"/>
              </a:srgbClr>
            </a:outerShdw>
            <a:reflection blurRad="6350" stA="52000" endA="300" endPos="35000" dir="5400000" sy="-100000" algn="bl" rotWithShape="0"/>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bg1"/>
                </a:solidFill>
                <a:latin typeface="ADLaM Display" panose="020F0502020204030204" pitchFamily="2" charset="0"/>
                <a:ea typeface="ADLaM Display" panose="020F0502020204030204" pitchFamily="2" charset="0"/>
                <a:cs typeface="ADLaM Display" panose="020F0502020204030204" pitchFamily="2" charset="0"/>
              </a:rPr>
              <a:t>PROBLEM STATEMENT</a:t>
            </a:r>
          </a:p>
        </p:txBody>
      </p:sp>
      <p:sp>
        <p:nvSpPr>
          <p:cNvPr id="31" name="Oval 30">
            <a:hlinkClick r:id="rId11" action="ppaction://hlinksldjump"/>
            <a:extLst>
              <a:ext uri="{FF2B5EF4-FFF2-40B4-BE49-F238E27FC236}">
                <a16:creationId xmlns:a16="http://schemas.microsoft.com/office/drawing/2014/main" id="{F35E3FC8-A8B7-92A1-563B-62522F759576}"/>
              </a:ext>
            </a:extLst>
          </p:cNvPr>
          <p:cNvSpPr/>
          <p:nvPr/>
        </p:nvSpPr>
        <p:spPr>
          <a:xfrm>
            <a:off x="15986068" y="7952693"/>
            <a:ext cx="2073332" cy="2067607"/>
          </a:xfrm>
          <a:prstGeom prst="ellipse">
            <a:avLst/>
          </a:prstGeom>
          <a:solidFill>
            <a:srgbClr val="3386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hlinkClick r:id="rId12" action="ppaction://hlinksldjump"/>
            <a:extLst>
              <a:ext uri="{FF2B5EF4-FFF2-40B4-BE49-F238E27FC236}">
                <a16:creationId xmlns:a16="http://schemas.microsoft.com/office/drawing/2014/main" id="{16BFC39C-1DD3-4881-C47F-F0F9387FC2F8}"/>
              </a:ext>
            </a:extLst>
          </p:cNvPr>
          <p:cNvSpPr/>
          <p:nvPr/>
        </p:nvSpPr>
        <p:spPr>
          <a:xfrm>
            <a:off x="258734" y="7952693"/>
            <a:ext cx="2073332" cy="2067607"/>
          </a:xfrm>
          <a:prstGeom prst="ellipse">
            <a:avLst/>
          </a:prstGeom>
          <a:solidFill>
            <a:srgbClr val="3386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Graphic 34" descr="Exit with solid fill">
            <a:hlinkClick r:id="rId11" action="ppaction://hlinksldjump"/>
            <a:extLst>
              <a:ext uri="{FF2B5EF4-FFF2-40B4-BE49-F238E27FC236}">
                <a16:creationId xmlns:a16="http://schemas.microsoft.com/office/drawing/2014/main" id="{CB178C13-D244-1A9F-1743-9DC4A70F812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6580602" y="8324279"/>
            <a:ext cx="1258442" cy="1258442"/>
          </a:xfrm>
          <a:prstGeom prst="rect">
            <a:avLst/>
          </a:prstGeom>
          <a:effectLst>
            <a:outerShdw blurRad="50800" dist="38100" dir="13500000" algn="br" rotWithShape="0">
              <a:prstClr val="black">
                <a:alpha val="40000"/>
              </a:prstClr>
            </a:outerShdw>
          </a:effectLst>
        </p:spPr>
      </p:pic>
      <p:pic>
        <p:nvPicPr>
          <p:cNvPr id="36" name="Graphic 35" descr="House with solid fill">
            <a:hlinkClick r:id="rId12" action="ppaction://hlinksldjump"/>
            <a:extLst>
              <a:ext uri="{FF2B5EF4-FFF2-40B4-BE49-F238E27FC236}">
                <a16:creationId xmlns:a16="http://schemas.microsoft.com/office/drawing/2014/main" id="{08528DAB-70DC-606C-9F8F-F826E62CFA39}"/>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522963" y="8119822"/>
            <a:ext cx="1595140" cy="1595140"/>
          </a:xfrm>
          <a:prstGeom prst="rect">
            <a:avLst/>
          </a:prstGeom>
          <a:effectLst>
            <a:outerShdw blurRad="50800" dist="38100" dir="5400000" algn="t" rotWithShape="0">
              <a:prstClr val="black">
                <a:alpha val="40000"/>
              </a:prstClr>
            </a:outerShdw>
          </a:effectLst>
        </p:spPr>
      </p:pic>
      <p:sp>
        <p:nvSpPr>
          <p:cNvPr id="9" name="TextBox 8">
            <a:extLst>
              <a:ext uri="{FF2B5EF4-FFF2-40B4-BE49-F238E27FC236}">
                <a16:creationId xmlns:a16="http://schemas.microsoft.com/office/drawing/2014/main" id="{9892DD35-5DA4-9E8D-1507-800E8A34E224}"/>
              </a:ext>
            </a:extLst>
          </p:cNvPr>
          <p:cNvSpPr txBox="1"/>
          <p:nvPr/>
        </p:nvSpPr>
        <p:spPr>
          <a:xfrm>
            <a:off x="762000" y="2476500"/>
            <a:ext cx="16926841" cy="5447004"/>
          </a:xfrm>
          <a:prstGeom prst="rect">
            <a:avLst/>
          </a:prstGeom>
          <a:noFill/>
        </p:spPr>
        <p:txBody>
          <a:bodyPr wrap="square">
            <a:spAutoFit/>
          </a:bodyPr>
          <a:lstStyle/>
          <a:p>
            <a:pPr algn="ctr">
              <a:lnSpc>
                <a:spcPct val="150000"/>
              </a:lnSpc>
            </a:pPr>
            <a:br>
              <a:rPr lang="en-US" b="0" i="0" dirty="0">
                <a:solidFill>
                  <a:schemeClr val="bg1"/>
                </a:solidFill>
                <a:effectLst/>
                <a:latin typeface="Montserrat" panose="00000500000000000000" pitchFamily="2" charset="0"/>
              </a:rPr>
            </a:br>
            <a:r>
              <a:rPr lang="en-US" sz="3600" dirty="0">
                <a:solidFill>
                  <a:schemeClr val="bg1"/>
                </a:solidFill>
                <a:latin typeface="Montserrat Ultra-Bold" panose="020B0604020202020204" charset="0"/>
                <a:cs typeface="Poppins ExtraBold" panose="00000900000000000000" pitchFamily="2" charset="0"/>
              </a:rPr>
              <a:t>REASONS FOR CONDUCTING THE STUDY</a:t>
            </a:r>
            <a:endParaRPr lang="en-US" sz="3600" dirty="0">
              <a:solidFill>
                <a:schemeClr val="bg1"/>
              </a:solidFill>
              <a:latin typeface="Montserrat" panose="00000500000000000000" pitchFamily="2" charset="0"/>
              <a:cs typeface="Poppins ExtraBold" panose="00000900000000000000" pitchFamily="2" charset="0"/>
            </a:endParaRPr>
          </a:p>
          <a:p>
            <a:pPr>
              <a:lnSpc>
                <a:spcPct val="150000"/>
              </a:lnSpc>
            </a:pPr>
            <a:r>
              <a:rPr lang="en-US" b="0" i="0" dirty="0">
                <a:solidFill>
                  <a:schemeClr val="bg1"/>
                </a:solidFill>
                <a:effectLst/>
                <a:latin typeface="Montserrat" panose="00000500000000000000" pitchFamily="2" charset="0"/>
              </a:rPr>
              <a:t>Introducing </a:t>
            </a:r>
            <a:r>
              <a:rPr lang="en-US" sz="1800" spc="-150" dirty="0" err="1">
                <a:solidFill>
                  <a:schemeClr val="bg1"/>
                </a:solidFill>
                <a:latin typeface="Montserrat" panose="00000500000000000000" pitchFamily="2" charset="0"/>
              </a:rPr>
              <a:t>TadaPOS</a:t>
            </a:r>
            <a:r>
              <a:rPr lang="en-US" sz="1800" spc="-150" dirty="0">
                <a:solidFill>
                  <a:schemeClr val="bg1"/>
                </a:solidFill>
                <a:latin typeface="Montserrat" panose="00000500000000000000" pitchFamily="2" charset="0"/>
              </a:rPr>
              <a:t> Unified: Integrated Employee Attendance Management with QR Codes and Web-Based POS</a:t>
            </a:r>
            <a:r>
              <a:rPr lang="en-US" b="0" i="0" dirty="0">
                <a:solidFill>
                  <a:schemeClr val="bg1"/>
                </a:solidFill>
                <a:effectLst/>
                <a:latin typeface="Montserrat" panose="00000500000000000000" pitchFamily="2" charset="0"/>
              </a:rPr>
              <a:t>'—a digital solution tailored to address the specific challenges faced by </a:t>
            </a:r>
            <a:r>
              <a:rPr lang="en-US" b="0" i="0" dirty="0" err="1">
                <a:solidFill>
                  <a:schemeClr val="bg1"/>
                </a:solidFill>
                <a:effectLst/>
                <a:latin typeface="Montserrat" panose="00000500000000000000" pitchFamily="2" charset="0"/>
              </a:rPr>
              <a:t>Tadena</a:t>
            </a:r>
            <a:r>
              <a:rPr lang="en-US" b="0" i="0" dirty="0">
                <a:solidFill>
                  <a:schemeClr val="bg1"/>
                </a:solidFill>
                <a:effectLst/>
                <a:latin typeface="Montserrat" panose="00000500000000000000" pitchFamily="2" charset="0"/>
              </a:rPr>
              <a:t> Dumas General Merchandize. This study aims to highlight the importance of </a:t>
            </a:r>
            <a:r>
              <a:rPr lang="en-US" b="0" i="0" dirty="0" err="1">
                <a:solidFill>
                  <a:schemeClr val="bg1"/>
                </a:solidFill>
                <a:effectLst/>
                <a:latin typeface="Montserrat" panose="00000500000000000000" pitchFamily="2" charset="0"/>
              </a:rPr>
              <a:t>TadaPOS</a:t>
            </a:r>
            <a:r>
              <a:rPr lang="en-US" dirty="0">
                <a:solidFill>
                  <a:schemeClr val="bg1"/>
                </a:solidFill>
                <a:latin typeface="Montserrat" panose="00000500000000000000" pitchFamily="2" charset="0"/>
              </a:rPr>
              <a:t> </a:t>
            </a:r>
            <a:r>
              <a:rPr lang="en-US" sz="1800" spc="-150" dirty="0">
                <a:solidFill>
                  <a:schemeClr val="bg1"/>
                </a:solidFill>
                <a:latin typeface="Montserrat" panose="00000500000000000000" pitchFamily="2" charset="0"/>
              </a:rPr>
              <a:t>Unified </a:t>
            </a:r>
            <a:r>
              <a:rPr lang="en-US" b="0" i="0" dirty="0">
                <a:solidFill>
                  <a:schemeClr val="bg1"/>
                </a:solidFill>
                <a:effectLst/>
                <a:latin typeface="Montserrat" panose="00000500000000000000" pitchFamily="2" charset="0"/>
              </a:rPr>
              <a:t>by examining the pressing issues affecting the business:</a:t>
            </a:r>
          </a:p>
          <a:p>
            <a:pPr>
              <a:lnSpc>
                <a:spcPct val="150000"/>
              </a:lnSpc>
            </a:pPr>
            <a:r>
              <a:rPr lang="en-US" b="1" i="0" u="sng" dirty="0">
                <a:solidFill>
                  <a:schemeClr val="bg1"/>
                </a:solidFill>
                <a:effectLst/>
                <a:highlight>
                  <a:srgbClr val="92D050"/>
                </a:highlight>
                <a:latin typeface="Montserrat" panose="00000500000000000000" pitchFamily="2" charset="0"/>
              </a:rPr>
              <a:t>ENHANCED EFFICIENCY</a:t>
            </a:r>
            <a:r>
              <a:rPr lang="en-US" b="1" dirty="0">
                <a:solidFill>
                  <a:schemeClr val="bg1"/>
                </a:solidFill>
                <a:latin typeface="Montserrat" panose="00000500000000000000" pitchFamily="2" charset="0"/>
              </a:rPr>
              <a:t> </a:t>
            </a:r>
            <a:r>
              <a:rPr lang="en-US" b="0" i="0" dirty="0">
                <a:solidFill>
                  <a:schemeClr val="bg1"/>
                </a:solidFill>
                <a:effectLst/>
                <a:latin typeface="Montserrat" panose="00000500000000000000" pitchFamily="2" charset="0"/>
              </a:rPr>
              <a:t> </a:t>
            </a:r>
            <a:r>
              <a:rPr lang="en-US" b="0" i="0" dirty="0" err="1">
                <a:solidFill>
                  <a:schemeClr val="bg1"/>
                </a:solidFill>
                <a:effectLst/>
                <a:latin typeface="Montserrat" panose="00000500000000000000" pitchFamily="2" charset="0"/>
              </a:rPr>
              <a:t>TadaPOS</a:t>
            </a:r>
            <a:r>
              <a:rPr lang="en-US" b="0" i="0" dirty="0">
                <a:solidFill>
                  <a:schemeClr val="bg1"/>
                </a:solidFill>
                <a:effectLst/>
                <a:latin typeface="Montserrat" panose="00000500000000000000" pitchFamily="2" charset="0"/>
              </a:rPr>
              <a:t> </a:t>
            </a:r>
            <a:r>
              <a:rPr lang="en-US" sz="1800" spc="-150" dirty="0">
                <a:solidFill>
                  <a:schemeClr val="bg1"/>
                </a:solidFill>
                <a:latin typeface="Montserrat" panose="00000500000000000000" pitchFamily="2" charset="0"/>
              </a:rPr>
              <a:t>Unified  </a:t>
            </a:r>
            <a:r>
              <a:rPr lang="en-US" b="0" i="0" dirty="0">
                <a:solidFill>
                  <a:schemeClr val="bg1"/>
                </a:solidFill>
                <a:effectLst/>
                <a:latin typeface="Montserrat" panose="00000500000000000000" pitchFamily="2" charset="0"/>
              </a:rPr>
              <a:t>streamlines sales, improving transaction speed.</a:t>
            </a:r>
          </a:p>
          <a:p>
            <a:pPr>
              <a:lnSpc>
                <a:spcPct val="150000"/>
              </a:lnSpc>
            </a:pPr>
            <a:r>
              <a:rPr lang="en-US" b="1" i="0" u="sng" dirty="0">
                <a:solidFill>
                  <a:schemeClr val="bg1"/>
                </a:solidFill>
                <a:effectLst/>
                <a:highlight>
                  <a:srgbClr val="92D050"/>
                </a:highlight>
                <a:latin typeface="Montserrat" panose="00000500000000000000" pitchFamily="2" charset="0"/>
              </a:rPr>
              <a:t>CUSTOMER SATISFACTION</a:t>
            </a:r>
            <a:r>
              <a:rPr lang="en-US" b="0" i="0" dirty="0">
                <a:solidFill>
                  <a:schemeClr val="bg1"/>
                </a:solidFill>
                <a:effectLst/>
                <a:latin typeface="Montserrat" panose="00000500000000000000" pitchFamily="2" charset="0"/>
              </a:rPr>
              <a:t> Ensuring product availability and minimizing wait times for happier customers.</a:t>
            </a:r>
          </a:p>
          <a:p>
            <a:pPr>
              <a:lnSpc>
                <a:spcPct val="150000"/>
              </a:lnSpc>
            </a:pPr>
            <a:r>
              <a:rPr lang="en-US" b="1" i="0" u="sng" dirty="0">
                <a:solidFill>
                  <a:schemeClr val="bg1"/>
                </a:solidFill>
                <a:effectLst/>
                <a:highlight>
                  <a:srgbClr val="92D050"/>
                </a:highlight>
                <a:latin typeface="Montserrat" panose="00000500000000000000" pitchFamily="2" charset="0"/>
              </a:rPr>
              <a:t>EMPLOYEE WELL-BEING</a:t>
            </a:r>
            <a:r>
              <a:rPr lang="en-US" b="1" dirty="0">
                <a:solidFill>
                  <a:schemeClr val="bg1"/>
                </a:solidFill>
                <a:latin typeface="Montserrat" panose="00000500000000000000" pitchFamily="2" charset="0"/>
              </a:rPr>
              <a:t> </a:t>
            </a:r>
            <a:r>
              <a:rPr lang="en-US" b="0" i="0" dirty="0">
                <a:solidFill>
                  <a:schemeClr val="bg1"/>
                </a:solidFill>
                <a:effectLst/>
                <a:latin typeface="Montserrat" panose="00000500000000000000" pitchFamily="2" charset="0"/>
              </a:rPr>
              <a:t>Enabling timely salary disbursements and better attendance tracking to boost employee satisfaction.</a:t>
            </a:r>
          </a:p>
          <a:p>
            <a:pPr>
              <a:lnSpc>
                <a:spcPct val="150000"/>
              </a:lnSpc>
            </a:pPr>
            <a:r>
              <a:rPr lang="en-US" b="1" i="0" u="sng" dirty="0">
                <a:solidFill>
                  <a:schemeClr val="bg1"/>
                </a:solidFill>
                <a:effectLst/>
                <a:highlight>
                  <a:srgbClr val="92D050"/>
                </a:highlight>
                <a:latin typeface="Montserrat" panose="00000500000000000000" pitchFamily="2" charset="0"/>
              </a:rPr>
              <a:t>INFORMED DECISIONS</a:t>
            </a:r>
            <a:r>
              <a:rPr lang="en-US" b="1" i="0" dirty="0">
                <a:solidFill>
                  <a:schemeClr val="bg1"/>
                </a:solidFill>
                <a:effectLst/>
                <a:latin typeface="Montserrat" panose="00000500000000000000" pitchFamily="2" charset="0"/>
              </a:rPr>
              <a:t> </a:t>
            </a:r>
            <a:r>
              <a:rPr lang="en-US" i="0" dirty="0">
                <a:solidFill>
                  <a:schemeClr val="bg1"/>
                </a:solidFill>
                <a:effectLst/>
                <a:latin typeface="Montserrat" panose="00000500000000000000" pitchFamily="2" charset="0"/>
              </a:rPr>
              <a:t>Data insights support informed decisions and adaptation to market trends.</a:t>
            </a:r>
          </a:p>
          <a:p>
            <a:pPr>
              <a:lnSpc>
                <a:spcPct val="150000"/>
              </a:lnSpc>
            </a:pPr>
            <a:r>
              <a:rPr lang="en-US" b="1" i="0" u="sng" dirty="0">
                <a:solidFill>
                  <a:schemeClr val="bg1"/>
                </a:solidFill>
                <a:effectLst/>
                <a:highlight>
                  <a:srgbClr val="92D050"/>
                </a:highlight>
                <a:latin typeface="Montserrat" panose="00000500000000000000" pitchFamily="2" charset="0"/>
              </a:rPr>
              <a:t>COMPETITIVENESS</a:t>
            </a:r>
            <a:r>
              <a:rPr lang="en-US" b="0" i="0" dirty="0">
                <a:solidFill>
                  <a:schemeClr val="bg1"/>
                </a:solidFill>
                <a:effectLst/>
                <a:latin typeface="Montserrat" panose="00000500000000000000" pitchFamily="2" charset="0"/>
              </a:rPr>
              <a:t> Keeping </a:t>
            </a:r>
            <a:r>
              <a:rPr lang="en-US" b="0" i="0" dirty="0" err="1">
                <a:solidFill>
                  <a:schemeClr val="bg1"/>
                </a:solidFill>
                <a:effectLst/>
                <a:latin typeface="Montserrat" panose="00000500000000000000" pitchFamily="2" charset="0"/>
              </a:rPr>
              <a:t>Tadena</a:t>
            </a:r>
            <a:r>
              <a:rPr lang="en-US" b="0" i="0" dirty="0">
                <a:solidFill>
                  <a:schemeClr val="bg1"/>
                </a:solidFill>
                <a:effectLst/>
                <a:latin typeface="Montserrat" panose="00000500000000000000" pitchFamily="2" charset="0"/>
              </a:rPr>
              <a:t> Dumas General Merchandize competitive by adopting modern technology.</a:t>
            </a:r>
          </a:p>
          <a:p>
            <a:pPr>
              <a:lnSpc>
                <a:spcPct val="150000"/>
              </a:lnSpc>
            </a:pPr>
            <a:r>
              <a:rPr lang="en-US" b="1" i="0" u="sng" dirty="0">
                <a:solidFill>
                  <a:schemeClr val="bg1"/>
                </a:solidFill>
                <a:effectLst/>
                <a:highlight>
                  <a:srgbClr val="92D050"/>
                </a:highlight>
                <a:latin typeface="Montserrat" panose="00000500000000000000" pitchFamily="2" charset="0"/>
              </a:rPr>
              <a:t>LOCAL IMPACT</a:t>
            </a:r>
            <a:r>
              <a:rPr lang="en-US" b="0" i="0" dirty="0">
                <a:solidFill>
                  <a:schemeClr val="bg1"/>
                </a:solidFill>
                <a:effectLst/>
                <a:latin typeface="Montserrat" panose="00000500000000000000" pitchFamily="2" charset="0"/>
              </a:rPr>
              <a:t> Contributing positively to the local economy.</a:t>
            </a:r>
          </a:p>
          <a:p>
            <a:pPr>
              <a:lnSpc>
                <a:spcPct val="150000"/>
              </a:lnSpc>
            </a:pPr>
            <a:r>
              <a:rPr lang="en-US" b="1" i="0" u="sng" dirty="0">
                <a:solidFill>
                  <a:schemeClr val="bg1"/>
                </a:solidFill>
                <a:effectLst/>
                <a:highlight>
                  <a:srgbClr val="92D050"/>
                </a:highlight>
                <a:latin typeface="Montserrat" panose="00000500000000000000" pitchFamily="2" charset="0"/>
              </a:rPr>
              <a:t>SUSTAINABILITY</a:t>
            </a:r>
            <a:r>
              <a:rPr lang="en-US" b="0" i="0" dirty="0">
                <a:solidFill>
                  <a:schemeClr val="bg1"/>
                </a:solidFill>
                <a:effectLst/>
                <a:latin typeface="Montserrat" panose="00000500000000000000" pitchFamily="2" charset="0"/>
              </a:rPr>
              <a:t> Aligning with sustainability goals by reducing waste and promoting responsible business practices.</a:t>
            </a:r>
          </a:p>
        </p:txBody>
      </p:sp>
      <p:pic>
        <p:nvPicPr>
          <p:cNvPr id="11" name="Graphic 10" descr="Rating Star with solid fill">
            <a:extLst>
              <a:ext uri="{FF2B5EF4-FFF2-40B4-BE49-F238E27FC236}">
                <a16:creationId xmlns:a16="http://schemas.microsoft.com/office/drawing/2014/main" id="{D0542908-A234-1BBE-576C-D90D49E1A095}"/>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6344900" y="350071"/>
            <a:ext cx="914400" cy="914400"/>
          </a:xfrm>
          <a:prstGeom prst="rect">
            <a:avLst/>
          </a:prstGeom>
        </p:spPr>
      </p:pic>
      <p:sp>
        <p:nvSpPr>
          <p:cNvPr id="5" name="Rectangle: Rounded Corners 4">
            <a:hlinkClick r:id="rId19" action="ppaction://hlinksldjump"/>
            <a:extLst>
              <a:ext uri="{FF2B5EF4-FFF2-40B4-BE49-F238E27FC236}">
                <a16:creationId xmlns:a16="http://schemas.microsoft.com/office/drawing/2014/main" id="{995C8453-35A0-2CB8-90E4-866F72160FB7}"/>
              </a:ext>
            </a:extLst>
          </p:cNvPr>
          <p:cNvSpPr/>
          <p:nvPr/>
        </p:nvSpPr>
        <p:spPr>
          <a:xfrm>
            <a:off x="15560732" y="1979208"/>
            <a:ext cx="2514600"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EXPECTED OUTPUT</a:t>
            </a:r>
          </a:p>
        </p:txBody>
      </p:sp>
    </p:spTree>
    <p:extLst>
      <p:ext uri="{BB962C8B-B14F-4D97-AF65-F5344CB8AC3E}">
        <p14:creationId xmlns:p14="http://schemas.microsoft.com/office/powerpoint/2010/main" val="2068637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EF2"/>
        </a:solidFill>
        <a:effectLst/>
      </p:bgPr>
    </p:bg>
    <p:spTree>
      <p:nvGrpSpPr>
        <p:cNvPr id="1" name=""/>
        <p:cNvGrpSpPr/>
        <p:nvPr/>
      </p:nvGrpSpPr>
      <p:grpSpPr>
        <a:xfrm>
          <a:off x="0" y="0"/>
          <a:ext cx="0" cy="0"/>
          <a:chOff x="0" y="0"/>
          <a:chExt cx="0" cy="0"/>
        </a:xfrm>
      </p:grpSpPr>
      <p:grpSp>
        <p:nvGrpSpPr>
          <p:cNvPr id="2" name="Group 2"/>
          <p:cNvGrpSpPr/>
          <p:nvPr/>
        </p:nvGrpSpPr>
        <p:grpSpPr>
          <a:xfrm>
            <a:off x="0" y="1979208"/>
            <a:ext cx="18288000" cy="8383814"/>
            <a:chOff x="0" y="0"/>
            <a:chExt cx="4816593" cy="1863811"/>
          </a:xfrm>
        </p:grpSpPr>
        <p:sp>
          <p:nvSpPr>
            <p:cNvPr id="3" name="Freeform 3"/>
            <p:cNvSpPr/>
            <p:nvPr/>
          </p:nvSpPr>
          <p:spPr>
            <a:xfrm>
              <a:off x="0" y="0"/>
              <a:ext cx="4816592" cy="1863811"/>
            </a:xfrm>
            <a:custGeom>
              <a:avLst/>
              <a:gdLst/>
              <a:ahLst/>
              <a:cxnLst/>
              <a:rect l="l" t="t" r="r" b="b"/>
              <a:pathLst>
                <a:path w="4816592" h="1863811">
                  <a:moveTo>
                    <a:pt x="0" y="0"/>
                  </a:moveTo>
                  <a:lnTo>
                    <a:pt x="4816592" y="0"/>
                  </a:lnTo>
                  <a:lnTo>
                    <a:pt x="4816592" y="1863811"/>
                  </a:lnTo>
                  <a:lnTo>
                    <a:pt x="0" y="1863811"/>
                  </a:lnTo>
                  <a:close/>
                </a:path>
              </a:pathLst>
            </a:custGeom>
            <a:solidFill>
              <a:srgbClr val="216C53"/>
            </a:solidFill>
          </p:spPr>
          <p:txBody>
            <a:bodyPr/>
            <a:lstStyle/>
            <a:p>
              <a:endParaRPr lang="en-US"/>
            </a:p>
          </p:txBody>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2400294" y="154307"/>
            <a:ext cx="13677906" cy="1022268"/>
          </a:xfrm>
          <a:prstGeom prst="rect">
            <a:avLst/>
          </a:prstGeom>
        </p:spPr>
        <p:txBody>
          <a:bodyPr wrap="square" lIns="0" tIns="0" rIns="0" bIns="0" rtlCol="0" anchor="t">
            <a:spAutoFit/>
          </a:bodyPr>
          <a:lstStyle/>
          <a:p>
            <a:pPr>
              <a:lnSpc>
                <a:spcPts val="8620"/>
              </a:lnSpc>
              <a:spcBef>
                <a:spcPct val="0"/>
              </a:spcBef>
            </a:pPr>
            <a:r>
              <a:rPr lang="en-US" sz="6157" spc="-300" dirty="0">
                <a:solidFill>
                  <a:srgbClr val="216C53"/>
                </a:solidFill>
                <a:latin typeface="Montserrat Ultra-Bold"/>
              </a:rPr>
              <a:t>MINDORO </a:t>
            </a:r>
            <a:r>
              <a:rPr lang="en-US" sz="6157" spc="-300" dirty="0">
                <a:solidFill>
                  <a:srgbClr val="33866A"/>
                </a:solidFill>
                <a:latin typeface="Montserrat Ultra-Bold"/>
              </a:rPr>
              <a:t>STATE</a:t>
            </a:r>
            <a:r>
              <a:rPr lang="en-US" sz="6157" spc="-300" dirty="0">
                <a:solidFill>
                  <a:srgbClr val="216C53"/>
                </a:solidFill>
                <a:latin typeface="Montserrat Ultra-Bold"/>
              </a:rPr>
              <a:t> UNIVERSITY</a:t>
            </a:r>
            <a:endParaRPr lang="en-US" sz="6157" spc="-300" dirty="0">
              <a:solidFill>
                <a:srgbClr val="33866A"/>
              </a:solidFill>
              <a:latin typeface="Montserrat Ultra-Bold"/>
            </a:endParaRPr>
          </a:p>
        </p:txBody>
      </p:sp>
      <p:sp>
        <p:nvSpPr>
          <p:cNvPr id="27" name="Freeform 27"/>
          <p:cNvSpPr/>
          <p:nvPr/>
        </p:nvSpPr>
        <p:spPr>
          <a:xfrm rot="-5400000" flipV="1">
            <a:off x="16884502" y="8883502"/>
            <a:ext cx="1403498" cy="1403498"/>
          </a:xfrm>
          <a:custGeom>
            <a:avLst/>
            <a:gdLst/>
            <a:ahLst/>
            <a:cxnLst/>
            <a:rect l="l" t="t" r="r" b="b"/>
            <a:pathLst>
              <a:path w="1403498" h="1403498">
                <a:moveTo>
                  <a:pt x="0" y="1403498"/>
                </a:moveTo>
                <a:lnTo>
                  <a:pt x="1403498" y="1403498"/>
                </a:lnTo>
                <a:lnTo>
                  <a:pt x="1403498" y="0"/>
                </a:lnTo>
                <a:lnTo>
                  <a:pt x="0" y="0"/>
                </a:lnTo>
                <a:lnTo>
                  <a:pt x="0" y="1403498"/>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28" name="TextBox 8">
            <a:extLst>
              <a:ext uri="{FF2B5EF4-FFF2-40B4-BE49-F238E27FC236}">
                <a16:creationId xmlns:a16="http://schemas.microsoft.com/office/drawing/2014/main" id="{6FE92723-2310-67E8-2D7F-E66AFCF53251}"/>
              </a:ext>
            </a:extLst>
          </p:cNvPr>
          <p:cNvSpPr txBox="1"/>
          <p:nvPr/>
        </p:nvSpPr>
        <p:spPr>
          <a:xfrm>
            <a:off x="2400294" y="1104900"/>
            <a:ext cx="13677906" cy="615553"/>
          </a:xfrm>
          <a:prstGeom prst="rect">
            <a:avLst/>
          </a:prstGeom>
        </p:spPr>
        <p:txBody>
          <a:bodyPr wrap="square" lIns="0" tIns="0" rIns="0" bIns="0" rtlCol="0" anchor="t">
            <a:spAutoFit/>
          </a:bodyPr>
          <a:lstStyle/>
          <a:p>
            <a:pPr>
              <a:spcBef>
                <a:spcPct val="0"/>
              </a:spcBef>
            </a:pPr>
            <a:r>
              <a:rPr lang="en-US" sz="2000" spc="-150" dirty="0">
                <a:solidFill>
                  <a:srgbClr val="33866A"/>
                </a:solidFill>
                <a:latin typeface="Montserrat Ultra-Bold"/>
              </a:rPr>
              <a:t>COLLEGE OF COMPUTER STUDIES</a:t>
            </a:r>
          </a:p>
          <a:p>
            <a:pPr>
              <a:spcBef>
                <a:spcPct val="0"/>
              </a:spcBef>
            </a:pPr>
            <a:r>
              <a:rPr lang="en-US" sz="2000" spc="-150" dirty="0">
                <a:solidFill>
                  <a:srgbClr val="33866A"/>
                </a:solidFill>
                <a:latin typeface="Montserrat Ultra-Bold"/>
              </a:rPr>
              <a:t>BACHELOR OF SCIENCE IN INFORMATION TECHNOLOGY</a:t>
            </a:r>
          </a:p>
        </p:txBody>
      </p:sp>
      <p:pic>
        <p:nvPicPr>
          <p:cNvPr id="43" name="Picture 42" descr="A logo of a university&#10;&#10;Description automatically generated">
            <a:extLst>
              <a:ext uri="{FF2B5EF4-FFF2-40B4-BE49-F238E27FC236}">
                <a16:creationId xmlns:a16="http://schemas.microsoft.com/office/drawing/2014/main" id="{738DC2DF-868A-09B2-42CA-6ACC2D7604B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523" y="-44301"/>
            <a:ext cx="2216076" cy="2139801"/>
          </a:xfrm>
          <a:prstGeom prst="rect">
            <a:avLst/>
          </a:prstGeom>
        </p:spPr>
      </p:pic>
      <p:sp>
        <p:nvSpPr>
          <p:cNvPr id="72" name="Freeform 27">
            <a:extLst>
              <a:ext uri="{FF2B5EF4-FFF2-40B4-BE49-F238E27FC236}">
                <a16:creationId xmlns:a16="http://schemas.microsoft.com/office/drawing/2014/main" id="{96D41DEA-42B0-E62D-37A0-30B1DAA89C63}"/>
              </a:ext>
            </a:extLst>
          </p:cNvPr>
          <p:cNvSpPr/>
          <p:nvPr/>
        </p:nvSpPr>
        <p:spPr>
          <a:xfrm flipV="1">
            <a:off x="7257" y="8921602"/>
            <a:ext cx="1403498" cy="1403498"/>
          </a:xfrm>
          <a:custGeom>
            <a:avLst/>
            <a:gdLst/>
            <a:ahLst/>
            <a:cxnLst/>
            <a:rect l="l" t="t" r="r" b="b"/>
            <a:pathLst>
              <a:path w="1403498" h="1403498">
                <a:moveTo>
                  <a:pt x="0" y="1403498"/>
                </a:moveTo>
                <a:lnTo>
                  <a:pt x="1403498" y="1403498"/>
                </a:lnTo>
                <a:lnTo>
                  <a:pt x="1403498" y="0"/>
                </a:lnTo>
                <a:lnTo>
                  <a:pt x="0" y="0"/>
                </a:lnTo>
                <a:lnTo>
                  <a:pt x="0" y="1403498"/>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26" name="AutoShape 4">
            <a:extLst>
              <a:ext uri="{FF2B5EF4-FFF2-40B4-BE49-F238E27FC236}">
                <a16:creationId xmlns:a16="http://schemas.microsoft.com/office/drawing/2014/main" id="{8FCE384E-863D-B94F-913B-970ED8AAA99B}"/>
              </a:ext>
            </a:extLst>
          </p:cNvPr>
          <p:cNvSpPr/>
          <p:nvPr/>
        </p:nvSpPr>
        <p:spPr>
          <a:xfrm flipV="1">
            <a:off x="1665772" y="8877300"/>
            <a:ext cx="14869628" cy="40092"/>
          </a:xfrm>
          <a:prstGeom prst="line">
            <a:avLst/>
          </a:prstGeom>
          <a:ln w="3175" cap="flat">
            <a:solidFill>
              <a:srgbClr val="FFFEF2"/>
            </a:solidFill>
            <a:prstDash val="solid"/>
            <a:headEnd type="none" w="sm" len="sm"/>
            <a:tailEnd type="none" w="sm" len="sm"/>
          </a:ln>
        </p:spPr>
        <p:txBody>
          <a:bodyPr/>
          <a:lstStyle/>
          <a:p>
            <a:endParaRPr lang="en-US"/>
          </a:p>
        </p:txBody>
      </p:sp>
      <p:sp>
        <p:nvSpPr>
          <p:cNvPr id="13" name="TextBox 12">
            <a:extLst>
              <a:ext uri="{FF2B5EF4-FFF2-40B4-BE49-F238E27FC236}">
                <a16:creationId xmlns:a16="http://schemas.microsoft.com/office/drawing/2014/main" id="{FE8E30F0-DC7D-5A3C-231C-3B447CF4BD7E}"/>
              </a:ext>
            </a:extLst>
          </p:cNvPr>
          <p:cNvSpPr txBox="1"/>
          <p:nvPr/>
        </p:nvSpPr>
        <p:spPr>
          <a:xfrm>
            <a:off x="2559232" y="8953500"/>
            <a:ext cx="13118734" cy="1754326"/>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algn="ctr">
              <a:spcBef>
                <a:spcPct val="0"/>
              </a:spcBef>
            </a:pPr>
            <a:r>
              <a:rPr lang="en-US" sz="3600" spc="-150" dirty="0" err="1">
                <a:solidFill>
                  <a:srgbClr val="33866A"/>
                </a:solidFill>
                <a:highlight>
                  <a:srgbClr val="FFFEF2"/>
                </a:highlight>
                <a:latin typeface="Montserrat Ultra-Bold"/>
              </a:rPr>
              <a:t>TadaPOS</a:t>
            </a:r>
            <a:r>
              <a:rPr lang="en-US" sz="3600" spc="-150" dirty="0">
                <a:solidFill>
                  <a:srgbClr val="33866A"/>
                </a:solidFill>
                <a:highlight>
                  <a:srgbClr val="FFFEF2"/>
                </a:highlight>
                <a:latin typeface="Montserrat Ultra-Bold"/>
              </a:rPr>
              <a:t> Unified: Integrated Employee Attendance Management with QR Codes and Web-Based POS</a:t>
            </a:r>
          </a:p>
          <a:p>
            <a:pPr algn="ctr">
              <a:spcBef>
                <a:spcPct val="0"/>
              </a:spcBef>
            </a:pPr>
            <a:endParaRPr lang="en-US" sz="3600" spc="-150" dirty="0">
              <a:solidFill>
                <a:srgbClr val="33866A"/>
              </a:solidFill>
              <a:highlight>
                <a:srgbClr val="FFFEF2"/>
              </a:highlight>
              <a:latin typeface="Montserrat Ultra-Bold"/>
            </a:endParaRPr>
          </a:p>
        </p:txBody>
      </p:sp>
      <p:sp>
        <p:nvSpPr>
          <p:cNvPr id="18" name="Rectangle: Rounded Corners 17">
            <a:hlinkClick r:id="rId6" action="ppaction://hlinksldjump"/>
            <a:extLst>
              <a:ext uri="{FF2B5EF4-FFF2-40B4-BE49-F238E27FC236}">
                <a16:creationId xmlns:a16="http://schemas.microsoft.com/office/drawing/2014/main" id="{23A0AA05-CB3B-1539-3BA3-43845F7B7C05}"/>
              </a:ext>
            </a:extLst>
          </p:cNvPr>
          <p:cNvSpPr/>
          <p:nvPr/>
        </p:nvSpPr>
        <p:spPr>
          <a:xfrm>
            <a:off x="6045633" y="1979208"/>
            <a:ext cx="3555567"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GENERAL AND SPECIFIC OBJECTIVES OF THE STUDY</a:t>
            </a:r>
          </a:p>
        </p:txBody>
      </p:sp>
      <p:sp>
        <p:nvSpPr>
          <p:cNvPr id="19" name="Rectangle: Rounded Corners 18">
            <a:hlinkClick r:id="rId7" action="ppaction://hlinksldjump"/>
            <a:extLst>
              <a:ext uri="{FF2B5EF4-FFF2-40B4-BE49-F238E27FC236}">
                <a16:creationId xmlns:a16="http://schemas.microsoft.com/office/drawing/2014/main" id="{D80A298E-5800-995A-70F6-AC6309DBA2F3}"/>
              </a:ext>
            </a:extLst>
          </p:cNvPr>
          <p:cNvSpPr/>
          <p:nvPr/>
        </p:nvSpPr>
        <p:spPr>
          <a:xfrm>
            <a:off x="9906000" y="1979208"/>
            <a:ext cx="2514600"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CONCEPTUAL FRAMEWORK</a:t>
            </a:r>
          </a:p>
        </p:txBody>
      </p:sp>
      <p:sp>
        <p:nvSpPr>
          <p:cNvPr id="20" name="Rectangle: Rounded Corners 19">
            <a:hlinkClick r:id="rId8" action="ppaction://hlinksldjump"/>
            <a:extLst>
              <a:ext uri="{FF2B5EF4-FFF2-40B4-BE49-F238E27FC236}">
                <a16:creationId xmlns:a16="http://schemas.microsoft.com/office/drawing/2014/main" id="{897013C4-FE05-1DBE-16B2-63F0E388842E}"/>
              </a:ext>
            </a:extLst>
          </p:cNvPr>
          <p:cNvSpPr/>
          <p:nvPr/>
        </p:nvSpPr>
        <p:spPr>
          <a:xfrm>
            <a:off x="12725400" y="1943100"/>
            <a:ext cx="2514600"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1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PROPOSED METHODOLOGY</a:t>
            </a:r>
          </a:p>
        </p:txBody>
      </p:sp>
      <p:sp>
        <p:nvSpPr>
          <p:cNvPr id="25" name="Rectangle: Rounded Corners 24">
            <a:hlinkClick r:id="rId9" action="ppaction://hlinksldjump"/>
            <a:extLst>
              <a:ext uri="{FF2B5EF4-FFF2-40B4-BE49-F238E27FC236}">
                <a16:creationId xmlns:a16="http://schemas.microsoft.com/office/drawing/2014/main" id="{EB140516-F96E-826E-CACE-EE373B413B93}"/>
              </a:ext>
            </a:extLst>
          </p:cNvPr>
          <p:cNvSpPr/>
          <p:nvPr/>
        </p:nvSpPr>
        <p:spPr>
          <a:xfrm>
            <a:off x="328386" y="1943100"/>
            <a:ext cx="2514600"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TOPIC BACKGROUND</a:t>
            </a:r>
          </a:p>
        </p:txBody>
      </p:sp>
      <p:sp>
        <p:nvSpPr>
          <p:cNvPr id="30" name="Rectangle: Rounded Corners 29">
            <a:hlinkClick r:id="rId10" action="ppaction://hlinksldjump"/>
            <a:extLst>
              <a:ext uri="{FF2B5EF4-FFF2-40B4-BE49-F238E27FC236}">
                <a16:creationId xmlns:a16="http://schemas.microsoft.com/office/drawing/2014/main" id="{DC4C209A-15E2-7ED0-994B-BA61B12E2087}"/>
              </a:ext>
            </a:extLst>
          </p:cNvPr>
          <p:cNvSpPr/>
          <p:nvPr/>
        </p:nvSpPr>
        <p:spPr>
          <a:xfrm>
            <a:off x="3200400" y="1979208"/>
            <a:ext cx="2514600" cy="954492"/>
          </a:xfrm>
          <a:prstGeom prst="roundRect">
            <a:avLst/>
          </a:prstGeom>
          <a:solidFill>
            <a:srgbClr val="92D050"/>
          </a:solidFill>
          <a:ln>
            <a:solidFill>
              <a:srgbClr val="FFFEF2"/>
            </a:solidFill>
          </a:ln>
          <a:effectLst>
            <a:outerShdw blurRad="57785" dist="33020" dir="3180000" algn="ctr">
              <a:srgbClr val="000000">
                <a:alpha val="30000"/>
              </a:srgbClr>
            </a:outerShdw>
            <a:reflection blurRad="6350" stA="52000" endA="300" endPos="35000" dir="5400000" sy="-100000" algn="bl" rotWithShape="0"/>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bg1"/>
                </a:solidFill>
                <a:latin typeface="ADLaM Display" panose="020F0502020204030204" pitchFamily="2" charset="0"/>
                <a:ea typeface="ADLaM Display" panose="020F0502020204030204" pitchFamily="2" charset="0"/>
                <a:cs typeface="ADLaM Display" panose="020F0502020204030204" pitchFamily="2" charset="0"/>
              </a:rPr>
              <a:t>PROBLEM STATEMENT</a:t>
            </a:r>
          </a:p>
        </p:txBody>
      </p:sp>
      <p:sp>
        <p:nvSpPr>
          <p:cNvPr id="31" name="Oval 30">
            <a:hlinkClick r:id="rId11" action="ppaction://hlinksldjump"/>
            <a:extLst>
              <a:ext uri="{FF2B5EF4-FFF2-40B4-BE49-F238E27FC236}">
                <a16:creationId xmlns:a16="http://schemas.microsoft.com/office/drawing/2014/main" id="{F35E3FC8-A8B7-92A1-563B-62522F759576}"/>
              </a:ext>
            </a:extLst>
          </p:cNvPr>
          <p:cNvSpPr/>
          <p:nvPr/>
        </p:nvSpPr>
        <p:spPr>
          <a:xfrm>
            <a:off x="15986068" y="7952693"/>
            <a:ext cx="2073332" cy="2067607"/>
          </a:xfrm>
          <a:prstGeom prst="ellipse">
            <a:avLst/>
          </a:prstGeom>
          <a:solidFill>
            <a:srgbClr val="3386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hlinkClick r:id="rId12" action="ppaction://hlinksldjump"/>
            <a:extLst>
              <a:ext uri="{FF2B5EF4-FFF2-40B4-BE49-F238E27FC236}">
                <a16:creationId xmlns:a16="http://schemas.microsoft.com/office/drawing/2014/main" id="{16BFC39C-1DD3-4881-C47F-F0F9387FC2F8}"/>
              </a:ext>
            </a:extLst>
          </p:cNvPr>
          <p:cNvSpPr/>
          <p:nvPr/>
        </p:nvSpPr>
        <p:spPr>
          <a:xfrm>
            <a:off x="258734" y="7952693"/>
            <a:ext cx="2073332" cy="2067607"/>
          </a:xfrm>
          <a:prstGeom prst="ellipse">
            <a:avLst/>
          </a:prstGeom>
          <a:solidFill>
            <a:srgbClr val="3386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Graphic 34" descr="Exit with solid fill">
            <a:hlinkClick r:id="rId11" action="ppaction://hlinksldjump"/>
            <a:extLst>
              <a:ext uri="{FF2B5EF4-FFF2-40B4-BE49-F238E27FC236}">
                <a16:creationId xmlns:a16="http://schemas.microsoft.com/office/drawing/2014/main" id="{CB178C13-D244-1A9F-1743-9DC4A70F812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6580602" y="8324279"/>
            <a:ext cx="1258442" cy="1258442"/>
          </a:xfrm>
          <a:prstGeom prst="rect">
            <a:avLst/>
          </a:prstGeom>
          <a:effectLst>
            <a:outerShdw blurRad="50800" dist="38100" dir="13500000" algn="br" rotWithShape="0">
              <a:prstClr val="black">
                <a:alpha val="40000"/>
              </a:prstClr>
            </a:outerShdw>
          </a:effectLst>
        </p:spPr>
      </p:pic>
      <p:pic>
        <p:nvPicPr>
          <p:cNvPr id="36" name="Graphic 35" descr="House with solid fill">
            <a:hlinkClick r:id="rId12" action="ppaction://hlinksldjump"/>
            <a:extLst>
              <a:ext uri="{FF2B5EF4-FFF2-40B4-BE49-F238E27FC236}">
                <a16:creationId xmlns:a16="http://schemas.microsoft.com/office/drawing/2014/main" id="{08528DAB-70DC-606C-9F8F-F826E62CFA39}"/>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522963" y="8119822"/>
            <a:ext cx="1595140" cy="1595140"/>
          </a:xfrm>
          <a:prstGeom prst="rect">
            <a:avLst/>
          </a:prstGeom>
          <a:effectLst>
            <a:outerShdw blurRad="50800" dist="38100" dir="5400000" algn="t" rotWithShape="0">
              <a:prstClr val="black">
                <a:alpha val="40000"/>
              </a:prstClr>
            </a:outerShdw>
          </a:effectLst>
        </p:spPr>
      </p:pic>
      <p:pic>
        <p:nvPicPr>
          <p:cNvPr id="6" name="Graphic 5" descr="Rating 3 Star with solid fill">
            <a:extLst>
              <a:ext uri="{FF2B5EF4-FFF2-40B4-BE49-F238E27FC236}">
                <a16:creationId xmlns:a16="http://schemas.microsoft.com/office/drawing/2014/main" id="{A437EA31-19A8-51B0-36F7-369695FAE007}"/>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6427302" y="301171"/>
            <a:ext cx="914400" cy="914400"/>
          </a:xfrm>
          <a:prstGeom prst="rect">
            <a:avLst/>
          </a:prstGeom>
        </p:spPr>
      </p:pic>
      <p:sp>
        <p:nvSpPr>
          <p:cNvPr id="10" name="TextBox 9">
            <a:extLst>
              <a:ext uri="{FF2B5EF4-FFF2-40B4-BE49-F238E27FC236}">
                <a16:creationId xmlns:a16="http://schemas.microsoft.com/office/drawing/2014/main" id="{D3C3D6E6-C556-7D7E-7C2F-A594A65F43DA}"/>
              </a:ext>
            </a:extLst>
          </p:cNvPr>
          <p:cNvSpPr txBox="1"/>
          <p:nvPr/>
        </p:nvSpPr>
        <p:spPr>
          <a:xfrm>
            <a:off x="2144486" y="3238260"/>
            <a:ext cx="13999028" cy="646331"/>
          </a:xfrm>
          <a:prstGeom prst="rect">
            <a:avLst/>
          </a:prstGeom>
          <a:noFill/>
        </p:spPr>
        <p:txBody>
          <a:bodyPr wrap="square">
            <a:spAutoFit/>
          </a:bodyPr>
          <a:lstStyle/>
          <a:p>
            <a:pPr algn="ctr"/>
            <a:r>
              <a:rPr lang="en-US" sz="3600" dirty="0">
                <a:solidFill>
                  <a:schemeClr val="bg1"/>
                </a:solidFill>
                <a:latin typeface="Montserrat Ultra-Bold" panose="020B0604020202020204" charset="0"/>
                <a:cs typeface="Poppins ExtraBold" panose="00000900000000000000" pitchFamily="2" charset="0"/>
              </a:rPr>
              <a:t>GAP IN RESEARCH ADDRESSED BY THE PROPOSAL</a:t>
            </a:r>
            <a:endParaRPr lang="en-PH" sz="3600" dirty="0">
              <a:solidFill>
                <a:schemeClr val="bg1"/>
              </a:solidFill>
              <a:latin typeface="Montserrat Ultra-Bold" panose="020B0604020202020204" charset="0"/>
              <a:cs typeface="Poppins ExtraBold" panose="00000900000000000000" pitchFamily="2" charset="0"/>
            </a:endParaRPr>
          </a:p>
        </p:txBody>
      </p:sp>
      <p:sp>
        <p:nvSpPr>
          <p:cNvPr id="15" name="TextBox 14">
            <a:extLst>
              <a:ext uri="{FF2B5EF4-FFF2-40B4-BE49-F238E27FC236}">
                <a16:creationId xmlns:a16="http://schemas.microsoft.com/office/drawing/2014/main" id="{2F92A272-ED5E-07A4-8AAB-DB066A175658}"/>
              </a:ext>
            </a:extLst>
          </p:cNvPr>
          <p:cNvSpPr txBox="1"/>
          <p:nvPr/>
        </p:nvSpPr>
        <p:spPr>
          <a:xfrm>
            <a:off x="709006" y="3900920"/>
            <a:ext cx="17003037" cy="4093428"/>
          </a:xfrm>
          <a:prstGeom prst="rect">
            <a:avLst/>
          </a:prstGeom>
          <a:noFill/>
        </p:spPr>
        <p:txBody>
          <a:bodyPr wrap="square">
            <a:spAutoFit/>
          </a:bodyPr>
          <a:lstStyle/>
          <a:p>
            <a:pPr algn="ctr"/>
            <a:r>
              <a:rPr lang="en-US" sz="2600" dirty="0">
                <a:solidFill>
                  <a:schemeClr val="bg1"/>
                </a:solidFill>
                <a:latin typeface="Montserrat" panose="00000500000000000000" pitchFamily="2" charset="0"/>
              </a:rPr>
              <a:t>"</a:t>
            </a:r>
            <a:r>
              <a:rPr lang="en-US" sz="2600" dirty="0" err="1">
                <a:solidFill>
                  <a:schemeClr val="bg1"/>
                </a:solidFill>
                <a:latin typeface="Montserrat" panose="00000500000000000000" pitchFamily="2" charset="0"/>
              </a:rPr>
              <a:t>TadaPOS</a:t>
            </a:r>
            <a:r>
              <a:rPr lang="en-US" sz="2600" dirty="0">
                <a:solidFill>
                  <a:schemeClr val="bg1"/>
                </a:solidFill>
                <a:latin typeface="Montserrat" panose="00000500000000000000" pitchFamily="2" charset="0"/>
              </a:rPr>
              <a:t> Unified" effectively addresses a notable research gap within the field of retail management. This comprehensive solution seamlessly integrates employee attendance management, QR code technology, and web-based POS functionality, offering a holistic approach that surpasses the limitations of existing studies, which tend to focus on isolated aspects of retail operations. The proposal underscores the significance of real-time data-driven decision-making and underscores the competitive advantage that integrated systems can provide in the ever-evolving retail market. Furthermore, it recognizes the dynamism of business needs and provides a solution that is both flexible and scalable to adapt to changing requirements. "</a:t>
            </a:r>
            <a:r>
              <a:rPr lang="en-US" sz="2600" dirty="0" err="1">
                <a:solidFill>
                  <a:schemeClr val="bg1"/>
                </a:solidFill>
                <a:latin typeface="Montserrat" panose="00000500000000000000" pitchFamily="2" charset="0"/>
              </a:rPr>
              <a:t>TadaPOS</a:t>
            </a:r>
            <a:r>
              <a:rPr lang="en-US" sz="2600" dirty="0">
                <a:solidFill>
                  <a:schemeClr val="bg1"/>
                </a:solidFill>
                <a:latin typeface="Montserrat" panose="00000500000000000000" pitchFamily="2" charset="0"/>
              </a:rPr>
              <a:t> Unified" aims to make a substantial contribution to the understanding of integrated retail management systems, ultimately fostering operational excellence and informed decision-making in the retail industry.</a:t>
            </a:r>
          </a:p>
        </p:txBody>
      </p:sp>
      <p:sp>
        <p:nvSpPr>
          <p:cNvPr id="16" name="TextBox 15">
            <a:extLst>
              <a:ext uri="{FF2B5EF4-FFF2-40B4-BE49-F238E27FC236}">
                <a16:creationId xmlns:a16="http://schemas.microsoft.com/office/drawing/2014/main" id="{834435E4-ABD1-158A-24A3-C149A7E5B669}"/>
              </a:ext>
            </a:extLst>
          </p:cNvPr>
          <p:cNvSpPr txBox="1"/>
          <p:nvPr/>
        </p:nvSpPr>
        <p:spPr>
          <a:xfrm>
            <a:off x="2144486" y="3227375"/>
            <a:ext cx="13999028" cy="646331"/>
          </a:xfrm>
          <a:prstGeom prst="rect">
            <a:avLst/>
          </a:prstGeom>
          <a:noFill/>
        </p:spPr>
        <p:txBody>
          <a:bodyPr wrap="square">
            <a:spAutoFit/>
          </a:bodyPr>
          <a:lstStyle/>
          <a:p>
            <a:pPr algn="ctr"/>
            <a:r>
              <a:rPr lang="en-US" sz="3600" dirty="0">
                <a:solidFill>
                  <a:schemeClr val="bg1"/>
                </a:solidFill>
                <a:latin typeface="Montserrat Ultra-Bold" panose="020B0604020202020204" charset="0"/>
                <a:cs typeface="Poppins ExtraBold" panose="00000900000000000000" pitchFamily="2" charset="0"/>
              </a:rPr>
              <a:t>GAP IN RESEARCH ADDRESSED BY THE PROPOSAL</a:t>
            </a:r>
            <a:endParaRPr lang="en-PH" sz="3600" dirty="0">
              <a:solidFill>
                <a:schemeClr val="bg1"/>
              </a:solidFill>
              <a:latin typeface="Montserrat Ultra-Bold" panose="020B0604020202020204" charset="0"/>
              <a:cs typeface="Poppins ExtraBold" panose="00000900000000000000" pitchFamily="2" charset="0"/>
            </a:endParaRPr>
          </a:p>
        </p:txBody>
      </p:sp>
      <p:sp>
        <p:nvSpPr>
          <p:cNvPr id="5" name="Rectangle: Rounded Corners 4">
            <a:hlinkClick r:id="rId19" action="ppaction://hlinksldjump"/>
            <a:extLst>
              <a:ext uri="{FF2B5EF4-FFF2-40B4-BE49-F238E27FC236}">
                <a16:creationId xmlns:a16="http://schemas.microsoft.com/office/drawing/2014/main" id="{6DA1ED11-08BE-E644-7C6B-EE58C8B4AED9}"/>
              </a:ext>
            </a:extLst>
          </p:cNvPr>
          <p:cNvSpPr/>
          <p:nvPr/>
        </p:nvSpPr>
        <p:spPr>
          <a:xfrm>
            <a:off x="15560732" y="1979208"/>
            <a:ext cx="2514600"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EXPECTED OUTPUT</a:t>
            </a:r>
          </a:p>
        </p:txBody>
      </p:sp>
    </p:spTree>
    <p:extLst>
      <p:ext uri="{BB962C8B-B14F-4D97-AF65-F5344CB8AC3E}">
        <p14:creationId xmlns:p14="http://schemas.microsoft.com/office/powerpoint/2010/main" val="2435195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EF2"/>
        </a:solidFill>
        <a:effectLst/>
      </p:bgPr>
    </p:bg>
    <p:spTree>
      <p:nvGrpSpPr>
        <p:cNvPr id="1" name=""/>
        <p:cNvGrpSpPr/>
        <p:nvPr/>
      </p:nvGrpSpPr>
      <p:grpSpPr>
        <a:xfrm>
          <a:off x="0" y="0"/>
          <a:ext cx="0" cy="0"/>
          <a:chOff x="0" y="0"/>
          <a:chExt cx="0" cy="0"/>
        </a:xfrm>
      </p:grpSpPr>
      <p:grpSp>
        <p:nvGrpSpPr>
          <p:cNvPr id="2" name="Group 2"/>
          <p:cNvGrpSpPr/>
          <p:nvPr/>
        </p:nvGrpSpPr>
        <p:grpSpPr>
          <a:xfrm>
            <a:off x="0" y="1979208"/>
            <a:ext cx="18288000" cy="8383814"/>
            <a:chOff x="0" y="0"/>
            <a:chExt cx="4816593" cy="1863811"/>
          </a:xfrm>
        </p:grpSpPr>
        <p:sp>
          <p:nvSpPr>
            <p:cNvPr id="3" name="Freeform 3"/>
            <p:cNvSpPr/>
            <p:nvPr/>
          </p:nvSpPr>
          <p:spPr>
            <a:xfrm>
              <a:off x="0" y="0"/>
              <a:ext cx="4816592" cy="1863811"/>
            </a:xfrm>
            <a:custGeom>
              <a:avLst/>
              <a:gdLst/>
              <a:ahLst/>
              <a:cxnLst/>
              <a:rect l="l" t="t" r="r" b="b"/>
              <a:pathLst>
                <a:path w="4816592" h="1863811">
                  <a:moveTo>
                    <a:pt x="0" y="0"/>
                  </a:moveTo>
                  <a:lnTo>
                    <a:pt x="4816592" y="0"/>
                  </a:lnTo>
                  <a:lnTo>
                    <a:pt x="4816592" y="1863811"/>
                  </a:lnTo>
                  <a:lnTo>
                    <a:pt x="0" y="1863811"/>
                  </a:lnTo>
                  <a:close/>
                </a:path>
              </a:pathLst>
            </a:custGeom>
            <a:solidFill>
              <a:srgbClr val="216C53"/>
            </a:solidFill>
          </p:spPr>
          <p:txBody>
            <a:bodyPr/>
            <a:lstStyle/>
            <a:p>
              <a:endParaRPr lang="en-US"/>
            </a:p>
          </p:txBody>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2400294" y="154307"/>
            <a:ext cx="13677906" cy="1022268"/>
          </a:xfrm>
          <a:prstGeom prst="rect">
            <a:avLst/>
          </a:prstGeom>
        </p:spPr>
        <p:txBody>
          <a:bodyPr wrap="square" lIns="0" tIns="0" rIns="0" bIns="0" rtlCol="0" anchor="t">
            <a:spAutoFit/>
          </a:bodyPr>
          <a:lstStyle/>
          <a:p>
            <a:pPr>
              <a:lnSpc>
                <a:spcPts val="8620"/>
              </a:lnSpc>
              <a:spcBef>
                <a:spcPct val="0"/>
              </a:spcBef>
            </a:pPr>
            <a:r>
              <a:rPr lang="en-US" sz="6157" spc="-300" dirty="0">
                <a:solidFill>
                  <a:srgbClr val="216C53"/>
                </a:solidFill>
                <a:latin typeface="Montserrat Ultra-Bold"/>
              </a:rPr>
              <a:t>MINDORO </a:t>
            </a:r>
            <a:r>
              <a:rPr lang="en-US" sz="6157" spc="-300" dirty="0">
                <a:solidFill>
                  <a:srgbClr val="33866A"/>
                </a:solidFill>
                <a:latin typeface="Montserrat Ultra-Bold"/>
              </a:rPr>
              <a:t>STATE</a:t>
            </a:r>
            <a:r>
              <a:rPr lang="en-US" sz="6157" spc="-300" dirty="0">
                <a:solidFill>
                  <a:srgbClr val="216C53"/>
                </a:solidFill>
                <a:latin typeface="Montserrat Ultra-Bold"/>
              </a:rPr>
              <a:t> UNIVERSITY</a:t>
            </a:r>
            <a:endParaRPr lang="en-US" sz="6157" spc="-300" dirty="0">
              <a:solidFill>
                <a:srgbClr val="33866A"/>
              </a:solidFill>
              <a:latin typeface="Montserrat Ultra-Bold"/>
            </a:endParaRPr>
          </a:p>
        </p:txBody>
      </p:sp>
      <p:sp>
        <p:nvSpPr>
          <p:cNvPr id="27" name="Freeform 27"/>
          <p:cNvSpPr/>
          <p:nvPr/>
        </p:nvSpPr>
        <p:spPr>
          <a:xfrm rot="-5400000" flipV="1">
            <a:off x="16884502" y="8883502"/>
            <a:ext cx="1403498" cy="1403498"/>
          </a:xfrm>
          <a:custGeom>
            <a:avLst/>
            <a:gdLst/>
            <a:ahLst/>
            <a:cxnLst/>
            <a:rect l="l" t="t" r="r" b="b"/>
            <a:pathLst>
              <a:path w="1403498" h="1403498">
                <a:moveTo>
                  <a:pt x="0" y="1403498"/>
                </a:moveTo>
                <a:lnTo>
                  <a:pt x="1403498" y="1403498"/>
                </a:lnTo>
                <a:lnTo>
                  <a:pt x="1403498" y="0"/>
                </a:lnTo>
                <a:lnTo>
                  <a:pt x="0" y="0"/>
                </a:lnTo>
                <a:lnTo>
                  <a:pt x="0" y="1403498"/>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8" name="TextBox 8">
            <a:extLst>
              <a:ext uri="{FF2B5EF4-FFF2-40B4-BE49-F238E27FC236}">
                <a16:creationId xmlns:a16="http://schemas.microsoft.com/office/drawing/2014/main" id="{6FE92723-2310-67E8-2D7F-E66AFCF53251}"/>
              </a:ext>
            </a:extLst>
          </p:cNvPr>
          <p:cNvSpPr txBox="1"/>
          <p:nvPr/>
        </p:nvSpPr>
        <p:spPr>
          <a:xfrm>
            <a:off x="2400294" y="1104900"/>
            <a:ext cx="13677906" cy="615553"/>
          </a:xfrm>
          <a:prstGeom prst="rect">
            <a:avLst/>
          </a:prstGeom>
        </p:spPr>
        <p:txBody>
          <a:bodyPr wrap="square" lIns="0" tIns="0" rIns="0" bIns="0" rtlCol="0" anchor="t">
            <a:spAutoFit/>
          </a:bodyPr>
          <a:lstStyle/>
          <a:p>
            <a:pPr>
              <a:spcBef>
                <a:spcPct val="0"/>
              </a:spcBef>
            </a:pPr>
            <a:r>
              <a:rPr lang="en-US" sz="2000" spc="-150" dirty="0">
                <a:solidFill>
                  <a:srgbClr val="33866A"/>
                </a:solidFill>
                <a:latin typeface="Montserrat Ultra-Bold"/>
              </a:rPr>
              <a:t>COLLEGE OF COMPUTER STUDIES</a:t>
            </a:r>
          </a:p>
          <a:p>
            <a:pPr>
              <a:spcBef>
                <a:spcPct val="0"/>
              </a:spcBef>
            </a:pPr>
            <a:r>
              <a:rPr lang="en-US" sz="2000" spc="-150" dirty="0">
                <a:solidFill>
                  <a:srgbClr val="33866A"/>
                </a:solidFill>
                <a:latin typeface="Montserrat Ultra-Bold"/>
              </a:rPr>
              <a:t>BACHELOR OF SCIENCE IN INFORMATION TECHNOLOGY</a:t>
            </a:r>
          </a:p>
        </p:txBody>
      </p:sp>
      <p:pic>
        <p:nvPicPr>
          <p:cNvPr id="43" name="Picture 42" descr="A logo of a university&#10;&#10;Description automatically generated">
            <a:extLst>
              <a:ext uri="{FF2B5EF4-FFF2-40B4-BE49-F238E27FC236}">
                <a16:creationId xmlns:a16="http://schemas.microsoft.com/office/drawing/2014/main" id="{738DC2DF-868A-09B2-42CA-6ACC2D7604B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523" y="-44301"/>
            <a:ext cx="2216076" cy="2139801"/>
          </a:xfrm>
          <a:prstGeom prst="rect">
            <a:avLst/>
          </a:prstGeom>
        </p:spPr>
      </p:pic>
      <p:sp>
        <p:nvSpPr>
          <p:cNvPr id="72" name="Freeform 27">
            <a:extLst>
              <a:ext uri="{FF2B5EF4-FFF2-40B4-BE49-F238E27FC236}">
                <a16:creationId xmlns:a16="http://schemas.microsoft.com/office/drawing/2014/main" id="{96D41DEA-42B0-E62D-37A0-30B1DAA89C63}"/>
              </a:ext>
            </a:extLst>
          </p:cNvPr>
          <p:cNvSpPr/>
          <p:nvPr/>
        </p:nvSpPr>
        <p:spPr>
          <a:xfrm flipV="1">
            <a:off x="7257" y="8921602"/>
            <a:ext cx="1403498" cy="1403498"/>
          </a:xfrm>
          <a:custGeom>
            <a:avLst/>
            <a:gdLst/>
            <a:ahLst/>
            <a:cxnLst/>
            <a:rect l="l" t="t" r="r" b="b"/>
            <a:pathLst>
              <a:path w="1403498" h="1403498">
                <a:moveTo>
                  <a:pt x="0" y="1403498"/>
                </a:moveTo>
                <a:lnTo>
                  <a:pt x="1403498" y="1403498"/>
                </a:lnTo>
                <a:lnTo>
                  <a:pt x="1403498" y="0"/>
                </a:lnTo>
                <a:lnTo>
                  <a:pt x="0" y="0"/>
                </a:lnTo>
                <a:lnTo>
                  <a:pt x="0" y="1403498"/>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26" name="AutoShape 4">
            <a:extLst>
              <a:ext uri="{FF2B5EF4-FFF2-40B4-BE49-F238E27FC236}">
                <a16:creationId xmlns:a16="http://schemas.microsoft.com/office/drawing/2014/main" id="{8FCE384E-863D-B94F-913B-970ED8AAA99B}"/>
              </a:ext>
            </a:extLst>
          </p:cNvPr>
          <p:cNvSpPr/>
          <p:nvPr/>
        </p:nvSpPr>
        <p:spPr>
          <a:xfrm flipV="1">
            <a:off x="1665772" y="8877300"/>
            <a:ext cx="14869628" cy="40092"/>
          </a:xfrm>
          <a:prstGeom prst="line">
            <a:avLst/>
          </a:prstGeom>
          <a:ln w="3175" cap="flat">
            <a:solidFill>
              <a:srgbClr val="FFFEF2"/>
            </a:solidFill>
            <a:prstDash val="solid"/>
            <a:headEnd type="none" w="sm" len="sm"/>
            <a:tailEnd type="none" w="sm" len="sm"/>
          </a:ln>
        </p:spPr>
        <p:txBody>
          <a:bodyPr/>
          <a:lstStyle/>
          <a:p>
            <a:endParaRPr lang="en-US"/>
          </a:p>
        </p:txBody>
      </p:sp>
      <p:sp>
        <p:nvSpPr>
          <p:cNvPr id="13" name="TextBox 12">
            <a:extLst>
              <a:ext uri="{FF2B5EF4-FFF2-40B4-BE49-F238E27FC236}">
                <a16:creationId xmlns:a16="http://schemas.microsoft.com/office/drawing/2014/main" id="{FE8E30F0-DC7D-5A3C-231C-3B447CF4BD7E}"/>
              </a:ext>
            </a:extLst>
          </p:cNvPr>
          <p:cNvSpPr txBox="1"/>
          <p:nvPr/>
        </p:nvSpPr>
        <p:spPr>
          <a:xfrm>
            <a:off x="2559232" y="8953500"/>
            <a:ext cx="13118734" cy="1754326"/>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algn="ctr">
              <a:spcBef>
                <a:spcPct val="0"/>
              </a:spcBef>
            </a:pPr>
            <a:r>
              <a:rPr lang="en-US" sz="3600" spc="-150" dirty="0" err="1">
                <a:solidFill>
                  <a:srgbClr val="33866A"/>
                </a:solidFill>
                <a:highlight>
                  <a:srgbClr val="FFFEF2"/>
                </a:highlight>
                <a:latin typeface="Montserrat Ultra-Bold"/>
              </a:rPr>
              <a:t>TadaPOS</a:t>
            </a:r>
            <a:r>
              <a:rPr lang="en-US" sz="3600" spc="-150" dirty="0">
                <a:solidFill>
                  <a:srgbClr val="33866A"/>
                </a:solidFill>
                <a:highlight>
                  <a:srgbClr val="FFFEF2"/>
                </a:highlight>
                <a:latin typeface="Montserrat Ultra-Bold"/>
              </a:rPr>
              <a:t> Unified: Integrated Employee Attendance Management with QR Codes and Web-Based POS</a:t>
            </a:r>
          </a:p>
          <a:p>
            <a:pPr algn="ctr">
              <a:spcBef>
                <a:spcPct val="0"/>
              </a:spcBef>
            </a:pPr>
            <a:endParaRPr lang="en-US" sz="3600" spc="-150" dirty="0">
              <a:solidFill>
                <a:srgbClr val="33866A"/>
              </a:solidFill>
              <a:highlight>
                <a:srgbClr val="FFFEF2"/>
              </a:highlight>
              <a:latin typeface="Montserrat Ultra-Bold"/>
            </a:endParaRPr>
          </a:p>
        </p:txBody>
      </p:sp>
      <p:sp>
        <p:nvSpPr>
          <p:cNvPr id="18" name="Rectangle: Rounded Corners 17">
            <a:hlinkClick r:id="rId5" action="ppaction://hlinksldjump"/>
            <a:extLst>
              <a:ext uri="{FF2B5EF4-FFF2-40B4-BE49-F238E27FC236}">
                <a16:creationId xmlns:a16="http://schemas.microsoft.com/office/drawing/2014/main" id="{23A0AA05-CB3B-1539-3BA3-43845F7B7C05}"/>
              </a:ext>
            </a:extLst>
          </p:cNvPr>
          <p:cNvSpPr/>
          <p:nvPr/>
        </p:nvSpPr>
        <p:spPr>
          <a:xfrm>
            <a:off x="6045633" y="1979208"/>
            <a:ext cx="3555567" cy="954492"/>
          </a:xfrm>
          <a:prstGeom prst="roundRect">
            <a:avLst/>
          </a:prstGeom>
          <a:solidFill>
            <a:srgbClr val="92D050"/>
          </a:solidFill>
          <a:ln>
            <a:solidFill>
              <a:schemeClr val="bg1"/>
            </a:solidFill>
          </a:ln>
          <a:effectLst>
            <a:outerShdw blurRad="57785" dist="33020" dir="3180000" algn="ctr">
              <a:srgbClr val="000000">
                <a:alpha val="30000"/>
              </a:srgbClr>
            </a:outerShdw>
            <a:reflection blurRad="6350" stA="52000" endA="300" endPos="35000" dir="5400000" sy="-100000" algn="bl" rotWithShape="0"/>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GENERAL AND SPECIFIC OBJECTIVES OF THE STUDY</a:t>
            </a:r>
          </a:p>
        </p:txBody>
      </p:sp>
      <p:sp>
        <p:nvSpPr>
          <p:cNvPr id="19" name="Rectangle: Rounded Corners 18">
            <a:hlinkClick r:id="rId6" action="ppaction://hlinksldjump"/>
            <a:extLst>
              <a:ext uri="{FF2B5EF4-FFF2-40B4-BE49-F238E27FC236}">
                <a16:creationId xmlns:a16="http://schemas.microsoft.com/office/drawing/2014/main" id="{D80A298E-5800-995A-70F6-AC6309DBA2F3}"/>
              </a:ext>
            </a:extLst>
          </p:cNvPr>
          <p:cNvSpPr/>
          <p:nvPr/>
        </p:nvSpPr>
        <p:spPr>
          <a:xfrm>
            <a:off x="9906000" y="1979208"/>
            <a:ext cx="2514600"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CONCEPTUAL FRAMEWORK</a:t>
            </a:r>
          </a:p>
        </p:txBody>
      </p:sp>
      <p:sp>
        <p:nvSpPr>
          <p:cNvPr id="20" name="Rectangle: Rounded Corners 19">
            <a:hlinkClick r:id="rId7" action="ppaction://hlinksldjump"/>
            <a:extLst>
              <a:ext uri="{FF2B5EF4-FFF2-40B4-BE49-F238E27FC236}">
                <a16:creationId xmlns:a16="http://schemas.microsoft.com/office/drawing/2014/main" id="{897013C4-FE05-1DBE-16B2-63F0E388842E}"/>
              </a:ext>
            </a:extLst>
          </p:cNvPr>
          <p:cNvSpPr/>
          <p:nvPr/>
        </p:nvSpPr>
        <p:spPr>
          <a:xfrm>
            <a:off x="12725400" y="1943100"/>
            <a:ext cx="2514600"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1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PROPOSED METHODOLOGY</a:t>
            </a:r>
          </a:p>
        </p:txBody>
      </p:sp>
      <p:sp>
        <p:nvSpPr>
          <p:cNvPr id="25" name="Rectangle: Rounded Corners 24">
            <a:hlinkClick r:id="rId8" action="ppaction://hlinksldjump"/>
            <a:extLst>
              <a:ext uri="{FF2B5EF4-FFF2-40B4-BE49-F238E27FC236}">
                <a16:creationId xmlns:a16="http://schemas.microsoft.com/office/drawing/2014/main" id="{EB140516-F96E-826E-CACE-EE373B413B93}"/>
              </a:ext>
            </a:extLst>
          </p:cNvPr>
          <p:cNvSpPr/>
          <p:nvPr/>
        </p:nvSpPr>
        <p:spPr>
          <a:xfrm>
            <a:off x="305889" y="1943100"/>
            <a:ext cx="2514600"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TOPIC BACKGROUND</a:t>
            </a:r>
          </a:p>
        </p:txBody>
      </p:sp>
      <p:sp>
        <p:nvSpPr>
          <p:cNvPr id="30" name="Rectangle: Rounded Corners 29">
            <a:hlinkClick r:id="rId9" action="ppaction://hlinksldjump"/>
            <a:extLst>
              <a:ext uri="{FF2B5EF4-FFF2-40B4-BE49-F238E27FC236}">
                <a16:creationId xmlns:a16="http://schemas.microsoft.com/office/drawing/2014/main" id="{DC4C209A-15E2-7ED0-994B-BA61B12E2087}"/>
              </a:ext>
            </a:extLst>
          </p:cNvPr>
          <p:cNvSpPr/>
          <p:nvPr/>
        </p:nvSpPr>
        <p:spPr>
          <a:xfrm>
            <a:off x="3207658" y="1979208"/>
            <a:ext cx="2514600" cy="954492"/>
          </a:xfrm>
          <a:prstGeom prst="roundRect">
            <a:avLst/>
          </a:prstGeom>
          <a:solidFill>
            <a:schemeClr val="bg2"/>
          </a:solidFill>
          <a:ln>
            <a:solidFill>
              <a:srgbClr val="FFFEF2"/>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F0502020204030204" pitchFamily="2" charset="0"/>
                <a:ea typeface="ADLaM Display" panose="020F0502020204030204" pitchFamily="2" charset="0"/>
                <a:cs typeface="ADLaM Display" panose="020F0502020204030204" pitchFamily="2" charset="0"/>
              </a:rPr>
              <a:t>PROBLEM STATEMENT</a:t>
            </a:r>
          </a:p>
        </p:txBody>
      </p:sp>
      <p:sp>
        <p:nvSpPr>
          <p:cNvPr id="5" name="Oval 4">
            <a:hlinkClick r:id="rId10" action="ppaction://hlinksldjump"/>
            <a:extLst>
              <a:ext uri="{FF2B5EF4-FFF2-40B4-BE49-F238E27FC236}">
                <a16:creationId xmlns:a16="http://schemas.microsoft.com/office/drawing/2014/main" id="{FAB7DE9A-97DC-C53E-1802-9E21DEF49A4A}"/>
              </a:ext>
            </a:extLst>
          </p:cNvPr>
          <p:cNvSpPr/>
          <p:nvPr/>
        </p:nvSpPr>
        <p:spPr>
          <a:xfrm>
            <a:off x="16002000" y="7952693"/>
            <a:ext cx="2073332" cy="2067607"/>
          </a:xfrm>
          <a:prstGeom prst="ellipse">
            <a:avLst/>
          </a:prstGeom>
          <a:solidFill>
            <a:srgbClr val="3386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hlinkClick r:id="rId11" action="ppaction://hlinksldjump"/>
            <a:extLst>
              <a:ext uri="{FF2B5EF4-FFF2-40B4-BE49-F238E27FC236}">
                <a16:creationId xmlns:a16="http://schemas.microsoft.com/office/drawing/2014/main" id="{4C6AE35B-A194-B372-3CBC-F105B584E275}"/>
              </a:ext>
            </a:extLst>
          </p:cNvPr>
          <p:cNvSpPr/>
          <p:nvPr/>
        </p:nvSpPr>
        <p:spPr>
          <a:xfrm>
            <a:off x="258734" y="7952693"/>
            <a:ext cx="2073332" cy="2067607"/>
          </a:xfrm>
          <a:prstGeom prst="ellipse">
            <a:avLst/>
          </a:prstGeom>
          <a:solidFill>
            <a:srgbClr val="3386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Graphic 15" descr="Exit with solid fill">
            <a:hlinkClick r:id="rId10" action="ppaction://hlinksldjump"/>
            <a:extLst>
              <a:ext uri="{FF2B5EF4-FFF2-40B4-BE49-F238E27FC236}">
                <a16:creationId xmlns:a16="http://schemas.microsoft.com/office/drawing/2014/main" id="{D455884B-06E7-CDBF-04C1-EBBF01043FB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6580602" y="8324279"/>
            <a:ext cx="1258442" cy="1258442"/>
          </a:xfrm>
          <a:prstGeom prst="rect">
            <a:avLst/>
          </a:prstGeom>
          <a:effectLst>
            <a:outerShdw blurRad="50800" dist="38100" dir="13500000" algn="br" rotWithShape="0">
              <a:prstClr val="black">
                <a:alpha val="40000"/>
              </a:prstClr>
            </a:outerShdw>
          </a:effectLst>
        </p:spPr>
      </p:pic>
      <p:pic>
        <p:nvPicPr>
          <p:cNvPr id="22" name="Graphic 21" descr="House with solid fill">
            <a:hlinkClick r:id="rId11" action="ppaction://hlinksldjump"/>
            <a:extLst>
              <a:ext uri="{FF2B5EF4-FFF2-40B4-BE49-F238E27FC236}">
                <a16:creationId xmlns:a16="http://schemas.microsoft.com/office/drawing/2014/main" id="{210C17A2-1DD4-5929-2371-854FF81BAD13}"/>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22963" y="8119822"/>
            <a:ext cx="1595140" cy="1595140"/>
          </a:xfrm>
          <a:prstGeom prst="rect">
            <a:avLst/>
          </a:prstGeom>
          <a:effectLst>
            <a:outerShdw blurRad="50800" dist="38100" dir="5400000" algn="t" rotWithShape="0">
              <a:prstClr val="black">
                <a:alpha val="40000"/>
              </a:prstClr>
            </a:outerShdw>
          </a:effectLst>
        </p:spPr>
      </p:pic>
      <p:sp>
        <p:nvSpPr>
          <p:cNvPr id="24" name="TextBox 23">
            <a:extLst>
              <a:ext uri="{FF2B5EF4-FFF2-40B4-BE49-F238E27FC236}">
                <a16:creationId xmlns:a16="http://schemas.microsoft.com/office/drawing/2014/main" id="{C0006ED6-6F54-0312-C80B-989167A1D3F3}"/>
              </a:ext>
            </a:extLst>
          </p:cNvPr>
          <p:cNvSpPr txBox="1"/>
          <p:nvPr/>
        </p:nvSpPr>
        <p:spPr>
          <a:xfrm>
            <a:off x="201512" y="3009900"/>
            <a:ext cx="17798147" cy="5016758"/>
          </a:xfrm>
          <a:prstGeom prst="rect">
            <a:avLst/>
          </a:prstGeom>
          <a:noFill/>
        </p:spPr>
        <p:txBody>
          <a:bodyPr wrap="square">
            <a:spAutoFit/>
          </a:bodyPr>
          <a:lstStyle/>
          <a:p>
            <a:pPr algn="l"/>
            <a:r>
              <a:rPr lang="en-US" sz="2000" b="1" i="0" dirty="0">
                <a:solidFill>
                  <a:schemeClr val="bg1"/>
                </a:solidFill>
                <a:effectLst/>
                <a:highlight>
                  <a:srgbClr val="92D050"/>
                </a:highlight>
                <a:latin typeface="Montserrat" panose="00000500000000000000" pitchFamily="2" charset="0"/>
              </a:rPr>
              <a:t>General Objective:</a:t>
            </a:r>
            <a:r>
              <a:rPr lang="en-US" sz="2000" b="0" i="0" dirty="0">
                <a:solidFill>
                  <a:schemeClr val="bg1"/>
                </a:solidFill>
                <a:effectLst/>
                <a:highlight>
                  <a:srgbClr val="92D050"/>
                </a:highlight>
                <a:latin typeface="Montserrat" panose="00000500000000000000" pitchFamily="2" charset="0"/>
              </a:rPr>
              <a:t> </a:t>
            </a:r>
            <a:r>
              <a:rPr lang="en-US" sz="2000" b="0" i="0" dirty="0">
                <a:solidFill>
                  <a:schemeClr val="bg1"/>
                </a:solidFill>
                <a:effectLst/>
                <a:latin typeface="Montserrat" panose="00000500000000000000" pitchFamily="2" charset="0"/>
              </a:rPr>
              <a:t>To develop an integrated Employee Attendance Management System with QR Codes and a Web-Based Point of Sale (POS) system tailored to meet the specific operational needs of </a:t>
            </a:r>
            <a:r>
              <a:rPr lang="en-US" sz="2000" b="0" i="0" dirty="0" err="1">
                <a:solidFill>
                  <a:schemeClr val="bg1"/>
                </a:solidFill>
                <a:effectLst/>
                <a:latin typeface="Montserrat" panose="00000500000000000000" pitchFamily="2" charset="0"/>
              </a:rPr>
              <a:t>Tadena</a:t>
            </a:r>
            <a:r>
              <a:rPr lang="en-US" sz="2000" b="0" i="0" dirty="0">
                <a:solidFill>
                  <a:schemeClr val="bg1"/>
                </a:solidFill>
                <a:effectLst/>
                <a:latin typeface="Montserrat" panose="00000500000000000000" pitchFamily="2" charset="0"/>
              </a:rPr>
              <a:t> Dumas General Merchandise.</a:t>
            </a:r>
            <a:br>
              <a:rPr lang="en-US" sz="2000" b="0" i="0" dirty="0">
                <a:solidFill>
                  <a:schemeClr val="bg1"/>
                </a:solidFill>
                <a:effectLst/>
                <a:latin typeface="Montserrat" panose="00000500000000000000" pitchFamily="2" charset="0"/>
              </a:rPr>
            </a:br>
            <a:endParaRPr lang="en-US" sz="2000" b="0" i="0" dirty="0">
              <a:solidFill>
                <a:schemeClr val="bg1"/>
              </a:solidFill>
              <a:effectLst/>
              <a:latin typeface="Montserrat" panose="00000500000000000000" pitchFamily="2" charset="0"/>
            </a:endParaRPr>
          </a:p>
          <a:p>
            <a:pPr algn="l"/>
            <a:r>
              <a:rPr lang="en-US" sz="2000" b="1" i="0" dirty="0">
                <a:solidFill>
                  <a:schemeClr val="bg1"/>
                </a:solidFill>
                <a:effectLst/>
                <a:highlight>
                  <a:srgbClr val="92D050"/>
                </a:highlight>
                <a:latin typeface="Montserrat" panose="00000500000000000000" pitchFamily="2" charset="0"/>
              </a:rPr>
              <a:t>Specific Objectives:</a:t>
            </a:r>
            <a:endParaRPr lang="en-US" sz="2000" b="0" i="0" dirty="0">
              <a:solidFill>
                <a:schemeClr val="bg1"/>
              </a:solidFill>
              <a:effectLst/>
              <a:highlight>
                <a:srgbClr val="92D050"/>
              </a:highlight>
              <a:latin typeface="Montserrat" panose="00000500000000000000" pitchFamily="2" charset="0"/>
            </a:endParaRPr>
          </a:p>
          <a:p>
            <a:pPr algn="l"/>
            <a:endParaRPr lang="en-US" sz="2000" b="1" i="0" dirty="0">
              <a:solidFill>
                <a:schemeClr val="bg1"/>
              </a:solidFill>
              <a:effectLst/>
              <a:highlight>
                <a:srgbClr val="92D050"/>
              </a:highlight>
              <a:latin typeface="Montserrat" panose="00000500000000000000" pitchFamily="2" charset="0"/>
            </a:endParaRPr>
          </a:p>
          <a:p>
            <a:pPr algn="l"/>
            <a:r>
              <a:rPr lang="en-US" sz="2000" b="1" i="0" dirty="0">
                <a:solidFill>
                  <a:schemeClr val="bg1"/>
                </a:solidFill>
                <a:effectLst/>
                <a:highlight>
                  <a:srgbClr val="92D050"/>
                </a:highlight>
                <a:latin typeface="Montserrat" panose="00000500000000000000" pitchFamily="2" charset="0"/>
              </a:rPr>
              <a:t>Design a Customized Entity-Relationship Diagram (ERD):</a:t>
            </a:r>
            <a:r>
              <a:rPr lang="en-US" sz="2000" b="0" i="0" dirty="0">
                <a:solidFill>
                  <a:schemeClr val="bg1"/>
                </a:solidFill>
                <a:effectLst/>
                <a:highlight>
                  <a:srgbClr val="92D050"/>
                </a:highlight>
                <a:latin typeface="Montserrat" panose="00000500000000000000" pitchFamily="2" charset="0"/>
              </a:rPr>
              <a:t> </a:t>
            </a:r>
            <a:r>
              <a:rPr lang="en-US" sz="2000" b="0" i="0" dirty="0">
                <a:solidFill>
                  <a:schemeClr val="bg1"/>
                </a:solidFill>
                <a:effectLst/>
                <a:latin typeface="Montserrat" panose="00000500000000000000" pitchFamily="2" charset="0"/>
              </a:rPr>
              <a:t>Create a bespoke ERD that aligns with </a:t>
            </a:r>
            <a:r>
              <a:rPr lang="en-US" sz="2000" b="0" i="0" dirty="0" err="1">
                <a:solidFill>
                  <a:schemeClr val="bg1"/>
                </a:solidFill>
                <a:effectLst/>
                <a:latin typeface="Montserrat" panose="00000500000000000000" pitchFamily="2" charset="0"/>
              </a:rPr>
              <a:t>Tadena</a:t>
            </a:r>
            <a:r>
              <a:rPr lang="en-US" sz="2000" b="0" i="0" dirty="0">
                <a:solidFill>
                  <a:schemeClr val="bg1"/>
                </a:solidFill>
                <a:effectLst/>
                <a:latin typeface="Montserrat" panose="00000500000000000000" pitchFamily="2" charset="0"/>
              </a:rPr>
              <a:t> Dumas General Merchandise's operational structure, serving as the foundation for system development.</a:t>
            </a:r>
          </a:p>
          <a:p>
            <a:pPr algn="l"/>
            <a:endParaRPr lang="en-US" sz="500" b="0" i="0" dirty="0">
              <a:solidFill>
                <a:schemeClr val="bg1"/>
              </a:solidFill>
              <a:effectLst/>
              <a:latin typeface="Montserrat" panose="00000500000000000000" pitchFamily="2" charset="0"/>
            </a:endParaRPr>
          </a:p>
          <a:p>
            <a:pPr algn="l"/>
            <a:r>
              <a:rPr lang="en-US" sz="2000" b="1" i="0" dirty="0">
                <a:solidFill>
                  <a:schemeClr val="bg1"/>
                </a:solidFill>
                <a:effectLst/>
                <a:highlight>
                  <a:srgbClr val="92D050"/>
                </a:highlight>
                <a:latin typeface="Montserrat" panose="00000500000000000000" pitchFamily="2" charset="0"/>
              </a:rPr>
              <a:t>User-Centric GUI Design:</a:t>
            </a:r>
            <a:r>
              <a:rPr lang="en-US" sz="2000" b="0" i="0" dirty="0">
                <a:solidFill>
                  <a:schemeClr val="bg1"/>
                </a:solidFill>
                <a:effectLst/>
                <a:highlight>
                  <a:srgbClr val="92D050"/>
                </a:highlight>
                <a:latin typeface="Montserrat" panose="00000500000000000000" pitchFamily="2" charset="0"/>
              </a:rPr>
              <a:t> </a:t>
            </a:r>
            <a:r>
              <a:rPr lang="en-US" sz="2000" b="0" i="0" dirty="0">
                <a:solidFill>
                  <a:schemeClr val="bg1"/>
                </a:solidFill>
                <a:effectLst/>
                <a:latin typeface="Montserrat" panose="00000500000000000000" pitchFamily="2" charset="0"/>
              </a:rPr>
              <a:t>Design a user interface (GUI) that adheres to </a:t>
            </a:r>
            <a:r>
              <a:rPr lang="en-US" sz="2000" b="0" i="0" dirty="0" err="1">
                <a:solidFill>
                  <a:schemeClr val="bg1"/>
                </a:solidFill>
                <a:effectLst/>
                <a:latin typeface="Montserrat" panose="00000500000000000000" pitchFamily="2" charset="0"/>
              </a:rPr>
              <a:t>Tadena</a:t>
            </a:r>
            <a:r>
              <a:rPr lang="en-US" sz="2000" b="0" i="0" dirty="0">
                <a:solidFill>
                  <a:schemeClr val="bg1"/>
                </a:solidFill>
                <a:effectLst/>
                <a:latin typeface="Montserrat" panose="00000500000000000000" pitchFamily="2" charset="0"/>
              </a:rPr>
              <a:t> Dumas General Merchandise's branding and usability guidelines, aiming to achieve an average user satisfaction rating of at least 4 out of 5 in usability testing.</a:t>
            </a:r>
          </a:p>
          <a:p>
            <a:pPr algn="l"/>
            <a:endParaRPr lang="en-US" sz="500" b="0" i="0" dirty="0">
              <a:solidFill>
                <a:schemeClr val="bg1"/>
              </a:solidFill>
              <a:effectLst/>
              <a:latin typeface="Montserrat" panose="00000500000000000000" pitchFamily="2" charset="0"/>
            </a:endParaRPr>
          </a:p>
          <a:p>
            <a:pPr algn="l"/>
            <a:r>
              <a:rPr lang="en-US" sz="2000" b="1" i="0" dirty="0">
                <a:solidFill>
                  <a:schemeClr val="bg1"/>
                </a:solidFill>
                <a:effectLst/>
                <a:highlight>
                  <a:srgbClr val="92D050"/>
                </a:highlight>
                <a:latin typeface="Montserrat" panose="00000500000000000000" pitchFamily="2" charset="0"/>
              </a:rPr>
              <a:t>Database Development:</a:t>
            </a:r>
            <a:r>
              <a:rPr lang="en-US" sz="2000" b="0" i="0" dirty="0">
                <a:solidFill>
                  <a:schemeClr val="bg1"/>
                </a:solidFill>
                <a:effectLst/>
                <a:highlight>
                  <a:srgbClr val="92D050"/>
                </a:highlight>
                <a:latin typeface="Montserrat" panose="00000500000000000000" pitchFamily="2" charset="0"/>
              </a:rPr>
              <a:t> </a:t>
            </a:r>
            <a:r>
              <a:rPr lang="en-US" sz="2000" b="0" i="0" dirty="0">
                <a:solidFill>
                  <a:schemeClr val="bg1"/>
                </a:solidFill>
                <a:effectLst/>
                <a:latin typeface="Montserrat" panose="00000500000000000000" pitchFamily="2" charset="0"/>
              </a:rPr>
              <a:t>Develop a robust database system based on the ERD, meeting </a:t>
            </a:r>
            <a:r>
              <a:rPr lang="en-US" sz="2000" b="0" i="0" dirty="0" err="1">
                <a:solidFill>
                  <a:schemeClr val="bg1"/>
                </a:solidFill>
                <a:effectLst/>
                <a:latin typeface="Montserrat" panose="00000500000000000000" pitchFamily="2" charset="0"/>
              </a:rPr>
              <a:t>Tadena</a:t>
            </a:r>
            <a:r>
              <a:rPr lang="en-US" sz="2000" b="0" i="0" dirty="0">
                <a:solidFill>
                  <a:schemeClr val="bg1"/>
                </a:solidFill>
                <a:effectLst/>
                <a:latin typeface="Montserrat" panose="00000500000000000000" pitchFamily="2" charset="0"/>
              </a:rPr>
              <a:t> Dumas General Merchandise's data requirements with a minimum data accuracy rate of 95%.</a:t>
            </a:r>
          </a:p>
          <a:p>
            <a:pPr algn="l"/>
            <a:endParaRPr lang="en-US" sz="500" b="0" i="0" dirty="0">
              <a:solidFill>
                <a:schemeClr val="bg1"/>
              </a:solidFill>
              <a:effectLst/>
              <a:latin typeface="Montserrat" panose="00000500000000000000" pitchFamily="2" charset="0"/>
            </a:endParaRPr>
          </a:p>
          <a:p>
            <a:pPr algn="l"/>
            <a:r>
              <a:rPr lang="en-US" sz="2000" b="1" i="0" dirty="0">
                <a:solidFill>
                  <a:schemeClr val="bg1"/>
                </a:solidFill>
                <a:effectLst/>
                <a:highlight>
                  <a:srgbClr val="92D050"/>
                </a:highlight>
                <a:latin typeface="Montserrat" panose="00000500000000000000" pitchFamily="2" charset="0"/>
              </a:rPr>
              <a:t>Integration of Attendance and Payroll Tracking:</a:t>
            </a:r>
            <a:r>
              <a:rPr lang="en-US" sz="2000" b="0" i="0" dirty="0">
                <a:solidFill>
                  <a:schemeClr val="bg1"/>
                </a:solidFill>
                <a:effectLst/>
                <a:highlight>
                  <a:srgbClr val="92D050"/>
                </a:highlight>
                <a:latin typeface="Montserrat" panose="00000500000000000000" pitchFamily="2" charset="0"/>
              </a:rPr>
              <a:t> </a:t>
            </a:r>
            <a:r>
              <a:rPr lang="en-US" sz="2000" b="0" i="0" dirty="0">
                <a:solidFill>
                  <a:schemeClr val="bg1"/>
                </a:solidFill>
                <a:effectLst/>
                <a:latin typeface="Montserrat" panose="00000500000000000000" pitchFamily="2" charset="0"/>
              </a:rPr>
              <a:t>Seamlessly integrate employee attendance and salary tracking into the system to optimize HR and payroll processes for </a:t>
            </a:r>
            <a:r>
              <a:rPr lang="en-US" sz="2000" b="0" i="0" dirty="0" err="1">
                <a:solidFill>
                  <a:schemeClr val="bg1"/>
                </a:solidFill>
                <a:effectLst/>
                <a:latin typeface="Montserrat" panose="00000500000000000000" pitchFamily="2" charset="0"/>
              </a:rPr>
              <a:t>Tadena</a:t>
            </a:r>
            <a:r>
              <a:rPr lang="en-US" sz="2000" b="0" i="0" dirty="0">
                <a:solidFill>
                  <a:schemeClr val="bg1"/>
                </a:solidFill>
                <a:effectLst/>
                <a:latin typeface="Montserrat" panose="00000500000000000000" pitchFamily="2" charset="0"/>
              </a:rPr>
              <a:t> Dumas General Merchandise.</a:t>
            </a:r>
          </a:p>
          <a:p>
            <a:pPr algn="l"/>
            <a:endParaRPr lang="en-US" sz="500" b="0" i="0" dirty="0">
              <a:solidFill>
                <a:schemeClr val="bg1"/>
              </a:solidFill>
              <a:effectLst/>
              <a:latin typeface="Montserrat" panose="00000500000000000000" pitchFamily="2" charset="0"/>
            </a:endParaRPr>
          </a:p>
          <a:p>
            <a:pPr algn="l"/>
            <a:r>
              <a:rPr lang="en-US" sz="2000" b="1" i="0" dirty="0">
                <a:solidFill>
                  <a:schemeClr val="bg1"/>
                </a:solidFill>
                <a:effectLst/>
                <a:highlight>
                  <a:srgbClr val="92D050"/>
                </a:highlight>
                <a:latin typeface="Montserrat" panose="00000500000000000000" pitchFamily="2" charset="0"/>
              </a:rPr>
              <a:t>System Evaluation and Compliance:</a:t>
            </a:r>
            <a:r>
              <a:rPr lang="en-US" sz="2000" b="0" i="0" dirty="0">
                <a:solidFill>
                  <a:schemeClr val="bg1"/>
                </a:solidFill>
                <a:effectLst/>
                <a:highlight>
                  <a:srgbClr val="92D050"/>
                </a:highlight>
                <a:latin typeface="Montserrat" panose="00000500000000000000" pitchFamily="2" charset="0"/>
              </a:rPr>
              <a:t> </a:t>
            </a:r>
            <a:r>
              <a:rPr lang="en-US" sz="2000" b="0" i="0" dirty="0">
                <a:solidFill>
                  <a:schemeClr val="bg1"/>
                </a:solidFill>
                <a:effectLst/>
                <a:latin typeface="Montserrat" panose="00000500000000000000" pitchFamily="2" charset="0"/>
              </a:rPr>
              <a:t>Evaluate the system's performance, usability, reliability, and security using ISO 25010 standards within 9 months of deployment, with the goal of achieving a minimum score of 80% in each of these categories.</a:t>
            </a:r>
          </a:p>
        </p:txBody>
      </p:sp>
      <p:pic>
        <p:nvPicPr>
          <p:cNvPr id="26" name="Graphic 25" descr="Rating 1 Star with solid fill">
            <a:extLst>
              <a:ext uri="{FF2B5EF4-FFF2-40B4-BE49-F238E27FC236}">
                <a16:creationId xmlns:a16="http://schemas.microsoft.com/office/drawing/2014/main" id="{07B292A2-B618-5920-D42E-2419ADA682E6}"/>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r="67702" b="2629"/>
          <a:stretch/>
        </p:blipFill>
        <p:spPr>
          <a:xfrm>
            <a:off x="16698812" y="391708"/>
            <a:ext cx="406946" cy="1022268"/>
          </a:xfrm>
          <a:prstGeom prst="rect">
            <a:avLst/>
          </a:prstGeom>
        </p:spPr>
      </p:pic>
      <p:sp>
        <p:nvSpPr>
          <p:cNvPr id="6" name="Rectangle: Rounded Corners 5">
            <a:hlinkClick r:id="rId18" action="ppaction://hlinksldjump"/>
            <a:extLst>
              <a:ext uri="{FF2B5EF4-FFF2-40B4-BE49-F238E27FC236}">
                <a16:creationId xmlns:a16="http://schemas.microsoft.com/office/drawing/2014/main" id="{D6D5088F-1AB1-69A9-8D78-340473F91E02}"/>
              </a:ext>
            </a:extLst>
          </p:cNvPr>
          <p:cNvSpPr/>
          <p:nvPr/>
        </p:nvSpPr>
        <p:spPr>
          <a:xfrm>
            <a:off x="15560732" y="1979208"/>
            <a:ext cx="2514600"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EXPECTED OUTPUT</a:t>
            </a:r>
          </a:p>
        </p:txBody>
      </p:sp>
    </p:spTree>
    <p:extLst>
      <p:ext uri="{BB962C8B-B14F-4D97-AF65-F5344CB8AC3E}">
        <p14:creationId xmlns:p14="http://schemas.microsoft.com/office/powerpoint/2010/main" val="3788389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EF2"/>
        </a:solidFill>
        <a:effectLst/>
      </p:bgPr>
    </p:bg>
    <p:spTree>
      <p:nvGrpSpPr>
        <p:cNvPr id="1" name=""/>
        <p:cNvGrpSpPr/>
        <p:nvPr/>
      </p:nvGrpSpPr>
      <p:grpSpPr>
        <a:xfrm>
          <a:off x="0" y="0"/>
          <a:ext cx="0" cy="0"/>
          <a:chOff x="0" y="0"/>
          <a:chExt cx="0" cy="0"/>
        </a:xfrm>
      </p:grpSpPr>
      <p:grpSp>
        <p:nvGrpSpPr>
          <p:cNvPr id="2" name="Group 2"/>
          <p:cNvGrpSpPr/>
          <p:nvPr/>
        </p:nvGrpSpPr>
        <p:grpSpPr>
          <a:xfrm>
            <a:off x="0" y="1979208"/>
            <a:ext cx="18288000" cy="8383814"/>
            <a:chOff x="0" y="0"/>
            <a:chExt cx="4816593" cy="1863811"/>
          </a:xfrm>
        </p:grpSpPr>
        <p:sp>
          <p:nvSpPr>
            <p:cNvPr id="3" name="Freeform 3"/>
            <p:cNvSpPr/>
            <p:nvPr/>
          </p:nvSpPr>
          <p:spPr>
            <a:xfrm>
              <a:off x="0" y="0"/>
              <a:ext cx="4816592" cy="1863811"/>
            </a:xfrm>
            <a:custGeom>
              <a:avLst/>
              <a:gdLst/>
              <a:ahLst/>
              <a:cxnLst/>
              <a:rect l="l" t="t" r="r" b="b"/>
              <a:pathLst>
                <a:path w="4816592" h="1863811">
                  <a:moveTo>
                    <a:pt x="0" y="0"/>
                  </a:moveTo>
                  <a:lnTo>
                    <a:pt x="4816592" y="0"/>
                  </a:lnTo>
                  <a:lnTo>
                    <a:pt x="4816592" y="1863811"/>
                  </a:lnTo>
                  <a:lnTo>
                    <a:pt x="0" y="1863811"/>
                  </a:lnTo>
                  <a:close/>
                </a:path>
              </a:pathLst>
            </a:custGeom>
            <a:solidFill>
              <a:srgbClr val="216C53"/>
            </a:solidFill>
          </p:spPr>
          <p:txBody>
            <a:bodyPr/>
            <a:lstStyle/>
            <a:p>
              <a:endParaRPr lang="en-US"/>
            </a:p>
          </p:txBody>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2400294" y="154307"/>
            <a:ext cx="13677906" cy="1022268"/>
          </a:xfrm>
          <a:prstGeom prst="rect">
            <a:avLst/>
          </a:prstGeom>
        </p:spPr>
        <p:txBody>
          <a:bodyPr wrap="square" lIns="0" tIns="0" rIns="0" bIns="0" rtlCol="0" anchor="t">
            <a:spAutoFit/>
          </a:bodyPr>
          <a:lstStyle/>
          <a:p>
            <a:pPr>
              <a:lnSpc>
                <a:spcPts val="8620"/>
              </a:lnSpc>
              <a:spcBef>
                <a:spcPct val="0"/>
              </a:spcBef>
            </a:pPr>
            <a:r>
              <a:rPr lang="en-US" sz="6157" spc="-300" dirty="0">
                <a:solidFill>
                  <a:srgbClr val="216C53"/>
                </a:solidFill>
                <a:latin typeface="Montserrat Ultra-Bold"/>
              </a:rPr>
              <a:t>MINDORO </a:t>
            </a:r>
            <a:r>
              <a:rPr lang="en-US" sz="6157" spc="-300" dirty="0">
                <a:solidFill>
                  <a:srgbClr val="33866A"/>
                </a:solidFill>
                <a:latin typeface="Montserrat Ultra-Bold"/>
              </a:rPr>
              <a:t>STATE</a:t>
            </a:r>
            <a:r>
              <a:rPr lang="en-US" sz="6157" spc="-300" dirty="0">
                <a:solidFill>
                  <a:srgbClr val="216C53"/>
                </a:solidFill>
                <a:latin typeface="Montserrat Ultra-Bold"/>
              </a:rPr>
              <a:t> UNIVERSITY</a:t>
            </a:r>
            <a:endParaRPr lang="en-US" sz="6157" spc="-300" dirty="0">
              <a:solidFill>
                <a:srgbClr val="33866A"/>
              </a:solidFill>
              <a:latin typeface="Montserrat Ultra-Bold"/>
            </a:endParaRPr>
          </a:p>
        </p:txBody>
      </p:sp>
      <p:sp>
        <p:nvSpPr>
          <p:cNvPr id="27" name="Freeform 27"/>
          <p:cNvSpPr/>
          <p:nvPr/>
        </p:nvSpPr>
        <p:spPr>
          <a:xfrm rot="-5400000" flipV="1">
            <a:off x="16884502" y="8883502"/>
            <a:ext cx="1403498" cy="1403498"/>
          </a:xfrm>
          <a:custGeom>
            <a:avLst/>
            <a:gdLst/>
            <a:ahLst/>
            <a:cxnLst/>
            <a:rect l="l" t="t" r="r" b="b"/>
            <a:pathLst>
              <a:path w="1403498" h="1403498">
                <a:moveTo>
                  <a:pt x="0" y="1403498"/>
                </a:moveTo>
                <a:lnTo>
                  <a:pt x="1403498" y="1403498"/>
                </a:lnTo>
                <a:lnTo>
                  <a:pt x="1403498" y="0"/>
                </a:lnTo>
                <a:lnTo>
                  <a:pt x="0" y="0"/>
                </a:lnTo>
                <a:lnTo>
                  <a:pt x="0" y="1403498"/>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8" name="TextBox 8">
            <a:extLst>
              <a:ext uri="{FF2B5EF4-FFF2-40B4-BE49-F238E27FC236}">
                <a16:creationId xmlns:a16="http://schemas.microsoft.com/office/drawing/2014/main" id="{6FE92723-2310-67E8-2D7F-E66AFCF53251}"/>
              </a:ext>
            </a:extLst>
          </p:cNvPr>
          <p:cNvSpPr txBox="1"/>
          <p:nvPr/>
        </p:nvSpPr>
        <p:spPr>
          <a:xfrm>
            <a:off x="2400294" y="1104900"/>
            <a:ext cx="13677906" cy="615553"/>
          </a:xfrm>
          <a:prstGeom prst="rect">
            <a:avLst/>
          </a:prstGeom>
        </p:spPr>
        <p:txBody>
          <a:bodyPr wrap="square" lIns="0" tIns="0" rIns="0" bIns="0" rtlCol="0" anchor="t">
            <a:spAutoFit/>
          </a:bodyPr>
          <a:lstStyle/>
          <a:p>
            <a:pPr>
              <a:spcBef>
                <a:spcPct val="0"/>
              </a:spcBef>
            </a:pPr>
            <a:r>
              <a:rPr lang="en-US" sz="2000" spc="-150" dirty="0">
                <a:solidFill>
                  <a:srgbClr val="33866A"/>
                </a:solidFill>
                <a:latin typeface="Montserrat Ultra-Bold"/>
              </a:rPr>
              <a:t>COLLEGE OF COMPUTER STUDIES</a:t>
            </a:r>
          </a:p>
          <a:p>
            <a:pPr>
              <a:spcBef>
                <a:spcPct val="0"/>
              </a:spcBef>
            </a:pPr>
            <a:r>
              <a:rPr lang="en-US" sz="2000" spc="-150" dirty="0">
                <a:solidFill>
                  <a:srgbClr val="33866A"/>
                </a:solidFill>
                <a:latin typeface="Montserrat Ultra-Bold"/>
              </a:rPr>
              <a:t>BACHELOR OF SCIENCE IN INFORMATION TECHNOLOGY</a:t>
            </a:r>
          </a:p>
        </p:txBody>
      </p:sp>
      <p:pic>
        <p:nvPicPr>
          <p:cNvPr id="43" name="Picture 42" descr="A logo of a university&#10;&#10;Description automatically generated">
            <a:extLst>
              <a:ext uri="{FF2B5EF4-FFF2-40B4-BE49-F238E27FC236}">
                <a16:creationId xmlns:a16="http://schemas.microsoft.com/office/drawing/2014/main" id="{738DC2DF-868A-09B2-42CA-6ACC2D7604B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523" y="-44301"/>
            <a:ext cx="2216076" cy="2139801"/>
          </a:xfrm>
          <a:prstGeom prst="rect">
            <a:avLst/>
          </a:prstGeom>
        </p:spPr>
      </p:pic>
      <p:sp>
        <p:nvSpPr>
          <p:cNvPr id="72" name="Freeform 27">
            <a:extLst>
              <a:ext uri="{FF2B5EF4-FFF2-40B4-BE49-F238E27FC236}">
                <a16:creationId xmlns:a16="http://schemas.microsoft.com/office/drawing/2014/main" id="{96D41DEA-42B0-E62D-37A0-30B1DAA89C63}"/>
              </a:ext>
            </a:extLst>
          </p:cNvPr>
          <p:cNvSpPr/>
          <p:nvPr/>
        </p:nvSpPr>
        <p:spPr>
          <a:xfrm flipV="1">
            <a:off x="7257" y="8921602"/>
            <a:ext cx="1403498" cy="1403498"/>
          </a:xfrm>
          <a:custGeom>
            <a:avLst/>
            <a:gdLst/>
            <a:ahLst/>
            <a:cxnLst/>
            <a:rect l="l" t="t" r="r" b="b"/>
            <a:pathLst>
              <a:path w="1403498" h="1403498">
                <a:moveTo>
                  <a:pt x="0" y="1403498"/>
                </a:moveTo>
                <a:lnTo>
                  <a:pt x="1403498" y="1403498"/>
                </a:lnTo>
                <a:lnTo>
                  <a:pt x="1403498" y="0"/>
                </a:lnTo>
                <a:lnTo>
                  <a:pt x="0" y="0"/>
                </a:lnTo>
                <a:lnTo>
                  <a:pt x="0" y="1403498"/>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26" name="AutoShape 4">
            <a:extLst>
              <a:ext uri="{FF2B5EF4-FFF2-40B4-BE49-F238E27FC236}">
                <a16:creationId xmlns:a16="http://schemas.microsoft.com/office/drawing/2014/main" id="{8FCE384E-863D-B94F-913B-970ED8AAA99B}"/>
              </a:ext>
            </a:extLst>
          </p:cNvPr>
          <p:cNvSpPr/>
          <p:nvPr/>
        </p:nvSpPr>
        <p:spPr>
          <a:xfrm flipV="1">
            <a:off x="1665772" y="8877300"/>
            <a:ext cx="14869628" cy="40092"/>
          </a:xfrm>
          <a:prstGeom prst="line">
            <a:avLst/>
          </a:prstGeom>
          <a:ln w="3175" cap="flat">
            <a:solidFill>
              <a:srgbClr val="FFFEF2"/>
            </a:solidFill>
            <a:prstDash val="solid"/>
            <a:headEnd type="none" w="sm" len="sm"/>
            <a:tailEnd type="none" w="sm" len="sm"/>
          </a:ln>
        </p:spPr>
        <p:txBody>
          <a:bodyPr/>
          <a:lstStyle/>
          <a:p>
            <a:endParaRPr lang="en-US"/>
          </a:p>
        </p:txBody>
      </p:sp>
      <p:sp>
        <p:nvSpPr>
          <p:cNvPr id="13" name="TextBox 12">
            <a:extLst>
              <a:ext uri="{FF2B5EF4-FFF2-40B4-BE49-F238E27FC236}">
                <a16:creationId xmlns:a16="http://schemas.microsoft.com/office/drawing/2014/main" id="{FE8E30F0-DC7D-5A3C-231C-3B447CF4BD7E}"/>
              </a:ext>
            </a:extLst>
          </p:cNvPr>
          <p:cNvSpPr txBox="1"/>
          <p:nvPr/>
        </p:nvSpPr>
        <p:spPr>
          <a:xfrm>
            <a:off x="2559232" y="8953500"/>
            <a:ext cx="13118734" cy="1323439"/>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algn="ctr">
              <a:spcBef>
                <a:spcPct val="0"/>
              </a:spcBef>
            </a:pPr>
            <a:r>
              <a:rPr lang="en-US" sz="2000" b="1" i="0" spc="50" dirty="0" err="1">
                <a:ln w="0"/>
                <a:solidFill>
                  <a:schemeClr val="bg2"/>
                </a:solidFill>
                <a:effectLst>
                  <a:innerShdw blurRad="63500" dist="50800" dir="13500000">
                    <a:srgbClr val="000000">
                      <a:alpha val="50000"/>
                    </a:srgbClr>
                  </a:innerShdw>
                </a:effectLst>
                <a:latin typeface="Montserrat Ultra-Bold" panose="020B0604020202020204" charset="0"/>
              </a:rPr>
              <a:t>Tadena</a:t>
            </a:r>
            <a:r>
              <a:rPr lang="en-US" sz="2000" b="1" i="0" spc="50" dirty="0">
                <a:ln w="0"/>
                <a:solidFill>
                  <a:schemeClr val="bg2"/>
                </a:solidFill>
                <a:effectLst>
                  <a:innerShdw blurRad="63500" dist="50800" dir="13500000">
                    <a:srgbClr val="000000">
                      <a:alpha val="50000"/>
                    </a:srgbClr>
                  </a:innerShdw>
                </a:effectLst>
                <a:latin typeface="Montserrat Ultra-Bold" panose="020B0604020202020204" charset="0"/>
              </a:rPr>
              <a:t> Dumas General Merchandise aims to enhance its operations by implementing the </a:t>
            </a:r>
            <a:r>
              <a:rPr lang="en-US" sz="2000" b="1" i="0" spc="50" dirty="0" err="1">
                <a:ln w="0"/>
                <a:solidFill>
                  <a:schemeClr val="bg2"/>
                </a:solidFill>
                <a:effectLst>
                  <a:innerShdw blurRad="63500" dist="50800" dir="13500000">
                    <a:srgbClr val="000000">
                      <a:alpha val="50000"/>
                    </a:srgbClr>
                  </a:innerShdw>
                </a:effectLst>
                <a:latin typeface="Montserrat Ultra-Bold" panose="020B0604020202020204" charset="0"/>
              </a:rPr>
              <a:t>TadaPOS</a:t>
            </a:r>
            <a:r>
              <a:rPr lang="en-US" sz="2000" b="1" i="0" spc="50" dirty="0">
                <a:ln w="0"/>
                <a:solidFill>
                  <a:schemeClr val="bg2"/>
                </a:solidFill>
                <a:effectLst>
                  <a:innerShdw blurRad="63500" dist="50800" dir="13500000">
                    <a:srgbClr val="000000">
                      <a:alpha val="50000"/>
                    </a:srgbClr>
                  </a:innerShdw>
                </a:effectLst>
                <a:latin typeface="Montserrat Ultra-Bold" panose="020B0604020202020204" charset="0"/>
              </a:rPr>
              <a:t> Unified system, which integrates employee attendance management via QR codes with a web-based POS solution. This conceptual framework outlines the structured approach for system development.</a:t>
            </a:r>
            <a:endParaRPr lang="en-US" sz="2000" b="1" spc="50" dirty="0">
              <a:ln w="0"/>
              <a:solidFill>
                <a:schemeClr val="bg2"/>
              </a:solidFill>
              <a:effectLst>
                <a:innerShdw blurRad="63500" dist="50800" dir="13500000">
                  <a:srgbClr val="000000">
                    <a:alpha val="50000"/>
                  </a:srgbClr>
                </a:innerShdw>
              </a:effectLst>
              <a:highlight>
                <a:srgbClr val="FFFEF2"/>
              </a:highlight>
              <a:latin typeface="Montserrat Ultra-Bold" panose="020B0604020202020204" charset="0"/>
            </a:endParaRPr>
          </a:p>
        </p:txBody>
      </p:sp>
      <p:sp>
        <p:nvSpPr>
          <p:cNvPr id="18" name="Rectangle: Rounded Corners 17">
            <a:hlinkClick r:id="rId5" action="ppaction://hlinksldjump"/>
            <a:extLst>
              <a:ext uri="{FF2B5EF4-FFF2-40B4-BE49-F238E27FC236}">
                <a16:creationId xmlns:a16="http://schemas.microsoft.com/office/drawing/2014/main" id="{23A0AA05-CB3B-1539-3BA3-43845F7B7C05}"/>
              </a:ext>
            </a:extLst>
          </p:cNvPr>
          <p:cNvSpPr/>
          <p:nvPr/>
        </p:nvSpPr>
        <p:spPr>
          <a:xfrm>
            <a:off x="6045633" y="1979208"/>
            <a:ext cx="3555567" cy="954492"/>
          </a:xfrm>
          <a:prstGeom prst="roundRect">
            <a:avLst/>
          </a:prstGeom>
          <a:solidFill>
            <a:schemeClr val="bg2"/>
          </a:solidFill>
          <a:ln>
            <a:solidFill>
              <a:schemeClr val="bg1"/>
            </a:solid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GENERAL AND SPECIFIC OBJECTIVES OF THE STUDY</a:t>
            </a:r>
          </a:p>
        </p:txBody>
      </p:sp>
      <p:sp>
        <p:nvSpPr>
          <p:cNvPr id="19" name="Rectangle: Rounded Corners 18">
            <a:hlinkClick r:id="rId6" action="ppaction://hlinksldjump"/>
            <a:extLst>
              <a:ext uri="{FF2B5EF4-FFF2-40B4-BE49-F238E27FC236}">
                <a16:creationId xmlns:a16="http://schemas.microsoft.com/office/drawing/2014/main" id="{D80A298E-5800-995A-70F6-AC6309DBA2F3}"/>
              </a:ext>
            </a:extLst>
          </p:cNvPr>
          <p:cNvSpPr/>
          <p:nvPr/>
        </p:nvSpPr>
        <p:spPr>
          <a:xfrm>
            <a:off x="9906000" y="1979208"/>
            <a:ext cx="2514600" cy="954492"/>
          </a:xfrm>
          <a:prstGeom prst="roundRect">
            <a:avLst/>
          </a:prstGeom>
          <a:solidFill>
            <a:srgbClr val="92D050"/>
          </a:solidFill>
          <a:ln>
            <a:solidFill>
              <a:schemeClr val="bg1"/>
            </a:solidFill>
          </a:ln>
          <a:effectLst>
            <a:outerShdw blurRad="57785" dist="33020" dir="3180000" algn="ctr">
              <a:srgbClr val="000000">
                <a:alpha val="30000"/>
              </a:srgbClr>
            </a:outerShdw>
            <a:reflection blurRad="6350" stA="52000" endA="300" endPos="35000" dir="5400000" sy="-100000" algn="bl" rotWithShape="0"/>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CONCEPTUAL FRAMEWORK</a:t>
            </a:r>
          </a:p>
        </p:txBody>
      </p:sp>
      <p:sp>
        <p:nvSpPr>
          <p:cNvPr id="20" name="Rectangle: Rounded Corners 19">
            <a:hlinkClick r:id="rId7" action="ppaction://hlinksldjump"/>
            <a:extLst>
              <a:ext uri="{FF2B5EF4-FFF2-40B4-BE49-F238E27FC236}">
                <a16:creationId xmlns:a16="http://schemas.microsoft.com/office/drawing/2014/main" id="{897013C4-FE05-1DBE-16B2-63F0E388842E}"/>
              </a:ext>
            </a:extLst>
          </p:cNvPr>
          <p:cNvSpPr/>
          <p:nvPr/>
        </p:nvSpPr>
        <p:spPr>
          <a:xfrm>
            <a:off x="12725400" y="1943100"/>
            <a:ext cx="2514600"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1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PROPOSED METHODOLOGY</a:t>
            </a:r>
          </a:p>
        </p:txBody>
      </p:sp>
      <p:grpSp>
        <p:nvGrpSpPr>
          <p:cNvPr id="44" name="Group 43">
            <a:extLst>
              <a:ext uri="{FF2B5EF4-FFF2-40B4-BE49-F238E27FC236}">
                <a16:creationId xmlns:a16="http://schemas.microsoft.com/office/drawing/2014/main" id="{CF9EB03F-7856-7D9E-203E-642C31F44C11}"/>
              </a:ext>
            </a:extLst>
          </p:cNvPr>
          <p:cNvGrpSpPr/>
          <p:nvPr/>
        </p:nvGrpSpPr>
        <p:grpSpPr>
          <a:xfrm>
            <a:off x="9366126" y="3223726"/>
            <a:ext cx="8337966" cy="5486064"/>
            <a:chOff x="348834" y="3192455"/>
            <a:chExt cx="8337966" cy="5486064"/>
          </a:xfrm>
        </p:grpSpPr>
        <p:sp>
          <p:nvSpPr>
            <p:cNvPr id="45" name="Rectangle: Rounded Corners 44">
              <a:extLst>
                <a:ext uri="{FF2B5EF4-FFF2-40B4-BE49-F238E27FC236}">
                  <a16:creationId xmlns:a16="http://schemas.microsoft.com/office/drawing/2014/main" id="{4E91E6B6-7EB3-3BAD-8E10-4378E09D1774}"/>
                </a:ext>
              </a:extLst>
            </p:cNvPr>
            <p:cNvSpPr/>
            <p:nvPr/>
          </p:nvSpPr>
          <p:spPr>
            <a:xfrm>
              <a:off x="348834" y="3192455"/>
              <a:ext cx="8337966" cy="5486064"/>
            </a:xfrm>
            <a:prstGeom prst="roundRect">
              <a:avLst/>
            </a:prstGeom>
            <a:solidFill>
              <a:schemeClr val="accent3">
                <a:lumMod val="20000"/>
                <a:lumOff val="80000"/>
              </a:schemeClr>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q"/>
              </a:pPr>
              <a:endParaRPr lang="en-US" sz="1600" b="1" i="0" dirty="0">
                <a:solidFill>
                  <a:srgbClr val="216C53"/>
                </a:solidFill>
                <a:effectLst/>
                <a:latin typeface="Montserrat" panose="00000500000000000000" pitchFamily="2" charset="0"/>
              </a:endParaRPr>
            </a:p>
            <a:p>
              <a:pPr marL="285750" indent="-285750" algn="ctr">
                <a:buFont typeface="Wingdings" panose="05000000000000000000" pitchFamily="2" charset="2"/>
                <a:buChar char="q"/>
              </a:pPr>
              <a:endParaRPr lang="en-US" sz="1600" b="1" dirty="0">
                <a:solidFill>
                  <a:srgbClr val="216C53"/>
                </a:solidFill>
                <a:latin typeface="Montserrat" panose="00000500000000000000" pitchFamily="2" charset="0"/>
              </a:endParaRPr>
            </a:p>
            <a:p>
              <a:pPr algn="ctr"/>
              <a:endParaRPr lang="en-US" b="1" i="0" dirty="0">
                <a:solidFill>
                  <a:srgbClr val="374151"/>
                </a:solidFill>
                <a:effectLst/>
                <a:latin typeface="Montserrat" panose="00000500000000000000" pitchFamily="2" charset="0"/>
              </a:endParaRPr>
            </a:p>
            <a:p>
              <a:pPr algn="ctr"/>
              <a:r>
                <a:rPr lang="en-US" b="1" i="0" dirty="0">
                  <a:solidFill>
                    <a:srgbClr val="216C53"/>
                  </a:solidFill>
                  <a:effectLst/>
                  <a:latin typeface="Montserrat" panose="00000500000000000000" pitchFamily="2" charset="0"/>
                </a:rPr>
                <a:t>PLANNING AND DESIGN </a:t>
              </a:r>
              <a:endParaRPr lang="en-US" sz="500" b="0" i="0" dirty="0">
                <a:solidFill>
                  <a:srgbClr val="374151"/>
                </a:solidFill>
                <a:effectLst/>
                <a:latin typeface="Montserrat" panose="00000500000000000000" pitchFamily="2" charset="0"/>
              </a:endParaRPr>
            </a:p>
            <a:p>
              <a:pPr marL="742950" lvl="1" indent="-285750" algn="ctr">
                <a:buFont typeface="Wingdings" panose="05000000000000000000" pitchFamily="2" charset="2"/>
                <a:buChar char="q"/>
              </a:pPr>
              <a:r>
                <a:rPr lang="en-US" b="1" i="0" dirty="0">
                  <a:solidFill>
                    <a:schemeClr val="bg1"/>
                  </a:solidFill>
                  <a:effectLst/>
                  <a:highlight>
                    <a:srgbClr val="92D050"/>
                  </a:highlight>
                  <a:latin typeface="Montserrat" panose="00000500000000000000" pitchFamily="2" charset="0"/>
                </a:rPr>
                <a:t>Develop a comprehensive Entity Relationship Diagram (ERD) to define the database structure.</a:t>
              </a:r>
              <a:endParaRPr lang="en-US" b="1" dirty="0">
                <a:solidFill>
                  <a:schemeClr val="bg1"/>
                </a:solidFill>
                <a:highlight>
                  <a:srgbClr val="92D050"/>
                </a:highlight>
                <a:latin typeface="Montserrat" panose="00000500000000000000" pitchFamily="2" charset="0"/>
              </a:endParaRPr>
            </a:p>
            <a:p>
              <a:pPr marL="742950" lvl="1" indent="-285750" algn="ctr">
                <a:buFont typeface="Wingdings" panose="05000000000000000000" pitchFamily="2" charset="2"/>
                <a:buChar char="q"/>
              </a:pPr>
              <a:endParaRPr lang="en-US" sz="500" b="1" i="0" dirty="0">
                <a:solidFill>
                  <a:schemeClr val="bg1"/>
                </a:solidFill>
                <a:effectLst/>
                <a:highlight>
                  <a:srgbClr val="92D050"/>
                </a:highlight>
                <a:latin typeface="Montserrat" panose="00000500000000000000" pitchFamily="2" charset="0"/>
              </a:endParaRPr>
            </a:p>
            <a:p>
              <a:pPr marL="742950" lvl="1" indent="-285750" algn="ctr">
                <a:buFont typeface="Wingdings" panose="05000000000000000000" pitchFamily="2" charset="2"/>
                <a:buChar char="q"/>
              </a:pPr>
              <a:r>
                <a:rPr lang="en-US" b="1" i="0" dirty="0">
                  <a:solidFill>
                    <a:schemeClr val="bg1"/>
                  </a:solidFill>
                  <a:effectLst/>
                  <a:highlight>
                    <a:srgbClr val="92D050"/>
                  </a:highlight>
                  <a:latin typeface="Montserrat" panose="00000500000000000000" pitchFamily="2" charset="0"/>
                </a:rPr>
                <a:t>Design a user-friendly graphical user interface (GUI) to improve operational efficiency.</a:t>
              </a:r>
            </a:p>
            <a:p>
              <a:pPr marL="742950" lvl="1" indent="-285750" algn="ctr">
                <a:buFont typeface="Wingdings" panose="05000000000000000000" pitchFamily="2" charset="2"/>
                <a:buChar char="q"/>
              </a:pPr>
              <a:endParaRPr lang="en-US" sz="500" b="1" i="0" dirty="0">
                <a:solidFill>
                  <a:schemeClr val="bg1"/>
                </a:solidFill>
                <a:effectLst/>
                <a:highlight>
                  <a:srgbClr val="92D050"/>
                </a:highlight>
                <a:latin typeface="Montserrat" panose="00000500000000000000" pitchFamily="2" charset="0"/>
              </a:endParaRPr>
            </a:p>
            <a:p>
              <a:pPr marL="742950" lvl="1" indent="-285750" algn="ctr">
                <a:buFont typeface="Wingdings" panose="05000000000000000000" pitchFamily="2" charset="2"/>
                <a:buChar char="q"/>
              </a:pPr>
              <a:r>
                <a:rPr lang="en-US" b="1" i="0" dirty="0">
                  <a:solidFill>
                    <a:schemeClr val="bg1"/>
                  </a:solidFill>
                  <a:effectLst/>
                  <a:highlight>
                    <a:srgbClr val="92D050"/>
                  </a:highlight>
                  <a:latin typeface="Montserrat" panose="00000500000000000000" pitchFamily="2" charset="0"/>
                </a:rPr>
                <a:t>Integrate specific features like QR code-based attendance tracking and customizable web-based POS functionalities</a:t>
              </a:r>
              <a:r>
                <a:rPr lang="en-US" b="1" i="0" dirty="0">
                  <a:solidFill>
                    <a:schemeClr val="bg1"/>
                  </a:solidFill>
                  <a:effectLst/>
                  <a:latin typeface="Montserrat" panose="00000500000000000000" pitchFamily="2" charset="0"/>
                </a:rPr>
                <a:t>.</a:t>
              </a:r>
            </a:p>
            <a:p>
              <a:pPr marL="285750" indent="-285750" algn="ctr">
                <a:buFont typeface="Wingdings" panose="05000000000000000000" pitchFamily="2" charset="2"/>
                <a:buChar char="q"/>
              </a:pPr>
              <a:endParaRPr lang="en-US" sz="1600" b="1" i="0" dirty="0">
                <a:solidFill>
                  <a:schemeClr val="bg1"/>
                </a:solidFill>
                <a:effectLst/>
                <a:highlight>
                  <a:srgbClr val="92D050"/>
                </a:highlight>
                <a:latin typeface="Montserrat" panose="00000500000000000000" pitchFamily="2" charset="0"/>
              </a:endParaRPr>
            </a:p>
            <a:p>
              <a:pPr algn="ctr"/>
              <a:r>
                <a:rPr lang="en-US" sz="1600" b="1" i="0" dirty="0">
                  <a:solidFill>
                    <a:srgbClr val="216C53"/>
                  </a:solidFill>
                  <a:effectLst/>
                  <a:latin typeface="Montserrat" panose="00000500000000000000" pitchFamily="2" charset="0"/>
                </a:rPr>
                <a:t>SYSTEM DEVELOPMENT </a:t>
              </a:r>
            </a:p>
            <a:p>
              <a:pPr marL="285750" indent="-285750" algn="ctr">
                <a:buFont typeface="Wingdings" panose="05000000000000000000" pitchFamily="2" charset="2"/>
                <a:buChar char="q"/>
              </a:pPr>
              <a:r>
                <a:rPr lang="en-US" sz="1600" b="1" i="0" dirty="0">
                  <a:solidFill>
                    <a:schemeClr val="bg1"/>
                  </a:solidFill>
                  <a:effectLst/>
                  <a:highlight>
                    <a:srgbClr val="92D050"/>
                  </a:highlight>
                  <a:latin typeface="Montserrat" panose="00000500000000000000" pitchFamily="2" charset="0"/>
                </a:rPr>
                <a:t>Custom code development based on </a:t>
              </a:r>
              <a:r>
                <a:rPr lang="en-US" sz="1600" b="1" i="0" dirty="0" err="1">
                  <a:solidFill>
                    <a:schemeClr val="bg1"/>
                  </a:solidFill>
                  <a:effectLst/>
                  <a:highlight>
                    <a:srgbClr val="92D050"/>
                  </a:highlight>
                  <a:latin typeface="Montserrat" panose="00000500000000000000" pitchFamily="2" charset="0"/>
                </a:rPr>
                <a:t>Tadena</a:t>
              </a:r>
              <a:r>
                <a:rPr lang="en-US" sz="1600" b="1" i="0" dirty="0">
                  <a:solidFill>
                    <a:schemeClr val="bg1"/>
                  </a:solidFill>
                  <a:effectLst/>
                  <a:highlight>
                    <a:srgbClr val="92D050"/>
                  </a:highlight>
                  <a:latin typeface="Montserrat" panose="00000500000000000000" pitchFamily="2" charset="0"/>
                </a:rPr>
                <a:t> Dumas' specific requirements.</a:t>
              </a:r>
            </a:p>
            <a:p>
              <a:pPr marL="285750" indent="-285750" algn="ctr">
                <a:buFont typeface="Wingdings" panose="05000000000000000000" pitchFamily="2" charset="2"/>
                <a:buChar char="q"/>
              </a:pPr>
              <a:endParaRPr lang="en-US" sz="500" b="1" i="0" dirty="0">
                <a:solidFill>
                  <a:schemeClr val="bg1"/>
                </a:solidFill>
                <a:effectLst/>
                <a:highlight>
                  <a:srgbClr val="92D050"/>
                </a:highlight>
                <a:latin typeface="Montserrat" panose="00000500000000000000" pitchFamily="2" charset="0"/>
              </a:endParaRPr>
            </a:p>
            <a:p>
              <a:pPr marL="285750" indent="-285750" algn="ctr">
                <a:buFont typeface="Wingdings" panose="05000000000000000000" pitchFamily="2" charset="2"/>
                <a:buChar char="q"/>
              </a:pPr>
              <a:r>
                <a:rPr lang="en-US" sz="1600" b="1" i="0" dirty="0">
                  <a:solidFill>
                    <a:schemeClr val="bg1"/>
                  </a:solidFill>
                  <a:effectLst/>
                  <a:highlight>
                    <a:srgbClr val="92D050"/>
                  </a:highlight>
                  <a:latin typeface="Montserrat" panose="00000500000000000000" pitchFamily="2" charset="0"/>
                </a:rPr>
                <a:t>Integration of modules and components, ensuring seamless operation.</a:t>
              </a:r>
            </a:p>
            <a:p>
              <a:pPr marL="285750" indent="-285750" algn="ctr">
                <a:buFont typeface="Wingdings" panose="05000000000000000000" pitchFamily="2" charset="2"/>
                <a:buChar char="q"/>
              </a:pPr>
              <a:endParaRPr lang="en-US" sz="500" b="1" i="0" dirty="0">
                <a:solidFill>
                  <a:schemeClr val="bg1"/>
                </a:solidFill>
                <a:effectLst/>
                <a:highlight>
                  <a:srgbClr val="92D050"/>
                </a:highlight>
                <a:latin typeface="Montserrat" panose="00000500000000000000" pitchFamily="2" charset="0"/>
              </a:endParaRPr>
            </a:p>
            <a:p>
              <a:pPr marL="285750" indent="-285750" algn="ctr">
                <a:buFont typeface="Wingdings" panose="05000000000000000000" pitchFamily="2" charset="2"/>
                <a:buChar char="q"/>
              </a:pPr>
              <a:r>
                <a:rPr lang="en-US" sz="1600" b="1" i="0" dirty="0">
                  <a:solidFill>
                    <a:schemeClr val="bg1"/>
                  </a:solidFill>
                  <a:effectLst/>
                  <a:highlight>
                    <a:srgbClr val="92D050"/>
                  </a:highlight>
                  <a:latin typeface="Montserrat" panose="00000500000000000000" pitchFamily="2" charset="0"/>
                </a:rPr>
                <a:t>Rigorous testing to ensure accuracy and </a:t>
              </a:r>
            </a:p>
            <a:p>
              <a:pPr marL="285750" indent="-285750" algn="ctr">
                <a:buFont typeface="Wingdings" panose="05000000000000000000" pitchFamily="2" charset="2"/>
                <a:buChar char="q"/>
              </a:pPr>
              <a:r>
                <a:rPr lang="en-US" sz="1600" b="1" i="0" dirty="0">
                  <a:solidFill>
                    <a:schemeClr val="bg1"/>
                  </a:solidFill>
                  <a:effectLst/>
                  <a:highlight>
                    <a:srgbClr val="92D050"/>
                  </a:highlight>
                  <a:latin typeface="Montserrat" panose="00000500000000000000" pitchFamily="2" charset="0"/>
                </a:rPr>
                <a:t>reliability</a:t>
              </a:r>
              <a:r>
                <a:rPr lang="en-US" sz="1600" b="0" i="0" dirty="0">
                  <a:solidFill>
                    <a:srgbClr val="374151"/>
                  </a:solidFill>
                  <a:effectLst/>
                  <a:highlight>
                    <a:srgbClr val="92D050"/>
                  </a:highlight>
                  <a:latin typeface="Montserrat" panose="00000500000000000000" pitchFamily="2" charset="0"/>
                </a:rPr>
                <a:t>.</a:t>
              </a:r>
            </a:p>
            <a:p>
              <a:pPr marL="285750" indent="-285750" algn="ctr">
                <a:buFont typeface="Wingdings" panose="05000000000000000000" pitchFamily="2" charset="2"/>
                <a:buChar char="q"/>
              </a:pPr>
              <a:endParaRPr lang="en-US" sz="1600" dirty="0">
                <a:latin typeface="Montserrat" panose="00000500000000000000" pitchFamily="2" charset="0"/>
              </a:endParaRPr>
            </a:p>
          </p:txBody>
        </p:sp>
        <p:sp>
          <p:nvSpPr>
            <p:cNvPr id="46" name="TextBox 45">
              <a:extLst>
                <a:ext uri="{FF2B5EF4-FFF2-40B4-BE49-F238E27FC236}">
                  <a16:creationId xmlns:a16="http://schemas.microsoft.com/office/drawing/2014/main" id="{AFCB2748-234D-9909-7817-2FBABC54131F}"/>
                </a:ext>
              </a:extLst>
            </p:cNvPr>
            <p:cNvSpPr txBox="1"/>
            <p:nvPr/>
          </p:nvSpPr>
          <p:spPr>
            <a:xfrm>
              <a:off x="2038141" y="3314700"/>
              <a:ext cx="4851539" cy="923330"/>
            </a:xfrm>
            <a:prstGeom prst="rect">
              <a:avLst/>
            </a:prstGeom>
            <a:noFill/>
          </p:spPr>
          <p:txBody>
            <a:bodyPr wrap="square" rtlCol="0">
              <a:spAutoFit/>
            </a:bodyPr>
            <a:lstStyle/>
            <a:p>
              <a:pPr algn="ctr"/>
              <a:r>
                <a:rPr lang="en-US" dirty="0">
                  <a:solidFill>
                    <a:srgbClr val="216C53"/>
                  </a:solidFill>
                  <a:highlight>
                    <a:srgbClr val="FFFEF2"/>
                  </a:highlight>
                  <a:latin typeface="Montserrat Ultra-Bold" panose="020B0604020202020204" charset="0"/>
                </a:rPr>
                <a:t>PHASES 2</a:t>
              </a:r>
            </a:p>
            <a:p>
              <a:pPr algn="ctr"/>
              <a:r>
                <a:rPr lang="en-US" dirty="0">
                  <a:solidFill>
                    <a:srgbClr val="216C53"/>
                  </a:solidFill>
                  <a:highlight>
                    <a:srgbClr val="FFFEF2"/>
                  </a:highlight>
                  <a:latin typeface="Montserrat Ultra-Bold" panose="020B0604020202020204" charset="0"/>
                </a:rPr>
                <a:t>DEVELOPMENT</a:t>
              </a:r>
              <a:endParaRPr lang="en-US" sz="1800" b="0" dirty="0">
                <a:solidFill>
                  <a:srgbClr val="216C53"/>
                </a:solidFill>
                <a:effectLst/>
                <a:highlight>
                  <a:srgbClr val="FFFEF2"/>
                </a:highlight>
                <a:latin typeface="Montserrat Ultra-Bold" panose="020B0604020202020204" charset="0"/>
              </a:endParaRPr>
            </a:p>
            <a:p>
              <a:pPr algn="ctr"/>
              <a:endParaRPr lang="en-US" dirty="0">
                <a:solidFill>
                  <a:srgbClr val="216C53"/>
                </a:solidFill>
                <a:highlight>
                  <a:srgbClr val="FFFEF2"/>
                </a:highlight>
                <a:latin typeface="Montserrat Ultra-Bold" panose="020B0604020202020204" charset="0"/>
              </a:endParaRPr>
            </a:p>
          </p:txBody>
        </p:sp>
      </p:grpSp>
      <p:sp>
        <p:nvSpPr>
          <p:cNvPr id="21" name="Rectangle: Rounded Corners 20">
            <a:hlinkClick r:id="rId8" action="ppaction://hlinksldjump"/>
            <a:extLst>
              <a:ext uri="{FF2B5EF4-FFF2-40B4-BE49-F238E27FC236}">
                <a16:creationId xmlns:a16="http://schemas.microsoft.com/office/drawing/2014/main" id="{52C28556-BBF4-CA92-A146-EA6865FDF1C3}"/>
              </a:ext>
            </a:extLst>
          </p:cNvPr>
          <p:cNvSpPr/>
          <p:nvPr/>
        </p:nvSpPr>
        <p:spPr>
          <a:xfrm>
            <a:off x="15544800" y="1979208"/>
            <a:ext cx="2514600"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EXPECTED OUTPUT</a:t>
            </a:r>
          </a:p>
        </p:txBody>
      </p:sp>
      <p:sp>
        <p:nvSpPr>
          <p:cNvPr id="25" name="Rectangle: Rounded Corners 24">
            <a:hlinkClick r:id="rId9" action="ppaction://hlinksldjump"/>
            <a:extLst>
              <a:ext uri="{FF2B5EF4-FFF2-40B4-BE49-F238E27FC236}">
                <a16:creationId xmlns:a16="http://schemas.microsoft.com/office/drawing/2014/main" id="{EB140516-F96E-826E-CACE-EE373B413B93}"/>
              </a:ext>
            </a:extLst>
          </p:cNvPr>
          <p:cNvSpPr/>
          <p:nvPr/>
        </p:nvSpPr>
        <p:spPr>
          <a:xfrm>
            <a:off x="328386" y="1943100"/>
            <a:ext cx="2514600"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TOPIC BACKGROUND</a:t>
            </a:r>
          </a:p>
        </p:txBody>
      </p:sp>
      <p:sp>
        <p:nvSpPr>
          <p:cNvPr id="30" name="Rectangle: Rounded Corners 29">
            <a:hlinkClick r:id="rId10" action="ppaction://hlinksldjump"/>
            <a:extLst>
              <a:ext uri="{FF2B5EF4-FFF2-40B4-BE49-F238E27FC236}">
                <a16:creationId xmlns:a16="http://schemas.microsoft.com/office/drawing/2014/main" id="{DC4C209A-15E2-7ED0-994B-BA61B12E2087}"/>
              </a:ext>
            </a:extLst>
          </p:cNvPr>
          <p:cNvSpPr/>
          <p:nvPr/>
        </p:nvSpPr>
        <p:spPr>
          <a:xfrm>
            <a:off x="3207658" y="1979208"/>
            <a:ext cx="2514600" cy="954492"/>
          </a:xfrm>
          <a:prstGeom prst="roundRect">
            <a:avLst/>
          </a:prstGeom>
          <a:solidFill>
            <a:schemeClr val="bg2"/>
          </a:solidFill>
          <a:ln>
            <a:solidFill>
              <a:srgbClr val="FFFEF2"/>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F0502020204030204" pitchFamily="2" charset="0"/>
                <a:ea typeface="ADLaM Display" panose="020F0502020204030204" pitchFamily="2" charset="0"/>
                <a:cs typeface="ADLaM Display" panose="020F0502020204030204" pitchFamily="2" charset="0"/>
              </a:rPr>
              <a:t>PROBLEM STATEMENT</a:t>
            </a:r>
          </a:p>
        </p:txBody>
      </p:sp>
      <p:sp>
        <p:nvSpPr>
          <p:cNvPr id="5" name="Oval 4">
            <a:hlinkClick r:id="rId11" action="ppaction://hlinksldjump"/>
            <a:extLst>
              <a:ext uri="{FF2B5EF4-FFF2-40B4-BE49-F238E27FC236}">
                <a16:creationId xmlns:a16="http://schemas.microsoft.com/office/drawing/2014/main" id="{267B7CAE-7BC3-4857-EA92-3DD379CBC799}"/>
              </a:ext>
            </a:extLst>
          </p:cNvPr>
          <p:cNvSpPr/>
          <p:nvPr/>
        </p:nvSpPr>
        <p:spPr>
          <a:xfrm>
            <a:off x="16002000" y="7952693"/>
            <a:ext cx="2073332" cy="2067607"/>
          </a:xfrm>
          <a:prstGeom prst="ellipse">
            <a:avLst/>
          </a:prstGeom>
          <a:solidFill>
            <a:srgbClr val="3386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11" descr="Exit with solid fill">
            <a:hlinkClick r:id="rId11" action="ppaction://hlinksldjump"/>
            <a:extLst>
              <a:ext uri="{FF2B5EF4-FFF2-40B4-BE49-F238E27FC236}">
                <a16:creationId xmlns:a16="http://schemas.microsoft.com/office/drawing/2014/main" id="{78F4AF79-BAA3-47EB-4088-4B43EFAC55E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6580602" y="8324279"/>
            <a:ext cx="1258442" cy="1258442"/>
          </a:xfrm>
          <a:prstGeom prst="rect">
            <a:avLst/>
          </a:prstGeom>
          <a:effectLst>
            <a:outerShdw blurRad="50800" dist="38100" dir="13500000" algn="br" rotWithShape="0">
              <a:prstClr val="black">
                <a:alpha val="40000"/>
              </a:prstClr>
            </a:outerShdw>
          </a:effectLst>
        </p:spPr>
      </p:pic>
      <p:grpSp>
        <p:nvGrpSpPr>
          <p:cNvPr id="42" name="Group 41">
            <a:extLst>
              <a:ext uri="{FF2B5EF4-FFF2-40B4-BE49-F238E27FC236}">
                <a16:creationId xmlns:a16="http://schemas.microsoft.com/office/drawing/2014/main" id="{0ABF8B6F-57C6-2696-1643-7D638BA25AE1}"/>
              </a:ext>
            </a:extLst>
          </p:cNvPr>
          <p:cNvGrpSpPr/>
          <p:nvPr/>
        </p:nvGrpSpPr>
        <p:grpSpPr>
          <a:xfrm>
            <a:off x="663030" y="3216442"/>
            <a:ext cx="8337966" cy="5486064"/>
            <a:chOff x="348834" y="3192455"/>
            <a:chExt cx="8337966" cy="5486064"/>
          </a:xfrm>
        </p:grpSpPr>
        <p:sp>
          <p:nvSpPr>
            <p:cNvPr id="16" name="Rectangle: Rounded Corners 15">
              <a:extLst>
                <a:ext uri="{FF2B5EF4-FFF2-40B4-BE49-F238E27FC236}">
                  <a16:creationId xmlns:a16="http://schemas.microsoft.com/office/drawing/2014/main" id="{287B5E20-01EC-26CD-1AA0-DF7613F19CF8}"/>
                </a:ext>
              </a:extLst>
            </p:cNvPr>
            <p:cNvSpPr/>
            <p:nvPr/>
          </p:nvSpPr>
          <p:spPr>
            <a:xfrm>
              <a:off x="348834" y="3192455"/>
              <a:ext cx="8337966" cy="5486064"/>
            </a:xfrm>
            <a:prstGeom prst="roundRect">
              <a:avLst/>
            </a:prstGeom>
            <a:solidFill>
              <a:schemeClr val="accent3">
                <a:lumMod val="20000"/>
                <a:lumOff val="80000"/>
              </a:schemeClr>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b="1" i="0" dirty="0">
                <a:solidFill>
                  <a:srgbClr val="216C53"/>
                </a:solidFill>
                <a:effectLst/>
                <a:latin typeface="Montserrat" panose="00000500000000000000" pitchFamily="2" charset="0"/>
              </a:endParaRPr>
            </a:p>
            <a:p>
              <a:pPr algn="ctr"/>
              <a:endParaRPr lang="en-US" sz="1600" b="1" dirty="0">
                <a:solidFill>
                  <a:srgbClr val="216C53"/>
                </a:solidFill>
                <a:latin typeface="Montserrat" panose="00000500000000000000" pitchFamily="2" charset="0"/>
              </a:endParaRPr>
            </a:p>
            <a:p>
              <a:pPr algn="ctr"/>
              <a:r>
                <a:rPr lang="en-US" sz="1600" b="1" i="0" dirty="0">
                  <a:solidFill>
                    <a:srgbClr val="216C53"/>
                  </a:solidFill>
                  <a:effectLst/>
                  <a:latin typeface="Montserrat" panose="00000500000000000000" pitchFamily="2" charset="0"/>
                </a:rPr>
                <a:t>NEEDS ASSESSMENT</a:t>
              </a:r>
              <a:endParaRPr lang="en-US" sz="1600" b="0" i="0" dirty="0">
                <a:solidFill>
                  <a:srgbClr val="216C53"/>
                </a:solidFill>
                <a:effectLst/>
                <a:latin typeface="Montserrat" panose="00000500000000000000" pitchFamily="2" charset="0"/>
              </a:endParaRPr>
            </a:p>
            <a:p>
              <a:pPr marL="285750" indent="-285750" algn="ctr">
                <a:buFont typeface="Wingdings" panose="05000000000000000000" pitchFamily="2" charset="2"/>
                <a:buChar char="q"/>
              </a:pPr>
              <a:r>
                <a:rPr lang="en-US" sz="1600" b="1" i="0" dirty="0">
                  <a:solidFill>
                    <a:schemeClr val="bg1"/>
                  </a:solidFill>
                  <a:effectLst/>
                  <a:highlight>
                    <a:srgbClr val="92D050"/>
                  </a:highlight>
                  <a:latin typeface="Montserrat" panose="00000500000000000000" pitchFamily="2" charset="0"/>
                </a:rPr>
                <a:t>Understand </a:t>
              </a:r>
              <a:r>
                <a:rPr lang="en-US" sz="1600" b="1" i="0" dirty="0" err="1">
                  <a:solidFill>
                    <a:schemeClr val="bg1"/>
                  </a:solidFill>
                  <a:effectLst/>
                  <a:highlight>
                    <a:srgbClr val="92D050"/>
                  </a:highlight>
                  <a:latin typeface="Montserrat" panose="00000500000000000000" pitchFamily="2" charset="0"/>
                </a:rPr>
                <a:t>Tadena</a:t>
              </a:r>
              <a:r>
                <a:rPr lang="en-US" sz="1600" b="1" i="0" dirty="0">
                  <a:solidFill>
                    <a:schemeClr val="bg1"/>
                  </a:solidFill>
                  <a:effectLst/>
                  <a:highlight>
                    <a:srgbClr val="92D050"/>
                  </a:highlight>
                  <a:latin typeface="Montserrat" panose="00000500000000000000" pitchFamily="2" charset="0"/>
                </a:rPr>
                <a:t> Dumas' unique business requirements and challenges.</a:t>
              </a:r>
            </a:p>
            <a:p>
              <a:pPr marL="171450" indent="-171450" algn="ctr">
                <a:buFont typeface="Wingdings" panose="05000000000000000000" pitchFamily="2" charset="2"/>
                <a:buChar char="q"/>
              </a:pPr>
              <a:endParaRPr lang="en-US" sz="500" b="1" i="0" dirty="0">
                <a:solidFill>
                  <a:schemeClr val="bg1"/>
                </a:solidFill>
                <a:effectLst/>
                <a:highlight>
                  <a:srgbClr val="92D050"/>
                </a:highlight>
                <a:latin typeface="Montserrat" panose="00000500000000000000" pitchFamily="2" charset="0"/>
              </a:endParaRPr>
            </a:p>
            <a:p>
              <a:pPr marL="285750" indent="-285750" algn="ctr">
                <a:buFont typeface="Wingdings" panose="05000000000000000000" pitchFamily="2" charset="2"/>
                <a:buChar char="q"/>
              </a:pPr>
              <a:r>
                <a:rPr lang="en-US" sz="1600" b="1" i="0" dirty="0">
                  <a:solidFill>
                    <a:schemeClr val="bg1"/>
                  </a:solidFill>
                  <a:effectLst/>
                  <a:highlight>
                    <a:srgbClr val="92D050"/>
                  </a:highlight>
                  <a:latin typeface="Montserrat" panose="00000500000000000000" pitchFamily="2" charset="0"/>
                </a:rPr>
                <a:t>Identify specific pain points related to employee attendance and point-of-sale operations.</a:t>
              </a:r>
            </a:p>
            <a:p>
              <a:pPr marL="171450" indent="-171450" algn="ctr">
                <a:buFont typeface="Wingdings" panose="05000000000000000000" pitchFamily="2" charset="2"/>
                <a:buChar char="q"/>
              </a:pPr>
              <a:endParaRPr lang="en-US" sz="500" b="1" i="0" dirty="0">
                <a:solidFill>
                  <a:schemeClr val="bg1"/>
                </a:solidFill>
                <a:effectLst/>
                <a:highlight>
                  <a:srgbClr val="92D050"/>
                </a:highlight>
                <a:latin typeface="Montserrat" panose="00000500000000000000" pitchFamily="2" charset="0"/>
              </a:endParaRPr>
            </a:p>
            <a:p>
              <a:pPr algn="ctr"/>
              <a:endParaRPr lang="en-US" sz="1600" b="1" i="0" dirty="0">
                <a:solidFill>
                  <a:schemeClr val="bg1"/>
                </a:solidFill>
                <a:effectLst/>
                <a:highlight>
                  <a:srgbClr val="92D050"/>
                </a:highlight>
                <a:latin typeface="Montserrat" panose="00000500000000000000" pitchFamily="2" charset="0"/>
              </a:endParaRPr>
            </a:p>
            <a:p>
              <a:pPr algn="ctr"/>
              <a:r>
                <a:rPr lang="en-US" sz="1600" b="1" i="0" dirty="0">
                  <a:solidFill>
                    <a:srgbClr val="216C53"/>
                  </a:solidFill>
                  <a:effectLst/>
                  <a:latin typeface="Montserrat" panose="00000500000000000000" pitchFamily="2" charset="0"/>
                </a:rPr>
                <a:t>DATA GATHERING (IN-DEPTH INVESTIGATION)</a:t>
              </a:r>
              <a:endParaRPr lang="en-US" sz="1600" b="0" i="0" dirty="0">
                <a:solidFill>
                  <a:srgbClr val="216C53"/>
                </a:solidFill>
                <a:effectLst/>
                <a:latin typeface="Montserrat" panose="00000500000000000000" pitchFamily="2" charset="0"/>
              </a:endParaRPr>
            </a:p>
            <a:p>
              <a:pPr marL="285750" indent="-285750" algn="ctr">
                <a:buFont typeface="Wingdings" panose="05000000000000000000" pitchFamily="2" charset="2"/>
                <a:buChar char="q"/>
              </a:pPr>
              <a:r>
                <a:rPr lang="en-US" sz="1600" b="1" i="0" dirty="0">
                  <a:solidFill>
                    <a:schemeClr val="bg1"/>
                  </a:solidFill>
                  <a:effectLst/>
                  <a:highlight>
                    <a:srgbClr val="92D050"/>
                  </a:highlight>
                  <a:latin typeface="Montserrat" panose="00000500000000000000" pitchFamily="2" charset="0"/>
                </a:rPr>
                <a:t>Conduct interviews and surveys with </a:t>
              </a:r>
              <a:r>
                <a:rPr lang="en-US" sz="1600" b="1" i="0" dirty="0" err="1">
                  <a:solidFill>
                    <a:schemeClr val="bg1"/>
                  </a:solidFill>
                  <a:effectLst/>
                  <a:highlight>
                    <a:srgbClr val="92D050"/>
                  </a:highlight>
                  <a:latin typeface="Montserrat" panose="00000500000000000000" pitchFamily="2" charset="0"/>
                </a:rPr>
                <a:t>Tadena</a:t>
              </a:r>
              <a:r>
                <a:rPr lang="en-US" sz="1600" b="1" i="0" dirty="0">
                  <a:solidFill>
                    <a:schemeClr val="bg1"/>
                  </a:solidFill>
                  <a:effectLst/>
                  <a:highlight>
                    <a:srgbClr val="92D050"/>
                  </a:highlight>
                  <a:latin typeface="Montserrat" panose="00000500000000000000" pitchFamily="2" charset="0"/>
                </a:rPr>
                <a:t> Dumas staff to gather detailed insights.</a:t>
              </a:r>
            </a:p>
            <a:p>
              <a:pPr marL="171450" indent="-171450" algn="ctr">
                <a:buFont typeface="Wingdings" panose="05000000000000000000" pitchFamily="2" charset="2"/>
                <a:buChar char="q"/>
              </a:pPr>
              <a:endParaRPr lang="en-US" sz="500" b="0" i="0" dirty="0">
                <a:solidFill>
                  <a:srgbClr val="216C53"/>
                </a:solidFill>
                <a:effectLst/>
                <a:latin typeface="Montserrat" panose="00000500000000000000" pitchFamily="2" charset="0"/>
              </a:endParaRPr>
            </a:p>
            <a:p>
              <a:pPr marL="285750" indent="-285750" algn="ctr">
                <a:buFont typeface="Wingdings" panose="05000000000000000000" pitchFamily="2" charset="2"/>
                <a:buChar char="q"/>
              </a:pPr>
              <a:r>
                <a:rPr lang="en-US" sz="1600" b="1" i="0" dirty="0">
                  <a:solidFill>
                    <a:schemeClr val="bg1"/>
                  </a:solidFill>
                  <a:effectLst/>
                  <a:highlight>
                    <a:srgbClr val="92D050"/>
                  </a:highlight>
                  <a:latin typeface="Montserrat" panose="00000500000000000000" pitchFamily="2" charset="0"/>
                </a:rPr>
                <a:t>Analyze historical data on attendance and sales to inform system design.</a:t>
              </a:r>
            </a:p>
            <a:p>
              <a:pPr marL="171450" indent="-171450" algn="ctr">
                <a:buFont typeface="Wingdings" panose="05000000000000000000" pitchFamily="2" charset="2"/>
                <a:buChar char="q"/>
              </a:pPr>
              <a:endParaRPr lang="en-US" sz="500" b="0" i="0" dirty="0">
                <a:solidFill>
                  <a:srgbClr val="216C53"/>
                </a:solidFill>
                <a:effectLst/>
                <a:latin typeface="Montserrat" panose="00000500000000000000" pitchFamily="2" charset="0"/>
              </a:endParaRPr>
            </a:p>
            <a:p>
              <a:pPr algn="ctr"/>
              <a:endParaRPr lang="en-US" sz="1600" dirty="0">
                <a:latin typeface="Montserrat" panose="00000500000000000000" pitchFamily="2" charset="0"/>
              </a:endParaRPr>
            </a:p>
          </p:txBody>
        </p:sp>
        <p:sp>
          <p:nvSpPr>
            <p:cNvPr id="35" name="TextBox 34">
              <a:extLst>
                <a:ext uri="{FF2B5EF4-FFF2-40B4-BE49-F238E27FC236}">
                  <a16:creationId xmlns:a16="http://schemas.microsoft.com/office/drawing/2014/main" id="{0C8325D1-937A-CD24-9715-D4C77D871FCD}"/>
                </a:ext>
              </a:extLst>
            </p:cNvPr>
            <p:cNvSpPr txBox="1"/>
            <p:nvPr/>
          </p:nvSpPr>
          <p:spPr>
            <a:xfrm>
              <a:off x="2038141" y="3314700"/>
              <a:ext cx="4851539" cy="923330"/>
            </a:xfrm>
            <a:prstGeom prst="rect">
              <a:avLst/>
            </a:prstGeom>
            <a:noFill/>
          </p:spPr>
          <p:txBody>
            <a:bodyPr wrap="square" rtlCol="0">
              <a:spAutoFit/>
            </a:bodyPr>
            <a:lstStyle/>
            <a:p>
              <a:pPr algn="ctr"/>
              <a:r>
                <a:rPr lang="en-US" dirty="0">
                  <a:solidFill>
                    <a:srgbClr val="216C53"/>
                  </a:solidFill>
                  <a:highlight>
                    <a:srgbClr val="FFFEF2"/>
                  </a:highlight>
                  <a:latin typeface="Montserrat Ultra-Bold" panose="020B0604020202020204" charset="0"/>
                </a:rPr>
                <a:t>PHASES 1</a:t>
              </a:r>
            </a:p>
            <a:p>
              <a:pPr algn="ctr"/>
              <a:r>
                <a:rPr lang="en-US" sz="1800" b="0" dirty="0">
                  <a:solidFill>
                    <a:srgbClr val="216C53"/>
                  </a:solidFill>
                  <a:effectLst/>
                  <a:highlight>
                    <a:srgbClr val="FFFEF2"/>
                  </a:highlight>
                  <a:latin typeface="Montserrat Ultra-Bold" panose="020B0604020202020204" charset="0"/>
                </a:rPr>
                <a:t>ANALYSIS AND DATA COLLECTION</a:t>
              </a:r>
            </a:p>
            <a:p>
              <a:pPr algn="ctr"/>
              <a:endParaRPr lang="en-US" dirty="0">
                <a:solidFill>
                  <a:srgbClr val="216C53"/>
                </a:solidFill>
                <a:highlight>
                  <a:srgbClr val="FFFEF2"/>
                </a:highlight>
                <a:latin typeface="Montserrat Ultra-Bold" panose="020B0604020202020204" charset="0"/>
              </a:endParaRPr>
            </a:p>
          </p:txBody>
        </p:sp>
      </p:grpSp>
      <p:sp>
        <p:nvSpPr>
          <p:cNvPr id="7" name="Oval 6">
            <a:hlinkClick r:id="rId14" action="ppaction://hlinksldjump"/>
            <a:extLst>
              <a:ext uri="{FF2B5EF4-FFF2-40B4-BE49-F238E27FC236}">
                <a16:creationId xmlns:a16="http://schemas.microsoft.com/office/drawing/2014/main" id="{DB29C546-1065-771D-95B5-A631E0B2611C}"/>
              </a:ext>
            </a:extLst>
          </p:cNvPr>
          <p:cNvSpPr/>
          <p:nvPr/>
        </p:nvSpPr>
        <p:spPr>
          <a:xfrm>
            <a:off x="255686" y="7952693"/>
            <a:ext cx="2073332" cy="2067607"/>
          </a:xfrm>
          <a:prstGeom prst="ellipse">
            <a:avLst/>
          </a:prstGeom>
          <a:solidFill>
            <a:srgbClr val="3386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13" descr="House with solid fill">
            <a:hlinkClick r:id="rId14" action="ppaction://hlinksldjump"/>
            <a:extLst>
              <a:ext uri="{FF2B5EF4-FFF2-40B4-BE49-F238E27FC236}">
                <a16:creationId xmlns:a16="http://schemas.microsoft.com/office/drawing/2014/main" id="{BC0F1C5E-17E3-9EE0-44A4-0B473DA9E798}"/>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519915" y="8119822"/>
            <a:ext cx="1595140" cy="1595140"/>
          </a:xfrm>
          <a:prstGeom prst="rect">
            <a:avLst/>
          </a:prstGeom>
          <a:effectLst>
            <a:outerShdw blurRad="50800" dist="38100" dir="5400000" algn="t" rotWithShape="0">
              <a:prstClr val="black">
                <a:alpha val="40000"/>
              </a:prstClr>
            </a:outerShdw>
          </a:effectLst>
        </p:spPr>
      </p:pic>
      <p:sp>
        <p:nvSpPr>
          <p:cNvPr id="34" name="Arrow: Down 33">
            <a:extLst>
              <a:ext uri="{FF2B5EF4-FFF2-40B4-BE49-F238E27FC236}">
                <a16:creationId xmlns:a16="http://schemas.microsoft.com/office/drawing/2014/main" id="{E22BBF4C-2122-C17D-AF3A-1B97E692CCC7}"/>
              </a:ext>
            </a:extLst>
          </p:cNvPr>
          <p:cNvSpPr/>
          <p:nvPr/>
        </p:nvSpPr>
        <p:spPr>
          <a:xfrm rot="16200000">
            <a:off x="8782047" y="5410482"/>
            <a:ext cx="914400" cy="1112552"/>
          </a:xfrm>
          <a:prstGeom prst="downArrow">
            <a:avLst/>
          </a:prstGeom>
          <a:solidFill>
            <a:srgbClr val="216C53"/>
          </a:solidFill>
          <a:ln w="57150">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0BB33"/>
              </a:solidFill>
            </a:endParaRPr>
          </a:p>
        </p:txBody>
      </p:sp>
      <p:pic>
        <p:nvPicPr>
          <p:cNvPr id="47" name="Graphic 46" descr="Rating 1 Star with solid fill">
            <a:extLst>
              <a:ext uri="{FF2B5EF4-FFF2-40B4-BE49-F238E27FC236}">
                <a16:creationId xmlns:a16="http://schemas.microsoft.com/office/drawing/2014/main" id="{C72503F7-EB19-2226-6C32-07BEC39320B6}"/>
              </a:ext>
            </a:extLst>
          </p:cNvPr>
          <p:cNvPicPr>
            <a:picLocks noChangeAspect="1"/>
          </p:cNvPicPr>
          <p:nvPr/>
        </p:nvPicPr>
        <p:blipFill rotWithShape="1">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rcRect l="3488" t="18866" r="34690" b="19312"/>
          <a:stretch/>
        </p:blipFill>
        <p:spPr>
          <a:xfrm>
            <a:off x="16503502" y="495300"/>
            <a:ext cx="565298" cy="565298"/>
          </a:xfrm>
          <a:prstGeom prst="rect">
            <a:avLst/>
          </a:prstGeom>
        </p:spPr>
      </p:pic>
    </p:spTree>
    <p:extLst>
      <p:ext uri="{BB962C8B-B14F-4D97-AF65-F5344CB8AC3E}">
        <p14:creationId xmlns:p14="http://schemas.microsoft.com/office/powerpoint/2010/main" val="3054200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EF2"/>
        </a:solidFill>
        <a:effectLst/>
      </p:bgPr>
    </p:bg>
    <p:spTree>
      <p:nvGrpSpPr>
        <p:cNvPr id="1" name=""/>
        <p:cNvGrpSpPr/>
        <p:nvPr/>
      </p:nvGrpSpPr>
      <p:grpSpPr>
        <a:xfrm>
          <a:off x="0" y="0"/>
          <a:ext cx="0" cy="0"/>
          <a:chOff x="0" y="0"/>
          <a:chExt cx="0" cy="0"/>
        </a:xfrm>
      </p:grpSpPr>
      <p:grpSp>
        <p:nvGrpSpPr>
          <p:cNvPr id="2" name="Group 2"/>
          <p:cNvGrpSpPr/>
          <p:nvPr/>
        </p:nvGrpSpPr>
        <p:grpSpPr>
          <a:xfrm>
            <a:off x="0" y="1979208"/>
            <a:ext cx="18288000" cy="8383814"/>
            <a:chOff x="0" y="0"/>
            <a:chExt cx="4816593" cy="1863811"/>
          </a:xfrm>
        </p:grpSpPr>
        <p:sp>
          <p:nvSpPr>
            <p:cNvPr id="3" name="Freeform 3"/>
            <p:cNvSpPr/>
            <p:nvPr/>
          </p:nvSpPr>
          <p:spPr>
            <a:xfrm>
              <a:off x="0" y="0"/>
              <a:ext cx="4816592" cy="1863811"/>
            </a:xfrm>
            <a:custGeom>
              <a:avLst/>
              <a:gdLst/>
              <a:ahLst/>
              <a:cxnLst/>
              <a:rect l="l" t="t" r="r" b="b"/>
              <a:pathLst>
                <a:path w="4816592" h="1863811">
                  <a:moveTo>
                    <a:pt x="0" y="0"/>
                  </a:moveTo>
                  <a:lnTo>
                    <a:pt x="4816592" y="0"/>
                  </a:lnTo>
                  <a:lnTo>
                    <a:pt x="4816592" y="1863811"/>
                  </a:lnTo>
                  <a:lnTo>
                    <a:pt x="0" y="1863811"/>
                  </a:lnTo>
                  <a:close/>
                </a:path>
              </a:pathLst>
            </a:custGeom>
            <a:solidFill>
              <a:srgbClr val="216C53"/>
            </a:solidFill>
          </p:spPr>
          <p:txBody>
            <a:bodyPr/>
            <a:lstStyle/>
            <a:p>
              <a:endParaRPr lang="en-US"/>
            </a:p>
          </p:txBody>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2400294" y="154307"/>
            <a:ext cx="13677906" cy="1022268"/>
          </a:xfrm>
          <a:prstGeom prst="rect">
            <a:avLst/>
          </a:prstGeom>
        </p:spPr>
        <p:txBody>
          <a:bodyPr wrap="square" lIns="0" tIns="0" rIns="0" bIns="0" rtlCol="0" anchor="t">
            <a:spAutoFit/>
          </a:bodyPr>
          <a:lstStyle/>
          <a:p>
            <a:pPr>
              <a:lnSpc>
                <a:spcPts val="8620"/>
              </a:lnSpc>
              <a:spcBef>
                <a:spcPct val="0"/>
              </a:spcBef>
            </a:pPr>
            <a:r>
              <a:rPr lang="en-US" sz="6157" spc="-300" dirty="0">
                <a:solidFill>
                  <a:srgbClr val="216C53"/>
                </a:solidFill>
                <a:latin typeface="Montserrat Ultra-Bold"/>
              </a:rPr>
              <a:t>MINDORO </a:t>
            </a:r>
            <a:r>
              <a:rPr lang="en-US" sz="6157" spc="-300" dirty="0">
                <a:solidFill>
                  <a:srgbClr val="33866A"/>
                </a:solidFill>
                <a:latin typeface="Montserrat Ultra-Bold"/>
              </a:rPr>
              <a:t>STATE</a:t>
            </a:r>
            <a:r>
              <a:rPr lang="en-US" sz="6157" spc="-300" dirty="0">
                <a:solidFill>
                  <a:srgbClr val="216C53"/>
                </a:solidFill>
                <a:latin typeface="Montserrat Ultra-Bold"/>
              </a:rPr>
              <a:t> UNIVERSITY</a:t>
            </a:r>
            <a:endParaRPr lang="en-US" sz="6157" spc="-300" dirty="0">
              <a:solidFill>
                <a:srgbClr val="33866A"/>
              </a:solidFill>
              <a:latin typeface="Montserrat Ultra-Bold"/>
            </a:endParaRPr>
          </a:p>
        </p:txBody>
      </p:sp>
      <p:sp>
        <p:nvSpPr>
          <p:cNvPr id="27" name="Freeform 27"/>
          <p:cNvSpPr/>
          <p:nvPr/>
        </p:nvSpPr>
        <p:spPr>
          <a:xfrm rot="-5400000" flipV="1">
            <a:off x="16884502" y="8883502"/>
            <a:ext cx="1403498" cy="1403498"/>
          </a:xfrm>
          <a:custGeom>
            <a:avLst/>
            <a:gdLst/>
            <a:ahLst/>
            <a:cxnLst/>
            <a:rect l="l" t="t" r="r" b="b"/>
            <a:pathLst>
              <a:path w="1403498" h="1403498">
                <a:moveTo>
                  <a:pt x="0" y="1403498"/>
                </a:moveTo>
                <a:lnTo>
                  <a:pt x="1403498" y="1403498"/>
                </a:lnTo>
                <a:lnTo>
                  <a:pt x="1403498" y="0"/>
                </a:lnTo>
                <a:lnTo>
                  <a:pt x="0" y="0"/>
                </a:lnTo>
                <a:lnTo>
                  <a:pt x="0" y="1403498"/>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8" name="TextBox 8">
            <a:extLst>
              <a:ext uri="{FF2B5EF4-FFF2-40B4-BE49-F238E27FC236}">
                <a16:creationId xmlns:a16="http://schemas.microsoft.com/office/drawing/2014/main" id="{6FE92723-2310-67E8-2D7F-E66AFCF53251}"/>
              </a:ext>
            </a:extLst>
          </p:cNvPr>
          <p:cNvSpPr txBox="1"/>
          <p:nvPr/>
        </p:nvSpPr>
        <p:spPr>
          <a:xfrm>
            <a:off x="2400294" y="1104900"/>
            <a:ext cx="13677906" cy="615553"/>
          </a:xfrm>
          <a:prstGeom prst="rect">
            <a:avLst/>
          </a:prstGeom>
        </p:spPr>
        <p:txBody>
          <a:bodyPr wrap="square" lIns="0" tIns="0" rIns="0" bIns="0" rtlCol="0" anchor="t">
            <a:spAutoFit/>
          </a:bodyPr>
          <a:lstStyle/>
          <a:p>
            <a:pPr>
              <a:spcBef>
                <a:spcPct val="0"/>
              </a:spcBef>
            </a:pPr>
            <a:r>
              <a:rPr lang="en-US" sz="2000" spc="-150" dirty="0">
                <a:solidFill>
                  <a:srgbClr val="33866A"/>
                </a:solidFill>
                <a:latin typeface="Montserrat Ultra-Bold"/>
              </a:rPr>
              <a:t>COLLEGE OF COMPUTER STUDIES</a:t>
            </a:r>
          </a:p>
          <a:p>
            <a:pPr>
              <a:spcBef>
                <a:spcPct val="0"/>
              </a:spcBef>
            </a:pPr>
            <a:r>
              <a:rPr lang="en-US" sz="2000" spc="-150" dirty="0">
                <a:solidFill>
                  <a:srgbClr val="33866A"/>
                </a:solidFill>
                <a:latin typeface="Montserrat Ultra-Bold"/>
              </a:rPr>
              <a:t>BACHELOR OF SCIENCE IN INFORMATION TECHNOLOGY</a:t>
            </a:r>
          </a:p>
        </p:txBody>
      </p:sp>
      <p:pic>
        <p:nvPicPr>
          <p:cNvPr id="43" name="Picture 42" descr="A logo of a university&#10;&#10;Description automatically generated">
            <a:extLst>
              <a:ext uri="{FF2B5EF4-FFF2-40B4-BE49-F238E27FC236}">
                <a16:creationId xmlns:a16="http://schemas.microsoft.com/office/drawing/2014/main" id="{738DC2DF-868A-09B2-42CA-6ACC2D7604B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523" y="-44301"/>
            <a:ext cx="2216076" cy="2139801"/>
          </a:xfrm>
          <a:prstGeom prst="rect">
            <a:avLst/>
          </a:prstGeom>
        </p:spPr>
      </p:pic>
      <p:sp>
        <p:nvSpPr>
          <p:cNvPr id="72" name="Freeform 27">
            <a:extLst>
              <a:ext uri="{FF2B5EF4-FFF2-40B4-BE49-F238E27FC236}">
                <a16:creationId xmlns:a16="http://schemas.microsoft.com/office/drawing/2014/main" id="{96D41DEA-42B0-E62D-37A0-30B1DAA89C63}"/>
              </a:ext>
            </a:extLst>
          </p:cNvPr>
          <p:cNvSpPr/>
          <p:nvPr/>
        </p:nvSpPr>
        <p:spPr>
          <a:xfrm flipV="1">
            <a:off x="7257" y="8921602"/>
            <a:ext cx="1403498" cy="1403498"/>
          </a:xfrm>
          <a:custGeom>
            <a:avLst/>
            <a:gdLst/>
            <a:ahLst/>
            <a:cxnLst/>
            <a:rect l="l" t="t" r="r" b="b"/>
            <a:pathLst>
              <a:path w="1403498" h="1403498">
                <a:moveTo>
                  <a:pt x="0" y="1403498"/>
                </a:moveTo>
                <a:lnTo>
                  <a:pt x="1403498" y="1403498"/>
                </a:lnTo>
                <a:lnTo>
                  <a:pt x="1403498" y="0"/>
                </a:lnTo>
                <a:lnTo>
                  <a:pt x="0" y="0"/>
                </a:lnTo>
                <a:lnTo>
                  <a:pt x="0" y="1403498"/>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26" name="AutoShape 4">
            <a:extLst>
              <a:ext uri="{FF2B5EF4-FFF2-40B4-BE49-F238E27FC236}">
                <a16:creationId xmlns:a16="http://schemas.microsoft.com/office/drawing/2014/main" id="{8FCE384E-863D-B94F-913B-970ED8AAA99B}"/>
              </a:ext>
            </a:extLst>
          </p:cNvPr>
          <p:cNvSpPr/>
          <p:nvPr/>
        </p:nvSpPr>
        <p:spPr>
          <a:xfrm flipV="1">
            <a:off x="1665772" y="8877300"/>
            <a:ext cx="14869628" cy="40092"/>
          </a:xfrm>
          <a:prstGeom prst="line">
            <a:avLst/>
          </a:prstGeom>
          <a:ln w="3175" cap="flat">
            <a:solidFill>
              <a:srgbClr val="FFFEF2"/>
            </a:solidFill>
            <a:prstDash val="solid"/>
            <a:headEnd type="none" w="sm" len="sm"/>
            <a:tailEnd type="none" w="sm" len="sm"/>
          </a:ln>
        </p:spPr>
        <p:txBody>
          <a:bodyPr/>
          <a:lstStyle/>
          <a:p>
            <a:endParaRPr lang="en-US"/>
          </a:p>
        </p:txBody>
      </p:sp>
      <p:sp>
        <p:nvSpPr>
          <p:cNvPr id="13" name="TextBox 12">
            <a:extLst>
              <a:ext uri="{FF2B5EF4-FFF2-40B4-BE49-F238E27FC236}">
                <a16:creationId xmlns:a16="http://schemas.microsoft.com/office/drawing/2014/main" id="{FE8E30F0-DC7D-5A3C-231C-3B447CF4BD7E}"/>
              </a:ext>
            </a:extLst>
          </p:cNvPr>
          <p:cNvSpPr txBox="1"/>
          <p:nvPr/>
        </p:nvSpPr>
        <p:spPr>
          <a:xfrm>
            <a:off x="2559232" y="8953500"/>
            <a:ext cx="13118734" cy="1323439"/>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algn="ctr">
              <a:spcBef>
                <a:spcPct val="0"/>
              </a:spcBef>
            </a:pPr>
            <a:r>
              <a:rPr lang="en-US" sz="2000" b="1" i="0" spc="50" dirty="0" err="1">
                <a:ln w="0"/>
                <a:solidFill>
                  <a:schemeClr val="bg2"/>
                </a:solidFill>
                <a:effectLst>
                  <a:innerShdw blurRad="63500" dist="50800" dir="13500000">
                    <a:srgbClr val="000000">
                      <a:alpha val="50000"/>
                    </a:srgbClr>
                  </a:innerShdw>
                </a:effectLst>
                <a:latin typeface="Montserrat Ultra-Bold" panose="020B0604020202020204" charset="0"/>
              </a:rPr>
              <a:t>Tadena</a:t>
            </a:r>
            <a:r>
              <a:rPr lang="en-US" sz="2000" b="1" i="0" spc="50" dirty="0">
                <a:ln w="0"/>
                <a:solidFill>
                  <a:schemeClr val="bg2"/>
                </a:solidFill>
                <a:effectLst>
                  <a:innerShdw blurRad="63500" dist="50800" dir="13500000">
                    <a:srgbClr val="000000">
                      <a:alpha val="50000"/>
                    </a:srgbClr>
                  </a:innerShdw>
                </a:effectLst>
                <a:latin typeface="Montserrat Ultra-Bold" panose="020B0604020202020204" charset="0"/>
              </a:rPr>
              <a:t> Dumas General Merchandise aims to enhance its operations by implementing the </a:t>
            </a:r>
            <a:r>
              <a:rPr lang="en-US" sz="2000" b="1" i="0" spc="50" dirty="0" err="1">
                <a:ln w="0"/>
                <a:solidFill>
                  <a:schemeClr val="bg2"/>
                </a:solidFill>
                <a:effectLst>
                  <a:innerShdw blurRad="63500" dist="50800" dir="13500000">
                    <a:srgbClr val="000000">
                      <a:alpha val="50000"/>
                    </a:srgbClr>
                  </a:innerShdw>
                </a:effectLst>
                <a:latin typeface="Montserrat Ultra-Bold" panose="020B0604020202020204" charset="0"/>
              </a:rPr>
              <a:t>TadaPOS</a:t>
            </a:r>
            <a:r>
              <a:rPr lang="en-US" sz="2000" b="1" i="0" spc="50" dirty="0">
                <a:ln w="0"/>
                <a:solidFill>
                  <a:schemeClr val="bg2"/>
                </a:solidFill>
                <a:effectLst>
                  <a:innerShdw blurRad="63500" dist="50800" dir="13500000">
                    <a:srgbClr val="000000">
                      <a:alpha val="50000"/>
                    </a:srgbClr>
                  </a:innerShdw>
                </a:effectLst>
                <a:latin typeface="Montserrat Ultra-Bold" panose="020B0604020202020204" charset="0"/>
              </a:rPr>
              <a:t> Unified system, which integrates employee attendance management via QR codes with a web-based POS solution. This conceptual framework outlines the structured approach for system development.</a:t>
            </a:r>
            <a:endParaRPr lang="en-US" sz="2000" b="1" spc="50" dirty="0">
              <a:ln w="0"/>
              <a:solidFill>
                <a:schemeClr val="bg2"/>
              </a:solidFill>
              <a:effectLst>
                <a:innerShdw blurRad="63500" dist="50800" dir="13500000">
                  <a:srgbClr val="000000">
                    <a:alpha val="50000"/>
                  </a:srgbClr>
                </a:innerShdw>
              </a:effectLst>
              <a:highlight>
                <a:srgbClr val="FFFEF2"/>
              </a:highlight>
              <a:latin typeface="Montserrat Ultra-Bold" panose="020B0604020202020204" charset="0"/>
            </a:endParaRPr>
          </a:p>
        </p:txBody>
      </p:sp>
      <p:sp>
        <p:nvSpPr>
          <p:cNvPr id="18" name="Rectangle: Rounded Corners 17">
            <a:hlinkClick r:id="rId5" action="ppaction://hlinksldjump"/>
            <a:extLst>
              <a:ext uri="{FF2B5EF4-FFF2-40B4-BE49-F238E27FC236}">
                <a16:creationId xmlns:a16="http://schemas.microsoft.com/office/drawing/2014/main" id="{23A0AA05-CB3B-1539-3BA3-43845F7B7C05}"/>
              </a:ext>
            </a:extLst>
          </p:cNvPr>
          <p:cNvSpPr/>
          <p:nvPr/>
        </p:nvSpPr>
        <p:spPr>
          <a:xfrm>
            <a:off x="6045633" y="1979208"/>
            <a:ext cx="3555567" cy="954492"/>
          </a:xfrm>
          <a:prstGeom prst="roundRect">
            <a:avLst/>
          </a:prstGeom>
          <a:solidFill>
            <a:schemeClr val="bg2"/>
          </a:solidFill>
          <a:ln>
            <a:solidFill>
              <a:schemeClr val="bg1"/>
            </a:solid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GENERAL AND SPECIFIC OBJECTIVES OF THE STUDY</a:t>
            </a:r>
          </a:p>
        </p:txBody>
      </p:sp>
      <p:sp>
        <p:nvSpPr>
          <p:cNvPr id="19" name="Rectangle: Rounded Corners 18">
            <a:hlinkClick r:id="rId6" action="ppaction://hlinksldjump"/>
            <a:extLst>
              <a:ext uri="{FF2B5EF4-FFF2-40B4-BE49-F238E27FC236}">
                <a16:creationId xmlns:a16="http://schemas.microsoft.com/office/drawing/2014/main" id="{D80A298E-5800-995A-70F6-AC6309DBA2F3}"/>
              </a:ext>
            </a:extLst>
          </p:cNvPr>
          <p:cNvSpPr/>
          <p:nvPr/>
        </p:nvSpPr>
        <p:spPr>
          <a:xfrm>
            <a:off x="9906000" y="1979208"/>
            <a:ext cx="2514600" cy="954492"/>
          </a:xfrm>
          <a:prstGeom prst="roundRect">
            <a:avLst/>
          </a:prstGeom>
          <a:solidFill>
            <a:srgbClr val="92D050"/>
          </a:solidFill>
          <a:ln>
            <a:solidFill>
              <a:schemeClr val="bg1"/>
            </a:solidFill>
          </a:ln>
          <a:effectLst>
            <a:outerShdw blurRad="57785" dist="33020" dir="3180000" algn="ctr">
              <a:srgbClr val="000000">
                <a:alpha val="30000"/>
              </a:srgbClr>
            </a:outerShdw>
            <a:reflection blurRad="6350" stA="52000" endA="300" endPos="35000" dir="5400000" sy="-100000" algn="bl" rotWithShape="0"/>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CONCEPTUAL FRAMEWORK</a:t>
            </a:r>
          </a:p>
        </p:txBody>
      </p:sp>
      <p:sp>
        <p:nvSpPr>
          <p:cNvPr id="20" name="Rectangle: Rounded Corners 19">
            <a:hlinkClick r:id="rId7" action="ppaction://hlinksldjump"/>
            <a:extLst>
              <a:ext uri="{FF2B5EF4-FFF2-40B4-BE49-F238E27FC236}">
                <a16:creationId xmlns:a16="http://schemas.microsoft.com/office/drawing/2014/main" id="{897013C4-FE05-1DBE-16B2-63F0E388842E}"/>
              </a:ext>
            </a:extLst>
          </p:cNvPr>
          <p:cNvSpPr/>
          <p:nvPr/>
        </p:nvSpPr>
        <p:spPr>
          <a:xfrm>
            <a:off x="12725400" y="1943100"/>
            <a:ext cx="2514600"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1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PROPOSED METHODOLOGY</a:t>
            </a:r>
          </a:p>
        </p:txBody>
      </p:sp>
      <p:sp>
        <p:nvSpPr>
          <p:cNvPr id="25" name="Rectangle: Rounded Corners 24">
            <a:hlinkClick r:id="rId8" action="ppaction://hlinksldjump"/>
            <a:extLst>
              <a:ext uri="{FF2B5EF4-FFF2-40B4-BE49-F238E27FC236}">
                <a16:creationId xmlns:a16="http://schemas.microsoft.com/office/drawing/2014/main" id="{EB140516-F96E-826E-CACE-EE373B413B93}"/>
              </a:ext>
            </a:extLst>
          </p:cNvPr>
          <p:cNvSpPr/>
          <p:nvPr/>
        </p:nvSpPr>
        <p:spPr>
          <a:xfrm>
            <a:off x="328386" y="1943100"/>
            <a:ext cx="2514600"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TOPIC BACKGROUND</a:t>
            </a:r>
          </a:p>
        </p:txBody>
      </p:sp>
      <p:sp>
        <p:nvSpPr>
          <p:cNvPr id="30" name="Rectangle: Rounded Corners 29">
            <a:hlinkClick r:id="rId9" action="ppaction://hlinksldjump"/>
            <a:extLst>
              <a:ext uri="{FF2B5EF4-FFF2-40B4-BE49-F238E27FC236}">
                <a16:creationId xmlns:a16="http://schemas.microsoft.com/office/drawing/2014/main" id="{DC4C209A-15E2-7ED0-994B-BA61B12E2087}"/>
              </a:ext>
            </a:extLst>
          </p:cNvPr>
          <p:cNvSpPr/>
          <p:nvPr/>
        </p:nvSpPr>
        <p:spPr>
          <a:xfrm>
            <a:off x="3207658" y="1979208"/>
            <a:ext cx="2514600" cy="954492"/>
          </a:xfrm>
          <a:prstGeom prst="roundRect">
            <a:avLst/>
          </a:prstGeom>
          <a:solidFill>
            <a:schemeClr val="bg2"/>
          </a:solidFill>
          <a:ln>
            <a:solidFill>
              <a:srgbClr val="FFFEF2"/>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F0502020204030204" pitchFamily="2" charset="0"/>
                <a:ea typeface="ADLaM Display" panose="020F0502020204030204" pitchFamily="2" charset="0"/>
                <a:cs typeface="ADLaM Display" panose="020F0502020204030204" pitchFamily="2" charset="0"/>
              </a:rPr>
              <a:t>PROBLEM STATEMENT</a:t>
            </a:r>
          </a:p>
        </p:txBody>
      </p:sp>
      <p:sp>
        <p:nvSpPr>
          <p:cNvPr id="5" name="Oval 4">
            <a:hlinkClick r:id="rId10" action="ppaction://hlinksldjump"/>
            <a:extLst>
              <a:ext uri="{FF2B5EF4-FFF2-40B4-BE49-F238E27FC236}">
                <a16:creationId xmlns:a16="http://schemas.microsoft.com/office/drawing/2014/main" id="{267B7CAE-7BC3-4857-EA92-3DD379CBC799}"/>
              </a:ext>
            </a:extLst>
          </p:cNvPr>
          <p:cNvSpPr/>
          <p:nvPr/>
        </p:nvSpPr>
        <p:spPr>
          <a:xfrm>
            <a:off x="16002000" y="7952693"/>
            <a:ext cx="2073332" cy="2067607"/>
          </a:xfrm>
          <a:prstGeom prst="ellipse">
            <a:avLst/>
          </a:prstGeom>
          <a:solidFill>
            <a:srgbClr val="3386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11" descr="Exit with solid fill">
            <a:hlinkClick r:id="rId10" action="ppaction://hlinksldjump"/>
            <a:extLst>
              <a:ext uri="{FF2B5EF4-FFF2-40B4-BE49-F238E27FC236}">
                <a16:creationId xmlns:a16="http://schemas.microsoft.com/office/drawing/2014/main" id="{78F4AF79-BAA3-47EB-4088-4B43EFAC55E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6580602" y="8324279"/>
            <a:ext cx="1258442" cy="1258442"/>
          </a:xfrm>
          <a:prstGeom prst="rect">
            <a:avLst/>
          </a:prstGeom>
          <a:effectLst>
            <a:outerShdw blurRad="50800" dist="38100" dir="13500000" algn="br" rotWithShape="0">
              <a:prstClr val="black">
                <a:alpha val="40000"/>
              </a:prstClr>
            </a:outerShdw>
          </a:effectLst>
        </p:spPr>
      </p:pic>
      <p:sp>
        <p:nvSpPr>
          <p:cNvPr id="16" name="Rectangle: Rounded Corners 15">
            <a:extLst>
              <a:ext uri="{FF2B5EF4-FFF2-40B4-BE49-F238E27FC236}">
                <a16:creationId xmlns:a16="http://schemas.microsoft.com/office/drawing/2014/main" id="{287B5E20-01EC-26CD-1AA0-DF7613F19CF8}"/>
              </a:ext>
            </a:extLst>
          </p:cNvPr>
          <p:cNvSpPr/>
          <p:nvPr/>
        </p:nvSpPr>
        <p:spPr>
          <a:xfrm>
            <a:off x="4648200" y="3238500"/>
            <a:ext cx="8337966" cy="5486064"/>
          </a:xfrm>
          <a:prstGeom prst="roundRect">
            <a:avLst/>
          </a:prstGeom>
          <a:solidFill>
            <a:schemeClr val="accent3">
              <a:lumMod val="20000"/>
              <a:lumOff val="80000"/>
            </a:schemeClr>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i="0" dirty="0">
              <a:solidFill>
                <a:srgbClr val="374151"/>
              </a:solidFill>
              <a:effectLst/>
              <a:latin typeface="Montserrat" panose="00000500000000000000" pitchFamily="2" charset="0"/>
            </a:endParaRPr>
          </a:p>
          <a:p>
            <a:pPr algn="ctr"/>
            <a:endParaRPr lang="en-US" b="1" dirty="0">
              <a:solidFill>
                <a:srgbClr val="374151"/>
              </a:solidFill>
              <a:latin typeface="Montserrat" panose="00000500000000000000" pitchFamily="2" charset="0"/>
            </a:endParaRPr>
          </a:p>
          <a:p>
            <a:pPr algn="ctr"/>
            <a:endParaRPr lang="en-US" b="1" i="0" dirty="0">
              <a:solidFill>
                <a:srgbClr val="374151"/>
              </a:solidFill>
              <a:effectLst/>
              <a:latin typeface="Montserrat" panose="00000500000000000000" pitchFamily="2" charset="0"/>
            </a:endParaRPr>
          </a:p>
          <a:p>
            <a:pPr algn="ctr"/>
            <a:r>
              <a:rPr lang="en-US" b="1" i="0" dirty="0">
                <a:solidFill>
                  <a:srgbClr val="216C53"/>
                </a:solidFill>
                <a:effectLst/>
                <a:latin typeface="Montserrat" panose="00000500000000000000" pitchFamily="2" charset="0"/>
              </a:rPr>
              <a:t>SYSTEM EVALUATION (TADENA DUMAS STANDARDS)</a:t>
            </a:r>
            <a:endParaRPr lang="en-US" b="0" i="0" dirty="0">
              <a:solidFill>
                <a:srgbClr val="216C53"/>
              </a:solidFill>
              <a:effectLst/>
              <a:latin typeface="Montserrat" panose="00000500000000000000" pitchFamily="2" charset="0"/>
            </a:endParaRPr>
          </a:p>
          <a:p>
            <a:pPr marL="285750" indent="-285750" algn="ctr">
              <a:buFont typeface="Wingdings" panose="05000000000000000000" pitchFamily="2" charset="2"/>
              <a:buChar char="q"/>
            </a:pPr>
            <a:endParaRPr lang="en-US" sz="500" b="1" i="0" dirty="0">
              <a:solidFill>
                <a:schemeClr val="bg1"/>
              </a:solidFill>
              <a:effectLst/>
              <a:highlight>
                <a:srgbClr val="92D050"/>
              </a:highlight>
              <a:latin typeface="Montserrat" panose="00000500000000000000" pitchFamily="2" charset="0"/>
            </a:endParaRPr>
          </a:p>
          <a:p>
            <a:pPr marL="742950" lvl="1" indent="-285750" algn="ctr">
              <a:buFont typeface="Wingdings" panose="05000000000000000000" pitchFamily="2" charset="2"/>
              <a:buChar char="q"/>
            </a:pPr>
            <a:r>
              <a:rPr lang="en-US" b="1" i="0" dirty="0">
                <a:solidFill>
                  <a:schemeClr val="bg1"/>
                </a:solidFill>
                <a:effectLst/>
                <a:highlight>
                  <a:srgbClr val="92D050"/>
                </a:highlight>
                <a:latin typeface="Montserrat" panose="00000500000000000000" pitchFamily="2" charset="0"/>
              </a:rPr>
              <a:t>Evaluate usability, ensuring it meets the unique needs of </a:t>
            </a:r>
            <a:r>
              <a:rPr lang="en-US" b="1" i="0" dirty="0" err="1">
                <a:solidFill>
                  <a:schemeClr val="bg1"/>
                </a:solidFill>
                <a:effectLst/>
                <a:highlight>
                  <a:srgbClr val="92D050"/>
                </a:highlight>
                <a:latin typeface="Montserrat" panose="00000500000000000000" pitchFamily="2" charset="0"/>
              </a:rPr>
              <a:t>Tadena</a:t>
            </a:r>
            <a:r>
              <a:rPr lang="en-US" b="1" i="0" dirty="0">
                <a:solidFill>
                  <a:schemeClr val="bg1"/>
                </a:solidFill>
                <a:effectLst/>
                <a:highlight>
                  <a:srgbClr val="92D050"/>
                </a:highlight>
                <a:latin typeface="Montserrat" panose="00000500000000000000" pitchFamily="2" charset="0"/>
              </a:rPr>
              <a:t> Dumas employees.</a:t>
            </a:r>
          </a:p>
          <a:p>
            <a:pPr marL="742950" lvl="1" indent="-285750" algn="ctr">
              <a:buFont typeface="Wingdings" panose="05000000000000000000" pitchFamily="2" charset="2"/>
              <a:buChar char="q"/>
            </a:pPr>
            <a:endParaRPr lang="en-US" sz="500" b="1" i="0" dirty="0">
              <a:solidFill>
                <a:schemeClr val="bg1"/>
              </a:solidFill>
              <a:effectLst/>
              <a:highlight>
                <a:srgbClr val="92D050"/>
              </a:highlight>
              <a:latin typeface="Montserrat" panose="00000500000000000000" pitchFamily="2" charset="0"/>
            </a:endParaRPr>
          </a:p>
          <a:p>
            <a:pPr marL="742950" lvl="1" indent="-285750" algn="ctr">
              <a:buFont typeface="Wingdings" panose="05000000000000000000" pitchFamily="2" charset="2"/>
              <a:buChar char="q"/>
            </a:pPr>
            <a:r>
              <a:rPr lang="en-US" b="1" i="0" dirty="0">
                <a:solidFill>
                  <a:schemeClr val="bg1"/>
                </a:solidFill>
                <a:effectLst/>
                <a:highlight>
                  <a:srgbClr val="92D050"/>
                </a:highlight>
                <a:latin typeface="Montserrat" panose="00000500000000000000" pitchFamily="2" charset="0"/>
              </a:rPr>
              <a:t>Measure system performance, focusing on response times and efficiency.</a:t>
            </a:r>
          </a:p>
          <a:p>
            <a:pPr marL="742950" lvl="1" indent="-285750" algn="ctr">
              <a:buFont typeface="Wingdings" panose="05000000000000000000" pitchFamily="2" charset="2"/>
              <a:buChar char="q"/>
            </a:pPr>
            <a:endParaRPr lang="en-US" sz="500" b="1" i="0" dirty="0">
              <a:solidFill>
                <a:schemeClr val="bg1"/>
              </a:solidFill>
              <a:effectLst/>
              <a:highlight>
                <a:srgbClr val="92D050"/>
              </a:highlight>
              <a:latin typeface="Montserrat" panose="00000500000000000000" pitchFamily="2" charset="0"/>
            </a:endParaRPr>
          </a:p>
          <a:p>
            <a:pPr marL="742950" lvl="1" indent="-285750" algn="ctr">
              <a:buFont typeface="Wingdings" panose="05000000000000000000" pitchFamily="2" charset="2"/>
              <a:buChar char="q"/>
            </a:pPr>
            <a:r>
              <a:rPr lang="en-US" b="1" i="0" dirty="0">
                <a:solidFill>
                  <a:schemeClr val="bg1"/>
                </a:solidFill>
                <a:effectLst/>
                <a:highlight>
                  <a:srgbClr val="92D050"/>
                </a:highlight>
                <a:latin typeface="Montserrat" panose="00000500000000000000" pitchFamily="2" charset="0"/>
              </a:rPr>
              <a:t>Ensure data security and privacy measures align with </a:t>
            </a:r>
            <a:r>
              <a:rPr lang="en-US" b="1" i="0" dirty="0" err="1">
                <a:solidFill>
                  <a:schemeClr val="bg1"/>
                </a:solidFill>
                <a:effectLst/>
                <a:highlight>
                  <a:srgbClr val="92D050"/>
                </a:highlight>
                <a:latin typeface="Montserrat" panose="00000500000000000000" pitchFamily="2" charset="0"/>
              </a:rPr>
              <a:t>Tadena</a:t>
            </a:r>
            <a:r>
              <a:rPr lang="en-US" b="1" i="0" dirty="0">
                <a:solidFill>
                  <a:schemeClr val="bg1"/>
                </a:solidFill>
                <a:effectLst/>
                <a:highlight>
                  <a:srgbClr val="92D050"/>
                </a:highlight>
                <a:latin typeface="Montserrat" panose="00000500000000000000" pitchFamily="2" charset="0"/>
              </a:rPr>
              <a:t> Dumas policies.</a:t>
            </a:r>
          </a:p>
          <a:p>
            <a:pPr marL="742950" lvl="1" indent="-285750" algn="ctr">
              <a:buFont typeface="Wingdings" panose="05000000000000000000" pitchFamily="2" charset="2"/>
              <a:buChar char="q"/>
            </a:pPr>
            <a:endParaRPr lang="en-US" b="1" i="0" dirty="0">
              <a:solidFill>
                <a:schemeClr val="bg1"/>
              </a:solidFill>
              <a:effectLst/>
              <a:highlight>
                <a:srgbClr val="92D050"/>
              </a:highlight>
              <a:latin typeface="Montserrat" panose="00000500000000000000" pitchFamily="2" charset="0"/>
            </a:endParaRPr>
          </a:p>
          <a:p>
            <a:pPr algn="ctr"/>
            <a:r>
              <a:rPr lang="en-US" b="1" i="0" dirty="0">
                <a:solidFill>
                  <a:srgbClr val="216C53"/>
                </a:solidFill>
                <a:effectLst/>
                <a:latin typeface="Montserrat" panose="00000500000000000000" pitchFamily="2" charset="0"/>
              </a:rPr>
              <a:t>FEEDBACK AND ADJUSTMENTS (CONTINUOUS IMPROVEMENT)</a:t>
            </a:r>
            <a:endParaRPr lang="en-US" b="0" i="0" dirty="0">
              <a:solidFill>
                <a:srgbClr val="216C53"/>
              </a:solidFill>
              <a:effectLst/>
              <a:latin typeface="Montserrat" panose="00000500000000000000" pitchFamily="2" charset="0"/>
            </a:endParaRPr>
          </a:p>
          <a:p>
            <a:pPr marL="285750" indent="-285750" algn="ctr">
              <a:buFont typeface="Wingdings" panose="05000000000000000000" pitchFamily="2" charset="2"/>
              <a:buChar char="q"/>
            </a:pPr>
            <a:r>
              <a:rPr lang="en-US" b="1" i="0" dirty="0">
                <a:solidFill>
                  <a:schemeClr val="bg1"/>
                </a:solidFill>
                <a:effectLst/>
                <a:highlight>
                  <a:srgbClr val="92D050"/>
                </a:highlight>
                <a:latin typeface="Montserrat" panose="00000500000000000000" pitchFamily="2" charset="0"/>
              </a:rPr>
              <a:t>Solicit feedback from </a:t>
            </a:r>
            <a:r>
              <a:rPr lang="en-US" b="1" i="0" dirty="0" err="1">
                <a:solidFill>
                  <a:schemeClr val="bg1"/>
                </a:solidFill>
                <a:effectLst/>
                <a:highlight>
                  <a:srgbClr val="92D050"/>
                </a:highlight>
                <a:latin typeface="Montserrat" panose="00000500000000000000" pitchFamily="2" charset="0"/>
              </a:rPr>
              <a:t>Tadena</a:t>
            </a:r>
            <a:r>
              <a:rPr lang="en-US" b="1" i="0" dirty="0">
                <a:solidFill>
                  <a:schemeClr val="bg1"/>
                </a:solidFill>
                <a:effectLst/>
                <a:highlight>
                  <a:srgbClr val="92D050"/>
                </a:highlight>
                <a:latin typeface="Montserrat" panose="00000500000000000000" pitchFamily="2" charset="0"/>
              </a:rPr>
              <a:t> Dumas staff and administrators.</a:t>
            </a:r>
          </a:p>
          <a:p>
            <a:pPr marL="285750" indent="-285750" algn="ctr">
              <a:buFont typeface="Wingdings" panose="05000000000000000000" pitchFamily="2" charset="2"/>
              <a:buChar char="q"/>
            </a:pPr>
            <a:endParaRPr lang="en-US" sz="500" b="1" i="0" dirty="0">
              <a:solidFill>
                <a:schemeClr val="bg1"/>
              </a:solidFill>
              <a:effectLst/>
              <a:highlight>
                <a:srgbClr val="92D050"/>
              </a:highlight>
              <a:latin typeface="Montserrat" panose="00000500000000000000" pitchFamily="2" charset="0"/>
            </a:endParaRPr>
          </a:p>
          <a:p>
            <a:pPr marL="285750" indent="-285750" algn="ctr">
              <a:buFont typeface="Wingdings" panose="05000000000000000000" pitchFamily="2" charset="2"/>
              <a:buChar char="q"/>
            </a:pPr>
            <a:r>
              <a:rPr lang="en-US" b="1" i="0" dirty="0">
                <a:solidFill>
                  <a:schemeClr val="bg1"/>
                </a:solidFill>
                <a:effectLst/>
                <a:highlight>
                  <a:srgbClr val="92D050"/>
                </a:highlight>
                <a:latin typeface="Montserrat" panose="00000500000000000000" pitchFamily="2" charset="0"/>
              </a:rPr>
              <a:t>Use feedback to make necessary adjustments and improvements to the system.</a:t>
            </a:r>
          </a:p>
          <a:p>
            <a:pPr marL="285750" indent="-285750" algn="ctr">
              <a:buFont typeface="Wingdings" panose="05000000000000000000" pitchFamily="2" charset="2"/>
              <a:buChar char="q"/>
            </a:pPr>
            <a:endParaRPr lang="en-US" sz="500" b="1" i="0" dirty="0">
              <a:solidFill>
                <a:schemeClr val="bg1"/>
              </a:solidFill>
              <a:effectLst/>
              <a:highlight>
                <a:srgbClr val="92D050"/>
              </a:highlight>
              <a:latin typeface="Montserrat" panose="00000500000000000000" pitchFamily="2" charset="0"/>
            </a:endParaRPr>
          </a:p>
          <a:p>
            <a:pPr marL="285750" indent="-285750" algn="ctr">
              <a:buFont typeface="Wingdings" panose="05000000000000000000" pitchFamily="2" charset="2"/>
              <a:buChar char="q"/>
            </a:pPr>
            <a:r>
              <a:rPr lang="en-US" b="1" i="0" dirty="0">
                <a:solidFill>
                  <a:schemeClr val="bg1"/>
                </a:solidFill>
                <a:effectLst/>
                <a:highlight>
                  <a:srgbClr val="92D050"/>
                </a:highlight>
                <a:latin typeface="Montserrat" panose="00000500000000000000" pitchFamily="2" charset="0"/>
              </a:rPr>
              <a:t>Ensure the final system aligns with </a:t>
            </a:r>
            <a:r>
              <a:rPr lang="en-US" b="1" i="0" dirty="0" err="1">
                <a:solidFill>
                  <a:schemeClr val="bg1"/>
                </a:solidFill>
                <a:effectLst/>
                <a:highlight>
                  <a:srgbClr val="92D050"/>
                </a:highlight>
                <a:latin typeface="Montserrat" panose="00000500000000000000" pitchFamily="2" charset="0"/>
              </a:rPr>
              <a:t>Tadena</a:t>
            </a:r>
            <a:r>
              <a:rPr lang="en-US" b="1" i="0" dirty="0">
                <a:solidFill>
                  <a:schemeClr val="bg1"/>
                </a:solidFill>
                <a:effectLst/>
                <a:highlight>
                  <a:srgbClr val="92D050"/>
                </a:highlight>
                <a:latin typeface="Montserrat" panose="00000500000000000000" pitchFamily="2" charset="0"/>
              </a:rPr>
              <a:t> Dumas' operational goals and expectations.</a:t>
            </a:r>
          </a:p>
          <a:p>
            <a:pPr algn="ctr"/>
            <a:endParaRPr lang="en-US" sz="1600" dirty="0">
              <a:latin typeface="Montserrat" panose="00000500000000000000" pitchFamily="2" charset="0"/>
            </a:endParaRPr>
          </a:p>
        </p:txBody>
      </p:sp>
      <p:sp>
        <p:nvSpPr>
          <p:cNvPr id="35" name="TextBox 34">
            <a:extLst>
              <a:ext uri="{FF2B5EF4-FFF2-40B4-BE49-F238E27FC236}">
                <a16:creationId xmlns:a16="http://schemas.microsoft.com/office/drawing/2014/main" id="{0C8325D1-937A-CD24-9715-D4C77D871FCD}"/>
              </a:ext>
            </a:extLst>
          </p:cNvPr>
          <p:cNvSpPr txBox="1"/>
          <p:nvPr/>
        </p:nvSpPr>
        <p:spPr>
          <a:xfrm>
            <a:off x="6337507" y="3238500"/>
            <a:ext cx="4851539" cy="646331"/>
          </a:xfrm>
          <a:prstGeom prst="rect">
            <a:avLst/>
          </a:prstGeom>
          <a:noFill/>
        </p:spPr>
        <p:txBody>
          <a:bodyPr wrap="square" rtlCol="0">
            <a:spAutoFit/>
          </a:bodyPr>
          <a:lstStyle/>
          <a:p>
            <a:pPr algn="ctr"/>
            <a:r>
              <a:rPr lang="en-US" dirty="0">
                <a:solidFill>
                  <a:srgbClr val="216C53"/>
                </a:solidFill>
                <a:highlight>
                  <a:srgbClr val="FFFEF2"/>
                </a:highlight>
                <a:latin typeface="Montserrat Ultra-Bold" panose="020B0604020202020204" charset="0"/>
              </a:rPr>
              <a:t>PHASES 3</a:t>
            </a:r>
          </a:p>
          <a:p>
            <a:pPr algn="ctr"/>
            <a:r>
              <a:rPr lang="en-US" dirty="0">
                <a:solidFill>
                  <a:srgbClr val="216C53"/>
                </a:solidFill>
                <a:highlight>
                  <a:srgbClr val="FFFEF2"/>
                </a:highlight>
                <a:latin typeface="Montserrat Ultra-Bold" panose="020B0604020202020204" charset="0"/>
              </a:rPr>
              <a:t>EVALUATION</a:t>
            </a:r>
          </a:p>
        </p:txBody>
      </p:sp>
      <p:sp>
        <p:nvSpPr>
          <p:cNvPr id="7" name="Oval 6">
            <a:hlinkClick r:id="rId13" action="ppaction://hlinksldjump"/>
            <a:extLst>
              <a:ext uri="{FF2B5EF4-FFF2-40B4-BE49-F238E27FC236}">
                <a16:creationId xmlns:a16="http://schemas.microsoft.com/office/drawing/2014/main" id="{DB29C546-1065-771D-95B5-A631E0B2611C}"/>
              </a:ext>
            </a:extLst>
          </p:cNvPr>
          <p:cNvSpPr/>
          <p:nvPr/>
        </p:nvSpPr>
        <p:spPr>
          <a:xfrm>
            <a:off x="255686" y="7952693"/>
            <a:ext cx="2073332" cy="2067607"/>
          </a:xfrm>
          <a:prstGeom prst="ellipse">
            <a:avLst/>
          </a:prstGeom>
          <a:solidFill>
            <a:srgbClr val="3386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13" descr="House with solid fill">
            <a:hlinkClick r:id="rId13" action="ppaction://hlinksldjump"/>
            <a:extLst>
              <a:ext uri="{FF2B5EF4-FFF2-40B4-BE49-F238E27FC236}">
                <a16:creationId xmlns:a16="http://schemas.microsoft.com/office/drawing/2014/main" id="{BC0F1C5E-17E3-9EE0-44A4-0B473DA9E798}"/>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19915" y="8119822"/>
            <a:ext cx="1595140" cy="1595140"/>
          </a:xfrm>
          <a:prstGeom prst="rect">
            <a:avLst/>
          </a:prstGeom>
          <a:effectLst>
            <a:outerShdw blurRad="50800" dist="38100" dir="5400000" algn="t" rotWithShape="0">
              <a:prstClr val="black">
                <a:alpha val="40000"/>
              </a:prstClr>
            </a:outerShdw>
          </a:effectLst>
        </p:spPr>
      </p:pic>
      <p:sp>
        <p:nvSpPr>
          <p:cNvPr id="9" name="Arrow: Down 8">
            <a:extLst>
              <a:ext uri="{FF2B5EF4-FFF2-40B4-BE49-F238E27FC236}">
                <a16:creationId xmlns:a16="http://schemas.microsoft.com/office/drawing/2014/main" id="{83192CE8-87A8-DD53-02B2-8E6E564EBDC1}"/>
              </a:ext>
            </a:extLst>
          </p:cNvPr>
          <p:cNvSpPr/>
          <p:nvPr/>
        </p:nvSpPr>
        <p:spPr>
          <a:xfrm rot="16200000">
            <a:off x="4136817" y="5157639"/>
            <a:ext cx="914400" cy="1112552"/>
          </a:xfrm>
          <a:prstGeom prst="downArrow">
            <a:avLst/>
          </a:prstGeom>
          <a:solidFill>
            <a:srgbClr val="216C53"/>
          </a:solidFill>
          <a:ln w="57150">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0BB33"/>
              </a:solidFill>
            </a:endParaRPr>
          </a:p>
        </p:txBody>
      </p:sp>
      <p:pic>
        <p:nvPicPr>
          <p:cNvPr id="10" name="Graphic 9" descr="Rating 3 Star with solid fill">
            <a:extLst>
              <a:ext uri="{FF2B5EF4-FFF2-40B4-BE49-F238E27FC236}">
                <a16:creationId xmlns:a16="http://schemas.microsoft.com/office/drawing/2014/main" id="{012C7FF4-9993-E514-69CE-788F76BBD17C}"/>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l="-3488" t="8474" r="33333" b="21371"/>
          <a:stretch/>
        </p:blipFill>
        <p:spPr>
          <a:xfrm>
            <a:off x="16427302" y="344186"/>
            <a:ext cx="641498" cy="641498"/>
          </a:xfrm>
          <a:prstGeom prst="rect">
            <a:avLst/>
          </a:prstGeom>
        </p:spPr>
      </p:pic>
      <p:sp>
        <p:nvSpPr>
          <p:cNvPr id="6" name="Rectangle: Rounded Corners 5">
            <a:hlinkClick r:id="rId18" action="ppaction://hlinksldjump"/>
            <a:extLst>
              <a:ext uri="{FF2B5EF4-FFF2-40B4-BE49-F238E27FC236}">
                <a16:creationId xmlns:a16="http://schemas.microsoft.com/office/drawing/2014/main" id="{7D71F980-A15C-F53D-7CB3-32E2D517E9D7}"/>
              </a:ext>
            </a:extLst>
          </p:cNvPr>
          <p:cNvSpPr/>
          <p:nvPr/>
        </p:nvSpPr>
        <p:spPr>
          <a:xfrm>
            <a:off x="15560732" y="1979208"/>
            <a:ext cx="2514600"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EXPECTED OUTPUT</a:t>
            </a:r>
          </a:p>
        </p:txBody>
      </p:sp>
    </p:spTree>
    <p:extLst>
      <p:ext uri="{BB962C8B-B14F-4D97-AF65-F5344CB8AC3E}">
        <p14:creationId xmlns:p14="http://schemas.microsoft.com/office/powerpoint/2010/main" val="802889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EF2"/>
        </a:solidFill>
        <a:effectLst/>
      </p:bgPr>
    </p:bg>
    <p:spTree>
      <p:nvGrpSpPr>
        <p:cNvPr id="1" name=""/>
        <p:cNvGrpSpPr/>
        <p:nvPr/>
      </p:nvGrpSpPr>
      <p:grpSpPr>
        <a:xfrm>
          <a:off x="0" y="0"/>
          <a:ext cx="0" cy="0"/>
          <a:chOff x="0" y="0"/>
          <a:chExt cx="0" cy="0"/>
        </a:xfrm>
      </p:grpSpPr>
      <p:grpSp>
        <p:nvGrpSpPr>
          <p:cNvPr id="2" name="Group 2"/>
          <p:cNvGrpSpPr/>
          <p:nvPr/>
        </p:nvGrpSpPr>
        <p:grpSpPr>
          <a:xfrm>
            <a:off x="0" y="1979208"/>
            <a:ext cx="18288000" cy="8383814"/>
            <a:chOff x="0" y="0"/>
            <a:chExt cx="4816593" cy="1863811"/>
          </a:xfrm>
        </p:grpSpPr>
        <p:sp>
          <p:nvSpPr>
            <p:cNvPr id="3" name="Freeform 3"/>
            <p:cNvSpPr/>
            <p:nvPr/>
          </p:nvSpPr>
          <p:spPr>
            <a:xfrm>
              <a:off x="0" y="0"/>
              <a:ext cx="4816592" cy="1863811"/>
            </a:xfrm>
            <a:custGeom>
              <a:avLst/>
              <a:gdLst/>
              <a:ahLst/>
              <a:cxnLst/>
              <a:rect l="l" t="t" r="r" b="b"/>
              <a:pathLst>
                <a:path w="4816592" h="1863811">
                  <a:moveTo>
                    <a:pt x="0" y="0"/>
                  </a:moveTo>
                  <a:lnTo>
                    <a:pt x="4816592" y="0"/>
                  </a:lnTo>
                  <a:lnTo>
                    <a:pt x="4816592" y="1863811"/>
                  </a:lnTo>
                  <a:lnTo>
                    <a:pt x="0" y="1863811"/>
                  </a:lnTo>
                  <a:close/>
                </a:path>
              </a:pathLst>
            </a:custGeom>
            <a:solidFill>
              <a:srgbClr val="216C53"/>
            </a:solidFill>
          </p:spPr>
          <p:txBody>
            <a:bodyPr/>
            <a:lstStyle/>
            <a:p>
              <a:endParaRPr lang="en-US"/>
            </a:p>
          </p:txBody>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2400294" y="154307"/>
            <a:ext cx="13677906" cy="1022268"/>
          </a:xfrm>
          <a:prstGeom prst="rect">
            <a:avLst/>
          </a:prstGeom>
        </p:spPr>
        <p:txBody>
          <a:bodyPr wrap="square" lIns="0" tIns="0" rIns="0" bIns="0" rtlCol="0" anchor="t">
            <a:spAutoFit/>
          </a:bodyPr>
          <a:lstStyle/>
          <a:p>
            <a:pPr>
              <a:lnSpc>
                <a:spcPts val="8620"/>
              </a:lnSpc>
              <a:spcBef>
                <a:spcPct val="0"/>
              </a:spcBef>
            </a:pPr>
            <a:r>
              <a:rPr lang="en-US" sz="6157" spc="-300" dirty="0">
                <a:solidFill>
                  <a:srgbClr val="216C53"/>
                </a:solidFill>
                <a:latin typeface="Montserrat Ultra-Bold"/>
              </a:rPr>
              <a:t>MINDORO </a:t>
            </a:r>
            <a:r>
              <a:rPr lang="en-US" sz="6157" spc="-300" dirty="0">
                <a:solidFill>
                  <a:srgbClr val="33866A"/>
                </a:solidFill>
                <a:latin typeface="Montserrat Ultra-Bold"/>
              </a:rPr>
              <a:t>STATE</a:t>
            </a:r>
            <a:r>
              <a:rPr lang="en-US" sz="6157" spc="-300" dirty="0">
                <a:solidFill>
                  <a:srgbClr val="216C53"/>
                </a:solidFill>
                <a:latin typeface="Montserrat Ultra-Bold"/>
              </a:rPr>
              <a:t> UNIVERSITY</a:t>
            </a:r>
            <a:endParaRPr lang="en-US" sz="6157" spc="-300" dirty="0">
              <a:solidFill>
                <a:srgbClr val="33866A"/>
              </a:solidFill>
              <a:latin typeface="Montserrat Ultra-Bold"/>
            </a:endParaRPr>
          </a:p>
        </p:txBody>
      </p:sp>
      <p:sp>
        <p:nvSpPr>
          <p:cNvPr id="27" name="Freeform 27"/>
          <p:cNvSpPr/>
          <p:nvPr/>
        </p:nvSpPr>
        <p:spPr>
          <a:xfrm rot="-5400000" flipV="1">
            <a:off x="16884502" y="8883502"/>
            <a:ext cx="1403498" cy="1403498"/>
          </a:xfrm>
          <a:custGeom>
            <a:avLst/>
            <a:gdLst/>
            <a:ahLst/>
            <a:cxnLst/>
            <a:rect l="l" t="t" r="r" b="b"/>
            <a:pathLst>
              <a:path w="1403498" h="1403498">
                <a:moveTo>
                  <a:pt x="0" y="1403498"/>
                </a:moveTo>
                <a:lnTo>
                  <a:pt x="1403498" y="1403498"/>
                </a:lnTo>
                <a:lnTo>
                  <a:pt x="1403498" y="0"/>
                </a:lnTo>
                <a:lnTo>
                  <a:pt x="0" y="0"/>
                </a:lnTo>
                <a:lnTo>
                  <a:pt x="0" y="1403498"/>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8" name="TextBox 8">
            <a:extLst>
              <a:ext uri="{FF2B5EF4-FFF2-40B4-BE49-F238E27FC236}">
                <a16:creationId xmlns:a16="http://schemas.microsoft.com/office/drawing/2014/main" id="{6FE92723-2310-67E8-2D7F-E66AFCF53251}"/>
              </a:ext>
            </a:extLst>
          </p:cNvPr>
          <p:cNvSpPr txBox="1"/>
          <p:nvPr/>
        </p:nvSpPr>
        <p:spPr>
          <a:xfrm>
            <a:off x="2400294" y="1104900"/>
            <a:ext cx="13677906" cy="615553"/>
          </a:xfrm>
          <a:prstGeom prst="rect">
            <a:avLst/>
          </a:prstGeom>
        </p:spPr>
        <p:txBody>
          <a:bodyPr wrap="square" lIns="0" tIns="0" rIns="0" bIns="0" rtlCol="0" anchor="t">
            <a:spAutoFit/>
          </a:bodyPr>
          <a:lstStyle/>
          <a:p>
            <a:pPr>
              <a:spcBef>
                <a:spcPct val="0"/>
              </a:spcBef>
            </a:pPr>
            <a:r>
              <a:rPr lang="en-US" sz="2000" spc="-150" dirty="0">
                <a:solidFill>
                  <a:srgbClr val="33866A"/>
                </a:solidFill>
                <a:latin typeface="Montserrat Ultra-Bold"/>
              </a:rPr>
              <a:t>COLLEGE OF COMPUTER STUDIES</a:t>
            </a:r>
          </a:p>
          <a:p>
            <a:pPr>
              <a:spcBef>
                <a:spcPct val="0"/>
              </a:spcBef>
            </a:pPr>
            <a:r>
              <a:rPr lang="en-US" sz="2000" spc="-150" dirty="0">
                <a:solidFill>
                  <a:srgbClr val="33866A"/>
                </a:solidFill>
                <a:latin typeface="Montserrat Ultra-Bold"/>
              </a:rPr>
              <a:t>BACHELOR OF SCIENCE IN INFORMATION TECHNOLOGY</a:t>
            </a:r>
          </a:p>
        </p:txBody>
      </p:sp>
      <p:pic>
        <p:nvPicPr>
          <p:cNvPr id="43" name="Picture 42" descr="A logo of a university&#10;&#10;Description automatically generated">
            <a:extLst>
              <a:ext uri="{FF2B5EF4-FFF2-40B4-BE49-F238E27FC236}">
                <a16:creationId xmlns:a16="http://schemas.microsoft.com/office/drawing/2014/main" id="{738DC2DF-868A-09B2-42CA-6ACC2D7604B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523" y="-44301"/>
            <a:ext cx="2216076" cy="2139801"/>
          </a:xfrm>
          <a:prstGeom prst="rect">
            <a:avLst/>
          </a:prstGeom>
        </p:spPr>
      </p:pic>
      <p:sp>
        <p:nvSpPr>
          <p:cNvPr id="72" name="Freeform 27">
            <a:extLst>
              <a:ext uri="{FF2B5EF4-FFF2-40B4-BE49-F238E27FC236}">
                <a16:creationId xmlns:a16="http://schemas.microsoft.com/office/drawing/2014/main" id="{96D41DEA-42B0-E62D-37A0-30B1DAA89C63}"/>
              </a:ext>
            </a:extLst>
          </p:cNvPr>
          <p:cNvSpPr/>
          <p:nvPr/>
        </p:nvSpPr>
        <p:spPr>
          <a:xfrm flipV="1">
            <a:off x="7257" y="8921602"/>
            <a:ext cx="1403498" cy="1403498"/>
          </a:xfrm>
          <a:custGeom>
            <a:avLst/>
            <a:gdLst/>
            <a:ahLst/>
            <a:cxnLst/>
            <a:rect l="l" t="t" r="r" b="b"/>
            <a:pathLst>
              <a:path w="1403498" h="1403498">
                <a:moveTo>
                  <a:pt x="0" y="1403498"/>
                </a:moveTo>
                <a:lnTo>
                  <a:pt x="1403498" y="1403498"/>
                </a:lnTo>
                <a:lnTo>
                  <a:pt x="1403498" y="0"/>
                </a:lnTo>
                <a:lnTo>
                  <a:pt x="0" y="0"/>
                </a:lnTo>
                <a:lnTo>
                  <a:pt x="0" y="1403498"/>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26" name="AutoShape 4">
            <a:extLst>
              <a:ext uri="{FF2B5EF4-FFF2-40B4-BE49-F238E27FC236}">
                <a16:creationId xmlns:a16="http://schemas.microsoft.com/office/drawing/2014/main" id="{8FCE384E-863D-B94F-913B-970ED8AAA99B}"/>
              </a:ext>
            </a:extLst>
          </p:cNvPr>
          <p:cNvSpPr/>
          <p:nvPr/>
        </p:nvSpPr>
        <p:spPr>
          <a:xfrm flipV="1">
            <a:off x="1665772" y="8877300"/>
            <a:ext cx="14869628" cy="40092"/>
          </a:xfrm>
          <a:prstGeom prst="line">
            <a:avLst/>
          </a:prstGeom>
          <a:ln w="3175" cap="flat">
            <a:solidFill>
              <a:srgbClr val="FFFEF2"/>
            </a:solidFill>
            <a:prstDash val="solid"/>
            <a:headEnd type="none" w="sm" len="sm"/>
            <a:tailEnd type="none" w="sm" len="sm"/>
          </a:ln>
        </p:spPr>
        <p:txBody>
          <a:bodyPr/>
          <a:lstStyle/>
          <a:p>
            <a:endParaRPr lang="en-US"/>
          </a:p>
        </p:txBody>
      </p:sp>
      <p:sp>
        <p:nvSpPr>
          <p:cNvPr id="13" name="TextBox 12">
            <a:extLst>
              <a:ext uri="{FF2B5EF4-FFF2-40B4-BE49-F238E27FC236}">
                <a16:creationId xmlns:a16="http://schemas.microsoft.com/office/drawing/2014/main" id="{FE8E30F0-DC7D-5A3C-231C-3B447CF4BD7E}"/>
              </a:ext>
            </a:extLst>
          </p:cNvPr>
          <p:cNvSpPr txBox="1"/>
          <p:nvPr/>
        </p:nvSpPr>
        <p:spPr>
          <a:xfrm>
            <a:off x="2559232" y="8953500"/>
            <a:ext cx="13118734" cy="1754326"/>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algn="ctr">
              <a:spcBef>
                <a:spcPct val="0"/>
              </a:spcBef>
            </a:pPr>
            <a:r>
              <a:rPr lang="en-US" sz="3600" spc="-150" dirty="0" err="1">
                <a:solidFill>
                  <a:srgbClr val="33866A"/>
                </a:solidFill>
                <a:highlight>
                  <a:srgbClr val="FFFEF2"/>
                </a:highlight>
                <a:latin typeface="Montserrat Ultra-Bold"/>
              </a:rPr>
              <a:t>TadaPOS</a:t>
            </a:r>
            <a:r>
              <a:rPr lang="en-US" sz="3600" spc="-150" dirty="0">
                <a:solidFill>
                  <a:srgbClr val="33866A"/>
                </a:solidFill>
                <a:highlight>
                  <a:srgbClr val="FFFEF2"/>
                </a:highlight>
                <a:latin typeface="Montserrat Ultra-Bold"/>
              </a:rPr>
              <a:t> Unified: Integrated Employee Attendance Management with QR Codes and Web-Based POS</a:t>
            </a:r>
          </a:p>
          <a:p>
            <a:pPr algn="ctr">
              <a:spcBef>
                <a:spcPct val="0"/>
              </a:spcBef>
            </a:pPr>
            <a:endParaRPr lang="en-US" sz="3600" spc="-150" dirty="0">
              <a:solidFill>
                <a:srgbClr val="33866A"/>
              </a:solidFill>
              <a:highlight>
                <a:srgbClr val="FFFEF2"/>
              </a:highlight>
              <a:latin typeface="Montserrat Ultra-Bold"/>
            </a:endParaRPr>
          </a:p>
        </p:txBody>
      </p:sp>
      <p:sp>
        <p:nvSpPr>
          <p:cNvPr id="6" name="Rectangle: Rounded Corners 5">
            <a:hlinkClick r:id="rId5" action="ppaction://hlinksldjump"/>
            <a:extLst>
              <a:ext uri="{FF2B5EF4-FFF2-40B4-BE49-F238E27FC236}">
                <a16:creationId xmlns:a16="http://schemas.microsoft.com/office/drawing/2014/main" id="{D6B5503E-2F89-05F8-4FBA-E69715C11FD8}"/>
              </a:ext>
            </a:extLst>
          </p:cNvPr>
          <p:cNvSpPr/>
          <p:nvPr/>
        </p:nvSpPr>
        <p:spPr>
          <a:xfrm>
            <a:off x="6045633" y="1979208"/>
            <a:ext cx="3555567" cy="954492"/>
          </a:xfrm>
          <a:prstGeom prst="roundRect">
            <a:avLst/>
          </a:prstGeom>
          <a:solidFill>
            <a:schemeClr val="bg2"/>
          </a:solidFill>
          <a:ln>
            <a:solidFill>
              <a:schemeClr val="bg1"/>
            </a:solid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GENERAL AND SPECIFIC OBJECTIVES OF THE STUDY</a:t>
            </a:r>
          </a:p>
        </p:txBody>
      </p:sp>
      <p:sp>
        <p:nvSpPr>
          <p:cNvPr id="7" name="Rectangle: Rounded Corners 6">
            <a:hlinkClick r:id="rId6" action="ppaction://hlinksldjump"/>
            <a:extLst>
              <a:ext uri="{FF2B5EF4-FFF2-40B4-BE49-F238E27FC236}">
                <a16:creationId xmlns:a16="http://schemas.microsoft.com/office/drawing/2014/main" id="{B27892B3-7095-11EF-C433-A28152FE0AD7}"/>
              </a:ext>
            </a:extLst>
          </p:cNvPr>
          <p:cNvSpPr/>
          <p:nvPr/>
        </p:nvSpPr>
        <p:spPr>
          <a:xfrm>
            <a:off x="9906000" y="1979208"/>
            <a:ext cx="2514600" cy="954492"/>
          </a:xfrm>
          <a:prstGeom prst="roundRect">
            <a:avLst/>
          </a:prstGeom>
          <a:solidFill>
            <a:srgbClr val="FFFEF2"/>
          </a:solidFill>
          <a:ln>
            <a:solidFill>
              <a:schemeClr val="bg1"/>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CONCEPTUAL FRAMEWORK</a:t>
            </a:r>
          </a:p>
        </p:txBody>
      </p:sp>
      <p:sp>
        <p:nvSpPr>
          <p:cNvPr id="9" name="Rectangle: Rounded Corners 8">
            <a:hlinkClick r:id="rId7" action="ppaction://hlinksldjump"/>
            <a:extLst>
              <a:ext uri="{FF2B5EF4-FFF2-40B4-BE49-F238E27FC236}">
                <a16:creationId xmlns:a16="http://schemas.microsoft.com/office/drawing/2014/main" id="{C0D04E76-5EEB-3DF2-36E4-22119F91D431}"/>
              </a:ext>
            </a:extLst>
          </p:cNvPr>
          <p:cNvSpPr/>
          <p:nvPr/>
        </p:nvSpPr>
        <p:spPr>
          <a:xfrm>
            <a:off x="12725400" y="1943100"/>
            <a:ext cx="2514600" cy="954492"/>
          </a:xfrm>
          <a:prstGeom prst="roundRect">
            <a:avLst/>
          </a:prstGeom>
          <a:solidFill>
            <a:srgbClr val="92D050"/>
          </a:solidFill>
          <a:ln>
            <a:solidFill>
              <a:schemeClr val="bg1"/>
            </a:solidFill>
          </a:ln>
          <a:effectLst>
            <a:outerShdw blurRad="57785" dist="33020" dir="3180000" algn="ctr">
              <a:srgbClr val="000000">
                <a:alpha val="30000"/>
              </a:srgbClr>
            </a:outerShdw>
            <a:reflection blurRad="6350" stA="52000" endA="300" endPos="35000" dir="5400000" sy="-100000" algn="bl" rotWithShape="0"/>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100" b="1"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PROPOSED METHODOLOGY</a:t>
            </a:r>
          </a:p>
        </p:txBody>
      </p:sp>
      <p:sp>
        <p:nvSpPr>
          <p:cNvPr id="14" name="Rectangle: Rounded Corners 13">
            <a:hlinkClick r:id="rId8" action="ppaction://hlinksldjump"/>
            <a:extLst>
              <a:ext uri="{FF2B5EF4-FFF2-40B4-BE49-F238E27FC236}">
                <a16:creationId xmlns:a16="http://schemas.microsoft.com/office/drawing/2014/main" id="{D3A25E77-BAED-0817-146E-12E60E67AD45}"/>
              </a:ext>
            </a:extLst>
          </p:cNvPr>
          <p:cNvSpPr/>
          <p:nvPr/>
        </p:nvSpPr>
        <p:spPr>
          <a:xfrm>
            <a:off x="328386" y="1943100"/>
            <a:ext cx="2514600"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TOPIC BACKGROUND</a:t>
            </a:r>
          </a:p>
        </p:txBody>
      </p:sp>
      <p:sp>
        <p:nvSpPr>
          <p:cNvPr id="16" name="Rectangle: Rounded Corners 15">
            <a:hlinkClick r:id="rId9" action="ppaction://hlinksldjump"/>
            <a:extLst>
              <a:ext uri="{FF2B5EF4-FFF2-40B4-BE49-F238E27FC236}">
                <a16:creationId xmlns:a16="http://schemas.microsoft.com/office/drawing/2014/main" id="{ED492679-FB04-27D0-6BDD-6AE1596533C5}"/>
              </a:ext>
            </a:extLst>
          </p:cNvPr>
          <p:cNvSpPr/>
          <p:nvPr/>
        </p:nvSpPr>
        <p:spPr>
          <a:xfrm>
            <a:off x="3207658" y="1979208"/>
            <a:ext cx="2514600" cy="954492"/>
          </a:xfrm>
          <a:prstGeom prst="roundRect">
            <a:avLst/>
          </a:prstGeom>
          <a:solidFill>
            <a:schemeClr val="bg2"/>
          </a:solidFill>
          <a:ln>
            <a:solidFill>
              <a:srgbClr val="FFFEF2"/>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F0502020204030204" pitchFamily="2" charset="0"/>
                <a:ea typeface="ADLaM Display" panose="020F0502020204030204" pitchFamily="2" charset="0"/>
                <a:cs typeface="ADLaM Display" panose="020F0502020204030204" pitchFamily="2" charset="0"/>
              </a:rPr>
              <a:t>PROBLEM STATEMENT</a:t>
            </a:r>
          </a:p>
        </p:txBody>
      </p:sp>
      <p:sp>
        <p:nvSpPr>
          <p:cNvPr id="23" name="Oval 22">
            <a:hlinkClick r:id="rId10" action="ppaction://hlinksldjump"/>
            <a:extLst>
              <a:ext uri="{FF2B5EF4-FFF2-40B4-BE49-F238E27FC236}">
                <a16:creationId xmlns:a16="http://schemas.microsoft.com/office/drawing/2014/main" id="{924F4359-C807-5773-83EB-C87026FB7D6A}"/>
              </a:ext>
            </a:extLst>
          </p:cNvPr>
          <p:cNvSpPr/>
          <p:nvPr/>
        </p:nvSpPr>
        <p:spPr>
          <a:xfrm>
            <a:off x="15986068" y="7962900"/>
            <a:ext cx="2073332" cy="2067607"/>
          </a:xfrm>
          <a:prstGeom prst="ellipse">
            <a:avLst/>
          </a:prstGeom>
          <a:solidFill>
            <a:srgbClr val="3386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hlinkClick r:id="rId11" action="ppaction://hlinksldjump"/>
            <a:extLst>
              <a:ext uri="{FF2B5EF4-FFF2-40B4-BE49-F238E27FC236}">
                <a16:creationId xmlns:a16="http://schemas.microsoft.com/office/drawing/2014/main" id="{28A0279E-B206-AE33-02C5-BF3A94ABAAD1}"/>
              </a:ext>
            </a:extLst>
          </p:cNvPr>
          <p:cNvSpPr/>
          <p:nvPr/>
        </p:nvSpPr>
        <p:spPr>
          <a:xfrm>
            <a:off x="258734" y="7952693"/>
            <a:ext cx="2073332" cy="2067607"/>
          </a:xfrm>
          <a:prstGeom prst="ellipse">
            <a:avLst/>
          </a:prstGeom>
          <a:solidFill>
            <a:srgbClr val="33866A"/>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Graphic 30" descr="Exit with solid fill">
            <a:hlinkClick r:id="rId10" action="ppaction://hlinksldjump"/>
            <a:extLst>
              <a:ext uri="{FF2B5EF4-FFF2-40B4-BE49-F238E27FC236}">
                <a16:creationId xmlns:a16="http://schemas.microsoft.com/office/drawing/2014/main" id="{E0F05512-42F0-A367-F9B0-4FC93EFAF7F5}"/>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6580602" y="8324279"/>
            <a:ext cx="1258442" cy="1258442"/>
          </a:xfrm>
          <a:prstGeom prst="rect">
            <a:avLst/>
          </a:prstGeom>
          <a:effectLst>
            <a:outerShdw blurRad="50800" dist="38100" dir="13500000" algn="br" rotWithShape="0">
              <a:prstClr val="black">
                <a:alpha val="40000"/>
              </a:prstClr>
            </a:outerShdw>
          </a:effectLst>
        </p:spPr>
      </p:pic>
      <p:pic>
        <p:nvPicPr>
          <p:cNvPr id="32" name="Graphic 31" descr="House with solid fill">
            <a:hlinkClick r:id="rId11" action="ppaction://hlinksldjump"/>
            <a:extLst>
              <a:ext uri="{FF2B5EF4-FFF2-40B4-BE49-F238E27FC236}">
                <a16:creationId xmlns:a16="http://schemas.microsoft.com/office/drawing/2014/main" id="{D330B7C1-4425-4F84-3B38-ED2364A93EB0}"/>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22963" y="8119822"/>
            <a:ext cx="1595140" cy="1595140"/>
          </a:xfrm>
          <a:prstGeom prst="rect">
            <a:avLst/>
          </a:prstGeom>
          <a:effectLst>
            <a:outerShdw blurRad="50800" dist="38100" dir="5400000" algn="t" rotWithShape="0">
              <a:prstClr val="black">
                <a:alpha val="40000"/>
              </a:prstClr>
            </a:outerShdw>
          </a:effectLst>
        </p:spPr>
      </p:pic>
      <p:sp>
        <p:nvSpPr>
          <p:cNvPr id="33" name="TextBox 32">
            <a:extLst>
              <a:ext uri="{FF2B5EF4-FFF2-40B4-BE49-F238E27FC236}">
                <a16:creationId xmlns:a16="http://schemas.microsoft.com/office/drawing/2014/main" id="{0F61F0BD-AEA9-162B-D31F-A660948A703C}"/>
              </a:ext>
            </a:extLst>
          </p:cNvPr>
          <p:cNvSpPr txBox="1"/>
          <p:nvPr/>
        </p:nvSpPr>
        <p:spPr>
          <a:xfrm>
            <a:off x="2144486" y="3227375"/>
            <a:ext cx="13999028" cy="646331"/>
          </a:xfrm>
          <a:prstGeom prst="rect">
            <a:avLst/>
          </a:prstGeom>
          <a:noFill/>
        </p:spPr>
        <p:txBody>
          <a:bodyPr wrap="square">
            <a:spAutoFit/>
          </a:bodyPr>
          <a:lstStyle/>
          <a:p>
            <a:pPr algn="ctr"/>
            <a:r>
              <a:rPr lang="en-US" sz="3600" dirty="0">
                <a:solidFill>
                  <a:schemeClr val="bg1"/>
                </a:solidFill>
                <a:latin typeface="Montserrat Ultra-Bold" panose="020B0604020202020204" charset="0"/>
                <a:cs typeface="Poppins ExtraBold" panose="00000900000000000000" pitchFamily="2" charset="0"/>
              </a:rPr>
              <a:t>PROPOSED SDLC METHODOLOGY</a:t>
            </a:r>
            <a:endParaRPr lang="en-PH" sz="3600" dirty="0">
              <a:solidFill>
                <a:schemeClr val="bg1"/>
              </a:solidFill>
              <a:latin typeface="Montserrat Ultra-Bold" panose="020B0604020202020204" charset="0"/>
              <a:cs typeface="Poppins ExtraBold" panose="00000900000000000000" pitchFamily="2" charset="0"/>
            </a:endParaRPr>
          </a:p>
        </p:txBody>
      </p:sp>
      <p:sp>
        <p:nvSpPr>
          <p:cNvPr id="35" name="TextBox 34">
            <a:extLst>
              <a:ext uri="{FF2B5EF4-FFF2-40B4-BE49-F238E27FC236}">
                <a16:creationId xmlns:a16="http://schemas.microsoft.com/office/drawing/2014/main" id="{13CD5EC4-7D6A-A538-FBA4-98245D2A5A53}"/>
              </a:ext>
            </a:extLst>
          </p:cNvPr>
          <p:cNvSpPr txBox="1"/>
          <p:nvPr/>
        </p:nvSpPr>
        <p:spPr>
          <a:xfrm>
            <a:off x="914400" y="3848100"/>
            <a:ext cx="16383000" cy="4154984"/>
          </a:xfrm>
          <a:prstGeom prst="rect">
            <a:avLst/>
          </a:prstGeom>
          <a:noFill/>
        </p:spPr>
        <p:txBody>
          <a:bodyPr wrap="square">
            <a:spAutoFit/>
          </a:bodyPr>
          <a:lstStyle/>
          <a:p>
            <a:pPr algn="just"/>
            <a:r>
              <a:rPr lang="en-US" sz="2400" b="1" dirty="0">
                <a:solidFill>
                  <a:schemeClr val="bg1"/>
                </a:solidFill>
                <a:highlight>
                  <a:srgbClr val="92D050"/>
                </a:highlight>
                <a:latin typeface="Montserrat" panose="00000500000000000000" pitchFamily="2" charset="0"/>
              </a:rPr>
              <a:t>The Agile Software Development Life Cycle (SDLC)</a:t>
            </a:r>
            <a:r>
              <a:rPr lang="en-US" sz="2400" b="1" dirty="0">
                <a:solidFill>
                  <a:schemeClr val="bg1"/>
                </a:solidFill>
                <a:latin typeface="Montserrat" panose="00000500000000000000" pitchFamily="2" charset="0"/>
              </a:rPr>
              <a:t> stands as the ideal approach for the development of "</a:t>
            </a:r>
            <a:r>
              <a:rPr lang="en-US" sz="2400" b="1" dirty="0" err="1">
                <a:solidFill>
                  <a:schemeClr val="bg1"/>
                </a:solidFill>
                <a:latin typeface="Montserrat" panose="00000500000000000000" pitchFamily="2" charset="0"/>
              </a:rPr>
              <a:t>TadaPOS</a:t>
            </a:r>
            <a:r>
              <a:rPr lang="en-US" sz="2400" b="1" dirty="0">
                <a:solidFill>
                  <a:schemeClr val="bg1"/>
                </a:solidFill>
                <a:latin typeface="Montserrat" panose="00000500000000000000" pitchFamily="2" charset="0"/>
              </a:rPr>
              <a:t> Unified: Integrated Employee Attendance Management with QR Codes and Web-Based POS." </a:t>
            </a:r>
            <a:r>
              <a:rPr lang="en-US" sz="2400" b="1" dirty="0" err="1">
                <a:solidFill>
                  <a:schemeClr val="bg1"/>
                </a:solidFill>
                <a:latin typeface="Montserrat" panose="00000500000000000000" pitchFamily="2" charset="0"/>
              </a:rPr>
              <a:t>Agile's</a:t>
            </a:r>
            <a:r>
              <a:rPr lang="en-US" sz="2400" b="1" dirty="0">
                <a:solidFill>
                  <a:schemeClr val="bg1"/>
                </a:solidFill>
                <a:latin typeface="Montserrat" panose="00000500000000000000" pitchFamily="2" charset="0"/>
              </a:rPr>
              <a:t> iterative and flexible nature harmonizes seamlessly with the project's objectives, accommodating the dynamic needs of employee attendance management and point-of-sale operations. Its continuous development and feedback loops facilitate regular improvements, ensuring the system remains adaptive to evolving requirements. </a:t>
            </a:r>
            <a:r>
              <a:rPr lang="en-US" sz="2400" b="1" dirty="0" err="1">
                <a:solidFill>
                  <a:schemeClr val="bg1"/>
                </a:solidFill>
                <a:latin typeface="Montserrat" panose="00000500000000000000" pitchFamily="2" charset="0"/>
              </a:rPr>
              <a:t>Agile's</a:t>
            </a:r>
            <a:r>
              <a:rPr lang="en-US" sz="2400" b="1" dirty="0">
                <a:solidFill>
                  <a:schemeClr val="bg1"/>
                </a:solidFill>
                <a:latin typeface="Montserrat" panose="00000500000000000000" pitchFamily="2" charset="0"/>
              </a:rPr>
              <a:t> innate adaptability is invaluable, enabling the incorporation of new features as necessary, guaranteeing long-term relevance and effectiveness. Moreover, the emphasis on collaboration and communication between developers and end-users fosters a user-centric design, aligning the system precisely with stakeholders' needs. By embracing Agile, </a:t>
            </a:r>
            <a:r>
              <a:rPr lang="en-US" sz="2400" b="1" dirty="0" err="1">
                <a:solidFill>
                  <a:schemeClr val="bg1"/>
                </a:solidFill>
                <a:latin typeface="Montserrat" panose="00000500000000000000" pitchFamily="2" charset="0"/>
              </a:rPr>
              <a:t>TadaPOS</a:t>
            </a:r>
            <a:r>
              <a:rPr lang="en-US" sz="2400" b="1" dirty="0">
                <a:solidFill>
                  <a:schemeClr val="bg1"/>
                </a:solidFill>
                <a:latin typeface="Montserrat" panose="00000500000000000000" pitchFamily="2" charset="0"/>
              </a:rPr>
              <a:t> Unified ensures a dynamic, responsive, and successful development process.</a:t>
            </a:r>
          </a:p>
        </p:txBody>
      </p:sp>
      <p:grpSp>
        <p:nvGrpSpPr>
          <p:cNvPr id="17" name="Group 16">
            <a:extLst>
              <a:ext uri="{FF2B5EF4-FFF2-40B4-BE49-F238E27FC236}">
                <a16:creationId xmlns:a16="http://schemas.microsoft.com/office/drawing/2014/main" id="{74B24D1A-1807-5766-BBFF-26AFBE4EC235}"/>
              </a:ext>
            </a:extLst>
          </p:cNvPr>
          <p:cNvGrpSpPr/>
          <p:nvPr/>
        </p:nvGrpSpPr>
        <p:grpSpPr>
          <a:xfrm>
            <a:off x="15316200" y="315185"/>
            <a:ext cx="2349500" cy="914400"/>
            <a:chOff x="15316200" y="315185"/>
            <a:chExt cx="2349500" cy="914400"/>
          </a:xfrm>
        </p:grpSpPr>
        <p:pic>
          <p:nvPicPr>
            <p:cNvPr id="5" name="Graphic 4" descr="Rating 1 Star with solid fill">
              <a:extLst>
                <a:ext uri="{FF2B5EF4-FFF2-40B4-BE49-F238E27FC236}">
                  <a16:creationId xmlns:a16="http://schemas.microsoft.com/office/drawing/2014/main" id="{2EDBF97C-190A-75FE-76DB-B60B393F4844}"/>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5316200" y="315185"/>
              <a:ext cx="914400" cy="914400"/>
            </a:xfrm>
            <a:prstGeom prst="rect">
              <a:avLst/>
            </a:prstGeom>
          </p:spPr>
        </p:pic>
        <p:pic>
          <p:nvPicPr>
            <p:cNvPr id="10" name="Graphic 9" descr="Rating 1 Star with solid fill">
              <a:extLst>
                <a:ext uri="{FF2B5EF4-FFF2-40B4-BE49-F238E27FC236}">
                  <a16:creationId xmlns:a16="http://schemas.microsoft.com/office/drawing/2014/main" id="{DFD7D662-5794-1BAB-E60D-6B269FCB2D23}"/>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l="33333" b="12717"/>
            <a:stretch/>
          </p:blipFill>
          <p:spPr>
            <a:xfrm>
              <a:off x="16230600" y="320613"/>
              <a:ext cx="609600" cy="798108"/>
            </a:xfrm>
            <a:prstGeom prst="rect">
              <a:avLst/>
            </a:prstGeom>
          </p:spPr>
        </p:pic>
        <p:pic>
          <p:nvPicPr>
            <p:cNvPr id="11" name="Graphic 10" descr="Rating 1 Star with solid fill">
              <a:extLst>
                <a:ext uri="{FF2B5EF4-FFF2-40B4-BE49-F238E27FC236}">
                  <a16:creationId xmlns:a16="http://schemas.microsoft.com/office/drawing/2014/main" id="{880047C1-8765-0521-D972-D51D90EA77FA}"/>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l="33333" b="10048"/>
            <a:stretch/>
          </p:blipFill>
          <p:spPr>
            <a:xfrm>
              <a:off x="16827500" y="320482"/>
              <a:ext cx="609600" cy="822518"/>
            </a:xfrm>
            <a:prstGeom prst="rect">
              <a:avLst/>
            </a:prstGeom>
          </p:spPr>
        </p:pic>
        <p:pic>
          <p:nvPicPr>
            <p:cNvPr id="15" name="Graphic 14" descr="Rating 1 Star with solid fill">
              <a:extLst>
                <a:ext uri="{FF2B5EF4-FFF2-40B4-BE49-F238E27FC236}">
                  <a16:creationId xmlns:a16="http://schemas.microsoft.com/office/drawing/2014/main" id="{473CA566-A3D6-3F22-6625-E44FB8DC315C}"/>
                </a:ext>
              </a:extLst>
            </p:cNvPr>
            <p:cNvPicPr>
              <a:picLocks noChangeAspect="1"/>
            </p:cNvPicPr>
            <p:nvPr/>
          </p:nvPicPr>
          <p:blipFill rotWithShape="1">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l="68056" r="-1" b="10048"/>
            <a:stretch/>
          </p:blipFill>
          <p:spPr>
            <a:xfrm>
              <a:off x="17373600" y="320482"/>
              <a:ext cx="292100" cy="822518"/>
            </a:xfrm>
            <a:prstGeom prst="rect">
              <a:avLst/>
            </a:prstGeom>
          </p:spPr>
        </p:pic>
      </p:grpSp>
      <p:sp>
        <p:nvSpPr>
          <p:cNvPr id="18" name="Rectangle: Rounded Corners 17">
            <a:hlinkClick r:id="rId18" action="ppaction://hlinksldjump"/>
            <a:extLst>
              <a:ext uri="{FF2B5EF4-FFF2-40B4-BE49-F238E27FC236}">
                <a16:creationId xmlns:a16="http://schemas.microsoft.com/office/drawing/2014/main" id="{BE6932E9-991A-C28F-B827-DC364431BD68}"/>
              </a:ext>
            </a:extLst>
          </p:cNvPr>
          <p:cNvSpPr/>
          <p:nvPr/>
        </p:nvSpPr>
        <p:spPr>
          <a:xfrm>
            <a:off x="15560732" y="1979208"/>
            <a:ext cx="2514600" cy="954492"/>
          </a:xfrm>
          <a:prstGeom prst="roundRect">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rgbClr val="33866A"/>
                </a:solidFill>
                <a:latin typeface="ADLaM Display" panose="02010000000000000000" pitchFamily="2" charset="0"/>
                <a:ea typeface="ADLaM Display" panose="02010000000000000000" pitchFamily="2" charset="0"/>
                <a:cs typeface="ADLaM Display" panose="02010000000000000000" pitchFamily="2" charset="0"/>
              </a:rPr>
              <a:t>EXPECTED OUTPUT</a:t>
            </a:r>
          </a:p>
        </p:txBody>
      </p:sp>
    </p:spTree>
    <p:extLst>
      <p:ext uri="{BB962C8B-B14F-4D97-AF65-F5344CB8AC3E}">
        <p14:creationId xmlns:p14="http://schemas.microsoft.com/office/powerpoint/2010/main" val="31267041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1445</TotalTime>
  <Words>3122</Words>
  <Application>Microsoft Office PowerPoint</Application>
  <PresentationFormat>Custom</PresentationFormat>
  <Paragraphs>421</Paragraphs>
  <Slides>18</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Montserrat Classic Bold</vt:lpstr>
      <vt:lpstr>Times New Roman</vt:lpstr>
      <vt:lpstr>Arial</vt:lpstr>
      <vt:lpstr>Calibri</vt:lpstr>
      <vt:lpstr>ADLaM Display</vt:lpstr>
      <vt:lpstr>Montserrat Ultra-Bold</vt:lpstr>
      <vt:lpstr>Montserrat</vt:lpstr>
      <vt:lpstr>Poppins ExtraBold</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Beige and Green Modern Project Proposal Slide Presentation</dc:title>
  <dc:creator>Acer</dc:creator>
  <cp:lastModifiedBy>VALDEZ SHEKINAH ANISETTE</cp:lastModifiedBy>
  <cp:revision>47</cp:revision>
  <dcterms:created xsi:type="dcterms:W3CDTF">2006-08-16T00:00:00Z</dcterms:created>
  <dcterms:modified xsi:type="dcterms:W3CDTF">2023-10-08T07:27:28Z</dcterms:modified>
  <dc:identifier>DAFvPvTRcKc</dc:identifier>
</cp:coreProperties>
</file>