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21" r:id="rId4"/>
    <p:sldId id="300" r:id="rId5"/>
    <p:sldId id="301" r:id="rId6"/>
    <p:sldId id="291" r:id="rId7"/>
    <p:sldId id="258" r:id="rId8"/>
    <p:sldId id="288" r:id="rId9"/>
    <p:sldId id="259" r:id="rId10"/>
    <p:sldId id="302" r:id="rId11"/>
    <p:sldId id="260" r:id="rId12"/>
    <p:sldId id="289" r:id="rId13"/>
    <p:sldId id="303" r:id="rId14"/>
    <p:sldId id="261" r:id="rId15"/>
    <p:sldId id="314" r:id="rId16"/>
    <p:sldId id="262" r:id="rId17"/>
    <p:sldId id="290" r:id="rId18"/>
    <p:sldId id="298" r:id="rId19"/>
    <p:sldId id="263" r:id="rId20"/>
    <p:sldId id="317" r:id="rId21"/>
    <p:sldId id="315" r:id="rId22"/>
    <p:sldId id="316" r:id="rId23"/>
    <p:sldId id="264" r:id="rId24"/>
    <p:sldId id="265" r:id="rId25"/>
    <p:sldId id="266" r:id="rId26"/>
    <p:sldId id="320" r:id="rId27"/>
    <p:sldId id="299" r:id="rId28"/>
    <p:sldId id="271" r:id="rId29"/>
    <p:sldId id="272" r:id="rId30"/>
    <p:sldId id="270" r:id="rId31"/>
    <p:sldId id="319" r:id="rId32"/>
    <p:sldId id="318" r:id="rId33"/>
    <p:sldId id="268" r:id="rId34"/>
    <p:sldId id="269" r:id="rId35"/>
    <p:sldId id="305" r:id="rId36"/>
    <p:sldId id="273" r:id="rId37"/>
    <p:sldId id="292" r:id="rId38"/>
    <p:sldId id="274" r:id="rId39"/>
    <p:sldId id="296" r:id="rId40"/>
    <p:sldId id="304" r:id="rId41"/>
    <p:sldId id="275" r:id="rId42"/>
    <p:sldId id="294" r:id="rId43"/>
    <p:sldId id="309" r:id="rId44"/>
    <p:sldId id="293" r:id="rId45"/>
    <p:sldId id="276" r:id="rId46"/>
    <p:sldId id="277" r:id="rId47"/>
    <p:sldId id="278" r:id="rId48"/>
    <p:sldId id="297" r:id="rId49"/>
    <p:sldId id="322" r:id="rId50"/>
    <p:sldId id="306" r:id="rId51"/>
    <p:sldId id="307" r:id="rId52"/>
    <p:sldId id="295" r:id="rId53"/>
    <p:sldId id="308" r:id="rId54"/>
    <p:sldId id="279" r:id="rId55"/>
    <p:sldId id="280" r:id="rId56"/>
    <p:sldId id="281" r:id="rId57"/>
    <p:sldId id="312" r:id="rId58"/>
    <p:sldId id="313" r:id="rId59"/>
    <p:sldId id="310" r:id="rId60"/>
    <p:sldId id="31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860309-FDB0-4FA9-8224-9B471FCD19CC}">
          <p14:sldIdLst>
            <p14:sldId id="256"/>
            <p14:sldId id="257"/>
            <p14:sldId id="321"/>
            <p14:sldId id="300"/>
            <p14:sldId id="301"/>
            <p14:sldId id="291"/>
            <p14:sldId id="258"/>
            <p14:sldId id="288"/>
            <p14:sldId id="259"/>
            <p14:sldId id="302"/>
            <p14:sldId id="260"/>
            <p14:sldId id="289"/>
            <p14:sldId id="303"/>
            <p14:sldId id="261"/>
            <p14:sldId id="314"/>
            <p14:sldId id="262"/>
            <p14:sldId id="290"/>
            <p14:sldId id="298"/>
            <p14:sldId id="263"/>
            <p14:sldId id="317"/>
            <p14:sldId id="315"/>
            <p14:sldId id="316"/>
            <p14:sldId id="264"/>
            <p14:sldId id="265"/>
            <p14:sldId id="266"/>
            <p14:sldId id="320"/>
            <p14:sldId id="299"/>
            <p14:sldId id="271"/>
            <p14:sldId id="272"/>
            <p14:sldId id="270"/>
            <p14:sldId id="319"/>
            <p14:sldId id="318"/>
            <p14:sldId id="268"/>
            <p14:sldId id="269"/>
            <p14:sldId id="305"/>
            <p14:sldId id="273"/>
            <p14:sldId id="292"/>
            <p14:sldId id="274"/>
            <p14:sldId id="296"/>
            <p14:sldId id="304"/>
            <p14:sldId id="275"/>
            <p14:sldId id="294"/>
            <p14:sldId id="309"/>
            <p14:sldId id="293"/>
            <p14:sldId id="276"/>
            <p14:sldId id="277"/>
            <p14:sldId id="278"/>
            <p14:sldId id="297"/>
            <p14:sldId id="322"/>
            <p14:sldId id="306"/>
            <p14:sldId id="307"/>
            <p14:sldId id="295"/>
            <p14:sldId id="308"/>
            <p14:sldId id="279"/>
            <p14:sldId id="280"/>
            <p14:sldId id="281"/>
            <p14:sldId id="312"/>
            <p14:sldId id="313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71841" autoAdjust="0"/>
  </p:normalViewPr>
  <p:slideViewPr>
    <p:cSldViewPr>
      <p:cViewPr>
        <p:scale>
          <a:sx n="66" d="100"/>
          <a:sy n="66" d="100"/>
        </p:scale>
        <p:origin x="-192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6754B-9EAE-4702-8137-DCF0BD6E4049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6C0F-6C07-4B4F-9150-63C41F6CEA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07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825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topic of CQRS really I about what possibilities this segregation offers.</a:t>
            </a:r>
          </a:p>
          <a:p>
            <a:r>
              <a:rPr lang="en-US" baseline="0" dirty="0" smtClean="0"/>
              <a:t>Reduces accidental restrictions through the promotion of explicitness and separation of concerns.</a:t>
            </a:r>
          </a:p>
          <a:p>
            <a:r>
              <a:rPr lang="en-US" baseline="0" dirty="0" smtClean="0"/>
              <a:t>In order to do that we need to recognize some related patterns and principles that let us implement this segregation across the architecture.</a:t>
            </a:r>
          </a:p>
          <a:p>
            <a:r>
              <a:rPr lang="en-US" baseline="0" dirty="0" smtClean="0"/>
              <a:t>Object orientation: abstraction, abstraction, encapsulation.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98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we’ve seen so far are</a:t>
            </a:r>
            <a:r>
              <a:rPr lang="en-US" baseline="0" dirty="0" smtClean="0"/>
              <a:t> implicit commands.</a:t>
            </a:r>
          </a:p>
          <a:p>
            <a:r>
              <a:rPr lang="en-US" baseline="0" dirty="0" smtClean="0"/>
              <a:t>CQRS uses most specifically the Command Message Pattern.</a:t>
            </a:r>
            <a:endParaRPr lang="en-US" dirty="0" smtClean="0"/>
          </a:p>
          <a:p>
            <a:r>
              <a:rPr lang="en-US" dirty="0" smtClean="0"/>
              <a:t>Well-known</a:t>
            </a:r>
            <a:r>
              <a:rPr lang="en-US" baseline="0" dirty="0" smtClean="0"/>
              <a:t> pattern</a:t>
            </a:r>
          </a:p>
          <a:p>
            <a:r>
              <a:rPr lang="en-US" baseline="0" dirty="0" smtClean="0"/>
              <a:t>Makes *intent of change* explicit</a:t>
            </a:r>
          </a:p>
          <a:p>
            <a:r>
              <a:rPr lang="en-US" baseline="0" dirty="0" smtClean="0"/>
              <a:t>Not just a </a:t>
            </a:r>
            <a:r>
              <a:rPr lang="en-US" baseline="0" dirty="0" err="1" smtClean="0"/>
              <a:t>ChangeRecordCommand</a:t>
            </a:r>
            <a:endParaRPr lang="en-US" baseline="0" dirty="0" smtClean="0"/>
          </a:p>
          <a:p>
            <a:r>
              <a:rPr lang="en-US" baseline="0" dirty="0" smtClean="0"/>
              <a:t>A “correct address” task—which technically identical—is separate from a “move” task</a:t>
            </a:r>
          </a:p>
          <a:p>
            <a:r>
              <a:rPr lang="en-US" baseline="0" dirty="0" smtClean="0"/>
              <a:t>Different from MVVM and </a:t>
            </a:r>
            <a:r>
              <a:rPr lang="en-US" baseline="0" dirty="0" err="1" smtClean="0"/>
              <a:t>ICommand</a:t>
            </a:r>
            <a:r>
              <a:rPr lang="en-US" baseline="0" dirty="0" smtClean="0"/>
              <a:t>—which occurs at view model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89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opposite of a Command</a:t>
            </a:r>
            <a:r>
              <a:rPr lang="en-US" baseline="0" dirty="0" smtClean="0"/>
              <a:t> is query</a:t>
            </a:r>
          </a:p>
          <a:p>
            <a:r>
              <a:rPr lang="en-US" baseline="0" dirty="0" smtClean="0"/>
              <a:t>Gets state, does not change state.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932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Addresses complexities.</a:t>
            </a:r>
          </a:p>
          <a:p>
            <a:r>
              <a:rPr lang="en-US" dirty="0" smtClean="0"/>
              <a:t>Complexities</a:t>
            </a:r>
            <a:r>
              <a:rPr lang="en-US" baseline="0" dirty="0" smtClean="0"/>
              <a:t> of separation of concerns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87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Services</a:t>
            </a:r>
            <a:r>
              <a:rPr lang="en-US" baseline="0" dirty="0" smtClean="0"/>
              <a:t> – BLL</a:t>
            </a:r>
          </a:p>
          <a:p>
            <a:r>
              <a:rPr lang="en-US" baseline="0" dirty="0" smtClean="0"/>
              <a:t>DTOs, View Models</a:t>
            </a:r>
          </a:p>
          <a:p>
            <a:r>
              <a:rPr lang="en-US" baseline="0" dirty="0" smtClean="0"/>
              <a:t>About data between components</a:t>
            </a:r>
          </a:p>
          <a:p>
            <a:r>
              <a:rPr lang="en-US" baseline="0" dirty="0" smtClean="0"/>
              <a:t>MVVM separate: VM DTOs, commands, etc. all independent.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619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Essential</a:t>
            </a:r>
            <a:r>
              <a:rPr lang="en-US" baseline="0" dirty="0" smtClean="0"/>
              <a:t> part of DD</a:t>
            </a:r>
            <a:r>
              <a:rPr lang="en-CA" baseline="0" dirty="0" smtClean="0"/>
              <a:t>D</a:t>
            </a:r>
          </a:p>
          <a:p>
            <a:r>
              <a:rPr lang="en-US" baseline="0" dirty="0" smtClean="0"/>
              <a:t>Specifically addresses domain complexities</a:t>
            </a:r>
          </a:p>
          <a:p>
            <a:r>
              <a:rPr lang="en-US" baseline="0" dirty="0" smtClean="0"/>
              <a:t>Principles: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Intention-revealing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Side-effect free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Clear encapsulation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560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Encapsulation of data that</a:t>
            </a:r>
            <a:r>
              <a:rPr lang="en-US" baseline="0" dirty="0" smtClean="0"/>
              <a:t> includes identity (ID, etc.)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970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consistency boundary</a:t>
            </a:r>
          </a:p>
          <a:p>
            <a:r>
              <a:rPr lang="en-US" dirty="0" smtClean="0"/>
              <a:t>Has identity,</a:t>
            </a:r>
            <a:r>
              <a:rPr lang="en-US" baseline="0" dirty="0" smtClean="0"/>
              <a:t> rather than value.</a:t>
            </a:r>
          </a:p>
          <a:p>
            <a:r>
              <a:rPr lang="en-US" dirty="0" smtClean="0"/>
              <a:t>Introduction of Entity/Value type just to describe</a:t>
            </a:r>
            <a:r>
              <a:rPr lang="en-US" baseline="0" dirty="0" smtClean="0"/>
              <a:t> aggregates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26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Order,</a:t>
            </a:r>
            <a:r>
              <a:rPr lang="en-US" baseline="0" dirty="0" smtClean="0"/>
              <a:t> reservation, payment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098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but important aspect of DDD as well as CQRS</a:t>
            </a:r>
          </a:p>
          <a:p>
            <a:r>
              <a:rPr lang="en-US" baseline="0" dirty="0" smtClean="0"/>
              <a:t>Kind of got lost in the original DDD information but has gotten much more recognition.</a:t>
            </a:r>
          </a:p>
          <a:p>
            <a:r>
              <a:rPr lang="en-US" baseline="0" dirty="0" smtClean="0"/>
              <a:t>I believe Evans views the lack of coverage of events in the DDD book is biggest mistake.</a:t>
            </a:r>
          </a:p>
          <a:p>
            <a:r>
              <a:rPr lang="en-US" baseline="0" dirty="0" smtClean="0"/>
              <a:t>Martin Fowler recognizing the pattern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03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CQRS</a:t>
            </a:r>
            <a:r>
              <a:rPr lang="en-US" baseline="0" dirty="0" smtClean="0"/>
              <a:t> isn’t a defined process.</a:t>
            </a:r>
          </a:p>
          <a:p>
            <a:r>
              <a:rPr lang="en-US" baseline="0" dirty="0" smtClean="0"/>
              <a:t>Lot’s of learning and tweaking along the way.</a:t>
            </a:r>
          </a:p>
          <a:p>
            <a:r>
              <a:rPr lang="en-US" baseline="0" dirty="0" smtClean="0"/>
              <a:t>I’ve tried to cherry pick the minimal things that represent a fairly complex app making use of CQRS.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1222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concerns.</a:t>
            </a:r>
          </a:p>
          <a:p>
            <a:r>
              <a:rPr lang="en-US" dirty="0" smtClean="0"/>
              <a:t>With the read side and the</a:t>
            </a:r>
            <a:r>
              <a:rPr lang="en-US" baseline="0" dirty="0" smtClean="0"/>
              <a:t> write side of the system we can now reason about each independent of one another</a:t>
            </a:r>
          </a:p>
          <a:p>
            <a:r>
              <a:rPr lang="en-US" baseline="0" dirty="0" smtClean="0"/>
              <a:t>Optimizations of each can be applied based on scenario.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961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this philosophy</a:t>
            </a:r>
            <a:r>
              <a:rPr lang="en-US" baseline="0" dirty="0" smtClean="0"/>
              <a:t> and practice of a thorough degree of abstraction</a:t>
            </a:r>
          </a:p>
          <a:p>
            <a:r>
              <a:rPr lang="en-US" baseline="0" dirty="0" smtClean="0"/>
              <a:t>We have the ability to approach tasks from a decoupled way.</a:t>
            </a:r>
          </a:p>
          <a:p>
            <a:r>
              <a:rPr lang="en-US" baseline="0" dirty="0" smtClean="0"/>
              <a:t>Rather than couple of processing of one item of work with the next item of work within the application</a:t>
            </a:r>
          </a:p>
          <a:p>
            <a:r>
              <a:rPr lang="en-US" baseline="0" dirty="0" smtClean="0"/>
              <a:t>Decouple it to a queue.</a:t>
            </a:r>
          </a:p>
          <a:p>
            <a:r>
              <a:rPr lang="en-US" baseline="0" dirty="0" smtClean="0"/>
              <a:t>Lots of off-the-shelf queues to manage this,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, MSMQ, Azure, 0MQ, etc.</a:t>
            </a:r>
          </a:p>
          <a:p>
            <a:r>
              <a:rPr lang="en-US" baseline="0" dirty="0" smtClean="0"/>
              <a:t>Remember principle of avoid re-inventing the wheel.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890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implementation/deployment option</a:t>
            </a:r>
          </a:p>
          <a:p>
            <a:r>
              <a:rPr lang="en-US" baseline="0" dirty="0" smtClean="0"/>
              <a:t>Write work-load scaled out to handle roughly twice the workload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60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implementation/deployment option</a:t>
            </a:r>
          </a:p>
          <a:p>
            <a:r>
              <a:rPr lang="en-US" baseline="0" dirty="0" smtClean="0"/>
              <a:t>One option how writes update the read data via events.</a:t>
            </a:r>
          </a:p>
          <a:p>
            <a:r>
              <a:rPr lang="en-US" baseline="0" dirty="0" smtClean="0"/>
              <a:t>Asynchronous production of events so that write layer(s) can proceed at different rates</a:t>
            </a:r>
          </a:p>
          <a:p>
            <a:r>
              <a:rPr lang="en-US" baseline="0" dirty="0" smtClean="0"/>
              <a:t>*Eventual Consistency*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798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217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free</a:t>
            </a:r>
          </a:p>
          <a:p>
            <a:r>
              <a:rPr lang="en-US" dirty="0" smtClean="0"/>
              <a:t>Can be re-applied</a:t>
            </a:r>
          </a:p>
          <a:p>
            <a:r>
              <a:rPr lang="en-US" dirty="0" smtClean="0"/>
              <a:t>Aids in quest to scale out work</a:t>
            </a:r>
          </a:p>
          <a:p>
            <a:r>
              <a:rPr lang="en-US" dirty="0" smtClean="0"/>
              <a:t>Times</a:t>
            </a:r>
            <a:r>
              <a:rPr lang="en-US" baseline="0" dirty="0" smtClean="0"/>
              <a:t> when events may get re-applied, depending on messaging guarantees.</a:t>
            </a:r>
          </a:p>
          <a:p>
            <a:r>
              <a:rPr lang="en-US" baseline="0" dirty="0" smtClean="0"/>
              <a:t>At-least-once,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225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261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CQRS?</a:t>
            </a:r>
            <a:r>
              <a:rPr lang="en-US" baseline="0" dirty="0" smtClean="0"/>
              <a:t>  What about sagas?</a:t>
            </a:r>
          </a:p>
          <a:p>
            <a:r>
              <a:rPr lang="en-US" baseline="0" dirty="0" smtClean="0"/>
              <a:t>Managed long-running processes involving communication between bounded context</a:t>
            </a:r>
          </a:p>
          <a:p>
            <a:r>
              <a:rPr lang="en-US" baseline="0" dirty="0" smtClean="0"/>
              <a:t>another level of complexity</a:t>
            </a:r>
          </a:p>
          <a:p>
            <a:r>
              <a:rPr lang="en-US" baseline="0" dirty="0" smtClean="0"/>
              <a:t>Only necessary with the complexity of bounded contexts.</a:t>
            </a:r>
          </a:p>
          <a:p>
            <a:r>
              <a:rPr lang="en-US" baseline="0" dirty="0" smtClean="0"/>
              <a:t>Distributed transaction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Locks for duration</a:t>
            </a:r>
          </a:p>
          <a:p>
            <a:r>
              <a:rPr lang="en-US" dirty="0" smtClean="0"/>
              <a:t>Process</a:t>
            </a:r>
            <a:r>
              <a:rPr lang="en-US" baseline="0" dirty="0" smtClean="0"/>
              <a:t>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Coordinates/routes messages between bounded context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Saga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Compensates for failure instead of 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Example, something that manages going from an order from the orders bounded context to a reservation in the reservation bounded context, to a payment in the payment bounded context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210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</a:t>
            </a:r>
            <a:r>
              <a:rPr lang="en-US" baseline="0" dirty="0" smtClean="0"/>
              <a:t> proficient in DDD</a:t>
            </a:r>
          </a:p>
          <a:p>
            <a:r>
              <a:rPr lang="en-US" baseline="0" dirty="0" smtClean="0"/>
              <a:t>  - could take some time</a:t>
            </a:r>
          </a:p>
          <a:p>
            <a:r>
              <a:rPr lang="en-US" baseline="0" dirty="0" smtClean="0"/>
              <a:t>Don’t jump into CQRS (or DDD for that mater) to create accidental complexity (more)</a:t>
            </a:r>
          </a:p>
          <a:p>
            <a:r>
              <a:rPr lang="en-US" baseline="0" dirty="0" smtClean="0"/>
              <a:t>Don’t go away from this and thing CQRS fits everywhere.</a:t>
            </a:r>
          </a:p>
          <a:p>
            <a:r>
              <a:rPr lang="en-US" baseline="0" dirty="0" smtClean="0"/>
              <a:t>Don’t go away from this and want to use CQRS for the sake of using CQRS.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56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Imperfect</a:t>
            </a:r>
            <a:r>
              <a:rPr lang="en-US" baseline="0" dirty="0" smtClean="0"/>
              <a:t> world: things are broken, need to be fixed incrementally.</a:t>
            </a:r>
          </a:p>
          <a:p>
            <a:r>
              <a:rPr lang="en-US" baseline="0" dirty="0" smtClean="0"/>
              <a:t>DDD and CQRS is about a tight relationship with the business, always keep them in mind.</a:t>
            </a:r>
          </a:p>
          <a:p>
            <a:r>
              <a:rPr lang="en-US" baseline="0" dirty="0" smtClean="0"/>
              <a:t>Greenfield: different story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13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linear</a:t>
            </a:r>
            <a:r>
              <a:rPr lang="en-US" baseline="0" dirty="0" smtClean="0"/>
              <a:t> process.</a:t>
            </a:r>
          </a:p>
          <a:p>
            <a:r>
              <a:rPr lang="en-US" baseline="0" dirty="0" smtClean="0"/>
              <a:t>There’s some empirical process involved.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Defining theory (implicit or explicit)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performing experiences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making decisions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 presentation is more of a linear process.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Tried to put concepts in conceptually logical linear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Will most likely be different when you go about 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Speak up, this is how I view it, if I’m not making sense, let me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617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you’ve got forms over data (each “entity” has Create, Read, Update, Delete, type actions) CQRS will likely fail.</a:t>
            </a:r>
          </a:p>
          <a:p>
            <a:r>
              <a:rPr lang="en-US" baseline="0" dirty="0" smtClean="0"/>
              <a:t>Can you distribute a system like that?  Sure!  Can you use a queue and messages and commands,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?  Sure, but that’s not CQRS</a:t>
            </a:r>
          </a:p>
          <a:p>
            <a:r>
              <a:rPr lang="en-US" baseline="0" dirty="0" smtClean="0"/>
              <a:t>The UI should keep and enforce business logic and business process in the UI</a:t>
            </a:r>
          </a:p>
          <a:p>
            <a:r>
              <a:rPr lang="en-US" baseline="0" dirty="0" smtClean="0"/>
              <a:t> Tasks – not business logic in the users head.</a:t>
            </a:r>
          </a:p>
          <a:p>
            <a:r>
              <a:rPr lang="en-US" baseline="0" dirty="0" smtClean="0"/>
              <a:t>Tasks beget commands, commands beget messages, messages beget queues, queues beget scalability,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934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CQRS kind of depends on some level of distribution</a:t>
            </a:r>
          </a:p>
          <a:p>
            <a:r>
              <a:rPr lang="en-US" dirty="0" smtClean="0"/>
              <a:t>Doesn’t make much sense without it.</a:t>
            </a:r>
          </a:p>
          <a:p>
            <a:r>
              <a:rPr lang="en-US" dirty="0" smtClean="0"/>
              <a:t>System that is</a:t>
            </a:r>
            <a:r>
              <a:rPr lang="en-US" baseline="0" dirty="0" smtClean="0"/>
              <a:t> already distributed</a:t>
            </a:r>
          </a:p>
          <a:p>
            <a:r>
              <a:rPr lang="en-US" baseline="0" dirty="0" smtClean="0"/>
              <a:t>System that will need to be distributed</a:t>
            </a:r>
          </a:p>
          <a:p>
            <a:r>
              <a:rPr lang="en-US" baseline="0" dirty="0" smtClean="0"/>
              <a:t>End-game: scalability.</a:t>
            </a:r>
          </a:p>
          <a:p>
            <a:r>
              <a:rPr lang="en-US" baseline="0" dirty="0" smtClean="0"/>
              <a:t>Breaks things up into manageable, independent, explicit blocks that can be processed individually and asynchronously.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026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properties of a system might suggest CQRS is a good idea?</a:t>
            </a:r>
          </a:p>
          <a:p>
            <a:r>
              <a:rPr lang="en-US" dirty="0" smtClean="0"/>
              <a:t>A system with many more reads that writes.</a:t>
            </a:r>
          </a:p>
          <a:p>
            <a:r>
              <a:rPr lang="en-US" dirty="0" smtClean="0"/>
              <a:t>You’ve got a clean delineation</a:t>
            </a:r>
            <a:r>
              <a:rPr lang="en-US" baseline="0" dirty="0" smtClean="0"/>
              <a:t> of concerns</a:t>
            </a:r>
          </a:p>
          <a:p>
            <a:r>
              <a:rPr lang="en-US" baseline="0" dirty="0" smtClean="0"/>
              <a:t>Don’t want either side (read: reads affect writes) to affect the other directly.</a:t>
            </a:r>
          </a:p>
          <a:p>
            <a:r>
              <a:rPr lang="en-US" baseline="0" dirty="0" smtClean="0"/>
              <a:t>Need to scale effectively (i.e. scale each site optimally).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041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29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578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fulfils two clear needs</a:t>
            </a:r>
          </a:p>
          <a:p>
            <a:r>
              <a:rPr lang="en-US" dirty="0" smtClean="0"/>
              <a:t>Evolve</a:t>
            </a:r>
            <a:r>
              <a:rPr lang="en-US" baseline="0" dirty="0" smtClean="0"/>
              <a:t> independently and unrestricted</a:t>
            </a:r>
          </a:p>
          <a:p>
            <a:r>
              <a:rPr lang="en-US" dirty="0" smtClean="0"/>
              <a:t>You now</a:t>
            </a:r>
            <a:r>
              <a:rPr lang="en-US" baseline="0" dirty="0" smtClean="0"/>
              <a:t> have a reporting-centric side of data.</a:t>
            </a:r>
          </a:p>
          <a:p>
            <a:r>
              <a:rPr lang="en-US" baseline="0" dirty="0" smtClean="0"/>
              <a:t>Application needs it’s own reports (queries).</a:t>
            </a:r>
          </a:p>
          <a:p>
            <a:r>
              <a:rPr lang="en-US" baseline="0" dirty="0" smtClean="0"/>
              <a:t>That data can be used in conjunction with events to provide rich BI data.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93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Commands,</a:t>
            </a:r>
            <a:r>
              <a:rPr lang="en-US" baseline="0" dirty="0" smtClean="0"/>
              <a:t> while changing state (writing data), often involve computations.  As commands are immutable, decoupled, and independent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856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Gives you infrastructure patterns to build on to help keep focus on business value.</a:t>
            </a:r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Demands a scientific approach: empirical observations of experiments and making choices based on those observations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590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</a:t>
            </a:r>
          </a:p>
          <a:p>
            <a:r>
              <a:rPr lang="en-US" dirty="0" smtClean="0"/>
              <a:t>Abstracting complexity, if abstractions</a:t>
            </a:r>
            <a:r>
              <a:rPr lang="en-US" baseline="0" dirty="0" smtClean="0"/>
              <a:t> don’t hide real complexity they’re adding complexity.</a:t>
            </a:r>
          </a:p>
          <a:p>
            <a:r>
              <a:rPr lang="en-US" baseline="0" dirty="0" smtClean="0"/>
              <a:t>About as scientific and systematic as you can get in software design and architecture.</a:t>
            </a:r>
          </a:p>
          <a:p>
            <a:r>
              <a:rPr lang="en-US" baseline="0" dirty="0" smtClean="0"/>
              <a:t>Demands a scientific approach: empirical observations of experiments and making choices based on those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191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68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2861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Immutability!</a:t>
            </a:r>
          </a:p>
          <a:p>
            <a:r>
              <a:rPr lang="en-US" dirty="0" smtClean="0"/>
              <a:t>Messaging: idempotency</a:t>
            </a:r>
          </a:p>
          <a:p>
            <a:r>
              <a:rPr lang="en-US" dirty="0" smtClean="0"/>
              <a:t>Actors are a</a:t>
            </a:r>
            <a:r>
              <a:rPr lang="en-US" baseline="0" dirty="0" smtClean="0"/>
              <a:t> useful background for breaking work up into chunks dealing with immutable data, messaging and goes down a path to idempotency.</a:t>
            </a:r>
          </a:p>
          <a:p>
            <a:endParaRPr lang="en-US" dirty="0" smtClean="0"/>
          </a:p>
          <a:p>
            <a:r>
              <a:rPr lang="en-US" dirty="0" smtClean="0"/>
              <a:t>Strong consistency: the ACID-all-the-things fallacy.</a:t>
            </a:r>
          </a:p>
          <a:p>
            <a:r>
              <a:rPr lang="en-US" dirty="0" smtClean="0"/>
              <a:t>Make</a:t>
            </a:r>
            <a:r>
              <a:rPr lang="en-US" baseline="0" dirty="0" smtClean="0"/>
              <a:t> conscious decisions about what does and doesn’t need to be strong or eventual.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915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r>
              <a:rPr lang="en-US" baseline="0" dirty="0" smtClean="0"/>
              <a:t> it, more than once.</a:t>
            </a:r>
          </a:p>
          <a:p>
            <a:r>
              <a:rPr lang="en-US" baseline="0" dirty="0" smtClean="0"/>
              <a:t>First time: serially</a:t>
            </a:r>
          </a:p>
          <a:p>
            <a:r>
              <a:rPr lang="en-US" baseline="0" dirty="0" smtClean="0"/>
              <a:t>Subsequent times: chapter order depends on your circumstances.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00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New,</a:t>
            </a:r>
            <a:r>
              <a:rPr lang="en-US" baseline="0" dirty="0" smtClean="0"/>
              <a:t> still evolving</a:t>
            </a:r>
            <a:endParaRPr lang="en-US" dirty="0" smtClean="0"/>
          </a:p>
          <a:p>
            <a:r>
              <a:rPr lang="en-US" dirty="0" smtClean="0"/>
              <a:t>CQS: Command,</a:t>
            </a:r>
            <a:r>
              <a:rPr lang="en-US" baseline="0" dirty="0" smtClean="0"/>
              <a:t> </a:t>
            </a:r>
            <a:r>
              <a:rPr lang="en-US" dirty="0" smtClean="0"/>
              <a:t>Query</a:t>
            </a:r>
            <a:endParaRPr lang="en-US" dirty="0" smtClean="0"/>
          </a:p>
          <a:p>
            <a:r>
              <a:rPr lang="en-US" dirty="0" smtClean="0"/>
              <a:t>Separation to the next level: Segregation</a:t>
            </a:r>
          </a:p>
          <a:p>
            <a:r>
              <a:rPr lang="en-US" dirty="0" smtClean="0"/>
              <a:t>Strict</a:t>
            </a:r>
            <a:r>
              <a:rPr lang="en-US" baseline="0" dirty="0" smtClean="0"/>
              <a:t> </a:t>
            </a:r>
            <a:r>
              <a:rPr lang="en-US" dirty="0" smtClean="0"/>
              <a:t>OO</a:t>
            </a:r>
          </a:p>
          <a:p>
            <a:r>
              <a:rPr lang="en-US" dirty="0" smtClean="0"/>
              <a:t>Principle</a:t>
            </a:r>
            <a:r>
              <a:rPr lang="en-US" baseline="0" dirty="0" smtClean="0"/>
              <a:t> of focus.</a:t>
            </a:r>
          </a:p>
          <a:p>
            <a:r>
              <a:rPr lang="en-US" baseline="0" dirty="0" smtClean="0"/>
              <a:t>CQRS means different things to different people.</a:t>
            </a:r>
          </a:p>
          <a:p>
            <a:r>
              <a:rPr lang="en-US" dirty="0" smtClean="0"/>
              <a:t>This session tries to work with the lessons learned</a:t>
            </a:r>
            <a:r>
              <a:rPr lang="en-US" baseline="0" dirty="0" smtClean="0"/>
              <a:t> from the P&amp;P CQRS journey</a:t>
            </a:r>
          </a:p>
          <a:p>
            <a:r>
              <a:rPr lang="en-US" baseline="0" dirty="0" smtClean="0"/>
              <a:t>Many of the members of that journey were introduced to DDD during that timeframe, so it can only go so far.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71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Coined by Bertrand Meyer</a:t>
            </a:r>
          </a:p>
          <a:p>
            <a:r>
              <a:rPr lang="en-US" dirty="0" smtClean="0"/>
              <a:t>`void` command</a:t>
            </a:r>
          </a:p>
          <a:p>
            <a:r>
              <a:rPr lang="en-US" dirty="0" smtClean="0"/>
              <a:t>Query</a:t>
            </a:r>
            <a:r>
              <a:rPr lang="en-US" baseline="0" dirty="0" smtClean="0"/>
              <a:t> has return value</a:t>
            </a:r>
          </a:p>
          <a:p>
            <a:r>
              <a:rPr lang="en-US" baseline="0" dirty="0" smtClean="0"/>
              <a:t>Query does not change state</a:t>
            </a:r>
          </a:p>
          <a:p>
            <a:r>
              <a:rPr lang="en-US" baseline="0" dirty="0" smtClean="0"/>
              <a:t>Command does change state.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48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.NET environment you may be doing something like this.  But, you’re losing a bit of intent about *why* you’re asking for Name</a:t>
            </a:r>
          </a:p>
          <a:p>
            <a:r>
              <a:rPr lang="en-US" baseline="0" dirty="0" smtClean="0"/>
              <a:t>Pedantry.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55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intent.</a:t>
            </a:r>
          </a:p>
          <a:p>
            <a:r>
              <a:rPr lang="en-US" dirty="0" smtClean="0"/>
              <a:t>Are</a:t>
            </a:r>
            <a:r>
              <a:rPr lang="en-US" baseline="0" dirty="0" smtClean="0"/>
              <a:t> you “correcting” an error with a name?</a:t>
            </a:r>
          </a:p>
          <a:p>
            <a:r>
              <a:rPr lang="en-US" baseline="0" dirty="0" smtClean="0"/>
              <a:t>Are you “changing” a name?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558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topic of CQRS really I about what possibilities this segregation offers.</a:t>
            </a:r>
          </a:p>
          <a:p>
            <a:r>
              <a:rPr lang="en-US" baseline="0" dirty="0" smtClean="0"/>
              <a:t>In order to do that we need to recognize some related patterns and principles that let us implement this segregation across the architecture.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6C0F-6C07-4B4F-9150-63C41F6CEAF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98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75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89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1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75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89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13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69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34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6022-0281-477B-8208-3D76217F2210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2F45-2924-45B5-8009-96C87EEBB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8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d.in/1fRmZV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eterritchie.com/" TargetMode="External"/><Relationship Id="rId2" Type="http://schemas.openxmlformats.org/officeDocument/2006/relationships/hyperlink" Target="mailto:Peter.Ritchie@outlook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Gentle Introduction to CQRS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Ritchie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34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CQS – Command, 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2B91AF"/>
                </a:solidFill>
                <a:latin typeface="Consolas"/>
              </a:rPr>
              <a:t>User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Address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 rot="18756098">
            <a:off x="2567728" y="1793161"/>
            <a:ext cx="266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Yuck!</a:t>
            </a:r>
            <a:endParaRPr lang="en-CA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0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err="1" smtClean="0">
                <a:solidFill>
                  <a:srgbClr val="2B91AF"/>
                </a:solidFill>
                <a:latin typeface="Consolas"/>
              </a:rPr>
              <a:t>UserWriteService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rgbClr val="008000"/>
                </a:solidFill>
                <a:latin typeface="Consolas"/>
              </a:rPr>
              <a:t>// Commands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Move(</a:t>
            </a:r>
            <a:r>
              <a:rPr lang="en-CA" dirty="0" smtClean="0">
                <a:solidFill>
                  <a:srgbClr val="2B91AF"/>
                </a:solidFill>
                <a:latin typeface="Consolas"/>
              </a:rPr>
              <a:t>User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/>
              </a:rPr>
              <a:t>user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CA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err="1" smtClean="0">
                <a:solidFill>
                  <a:prstClr val="black"/>
                </a:solidFill>
                <a:latin typeface="Consolas"/>
              </a:rPr>
              <a:t>newAddress</a:t>
            </a:r>
            <a:r>
              <a:rPr lang="en-CA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CA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8000"/>
                </a:solidFill>
                <a:latin typeface="Consolas"/>
              </a:rPr>
              <a:t>//...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CA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err="1" smtClean="0">
                <a:solidFill>
                  <a:srgbClr val="2B91AF"/>
                </a:solidFill>
                <a:latin typeface="Consolas"/>
              </a:rPr>
              <a:t>UserReadService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rgbClr val="008000"/>
                </a:solidFill>
                <a:latin typeface="Consolas"/>
              </a:rPr>
              <a:t>// Queries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smtClean="0">
                <a:solidFill>
                  <a:srgbClr val="2B91AF"/>
                </a:solidFill>
                <a:latin typeface="Consolas"/>
              </a:rPr>
              <a:t>User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/>
              </a:rPr>
              <a:t>GetUser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/>
              </a:rPr>
              <a:t>userId</a:t>
            </a:r>
            <a:r>
              <a:rPr lang="en-CA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rgbClr val="008000"/>
                </a:solidFill>
                <a:latin typeface="Consolas"/>
              </a:rPr>
              <a:t>//...</a:t>
            </a:r>
            <a:endParaRPr lang="en-CA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20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WAT?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Possibilities!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0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</a:p>
          <a:p>
            <a:r>
              <a:rPr lang="en-US" dirty="0" smtClean="0"/>
              <a:t>Handler changes state</a:t>
            </a:r>
          </a:p>
          <a:p>
            <a:r>
              <a:rPr lang="en-US" dirty="0" smtClean="0"/>
              <a:t>Returns void (nothing)</a:t>
            </a:r>
          </a:p>
          <a:p>
            <a:r>
              <a:rPr lang="en-US" dirty="0" smtClean="0"/>
              <a:t>Might have parameters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13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MoveCustomerCommand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CA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C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Address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NewAddress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change state</a:t>
            </a:r>
          </a:p>
          <a:p>
            <a:r>
              <a:rPr lang="en-US" dirty="0" smtClean="0"/>
              <a:t>Has return value</a:t>
            </a:r>
          </a:p>
          <a:p>
            <a:r>
              <a:rPr lang="en-US" dirty="0" smtClean="0"/>
              <a:t>Might have parameters</a:t>
            </a:r>
          </a:p>
          <a:p>
            <a:r>
              <a:rPr lang="en-US" dirty="0" smtClean="0"/>
              <a:t>Also a type of message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2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4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387350"/>
            <a:ext cx="3708400" cy="608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0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CQRS is based on DDD</a:t>
            </a:r>
          </a:p>
          <a:p>
            <a:r>
              <a:rPr lang="en-US" dirty="0" smtClean="0"/>
              <a:t>DDD to address complexity</a:t>
            </a:r>
          </a:p>
          <a:p>
            <a:r>
              <a:rPr lang="en-US" dirty="0"/>
              <a:t>Aggregate Roots</a:t>
            </a:r>
          </a:p>
          <a:p>
            <a:r>
              <a:rPr lang="en-US" dirty="0" smtClean="0"/>
              <a:t>Bounded </a:t>
            </a:r>
            <a:r>
              <a:rPr lang="en-US" dirty="0" smtClean="0"/>
              <a:t>Contexts</a:t>
            </a:r>
          </a:p>
          <a:p>
            <a:r>
              <a:rPr lang="en-US" dirty="0" smtClean="0"/>
              <a:t>Domain </a:t>
            </a:r>
            <a:r>
              <a:rPr lang="en-US" dirty="0" smtClean="0"/>
              <a:t>Events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6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Contributed to Microsoft Patterns and Practices “A CQRS Journey”</a:t>
            </a:r>
          </a:p>
          <a:p>
            <a:r>
              <a:rPr lang="en-US" dirty="0" smtClean="0"/>
              <a:t>Help to architect/design/develop several distributed systems using CQRS patterns to various levels</a:t>
            </a:r>
            <a:r>
              <a:rPr lang="en-US" dirty="0" smtClean="0"/>
              <a:t>.</a:t>
            </a:r>
          </a:p>
          <a:p>
            <a:r>
              <a:rPr lang="en-CA" dirty="0" smtClean="0">
                <a:hlinkClick r:id="rId3"/>
              </a:rPr>
              <a:t>linkd.in/1fRmZVS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3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Language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experts</a:t>
            </a:r>
          </a:p>
          <a:p>
            <a:r>
              <a:rPr lang="en-US" dirty="0" smtClean="0"/>
              <a:t>Technical team</a:t>
            </a:r>
          </a:p>
          <a:p>
            <a:r>
              <a:rPr lang="en-US" dirty="0" smtClean="0"/>
              <a:t>Share language</a:t>
            </a:r>
          </a:p>
          <a:p>
            <a:r>
              <a:rPr lang="en-US" dirty="0" smtClean="0"/>
              <a:t>Model based on the shared language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8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identity</a:t>
            </a:r>
          </a:p>
          <a:p>
            <a:pPr lvl="1"/>
            <a:r>
              <a:rPr lang="en-US" dirty="0" smtClean="0"/>
              <a:t>Like User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40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value, no identity</a:t>
            </a:r>
          </a:p>
          <a:p>
            <a:pPr lvl="1"/>
            <a:r>
              <a:rPr lang="en-US" dirty="0" smtClean="0"/>
              <a:t>Like Address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63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 and their </a:t>
            </a:r>
            <a:r>
              <a:rPr lang="en-US" dirty="0" smtClean="0"/>
              <a:t>Root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aggregate of one or more Entities and Value objects</a:t>
            </a:r>
          </a:p>
          <a:p>
            <a:r>
              <a:rPr lang="en-US" dirty="0" smtClean="0"/>
              <a:t>One Entity is the </a:t>
            </a:r>
            <a:r>
              <a:rPr lang="en-US" i="1" dirty="0" smtClean="0"/>
              <a:t>Root</a:t>
            </a:r>
            <a:r>
              <a:rPr lang="en-US" dirty="0" smtClean="0"/>
              <a:t> that is used to reference the aggregate</a:t>
            </a:r>
          </a:p>
          <a:p>
            <a:r>
              <a:rPr lang="en-US" dirty="0" smtClean="0"/>
              <a:t>Conceptual boundary by root</a:t>
            </a:r>
          </a:p>
          <a:p>
            <a:r>
              <a:rPr lang="en-US" dirty="0" smtClean="0"/>
              <a:t>Consistency boundary</a:t>
            </a:r>
          </a:p>
          <a:p>
            <a:pPr lvl="1"/>
            <a:r>
              <a:rPr lang="en-US" dirty="0" smtClean="0"/>
              <a:t>transactional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87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Context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or more distinct (obviously related) models</a:t>
            </a:r>
          </a:p>
          <a:p>
            <a:r>
              <a:rPr lang="en-US" dirty="0" smtClean="0"/>
              <a:t>Interactions between them</a:t>
            </a:r>
          </a:p>
          <a:p>
            <a:r>
              <a:rPr lang="en-US" dirty="0" smtClean="0"/>
              <a:t>Usually delineated by business groups or tasks</a:t>
            </a:r>
          </a:p>
          <a:p>
            <a:r>
              <a:rPr lang="en-US" dirty="0" smtClean="0"/>
              <a:t>Sometimes explicit, sometimes evolution step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97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Event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something that happened in the past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Historical record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2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influenced by CQRS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3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8750"/>
            <a:ext cx="8221663" cy="65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1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vs. Write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</a:p>
          <a:p>
            <a:r>
              <a:rPr lang="en-US" dirty="0" smtClean="0"/>
              <a:t>Difference in frequency</a:t>
            </a:r>
          </a:p>
          <a:p>
            <a:r>
              <a:rPr lang="en-US" dirty="0" smtClean="0"/>
              <a:t>Flexibility of consistency</a:t>
            </a:r>
          </a:p>
          <a:p>
            <a:r>
              <a:rPr lang="en-US" dirty="0" smtClean="0"/>
              <a:t>Strong and eventual consistency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09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read model from write model</a:t>
            </a:r>
          </a:p>
          <a:p>
            <a:r>
              <a:rPr lang="en-US" dirty="0" smtClean="0"/>
              <a:t>Read model can be scaled appropriately</a:t>
            </a:r>
          </a:p>
          <a:p>
            <a:pPr lvl="1"/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Caches</a:t>
            </a:r>
          </a:p>
          <a:p>
            <a:pPr lvl="1"/>
            <a:r>
              <a:rPr lang="en-US" dirty="0" smtClean="0"/>
              <a:t>Scaling up</a:t>
            </a:r>
          </a:p>
          <a:p>
            <a:r>
              <a:rPr lang="en-US" dirty="0" smtClean="0"/>
              <a:t>Write model can be scaled appropriately</a:t>
            </a:r>
          </a:p>
          <a:p>
            <a:pPr lvl="1"/>
            <a:r>
              <a:rPr lang="en-US" dirty="0" smtClean="0"/>
              <a:t>Scale out business logic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03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Up to speed on concepts</a:t>
            </a:r>
          </a:p>
          <a:p>
            <a:r>
              <a:rPr lang="en-US" dirty="0" smtClean="0"/>
              <a:t>Won’t be an expert</a:t>
            </a:r>
          </a:p>
          <a:p>
            <a:r>
              <a:rPr lang="en-US" dirty="0" smtClean="0"/>
              <a:t>May know your next steps</a:t>
            </a:r>
          </a:p>
          <a:p>
            <a:r>
              <a:rPr lang="en-US" dirty="0" smtClean="0"/>
              <a:t>At least one resource to draw upon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2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Decoupling of units of work</a:t>
            </a:r>
          </a:p>
          <a:p>
            <a:r>
              <a:rPr lang="en-US" dirty="0" smtClean="0"/>
              <a:t>Asynchronous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0"/>
            <a:ext cx="8166100" cy="679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96863"/>
            <a:ext cx="8450263" cy="617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7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and Asynchrony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sent for external processing cannot change</a:t>
            </a:r>
          </a:p>
          <a:p>
            <a:r>
              <a:rPr lang="en-US" dirty="0" smtClean="0"/>
              <a:t>Principle of immutability all the way down the architecture</a:t>
            </a:r>
          </a:p>
          <a:p>
            <a:r>
              <a:rPr lang="en-US" dirty="0" smtClean="0"/>
              <a:t>Events, Commands, etc. immutable once sent</a:t>
            </a:r>
          </a:p>
          <a:p>
            <a:r>
              <a:rPr lang="en-US" dirty="0" smtClean="0"/>
              <a:t>No thread-safety necessary, no writers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83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Idempotent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as immutability</a:t>
            </a:r>
          </a:p>
          <a:p>
            <a:r>
              <a:rPr lang="en-US" dirty="0" smtClean="0"/>
              <a:t>Asynchronously apply the same change</a:t>
            </a:r>
          </a:p>
          <a:p>
            <a:r>
              <a:rPr lang="en-US" dirty="0" smtClean="0"/>
              <a:t>Safe because the result is the same each time</a:t>
            </a:r>
          </a:p>
          <a:p>
            <a:r>
              <a:rPr lang="en-US" dirty="0" smtClean="0"/>
              <a:t>Queued events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97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Rebuilding of domain objects based on stored events.</a:t>
            </a:r>
          </a:p>
          <a:p>
            <a:r>
              <a:rPr lang="en-US" dirty="0" smtClean="0"/>
              <a:t>Not transaction log</a:t>
            </a:r>
          </a:p>
          <a:p>
            <a:r>
              <a:rPr lang="en-US" dirty="0" smtClean="0"/>
              <a:t>Event source helps track intent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2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Necessary?</a:t>
            </a:r>
          </a:p>
          <a:p>
            <a:r>
              <a:rPr lang="en-US" dirty="0" smtClean="0"/>
              <a:t>Not long-lived transaction</a:t>
            </a:r>
            <a:endParaRPr lang="en-US" dirty="0"/>
          </a:p>
          <a:p>
            <a:r>
              <a:rPr lang="en-US" dirty="0" smtClean="0"/>
              <a:t>Complex all on their own</a:t>
            </a:r>
          </a:p>
          <a:p>
            <a:r>
              <a:rPr lang="en-US" dirty="0" smtClean="0"/>
              <a:t>Difference from process managers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56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Recommended Practices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5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do CQRS for sake of CQRS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DDD</a:t>
            </a:r>
          </a:p>
          <a:p>
            <a:r>
              <a:rPr lang="en-US" dirty="0" smtClean="0"/>
              <a:t>Accidental complexity</a:t>
            </a:r>
          </a:p>
          <a:p>
            <a:r>
              <a:rPr lang="en-US" dirty="0" smtClean="0"/>
              <a:t>Maslow's hammer</a:t>
            </a:r>
          </a:p>
          <a:p>
            <a:r>
              <a:rPr lang="en-US" dirty="0" smtClean="0"/>
              <a:t>Shiny new thing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20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start from scratch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Imperfect world</a:t>
            </a:r>
          </a:p>
          <a:p>
            <a:r>
              <a:rPr lang="en-US" dirty="0" smtClean="0"/>
              <a:t>Always address business </a:t>
            </a:r>
            <a:r>
              <a:rPr lang="en-US" dirty="0" smtClean="0"/>
              <a:t>concerns</a:t>
            </a:r>
            <a:endParaRPr lang="en-US" dirty="0" smtClean="0"/>
          </a:p>
          <a:p>
            <a:r>
              <a:rPr lang="en-US" dirty="0" smtClean="0"/>
              <a:t>Unless you’re lucky to be on a greenfield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6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860425"/>
            <a:ext cx="6564313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8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UI about performing tasks</a:t>
            </a:r>
          </a:p>
          <a:p>
            <a:r>
              <a:rPr lang="en-US" dirty="0" smtClean="0"/>
              <a:t>UI should not be about </a:t>
            </a:r>
            <a:r>
              <a:rPr lang="en-US" i="1" dirty="0" smtClean="0"/>
              <a:t>just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Make actions explicit</a:t>
            </a:r>
          </a:p>
          <a:p>
            <a:r>
              <a:rPr lang="en-US" dirty="0" smtClean="0"/>
              <a:t>Keep business logic out of the user’s head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8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distribution complexity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distributed</a:t>
            </a:r>
          </a:p>
          <a:p>
            <a:r>
              <a:rPr lang="en-US" dirty="0" smtClean="0"/>
              <a:t>Or need to be distributed</a:t>
            </a:r>
          </a:p>
          <a:p>
            <a:r>
              <a:rPr lang="en-US" dirty="0" smtClean="0"/>
              <a:t>Scalability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4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more reads than writes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are where application-specific work is needed.</a:t>
            </a:r>
          </a:p>
          <a:p>
            <a:r>
              <a:rPr lang="en-US" dirty="0" smtClean="0"/>
              <a:t>Scaling reads—already well covered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1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Asynchronicity</a:t>
            </a:r>
          </a:p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Class name details intent</a:t>
            </a:r>
          </a:p>
          <a:p>
            <a:pPr lvl="1"/>
            <a:r>
              <a:rPr lang="en-US" dirty="0" smtClean="0"/>
              <a:t>immutable</a:t>
            </a:r>
          </a:p>
          <a:p>
            <a:pPr lvl="1"/>
            <a:r>
              <a:rPr lang="en-US" dirty="0" smtClean="0"/>
              <a:t>Data is simple (no complex types)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28658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5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the data that changed as well as intent.</a:t>
            </a:r>
          </a:p>
          <a:p>
            <a:r>
              <a:rPr lang="en-US" dirty="0" smtClean="0"/>
              <a:t>Can provide business value to future questions</a:t>
            </a:r>
          </a:p>
          <a:p>
            <a:r>
              <a:rPr lang="en-US" dirty="0" smtClean="0"/>
              <a:t>Can “replay” events as new functionality comes online to re-use that intent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3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clear separation of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Objects</a:t>
            </a:r>
            <a:endParaRPr lang="en-US" dirty="0" smtClean="0"/>
          </a:p>
          <a:p>
            <a:r>
              <a:rPr lang="en-US" dirty="0" smtClean="0"/>
              <a:t>BI </a:t>
            </a:r>
            <a:r>
              <a:rPr lang="en-US" dirty="0" smtClean="0"/>
              <a:t>Data</a:t>
            </a:r>
            <a:endParaRPr lang="en-CA" dirty="0"/>
          </a:p>
          <a:p>
            <a:pPr lvl="1"/>
            <a:r>
              <a:rPr lang="en-US" dirty="0" smtClean="0"/>
              <a:t>Reporting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79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Scalability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can be scaled differently than reads</a:t>
            </a:r>
          </a:p>
          <a:p>
            <a:r>
              <a:rPr lang="en-US" dirty="0" smtClean="0"/>
              <a:t>Basic queuing patterns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1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 smtClean="0"/>
              <a:t>Scalability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data/processing: </a:t>
            </a:r>
            <a:r>
              <a:rPr lang="en-US" b="1" dirty="0" smtClean="0"/>
              <a:t>team</a:t>
            </a:r>
            <a:endParaRPr lang="en-US" dirty="0" smtClean="0"/>
          </a:p>
          <a:p>
            <a:r>
              <a:rPr lang="en-US" dirty="0" smtClean="0"/>
              <a:t>Ever team members doesn’t have to be a top-to-bottom expert</a:t>
            </a:r>
          </a:p>
          <a:p>
            <a:r>
              <a:rPr lang="en-US" dirty="0" smtClean="0"/>
              <a:t>Separate roles into Domain, Read Model, Client (UX).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90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flexible system</a:t>
            </a:r>
          </a:p>
          <a:p>
            <a:r>
              <a:rPr lang="en-US" dirty="0" smtClean="0"/>
              <a:t>Easier to use system</a:t>
            </a:r>
          </a:p>
          <a:p>
            <a:r>
              <a:rPr lang="en-US" dirty="0" smtClean="0"/>
              <a:t>Infrastructural patterns</a:t>
            </a:r>
          </a:p>
          <a:p>
            <a:r>
              <a:rPr lang="en-US" dirty="0" smtClean="0"/>
              <a:t>Business value focus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57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46050"/>
            <a:ext cx="5707063" cy="656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9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 addressing complexity, it adds complexity</a:t>
            </a:r>
          </a:p>
          <a:p>
            <a:pPr lvl="1"/>
            <a:r>
              <a:rPr lang="en-US" dirty="0" smtClean="0"/>
              <a:t>Deals with abstracting complexity</a:t>
            </a:r>
          </a:p>
          <a:p>
            <a:r>
              <a:rPr lang="en-US" dirty="0" smtClean="0"/>
              <a:t>Many different patterns</a:t>
            </a:r>
          </a:p>
          <a:p>
            <a:r>
              <a:rPr lang="en-US" dirty="0" smtClean="0"/>
              <a:t>Many different architectural options</a:t>
            </a:r>
          </a:p>
          <a:p>
            <a:r>
              <a:rPr lang="en-US" dirty="0" smtClean="0"/>
              <a:t>Brownfield: redesign</a:t>
            </a:r>
          </a:p>
          <a:p>
            <a:r>
              <a:rPr lang="en-US" dirty="0" smtClean="0"/>
              <a:t>Journeyman/master paradigm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7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9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deployment options.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Health monitoring</a:t>
            </a:r>
          </a:p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Work breakdown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7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Journeyman</a:t>
            </a:r>
          </a:p>
          <a:p>
            <a:pPr lvl="1"/>
            <a:r>
              <a:rPr lang="en-US" dirty="0" smtClean="0"/>
              <a:t>DDD</a:t>
            </a:r>
          </a:p>
          <a:p>
            <a:pPr lvl="1"/>
            <a:r>
              <a:rPr lang="en-US" dirty="0" smtClean="0"/>
              <a:t>Queuing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Queuing patterns</a:t>
            </a:r>
          </a:p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Affecting architecture from application of CQRS patterns.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30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learning: Distribution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Idempotency, immutability, </a:t>
            </a:r>
            <a:r>
              <a:rPr lang="en-US" dirty="0"/>
              <a:t>a</a:t>
            </a:r>
            <a:r>
              <a:rPr lang="en-US" dirty="0" smtClean="0"/>
              <a:t>ctors, etc.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Offline/partitioning</a:t>
            </a:r>
            <a:endParaRPr lang="en-US" dirty="0" smtClean="0"/>
          </a:p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Strong</a:t>
            </a:r>
          </a:p>
          <a:p>
            <a:pPr lvl="1"/>
            <a:r>
              <a:rPr lang="en-US" dirty="0" smtClean="0"/>
              <a:t>Eventual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54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CQRS </a:t>
            </a:r>
            <a:r>
              <a:rPr lang="en-US" dirty="0"/>
              <a:t>Journey - http://lynk.at/1kqXn2A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CQRS/DDD </a:t>
            </a:r>
            <a:r>
              <a:rPr lang="en-US" dirty="0"/>
              <a:t>list - http://lynk.at/1fAf1DC</a:t>
            </a: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39963"/>
            <a:ext cx="16462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16462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2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68" y="1600200"/>
            <a:ext cx="34176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0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CA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66" y="2194192"/>
            <a:ext cx="2537534" cy="33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9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9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DDD</a:t>
            </a:r>
          </a:p>
          <a:p>
            <a:r>
              <a:rPr lang="en-US" dirty="0" smtClean="0"/>
              <a:t>DDDD</a:t>
            </a:r>
            <a:endParaRPr lang="en-US" dirty="0" smtClean="0"/>
          </a:p>
          <a:p>
            <a:pPr lvl="1"/>
            <a:r>
              <a:rPr lang="en-US" dirty="0" smtClean="0"/>
              <a:t>DDD “Distributed”, fit 4</a:t>
            </a:r>
            <a:r>
              <a:rPr lang="en-US" baseline="30000" dirty="0" smtClean="0"/>
              <a:t>th</a:t>
            </a:r>
            <a:r>
              <a:rPr lang="en-US" dirty="0" smtClean="0"/>
              <a:t> ‘D’ anywhere in “DDD”</a:t>
            </a:r>
          </a:p>
          <a:p>
            <a:r>
              <a:rPr lang="en-US" dirty="0" smtClean="0"/>
              <a:t>Greg Young</a:t>
            </a:r>
          </a:p>
          <a:p>
            <a:r>
              <a:rPr lang="en-US" dirty="0" err="1" smtClean="0"/>
              <a:t>Udi</a:t>
            </a:r>
            <a:r>
              <a:rPr lang="en-US" dirty="0" smtClean="0"/>
              <a:t> </a:t>
            </a:r>
            <a:r>
              <a:rPr lang="en-US" dirty="0" err="1" smtClean="0"/>
              <a:t>Dahan</a:t>
            </a:r>
            <a:endParaRPr lang="en-US" dirty="0" smtClean="0"/>
          </a:p>
          <a:p>
            <a:r>
              <a:rPr lang="en-US" dirty="0" smtClean="0"/>
              <a:t>Eric Evans</a:t>
            </a:r>
          </a:p>
          <a:p>
            <a:r>
              <a:rPr lang="en-US" dirty="0" smtClean="0"/>
              <a:t>Martin Fowler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73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peterRitchie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Peter.Ritchie@outlook.com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http://blog.peterritchie.com</a:t>
            </a:r>
            <a:endParaRPr lang="en-US" dirty="0" smtClean="0"/>
          </a:p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96" y="35814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Pattern</a:t>
            </a:r>
          </a:p>
          <a:p>
            <a:r>
              <a:rPr lang="en-US" dirty="0" smtClean="0"/>
              <a:t>Not an architecture</a:t>
            </a:r>
          </a:p>
          <a:p>
            <a:r>
              <a:rPr lang="en-US" dirty="0" smtClean="0"/>
              <a:t>Command and Query separation</a:t>
            </a:r>
          </a:p>
          <a:p>
            <a:r>
              <a:rPr lang="en-US" smtClean="0"/>
              <a:t>Object-orientation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4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CQS – Command, 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33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3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33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3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3300" dirty="0" smtClean="0">
                <a:solidFill>
                  <a:srgbClr val="2B91AF"/>
                </a:solidFill>
                <a:latin typeface="Consolas"/>
              </a:rPr>
              <a:t>Entity</a:t>
            </a:r>
            <a:endParaRPr lang="en-CA" sz="3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3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CA" sz="3300" dirty="0" smtClean="0">
                <a:solidFill>
                  <a:srgbClr val="008000"/>
                </a:solidFill>
                <a:latin typeface="Consolas"/>
              </a:rPr>
              <a:t>//...</a:t>
            </a:r>
            <a:endParaRPr lang="en-CA" sz="33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sz="33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3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33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3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3300" dirty="0" smtClean="0">
                <a:solidFill>
                  <a:prstClr val="black"/>
                </a:solidFill>
                <a:latin typeface="Consolas"/>
              </a:rPr>
              <a:t>Move(</a:t>
            </a:r>
            <a:r>
              <a:rPr lang="en-CA" sz="33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CA" sz="3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3300" dirty="0" err="1" smtClean="0">
                <a:solidFill>
                  <a:prstClr val="black"/>
                </a:solidFill>
                <a:latin typeface="Consolas"/>
              </a:rPr>
              <a:t>newAddress</a:t>
            </a:r>
            <a:r>
              <a:rPr lang="en-CA" sz="33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CA" sz="33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sz="3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CA" sz="3300" dirty="0" smtClean="0">
                <a:solidFill>
                  <a:srgbClr val="008000"/>
                </a:solidFill>
                <a:latin typeface="Consolas"/>
              </a:rPr>
              <a:t>//...</a:t>
            </a:r>
            <a:endParaRPr lang="en-CA" sz="33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sz="3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endParaRPr lang="en-CA" sz="33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sz="33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3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33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CA" sz="3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3300" dirty="0" err="1" smtClean="0">
                <a:solidFill>
                  <a:prstClr val="black"/>
                </a:solidFill>
                <a:latin typeface="Consolas"/>
              </a:rPr>
              <a:t>GetAddress</a:t>
            </a:r>
            <a:r>
              <a:rPr lang="en-CA" sz="33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CA" sz="33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sz="3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CA" sz="3300" dirty="0" smtClean="0">
                <a:solidFill>
                  <a:srgbClr val="008000"/>
                </a:solidFill>
                <a:latin typeface="Consolas"/>
              </a:rPr>
              <a:t>//...</a:t>
            </a:r>
            <a:endParaRPr lang="en-CA" sz="33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sz="3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CA" sz="3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CA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87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CQS – Command, 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2B91AF"/>
                </a:solidFill>
                <a:latin typeface="Consolas"/>
              </a:rPr>
              <a:t>User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Address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Move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 smtClean="0">
                <a:solidFill>
                  <a:prstClr val="black"/>
                </a:solidFill>
                <a:latin typeface="Consolas"/>
              </a:rPr>
              <a:t>newAddress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CA" sz="2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CA" sz="2400" dirty="0" smtClean="0">
                <a:solidFill>
                  <a:srgbClr val="008000"/>
                </a:solidFill>
                <a:latin typeface="Consolas"/>
              </a:rPr>
              <a:t>	//...</a:t>
            </a:r>
          </a:p>
          <a:p>
            <a:pPr marL="400050" lvl="1" indent="0">
              <a:buNone/>
            </a:pP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079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2186</Words>
  <Application>Microsoft Office PowerPoint</Application>
  <PresentationFormat>On-screen Show (4:3)</PresentationFormat>
  <Paragraphs>438</Paragraphs>
  <Slides>60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A Gentle Introduction to CQRS</vt:lpstr>
      <vt:lpstr>Peter</vt:lpstr>
      <vt:lpstr>Goals</vt:lpstr>
      <vt:lpstr>PowerPoint Presentation</vt:lpstr>
      <vt:lpstr>PowerPoint Presentation</vt:lpstr>
      <vt:lpstr>History</vt:lpstr>
      <vt:lpstr>What is CQRS?</vt:lpstr>
      <vt:lpstr>CQS – Command, Query</vt:lpstr>
      <vt:lpstr>CQS – Command, Query</vt:lpstr>
      <vt:lpstr>CQS – Command, Query</vt:lpstr>
      <vt:lpstr>CQRS</vt:lpstr>
      <vt:lpstr>WAT?</vt:lpstr>
      <vt:lpstr>Possibilities!</vt:lpstr>
      <vt:lpstr>Command</vt:lpstr>
      <vt:lpstr>Command</vt:lpstr>
      <vt:lpstr>Query</vt:lpstr>
      <vt:lpstr>Complexity</vt:lpstr>
      <vt:lpstr>PowerPoint Presentation</vt:lpstr>
      <vt:lpstr>DDD</vt:lpstr>
      <vt:lpstr>Ubiquitous Language</vt:lpstr>
      <vt:lpstr>Entities</vt:lpstr>
      <vt:lpstr>Value objects</vt:lpstr>
      <vt:lpstr>Aggregates and their Root</vt:lpstr>
      <vt:lpstr>Bounded Context</vt:lpstr>
      <vt:lpstr>Domain Event</vt:lpstr>
      <vt:lpstr>Architecture influenced by CQRS</vt:lpstr>
      <vt:lpstr>PowerPoint Presentation</vt:lpstr>
      <vt:lpstr>Read vs. Write Model</vt:lpstr>
      <vt:lpstr>Scalability</vt:lpstr>
      <vt:lpstr>Queues</vt:lpstr>
      <vt:lpstr>PowerPoint Presentation</vt:lpstr>
      <vt:lpstr>PowerPoint Presentation</vt:lpstr>
      <vt:lpstr>Immutability and Asynchrony</vt:lpstr>
      <vt:lpstr>Idempotent</vt:lpstr>
      <vt:lpstr>Event Sourcing</vt:lpstr>
      <vt:lpstr>Sagas?</vt:lpstr>
      <vt:lpstr>Recommended Practices</vt:lpstr>
      <vt:lpstr>Don’t do CQRS for sake of CQRS</vt:lpstr>
      <vt:lpstr>Don’t start from scratch</vt:lpstr>
      <vt:lpstr>Task-based UI</vt:lpstr>
      <vt:lpstr>Addresses distribution complexity</vt:lpstr>
      <vt:lpstr>Many more reads than writes</vt:lpstr>
      <vt:lpstr>Decoupling</vt:lpstr>
      <vt:lpstr>Benefits</vt:lpstr>
      <vt:lpstr>Historical Data</vt:lpstr>
      <vt:lpstr>More clear separation of data</vt:lpstr>
      <vt:lpstr>Better Scalability</vt:lpstr>
      <vt:lpstr>Better Scalability</vt:lpstr>
      <vt:lpstr>Benefits overview</vt:lpstr>
      <vt:lpstr>Drawbacks</vt:lpstr>
      <vt:lpstr>Drawbacks</vt:lpstr>
      <vt:lpstr>Where to go from here?</vt:lpstr>
      <vt:lpstr>Distribution</vt:lpstr>
      <vt:lpstr>Continued learning</vt:lpstr>
      <vt:lpstr>Continued learning: Distribution</vt:lpstr>
      <vt:lpstr>References</vt:lpstr>
      <vt:lpstr>Enterprise Integration Patterns</vt:lpstr>
      <vt:lpstr>Domain Driven Design</vt:lpstr>
      <vt:lpstr>Thank you!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CQRS</dc:title>
  <dc:creator>Peter Ritchie</dc:creator>
  <cp:lastModifiedBy>Peter Ritchie</cp:lastModifiedBy>
  <cp:revision>41</cp:revision>
  <dcterms:created xsi:type="dcterms:W3CDTF">2014-04-28T16:25:16Z</dcterms:created>
  <dcterms:modified xsi:type="dcterms:W3CDTF">2014-05-01T20:10:38Z</dcterms:modified>
</cp:coreProperties>
</file>