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 id="2147483911" r:id="rId2"/>
  </p:sldMasterIdLst>
  <p:notesMasterIdLst>
    <p:notesMasterId r:id="rId38"/>
  </p:notesMasterIdLst>
  <p:sldIdLst>
    <p:sldId id="256" r:id="rId3"/>
    <p:sldId id="285" r:id="rId4"/>
    <p:sldId id="286" r:id="rId5"/>
    <p:sldId id="287" r:id="rId6"/>
    <p:sldId id="264" r:id="rId7"/>
    <p:sldId id="265" r:id="rId8"/>
    <p:sldId id="267" r:id="rId9"/>
    <p:sldId id="268" r:id="rId10"/>
    <p:sldId id="266" r:id="rId11"/>
    <p:sldId id="288" r:id="rId12"/>
    <p:sldId id="276" r:id="rId13"/>
    <p:sldId id="277" r:id="rId14"/>
    <p:sldId id="278" r:id="rId15"/>
    <p:sldId id="279" r:id="rId16"/>
    <p:sldId id="280" r:id="rId17"/>
    <p:sldId id="281" r:id="rId18"/>
    <p:sldId id="282" r:id="rId19"/>
    <p:sldId id="289" r:id="rId20"/>
    <p:sldId id="257" r:id="rId21"/>
    <p:sldId id="270" r:id="rId22"/>
    <p:sldId id="269" r:id="rId23"/>
    <p:sldId id="290" r:id="rId24"/>
    <p:sldId id="258" r:id="rId25"/>
    <p:sldId id="271" r:id="rId26"/>
    <p:sldId id="272" r:id="rId27"/>
    <p:sldId id="273" r:id="rId28"/>
    <p:sldId id="274" r:id="rId29"/>
    <p:sldId id="275" r:id="rId30"/>
    <p:sldId id="261" r:id="rId31"/>
    <p:sldId id="259" r:id="rId32"/>
    <p:sldId id="263" r:id="rId33"/>
    <p:sldId id="283" r:id="rId34"/>
    <p:sldId id="260" r:id="rId35"/>
    <p:sldId id="284" r:id="rId36"/>
    <p:sldId id="26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Siemer" initials="AS" lastIdx="1" clrIdx="0">
    <p:extLst>
      <p:ext uri="{19B8F6BF-5375-455C-9EA6-DF929625EA0E}">
        <p15:presenceInfo xmlns:p15="http://schemas.microsoft.com/office/powerpoint/2012/main" userId="489001bfb93f36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AB2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0" autoAdjust="0"/>
    <p:restoredTop sz="79171" autoAdjust="0"/>
  </p:normalViewPr>
  <p:slideViewPr>
    <p:cSldViewPr snapToGrid="0">
      <p:cViewPr>
        <p:scale>
          <a:sx n="100" d="100"/>
          <a:sy n="100" d="100"/>
        </p:scale>
        <p:origin x="264" y="-24"/>
      </p:cViewPr>
      <p:guideLst/>
    </p:cSldViewPr>
  </p:slideViewPr>
  <p:outlineViewPr>
    <p:cViewPr>
      <p:scale>
        <a:sx n="33" d="100"/>
        <a:sy n="33" d="100"/>
      </p:scale>
      <p:origin x="0" y="-744"/>
    </p:cViewPr>
  </p:outlineViewPr>
  <p:notesTextViewPr>
    <p:cViewPr>
      <p:scale>
        <a:sx n="1" d="1"/>
        <a:sy n="1" d="1"/>
      </p:scale>
      <p:origin x="0" y="0"/>
    </p:cViewPr>
  </p:notesTextViewPr>
  <p:notesViewPr>
    <p:cSldViewPr snapToGrid="0">
      <p:cViewPr varScale="1">
        <p:scale>
          <a:sx n="88" d="100"/>
          <a:sy n="88" d="100"/>
        </p:scale>
        <p:origin x="296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10-08T11:05:07.208" idx="1">
    <p:pos x="10" y="10"/>
    <p:text/>
    <p:extLst>
      <p:ext uri="{C676402C-5697-4E1C-873F-D02D1690AC5C}">
        <p15:threadingInfo xmlns:p15="http://schemas.microsoft.com/office/powerpoint/2012/main" timeZoneBias="30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82D802-93D1-43C2-8828-463BCFE41667}" type="datetimeFigureOut">
              <a:rPr lang="en-US" smtClean="0"/>
              <a:t>10/8/2014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28A679-D66A-4E16-9605-F478104D62D5}" type="slidenum">
              <a:rPr lang="en-US" smtClean="0"/>
              <a:t>‹#›</a:t>
            </a:fld>
            <a:endParaRPr lang="en-US"/>
          </a:p>
        </p:txBody>
      </p:sp>
    </p:spTree>
    <p:extLst>
      <p:ext uri="{BB962C8B-B14F-4D97-AF65-F5344CB8AC3E}">
        <p14:creationId xmlns:p14="http://schemas.microsoft.com/office/powerpoint/2010/main" val="3173908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Andrew Siemer, obstacle races, ranching, shooting</a:t>
            </a:r>
            <a:endParaRPr lang="en-US" dirty="0"/>
          </a:p>
        </p:txBody>
      </p:sp>
      <p:sp>
        <p:nvSpPr>
          <p:cNvPr id="4" name="Slide Number Placeholder 3"/>
          <p:cNvSpPr>
            <a:spLocks noGrp="1"/>
          </p:cNvSpPr>
          <p:nvPr>
            <p:ph type="sldNum" sz="quarter" idx="10"/>
          </p:nvPr>
        </p:nvSpPr>
        <p:spPr/>
        <p:txBody>
          <a:bodyPr/>
          <a:lstStyle/>
          <a:p>
            <a:fld id="{B6431F92-6A98-4640-A1EA-0E76A10AC09A}"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176568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single language that all involved</a:t>
            </a:r>
            <a:r>
              <a:rPr lang="en-US" baseline="0" dirty="0" smtClean="0"/>
              <a:t> parties can use to talk about the business.</a:t>
            </a:r>
            <a:endParaRPr lang="en-US" dirty="0"/>
          </a:p>
        </p:txBody>
      </p:sp>
      <p:sp>
        <p:nvSpPr>
          <p:cNvPr id="4" name="Slide Number Placeholder 3"/>
          <p:cNvSpPr>
            <a:spLocks noGrp="1"/>
          </p:cNvSpPr>
          <p:nvPr>
            <p:ph type="sldNum" sz="quarter" idx="10"/>
          </p:nvPr>
        </p:nvSpPr>
        <p:spPr/>
        <p:txBody>
          <a:bodyPr/>
          <a:lstStyle/>
          <a:p>
            <a:fld id="{1E28A679-D66A-4E16-9605-F478104D62D5}" type="slidenum">
              <a:rPr lang="en-US" smtClean="0"/>
              <a:t>12</a:t>
            </a:fld>
            <a:endParaRPr lang="en-US"/>
          </a:p>
        </p:txBody>
      </p:sp>
    </p:spTree>
    <p:extLst>
      <p:ext uri="{BB962C8B-B14F-4D97-AF65-F5344CB8AC3E}">
        <p14:creationId xmlns:p14="http://schemas.microsoft.com/office/powerpoint/2010/main" val="98949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a:t>
            </a:r>
            <a:r>
              <a:rPr lang="en-US" baseline="0" dirty="0" smtClean="0"/>
              <a:t> to describe the important things in your model as it pertains to a given business area.</a:t>
            </a:r>
            <a:endParaRPr lang="en-US" dirty="0"/>
          </a:p>
        </p:txBody>
      </p:sp>
      <p:sp>
        <p:nvSpPr>
          <p:cNvPr id="4" name="Slide Number Placeholder 3"/>
          <p:cNvSpPr>
            <a:spLocks noGrp="1"/>
          </p:cNvSpPr>
          <p:nvPr>
            <p:ph type="sldNum" sz="quarter" idx="10"/>
          </p:nvPr>
        </p:nvSpPr>
        <p:spPr/>
        <p:txBody>
          <a:bodyPr/>
          <a:lstStyle/>
          <a:p>
            <a:fld id="{1E28A679-D66A-4E16-9605-F478104D62D5}" type="slidenum">
              <a:rPr lang="en-US" smtClean="0"/>
              <a:t>13</a:t>
            </a:fld>
            <a:endParaRPr lang="en-US"/>
          </a:p>
        </p:txBody>
      </p:sp>
    </p:spTree>
    <p:extLst>
      <p:ext uri="{BB962C8B-B14F-4D97-AF65-F5344CB8AC3E}">
        <p14:creationId xmlns:p14="http://schemas.microsoft.com/office/powerpoint/2010/main" val="428577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important, albeit less important, things that dangle from your Entities.  The meta data used to describe an</a:t>
            </a:r>
            <a:r>
              <a:rPr lang="en-US" baseline="0" dirty="0" smtClean="0"/>
              <a:t> entity in full.</a:t>
            </a:r>
            <a:endParaRPr lang="en-US" dirty="0"/>
          </a:p>
        </p:txBody>
      </p:sp>
      <p:sp>
        <p:nvSpPr>
          <p:cNvPr id="4" name="Slide Number Placeholder 3"/>
          <p:cNvSpPr>
            <a:spLocks noGrp="1"/>
          </p:cNvSpPr>
          <p:nvPr>
            <p:ph type="sldNum" sz="quarter" idx="10"/>
          </p:nvPr>
        </p:nvSpPr>
        <p:spPr/>
        <p:txBody>
          <a:bodyPr/>
          <a:lstStyle/>
          <a:p>
            <a:fld id="{1E28A679-D66A-4E16-9605-F478104D62D5}" type="slidenum">
              <a:rPr lang="en-US" smtClean="0"/>
              <a:t>14</a:t>
            </a:fld>
            <a:endParaRPr lang="en-US"/>
          </a:p>
        </p:txBody>
      </p:sp>
    </p:spTree>
    <p:extLst>
      <p:ext uri="{BB962C8B-B14F-4D97-AF65-F5344CB8AC3E}">
        <p14:creationId xmlns:p14="http://schemas.microsoft.com/office/powerpoint/2010/main" val="457099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Used as the primary point of interaction with a set of entities that are closely related.</a:t>
            </a:r>
            <a:endParaRPr lang="en-CA" dirty="0" smtClean="0"/>
          </a:p>
          <a:p>
            <a:endParaRPr lang="en-US" dirty="0" smtClean="0"/>
          </a:p>
          <a:p>
            <a:r>
              <a:rPr lang="en-US" dirty="0" smtClean="0"/>
              <a:t>A consistency boundary</a:t>
            </a:r>
          </a:p>
          <a:p>
            <a:r>
              <a:rPr lang="en-US" dirty="0" smtClean="0"/>
              <a:t>Has identity,</a:t>
            </a:r>
            <a:r>
              <a:rPr lang="en-US" baseline="0" dirty="0" smtClean="0"/>
              <a:t> rather than value.</a:t>
            </a:r>
          </a:p>
          <a:p>
            <a:r>
              <a:rPr lang="en-US" dirty="0" smtClean="0"/>
              <a:t>Introduction of Entity/Value type just to describe</a:t>
            </a:r>
            <a:r>
              <a:rPr lang="en-US" baseline="0" dirty="0" smtClean="0"/>
              <a:t> aggregates</a:t>
            </a:r>
          </a:p>
        </p:txBody>
      </p:sp>
      <p:sp>
        <p:nvSpPr>
          <p:cNvPr id="4" name="Slide Number Placeholder 3"/>
          <p:cNvSpPr>
            <a:spLocks noGrp="1"/>
          </p:cNvSpPr>
          <p:nvPr>
            <p:ph type="sldNum" sz="quarter" idx="10"/>
          </p:nvPr>
        </p:nvSpPr>
        <p:spPr/>
        <p:txBody>
          <a:bodyPr/>
          <a:lstStyle/>
          <a:p>
            <a:fld id="{1E28A679-D66A-4E16-9605-F478104D62D5}" type="slidenum">
              <a:rPr lang="en-US" smtClean="0"/>
              <a:t>15</a:t>
            </a:fld>
            <a:endParaRPr lang="en-US"/>
          </a:p>
        </p:txBody>
      </p:sp>
    </p:spTree>
    <p:extLst>
      <p:ext uri="{BB962C8B-B14F-4D97-AF65-F5344CB8AC3E}">
        <p14:creationId xmlns:p14="http://schemas.microsoft.com/office/powerpoint/2010/main" val="3915958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you model out a business area you might quickly find that a “Product” to one part of your business is not the “Product” that another business area describes.  It is entirely acceptable to have multiple representations of similar items that exist in your business language.  They may share an ID across boundaries (a correlation ID)…but their state is likely stored separately.</a:t>
            </a:r>
            <a:endParaRPr lang="en-US" dirty="0"/>
          </a:p>
        </p:txBody>
      </p:sp>
      <p:sp>
        <p:nvSpPr>
          <p:cNvPr id="4" name="Slide Number Placeholder 3"/>
          <p:cNvSpPr>
            <a:spLocks noGrp="1"/>
          </p:cNvSpPr>
          <p:nvPr>
            <p:ph type="sldNum" sz="quarter" idx="10"/>
          </p:nvPr>
        </p:nvSpPr>
        <p:spPr/>
        <p:txBody>
          <a:bodyPr/>
          <a:lstStyle/>
          <a:p>
            <a:fld id="{1E28A679-D66A-4E16-9605-F478104D62D5}" type="slidenum">
              <a:rPr lang="en-US" smtClean="0"/>
              <a:t>16</a:t>
            </a:fld>
            <a:endParaRPr lang="en-US"/>
          </a:p>
        </p:txBody>
      </p:sp>
    </p:spTree>
    <p:extLst>
      <p:ext uri="{BB962C8B-B14F-4D97-AF65-F5344CB8AC3E}">
        <p14:creationId xmlns:p14="http://schemas.microsoft.com/office/powerpoint/2010/main" val="38644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28A679-D66A-4E16-9605-F478104D62D5}" type="slidenum">
              <a:rPr lang="en-US" smtClean="0"/>
              <a:t>18</a:t>
            </a:fld>
            <a:endParaRPr lang="en-US"/>
          </a:p>
        </p:txBody>
      </p:sp>
    </p:spTree>
    <p:extLst>
      <p:ext uri="{BB962C8B-B14F-4D97-AF65-F5344CB8AC3E}">
        <p14:creationId xmlns:p14="http://schemas.microsoft.com/office/powerpoint/2010/main" val="1385967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28A679-D66A-4E16-9605-F478104D62D5}" type="slidenum">
              <a:rPr lang="en-US" smtClean="0"/>
              <a:t>19</a:t>
            </a:fld>
            <a:endParaRPr lang="en-US"/>
          </a:p>
        </p:txBody>
      </p:sp>
    </p:spTree>
    <p:extLst>
      <p:ext uri="{BB962C8B-B14F-4D97-AF65-F5344CB8AC3E}">
        <p14:creationId xmlns:p14="http://schemas.microsoft.com/office/powerpoint/2010/main" val="3195495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Changing</a:t>
            </a:r>
            <a:r>
              <a:rPr lang="en-US" baseline="0" dirty="0" smtClean="0"/>
              <a:t> the state of the user’s address loses all intent as to why the change was made</a:t>
            </a:r>
          </a:p>
          <a:p>
            <a:pPr marL="171450" indent="-171450">
              <a:buFontTx/>
              <a:buChar char="-"/>
            </a:pPr>
            <a:r>
              <a:rPr lang="en-US" baseline="0" dirty="0" smtClean="0"/>
              <a:t>Was the address changed due to a typo, did they move, did they get married</a:t>
            </a:r>
          </a:p>
          <a:p>
            <a:pPr marL="171450" indent="-171450">
              <a:buFontTx/>
              <a:buChar char="-"/>
            </a:pPr>
            <a:r>
              <a:rPr lang="en-US" baseline="0" dirty="0" smtClean="0"/>
              <a:t>No separation between state change and queries – forced coupling of model</a:t>
            </a:r>
          </a:p>
          <a:p>
            <a:pPr marL="171450" indent="-171450">
              <a:buFontTx/>
              <a:buChar char="-"/>
            </a:pPr>
            <a:r>
              <a:rPr lang="en-US" baseline="0" dirty="0" smtClean="0"/>
              <a:t>Can’t scale any of this independently</a:t>
            </a:r>
          </a:p>
        </p:txBody>
      </p:sp>
      <p:sp>
        <p:nvSpPr>
          <p:cNvPr id="4" name="Slide Number Placeholder 3"/>
          <p:cNvSpPr>
            <a:spLocks noGrp="1"/>
          </p:cNvSpPr>
          <p:nvPr>
            <p:ph type="sldNum" sz="quarter" idx="10"/>
          </p:nvPr>
        </p:nvSpPr>
        <p:spPr/>
        <p:txBody>
          <a:bodyPr/>
          <a:lstStyle/>
          <a:p>
            <a:fld id="{1E28A679-D66A-4E16-9605-F478104D62D5}" type="slidenum">
              <a:rPr lang="en-US" smtClean="0"/>
              <a:t>20</a:t>
            </a:fld>
            <a:endParaRPr lang="en-US"/>
          </a:p>
        </p:txBody>
      </p:sp>
    </p:spTree>
    <p:extLst>
      <p:ext uri="{BB962C8B-B14F-4D97-AF65-F5344CB8AC3E}">
        <p14:creationId xmlns:p14="http://schemas.microsoft.com/office/powerpoint/2010/main" val="2426334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allows</a:t>
            </a:r>
            <a:r>
              <a:rPr lang="en-US" baseline="0" dirty="0" smtClean="0"/>
              <a:t> you separate how you read and write.  Which is better.  But you lose the intent.  Why did this entity move?</a:t>
            </a:r>
            <a:endParaRPr lang="en-US" dirty="0"/>
          </a:p>
        </p:txBody>
      </p:sp>
      <p:sp>
        <p:nvSpPr>
          <p:cNvPr id="4" name="Slide Number Placeholder 3"/>
          <p:cNvSpPr>
            <a:spLocks noGrp="1"/>
          </p:cNvSpPr>
          <p:nvPr>
            <p:ph type="sldNum" sz="quarter" idx="10"/>
          </p:nvPr>
        </p:nvSpPr>
        <p:spPr/>
        <p:txBody>
          <a:bodyPr/>
          <a:lstStyle/>
          <a:p>
            <a:fld id="{1E28A679-D66A-4E16-9605-F478104D62D5}" type="slidenum">
              <a:rPr lang="en-US" smtClean="0"/>
              <a:t>21</a:t>
            </a:fld>
            <a:endParaRPr lang="en-US"/>
          </a:p>
        </p:txBody>
      </p:sp>
    </p:spTree>
    <p:extLst>
      <p:ext uri="{BB962C8B-B14F-4D97-AF65-F5344CB8AC3E}">
        <p14:creationId xmlns:p14="http://schemas.microsoft.com/office/powerpoint/2010/main" val="1211635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28A679-D66A-4E16-9605-F478104D62D5}" type="slidenum">
              <a:rPr lang="en-US" smtClean="0"/>
              <a:t>23</a:t>
            </a:fld>
            <a:endParaRPr lang="en-US"/>
          </a:p>
        </p:txBody>
      </p:sp>
    </p:spTree>
    <p:extLst>
      <p:ext uri="{BB962C8B-B14F-4D97-AF65-F5344CB8AC3E}">
        <p14:creationId xmlns:p14="http://schemas.microsoft.com/office/powerpoint/2010/main" val="364247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books I have written or am writing</a:t>
            </a:r>
            <a:endParaRPr lang="en-US" dirty="0"/>
          </a:p>
        </p:txBody>
      </p:sp>
      <p:sp>
        <p:nvSpPr>
          <p:cNvPr id="4" name="Slide Number Placeholder 3"/>
          <p:cNvSpPr>
            <a:spLocks noGrp="1"/>
          </p:cNvSpPr>
          <p:nvPr>
            <p:ph type="sldNum" sz="quarter" idx="10"/>
          </p:nvPr>
        </p:nvSpPr>
        <p:spPr/>
        <p:txBody>
          <a:bodyPr/>
          <a:lstStyle/>
          <a:p>
            <a:fld id="{B6431F92-6A98-4640-A1EA-0E76A10AC09A}"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4003169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28A679-D66A-4E16-9605-F478104D62D5}" type="slidenum">
              <a:rPr lang="en-US" smtClean="0"/>
              <a:t>24</a:t>
            </a:fld>
            <a:endParaRPr lang="en-US"/>
          </a:p>
        </p:txBody>
      </p:sp>
    </p:spTree>
    <p:extLst>
      <p:ext uri="{BB962C8B-B14F-4D97-AF65-F5344CB8AC3E}">
        <p14:creationId xmlns:p14="http://schemas.microsoft.com/office/powerpoint/2010/main" val="3129827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topic of CQRS really is about what possibilities this segregation offers.</a:t>
            </a:r>
          </a:p>
          <a:p>
            <a:r>
              <a:rPr lang="en-US" b="1" baseline="0" dirty="0" smtClean="0"/>
              <a:t>Reduces accidental restrictions </a:t>
            </a:r>
            <a:r>
              <a:rPr lang="en-US" baseline="0" dirty="0" smtClean="0"/>
              <a:t>through the promotion of explicitness and separation of concerns.</a:t>
            </a:r>
          </a:p>
        </p:txBody>
      </p:sp>
      <p:sp>
        <p:nvSpPr>
          <p:cNvPr id="4" name="Slide Number Placeholder 3"/>
          <p:cNvSpPr>
            <a:spLocks noGrp="1"/>
          </p:cNvSpPr>
          <p:nvPr>
            <p:ph type="sldNum" sz="quarter" idx="10"/>
          </p:nvPr>
        </p:nvSpPr>
        <p:spPr/>
        <p:txBody>
          <a:bodyPr/>
          <a:lstStyle/>
          <a:p>
            <a:fld id="{1E28A679-D66A-4E16-9605-F478104D62D5}" type="slidenum">
              <a:rPr lang="en-US" smtClean="0"/>
              <a:t>25</a:t>
            </a:fld>
            <a:endParaRPr lang="en-US"/>
          </a:p>
        </p:txBody>
      </p:sp>
    </p:spTree>
    <p:extLst>
      <p:ext uri="{BB962C8B-B14F-4D97-AF65-F5344CB8AC3E}">
        <p14:creationId xmlns:p14="http://schemas.microsoft.com/office/powerpoint/2010/main" val="174352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we’ve seen so far are</a:t>
            </a:r>
            <a:r>
              <a:rPr lang="en-US" baseline="0" dirty="0" smtClean="0"/>
              <a:t> implicit commands.</a:t>
            </a:r>
          </a:p>
          <a:p>
            <a:r>
              <a:rPr lang="en-US" baseline="0" dirty="0" smtClean="0"/>
              <a:t>CQRS uses the well-known Command Message Pattern.</a:t>
            </a:r>
            <a:endParaRPr lang="en-US" dirty="0" smtClean="0"/>
          </a:p>
          <a:p>
            <a:r>
              <a:rPr lang="en-US" baseline="0" dirty="0" smtClean="0"/>
              <a:t>Makes *intent of change* explicit</a:t>
            </a:r>
          </a:p>
          <a:p>
            <a:r>
              <a:rPr lang="en-US" baseline="0" dirty="0" smtClean="0"/>
              <a:t>Not just a </a:t>
            </a:r>
            <a:r>
              <a:rPr lang="en-US" baseline="0" dirty="0" err="1" smtClean="0"/>
              <a:t>ChangeRecordCommand</a:t>
            </a:r>
            <a:endParaRPr lang="en-US" baseline="0" dirty="0" smtClean="0"/>
          </a:p>
          <a:p>
            <a:r>
              <a:rPr lang="en-US" baseline="0" dirty="0" smtClean="0"/>
              <a:t>A “correct address” task—which technically identical—is separate from a “move” task</a:t>
            </a:r>
          </a:p>
        </p:txBody>
      </p:sp>
      <p:sp>
        <p:nvSpPr>
          <p:cNvPr id="4" name="Slide Number Placeholder 3"/>
          <p:cNvSpPr>
            <a:spLocks noGrp="1"/>
          </p:cNvSpPr>
          <p:nvPr>
            <p:ph type="sldNum" sz="quarter" idx="10"/>
          </p:nvPr>
        </p:nvSpPr>
        <p:spPr/>
        <p:txBody>
          <a:bodyPr/>
          <a:lstStyle/>
          <a:p>
            <a:fld id="{1E28A679-D66A-4E16-9605-F478104D62D5}" type="slidenum">
              <a:rPr lang="en-US" smtClean="0"/>
              <a:t>26</a:t>
            </a:fld>
            <a:endParaRPr lang="en-US"/>
          </a:p>
        </p:txBody>
      </p:sp>
    </p:spTree>
    <p:extLst>
      <p:ext uri="{BB962C8B-B14F-4D97-AF65-F5344CB8AC3E}">
        <p14:creationId xmlns:p14="http://schemas.microsoft.com/office/powerpoint/2010/main" val="3159491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opposite of a Command</a:t>
            </a:r>
            <a:r>
              <a:rPr lang="en-US" baseline="0" dirty="0" smtClean="0"/>
              <a:t> is query</a:t>
            </a:r>
          </a:p>
          <a:p>
            <a:r>
              <a:rPr lang="en-US" baseline="0" dirty="0" smtClean="0"/>
              <a:t>Gets state, does not change state.</a:t>
            </a:r>
            <a:endParaRPr lang="en-CA" dirty="0" smtClean="0"/>
          </a:p>
          <a:p>
            <a:endParaRPr lang="en-US" dirty="0"/>
          </a:p>
        </p:txBody>
      </p:sp>
      <p:sp>
        <p:nvSpPr>
          <p:cNvPr id="4" name="Slide Number Placeholder 3"/>
          <p:cNvSpPr>
            <a:spLocks noGrp="1"/>
          </p:cNvSpPr>
          <p:nvPr>
            <p:ph type="sldNum" sz="quarter" idx="10"/>
          </p:nvPr>
        </p:nvSpPr>
        <p:spPr/>
        <p:txBody>
          <a:bodyPr/>
          <a:lstStyle/>
          <a:p>
            <a:fld id="{1E28A679-D66A-4E16-9605-F478104D62D5}" type="slidenum">
              <a:rPr lang="en-US" smtClean="0"/>
              <a:t>28</a:t>
            </a:fld>
            <a:endParaRPr lang="en-US"/>
          </a:p>
        </p:txBody>
      </p:sp>
    </p:spTree>
    <p:extLst>
      <p:ext uri="{BB962C8B-B14F-4D97-AF65-F5344CB8AC3E}">
        <p14:creationId xmlns:p14="http://schemas.microsoft.com/office/powerpoint/2010/main" val="2310068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28A679-D66A-4E16-9605-F478104D62D5}" type="slidenum">
              <a:rPr lang="en-US" smtClean="0"/>
              <a:t>29</a:t>
            </a:fld>
            <a:endParaRPr lang="en-US"/>
          </a:p>
        </p:txBody>
      </p:sp>
    </p:spTree>
    <p:extLst>
      <p:ext uri="{BB962C8B-B14F-4D97-AF65-F5344CB8AC3E}">
        <p14:creationId xmlns:p14="http://schemas.microsoft.com/office/powerpoint/2010/main" val="1536399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Event Sourcing has nothing to do with CQRS…but they</a:t>
            </a:r>
            <a:r>
              <a:rPr lang="en-US" baseline="0" dirty="0" smtClean="0"/>
              <a:t> do play well together</a:t>
            </a:r>
          </a:p>
          <a:p>
            <a:pPr marL="171450" indent="-171450">
              <a:buFontTx/>
              <a:buChar char="-"/>
            </a:pPr>
            <a:r>
              <a:rPr lang="en-US" baseline="0" dirty="0" smtClean="0"/>
              <a:t>Eventual consistency is not required by CQRS –that is a side effect of a truly distributed non-RPC style application</a:t>
            </a:r>
          </a:p>
          <a:p>
            <a:pPr marL="628650" lvl="1" indent="-171450">
              <a:buFontTx/>
              <a:buChar char="-"/>
            </a:pPr>
            <a:r>
              <a:rPr lang="en-US" baseline="0" dirty="0" smtClean="0"/>
              <a:t>You can make a synchronous CQRS system where a command is fired and you wait for all work to be completed</a:t>
            </a:r>
          </a:p>
          <a:p>
            <a:pPr marL="171450" lvl="0" indent="-171450">
              <a:buFontTx/>
              <a:buChar char="-"/>
            </a:pPr>
            <a:r>
              <a:rPr lang="en-US" dirty="0" smtClean="0"/>
              <a:t>A bus, messaging, etc. is not required by CQRS.  But CQRS</a:t>
            </a:r>
            <a:r>
              <a:rPr lang="en-US" baseline="0" dirty="0" smtClean="0"/>
              <a:t> is modeled in such a way that slipping in messaging and a bus fits nicely</a:t>
            </a:r>
          </a:p>
          <a:p>
            <a:pPr marL="628650" lvl="1" indent="-171450">
              <a:buFontTx/>
              <a:buChar char="-"/>
            </a:pPr>
            <a:r>
              <a:rPr lang="en-US" baseline="0" dirty="0" smtClean="0"/>
              <a:t>Do be aware that anything eventually consistent adds to the complexity of what you need to handle on your side</a:t>
            </a:r>
          </a:p>
          <a:p>
            <a:pPr marL="171450" lvl="0" indent="-171450">
              <a:buFontTx/>
              <a:buChar char="-"/>
            </a:pPr>
            <a:r>
              <a:rPr lang="en-US" baseline="0" dirty="0" smtClean="0"/>
              <a:t>Anything that will eventually be worked on means that they could fail in an unexpected way.  If your user has already moved on, you need to handle success/fail scenarios.</a:t>
            </a:r>
          </a:p>
          <a:p>
            <a:pPr marL="171450" lvl="0" indent="-171450">
              <a:buFontTx/>
              <a:buChar char="-"/>
            </a:pPr>
            <a:r>
              <a:rPr lang="en-US" baseline="0" dirty="0" smtClean="0"/>
              <a:t>You must plan down to the most minute detail to ensure that all scenarios are handled.  Network unplugged?  Message delivered more than once?  Price updated – data not replicated?</a:t>
            </a:r>
          </a:p>
          <a:p>
            <a:pPr marL="171450" lvl="0" indent="-171450">
              <a:buFontTx/>
              <a:buChar char="-"/>
            </a:pPr>
            <a:r>
              <a:rPr lang="en-US" baseline="0" dirty="0" smtClean="0"/>
              <a:t>As with any added widgets to track and handle – complexity goes up.  Number of widgets to build is greater.  Test area grows.  Deployment complexity increases.</a:t>
            </a:r>
            <a:endParaRPr lang="en-US" dirty="0"/>
          </a:p>
        </p:txBody>
      </p:sp>
      <p:sp>
        <p:nvSpPr>
          <p:cNvPr id="4" name="Slide Number Placeholder 3"/>
          <p:cNvSpPr>
            <a:spLocks noGrp="1"/>
          </p:cNvSpPr>
          <p:nvPr>
            <p:ph type="sldNum" sz="quarter" idx="10"/>
          </p:nvPr>
        </p:nvSpPr>
        <p:spPr/>
        <p:txBody>
          <a:bodyPr/>
          <a:lstStyle/>
          <a:p>
            <a:fld id="{1E28A679-D66A-4E16-9605-F478104D62D5}" type="slidenum">
              <a:rPr lang="en-US" smtClean="0"/>
              <a:t>32</a:t>
            </a:fld>
            <a:endParaRPr lang="en-US"/>
          </a:p>
        </p:txBody>
      </p:sp>
    </p:spTree>
    <p:extLst>
      <p:ext uri="{BB962C8B-B14F-4D97-AF65-F5344CB8AC3E}">
        <p14:creationId xmlns:p14="http://schemas.microsoft.com/office/powerpoint/2010/main" val="2468675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places I have worked and some projects I have worked on</a:t>
            </a:r>
            <a:endParaRPr lang="en-US" dirty="0"/>
          </a:p>
        </p:txBody>
      </p:sp>
      <p:sp>
        <p:nvSpPr>
          <p:cNvPr id="4" name="Slide Number Placeholder 3"/>
          <p:cNvSpPr>
            <a:spLocks noGrp="1"/>
          </p:cNvSpPr>
          <p:nvPr>
            <p:ph type="sldNum" sz="quarter" idx="10"/>
          </p:nvPr>
        </p:nvSpPr>
        <p:spPr/>
        <p:txBody>
          <a:bodyPr/>
          <a:lstStyle/>
          <a:p>
            <a:fld id="{B6431F92-6A98-4640-A1EA-0E76A10AC09A}"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557751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 – We</a:t>
            </a:r>
            <a:r>
              <a:rPr lang="en-US" baseline="0" dirty="0" smtClean="0"/>
              <a:t> will take a look at what CQRS is, what it isn’t, how it came to be, and where it fits.  This talk will get you up to speed well enough that you can think about CQRS, but implementing CQRS means something different to everyone.  You should be able to pick and choose which ideas that tend to surround CQRS are right for you.  But you will likely need more study to implement this idea correctly.</a:t>
            </a:r>
          </a:p>
        </p:txBody>
      </p:sp>
      <p:sp>
        <p:nvSpPr>
          <p:cNvPr id="4" name="Slide Number Placeholder 3"/>
          <p:cNvSpPr>
            <a:spLocks noGrp="1"/>
          </p:cNvSpPr>
          <p:nvPr>
            <p:ph type="sldNum" sz="quarter" idx="10"/>
          </p:nvPr>
        </p:nvSpPr>
        <p:spPr/>
        <p:txBody>
          <a:bodyPr/>
          <a:lstStyle/>
          <a:p>
            <a:fld id="{1E28A679-D66A-4E16-9605-F478104D62D5}" type="slidenum">
              <a:rPr lang="en-US" smtClean="0"/>
              <a:t>5</a:t>
            </a:fld>
            <a:endParaRPr lang="en-US"/>
          </a:p>
        </p:txBody>
      </p:sp>
    </p:spTree>
    <p:extLst>
      <p:ext uri="{BB962C8B-B14F-4D97-AF65-F5344CB8AC3E}">
        <p14:creationId xmlns:p14="http://schemas.microsoft.com/office/powerpoint/2010/main" val="508627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Framework – While there are frameworks you can get to make implementing a given</a:t>
            </a:r>
            <a:r>
              <a:rPr lang="en-US" baseline="0" dirty="0" smtClean="0"/>
              <a:t> notion about CQRS quicker, it is not a framework</a:t>
            </a:r>
          </a:p>
          <a:p>
            <a:r>
              <a:rPr lang="en-US" baseline="0" dirty="0" smtClean="0"/>
              <a:t>Architecture – Think about CQRS being something you can do as a piece of your overall architecture</a:t>
            </a:r>
          </a:p>
          <a:p>
            <a:r>
              <a:rPr lang="en-US" baseline="0" dirty="0" smtClean="0"/>
              <a:t>Tool – And while there are tools to help you implement pieces of CQRS it is not a tool</a:t>
            </a:r>
          </a:p>
          <a:p>
            <a:r>
              <a:rPr lang="en-US" baseline="0" dirty="0" smtClean="0"/>
              <a:t>Best – CQRS if far from the best thing for most projects and we will see why</a:t>
            </a:r>
            <a:endParaRPr lang="en-US" dirty="0"/>
          </a:p>
        </p:txBody>
      </p:sp>
      <p:sp>
        <p:nvSpPr>
          <p:cNvPr id="4" name="Slide Number Placeholder 3"/>
          <p:cNvSpPr>
            <a:spLocks noGrp="1"/>
          </p:cNvSpPr>
          <p:nvPr>
            <p:ph type="sldNum" sz="quarter" idx="10"/>
          </p:nvPr>
        </p:nvSpPr>
        <p:spPr/>
        <p:txBody>
          <a:bodyPr/>
          <a:lstStyle/>
          <a:p>
            <a:fld id="{1E28A679-D66A-4E16-9605-F478104D62D5}" type="slidenum">
              <a:rPr lang="en-US" smtClean="0"/>
              <a:t>6</a:t>
            </a:fld>
            <a:endParaRPr lang="en-US"/>
          </a:p>
        </p:txBody>
      </p:sp>
    </p:spTree>
    <p:extLst>
      <p:ext uri="{BB962C8B-B14F-4D97-AF65-F5344CB8AC3E}">
        <p14:creationId xmlns:p14="http://schemas.microsoft.com/office/powerpoint/2010/main" val="98248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best practice is an approach to be used to solve a specific problem.  CQRS can cause you more problems that it can solve pretty quickly once</a:t>
            </a:r>
            <a:r>
              <a:rPr lang="en-US" baseline="0" dirty="0" smtClean="0"/>
              <a:t> you start down this rabbit hole.  Be cautious.</a:t>
            </a:r>
            <a:endParaRPr lang="en-US" dirty="0"/>
          </a:p>
        </p:txBody>
      </p:sp>
      <p:sp>
        <p:nvSpPr>
          <p:cNvPr id="4" name="Slide Number Placeholder 3"/>
          <p:cNvSpPr>
            <a:spLocks noGrp="1"/>
          </p:cNvSpPr>
          <p:nvPr>
            <p:ph type="sldNum" sz="quarter" idx="10"/>
          </p:nvPr>
        </p:nvSpPr>
        <p:spPr/>
        <p:txBody>
          <a:bodyPr/>
          <a:lstStyle/>
          <a:p>
            <a:fld id="{1E28A679-D66A-4E16-9605-F478104D62D5}" type="slidenum">
              <a:rPr lang="en-US" smtClean="0"/>
              <a:t>7</a:t>
            </a:fld>
            <a:endParaRPr lang="en-US"/>
          </a:p>
        </p:txBody>
      </p:sp>
    </p:spTree>
    <p:extLst>
      <p:ext uri="{BB962C8B-B14F-4D97-AF65-F5344CB8AC3E}">
        <p14:creationId xmlns:p14="http://schemas.microsoft.com/office/powerpoint/2010/main" val="666674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Coined by Bertrand Meyer</a:t>
            </a:r>
          </a:p>
          <a:p>
            <a:r>
              <a:rPr lang="en-US" dirty="0" smtClean="0"/>
              <a:t>Command returns nothing</a:t>
            </a:r>
          </a:p>
          <a:p>
            <a:r>
              <a:rPr lang="en-US" dirty="0" smtClean="0"/>
              <a:t>Query</a:t>
            </a:r>
            <a:r>
              <a:rPr lang="en-US" baseline="0" dirty="0" smtClean="0"/>
              <a:t> has return value</a:t>
            </a:r>
          </a:p>
          <a:p>
            <a:r>
              <a:rPr lang="en-US" baseline="0" dirty="0" smtClean="0"/>
              <a:t>Query does not change state</a:t>
            </a:r>
          </a:p>
          <a:p>
            <a:r>
              <a:rPr lang="en-US" baseline="0" dirty="0" smtClean="0"/>
              <a:t>Command does change state</a:t>
            </a:r>
            <a:endParaRPr lang="en-CA" dirty="0" smtClean="0"/>
          </a:p>
          <a:p>
            <a:endParaRPr lang="en-US" dirty="0"/>
          </a:p>
        </p:txBody>
      </p:sp>
      <p:sp>
        <p:nvSpPr>
          <p:cNvPr id="4" name="Slide Number Placeholder 3"/>
          <p:cNvSpPr>
            <a:spLocks noGrp="1"/>
          </p:cNvSpPr>
          <p:nvPr>
            <p:ph type="sldNum" sz="quarter" idx="10"/>
          </p:nvPr>
        </p:nvSpPr>
        <p:spPr/>
        <p:txBody>
          <a:bodyPr/>
          <a:lstStyle/>
          <a:p>
            <a:fld id="{1E28A679-D66A-4E16-9605-F478104D62D5}" type="slidenum">
              <a:rPr lang="en-US" smtClean="0"/>
              <a:t>8</a:t>
            </a:fld>
            <a:endParaRPr lang="en-US"/>
          </a:p>
        </p:txBody>
      </p:sp>
    </p:spTree>
    <p:extLst>
      <p:ext uri="{BB962C8B-B14F-4D97-AF65-F5344CB8AC3E}">
        <p14:creationId xmlns:p14="http://schemas.microsoft.com/office/powerpoint/2010/main" val="2024369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Domain Driven Design was to some a revelation in how we structure our applications.  But once distrusted</a:t>
            </a:r>
            <a:r>
              <a:rPr lang="en-US" baseline="0" dirty="0" smtClean="0"/>
              <a:t> became a mainstream concept DDDD started to show up.  CQS became popular but still semi-dirty with models being mixed for reads and writes.  Once it was seen that the responsibility of reads and writes needed to change…we were off.</a:t>
            </a:r>
            <a:endParaRPr lang="en-US" dirty="0"/>
          </a:p>
        </p:txBody>
      </p:sp>
      <p:sp>
        <p:nvSpPr>
          <p:cNvPr id="4" name="Slide Number Placeholder 3"/>
          <p:cNvSpPr>
            <a:spLocks noGrp="1"/>
          </p:cNvSpPr>
          <p:nvPr>
            <p:ph type="sldNum" sz="quarter" idx="10"/>
          </p:nvPr>
        </p:nvSpPr>
        <p:spPr/>
        <p:txBody>
          <a:bodyPr/>
          <a:lstStyle/>
          <a:p>
            <a:fld id="{1E28A679-D66A-4E16-9605-F478104D62D5}" type="slidenum">
              <a:rPr lang="en-US" smtClean="0"/>
              <a:t>9</a:t>
            </a:fld>
            <a:endParaRPr lang="en-US"/>
          </a:p>
        </p:txBody>
      </p:sp>
    </p:spTree>
    <p:extLst>
      <p:ext uri="{BB962C8B-B14F-4D97-AF65-F5344CB8AC3E}">
        <p14:creationId xmlns:p14="http://schemas.microsoft.com/office/powerpoint/2010/main" val="1682605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Essential</a:t>
            </a:r>
            <a:r>
              <a:rPr lang="en-US" baseline="0" dirty="0" smtClean="0"/>
              <a:t> part of DD</a:t>
            </a:r>
            <a:r>
              <a:rPr lang="en-CA" baseline="0" dirty="0" smtClean="0"/>
              <a:t>D</a:t>
            </a:r>
          </a:p>
          <a:p>
            <a:r>
              <a:rPr lang="en-US" baseline="0" dirty="0" smtClean="0"/>
              <a:t>Breaks business concerns into appropriately sized buckets</a:t>
            </a:r>
          </a:p>
          <a:p>
            <a:r>
              <a:rPr lang="en-US" baseline="0" dirty="0" smtClean="0"/>
              <a:t>Principles:</a:t>
            </a:r>
          </a:p>
          <a:p>
            <a:pPr marL="171450" indent="-171450">
              <a:buFont typeface="Arial" panose="020B0604020202020204" pitchFamily="34" charset="0"/>
              <a:buChar char="•"/>
            </a:pPr>
            <a:r>
              <a:rPr lang="en-US" baseline="0" dirty="0" smtClean="0"/>
              <a:t>Intention-revealing</a:t>
            </a:r>
          </a:p>
          <a:p>
            <a:pPr marL="171450" indent="-171450">
              <a:buFont typeface="Arial" panose="020B0604020202020204" pitchFamily="34" charset="0"/>
              <a:buChar char="•"/>
            </a:pPr>
            <a:r>
              <a:rPr lang="en-US" baseline="0" dirty="0" smtClean="0"/>
              <a:t>Side-effect free functions</a:t>
            </a:r>
          </a:p>
          <a:p>
            <a:pPr marL="171450" indent="-171450">
              <a:buFont typeface="Arial" panose="020B0604020202020204" pitchFamily="34" charset="0"/>
              <a:buChar char="•"/>
            </a:pPr>
            <a:r>
              <a:rPr lang="en-US" baseline="0" dirty="0" smtClean="0"/>
              <a:t>Clear encapsulation</a:t>
            </a:r>
          </a:p>
        </p:txBody>
      </p:sp>
      <p:sp>
        <p:nvSpPr>
          <p:cNvPr id="4" name="Slide Number Placeholder 3"/>
          <p:cNvSpPr>
            <a:spLocks noGrp="1"/>
          </p:cNvSpPr>
          <p:nvPr>
            <p:ph type="sldNum" sz="quarter" idx="10"/>
          </p:nvPr>
        </p:nvSpPr>
        <p:spPr/>
        <p:txBody>
          <a:bodyPr/>
          <a:lstStyle/>
          <a:p>
            <a:fld id="{1E28A679-D66A-4E16-9605-F478104D62D5}" type="slidenum">
              <a:rPr lang="en-US" smtClean="0"/>
              <a:t>11</a:t>
            </a:fld>
            <a:endParaRPr lang="en-US"/>
          </a:p>
        </p:txBody>
      </p:sp>
    </p:spTree>
    <p:extLst>
      <p:ext uri="{BB962C8B-B14F-4D97-AF65-F5344CB8AC3E}">
        <p14:creationId xmlns:p14="http://schemas.microsoft.com/office/powerpoint/2010/main" val="1138246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DCBCA3-016A-430E-8E44-49A8158F09F4}" type="datetimeFigureOut">
              <a:rPr lang="en-US" smtClean="0"/>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12797-828B-4D6D-B540-2EB6A11E64BF}" type="slidenum">
              <a:rPr lang="en-US" smtClean="0"/>
              <a:t>‹#›</a:t>
            </a:fld>
            <a:endParaRPr lang="en-US"/>
          </a:p>
        </p:txBody>
      </p:sp>
    </p:spTree>
    <p:extLst>
      <p:ext uri="{BB962C8B-B14F-4D97-AF65-F5344CB8AC3E}">
        <p14:creationId xmlns:p14="http://schemas.microsoft.com/office/powerpoint/2010/main" val="188015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DCBCA3-016A-430E-8E44-49A8158F09F4}" type="datetimeFigureOut">
              <a:rPr lang="en-US" smtClean="0"/>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12797-828B-4D6D-B540-2EB6A11E64BF}" type="slidenum">
              <a:rPr lang="en-US" smtClean="0"/>
              <a:t>‹#›</a:t>
            </a:fld>
            <a:endParaRPr lang="en-US"/>
          </a:p>
        </p:txBody>
      </p:sp>
    </p:spTree>
    <p:extLst>
      <p:ext uri="{BB962C8B-B14F-4D97-AF65-F5344CB8AC3E}">
        <p14:creationId xmlns:p14="http://schemas.microsoft.com/office/powerpoint/2010/main" val="342969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DCBCA3-016A-430E-8E44-49A8158F09F4}" type="datetimeFigureOut">
              <a:rPr lang="en-US" smtClean="0"/>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12797-828B-4D6D-B540-2EB6A11E64BF}" type="slidenum">
              <a:rPr lang="en-US" smtClean="0"/>
              <a:t>‹#›</a:t>
            </a:fld>
            <a:endParaRPr lang="en-US"/>
          </a:p>
        </p:txBody>
      </p:sp>
    </p:spTree>
    <p:extLst>
      <p:ext uri="{BB962C8B-B14F-4D97-AF65-F5344CB8AC3E}">
        <p14:creationId xmlns:p14="http://schemas.microsoft.com/office/powerpoint/2010/main" val="886053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E93438-D218-4ED2-B3EA-5AB09F7ABEE0}" type="datetimeFigureOut">
              <a:rPr lang="en-US" smtClean="0">
                <a:solidFill>
                  <a:prstClr val="black">
                    <a:tint val="75000"/>
                  </a:prstClr>
                </a:solidFill>
              </a:rPr>
              <a:pPr/>
              <a:t>10/8/2014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5ACFF3-531A-4317-AE47-192FDDB07E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7592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E93438-D218-4ED2-B3EA-5AB09F7ABEE0}" type="datetimeFigureOut">
              <a:rPr lang="en-US" smtClean="0">
                <a:solidFill>
                  <a:prstClr val="black">
                    <a:tint val="75000"/>
                  </a:prstClr>
                </a:solidFill>
              </a:rPr>
              <a:pPr/>
              <a:t>10/8/2014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5ACFF3-531A-4317-AE47-192FDDB07E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9679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E93438-D218-4ED2-B3EA-5AB09F7ABEE0}" type="datetimeFigureOut">
              <a:rPr lang="en-US" smtClean="0">
                <a:solidFill>
                  <a:prstClr val="black">
                    <a:tint val="75000"/>
                  </a:prstClr>
                </a:solidFill>
              </a:rPr>
              <a:pPr/>
              <a:t>10/8/2014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5ACFF3-531A-4317-AE47-192FDDB07E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6657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E93438-D218-4ED2-B3EA-5AB09F7ABEE0}" type="datetimeFigureOut">
              <a:rPr lang="en-US" smtClean="0">
                <a:solidFill>
                  <a:prstClr val="black">
                    <a:tint val="75000"/>
                  </a:prstClr>
                </a:solidFill>
              </a:rPr>
              <a:pPr/>
              <a:t>10/8/2014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55ACFF3-531A-4317-AE47-192FDDB07E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09142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E93438-D218-4ED2-B3EA-5AB09F7ABEE0}" type="datetimeFigureOut">
              <a:rPr lang="en-US" smtClean="0">
                <a:solidFill>
                  <a:prstClr val="black">
                    <a:tint val="75000"/>
                  </a:prstClr>
                </a:solidFill>
              </a:rPr>
              <a:pPr/>
              <a:t>10/8/2014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55ACFF3-531A-4317-AE47-192FDDB07E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0700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E93438-D218-4ED2-B3EA-5AB09F7ABEE0}" type="datetimeFigureOut">
              <a:rPr lang="en-US" smtClean="0">
                <a:solidFill>
                  <a:prstClr val="black">
                    <a:tint val="75000"/>
                  </a:prstClr>
                </a:solidFill>
              </a:rPr>
              <a:pPr/>
              <a:t>10/8/2014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55ACFF3-531A-4317-AE47-192FDDB07E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3974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E93438-D218-4ED2-B3EA-5AB09F7ABEE0}" type="datetimeFigureOut">
              <a:rPr lang="en-US" smtClean="0">
                <a:solidFill>
                  <a:prstClr val="black">
                    <a:tint val="75000"/>
                  </a:prstClr>
                </a:solidFill>
              </a:rPr>
              <a:pPr/>
              <a:t>10/8/2014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55ACFF3-531A-4317-AE47-192FDDB07E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84219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E93438-D218-4ED2-B3EA-5AB09F7ABEE0}" type="datetimeFigureOut">
              <a:rPr lang="en-US" smtClean="0">
                <a:solidFill>
                  <a:prstClr val="black">
                    <a:tint val="75000"/>
                  </a:prstClr>
                </a:solidFill>
              </a:rPr>
              <a:pPr/>
              <a:t>10/8/2014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55ACFF3-531A-4317-AE47-192FDDB07E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400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DCBCA3-016A-430E-8E44-49A8158F09F4}" type="datetimeFigureOut">
              <a:rPr lang="en-US" smtClean="0"/>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12797-828B-4D6D-B540-2EB6A11E64BF}" type="slidenum">
              <a:rPr lang="en-US" smtClean="0"/>
              <a:t>‹#›</a:t>
            </a:fld>
            <a:endParaRPr lang="en-US"/>
          </a:p>
        </p:txBody>
      </p:sp>
    </p:spTree>
    <p:extLst>
      <p:ext uri="{BB962C8B-B14F-4D97-AF65-F5344CB8AC3E}">
        <p14:creationId xmlns:p14="http://schemas.microsoft.com/office/powerpoint/2010/main" val="28087849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E93438-D218-4ED2-B3EA-5AB09F7ABEE0}" type="datetimeFigureOut">
              <a:rPr lang="en-US" smtClean="0">
                <a:solidFill>
                  <a:prstClr val="black">
                    <a:tint val="75000"/>
                  </a:prstClr>
                </a:solidFill>
              </a:rPr>
              <a:pPr/>
              <a:t>10/8/2014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55ACFF3-531A-4317-AE47-192FDDB07E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513370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E93438-D218-4ED2-B3EA-5AB09F7ABEE0}" type="datetimeFigureOut">
              <a:rPr lang="en-US" smtClean="0">
                <a:solidFill>
                  <a:prstClr val="black">
                    <a:tint val="75000"/>
                  </a:prstClr>
                </a:solidFill>
              </a:rPr>
              <a:pPr/>
              <a:t>10/8/2014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5ACFF3-531A-4317-AE47-192FDDB07E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43603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E93438-D218-4ED2-B3EA-5AB09F7ABEE0}" type="datetimeFigureOut">
              <a:rPr lang="en-US" smtClean="0">
                <a:solidFill>
                  <a:prstClr val="black">
                    <a:tint val="75000"/>
                  </a:prstClr>
                </a:solidFill>
              </a:rPr>
              <a:pPr/>
              <a:t>10/8/2014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55ACFF3-531A-4317-AE47-192FDDB07E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5388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DCBCA3-016A-430E-8E44-49A8158F09F4}" type="datetimeFigureOut">
              <a:rPr lang="en-US" smtClean="0"/>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12797-828B-4D6D-B540-2EB6A11E64BF}" type="slidenum">
              <a:rPr lang="en-US" smtClean="0"/>
              <a:t>‹#›</a:t>
            </a:fld>
            <a:endParaRPr lang="en-US"/>
          </a:p>
        </p:txBody>
      </p:sp>
    </p:spTree>
    <p:extLst>
      <p:ext uri="{BB962C8B-B14F-4D97-AF65-F5344CB8AC3E}">
        <p14:creationId xmlns:p14="http://schemas.microsoft.com/office/powerpoint/2010/main" val="314076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DCBCA3-016A-430E-8E44-49A8158F09F4}" type="datetimeFigureOut">
              <a:rPr lang="en-US" smtClean="0"/>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12797-828B-4D6D-B540-2EB6A11E64BF}" type="slidenum">
              <a:rPr lang="en-US" smtClean="0"/>
              <a:t>‹#›</a:t>
            </a:fld>
            <a:endParaRPr lang="en-US"/>
          </a:p>
        </p:txBody>
      </p:sp>
    </p:spTree>
    <p:extLst>
      <p:ext uri="{BB962C8B-B14F-4D97-AF65-F5344CB8AC3E}">
        <p14:creationId xmlns:p14="http://schemas.microsoft.com/office/powerpoint/2010/main" val="30379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DCBCA3-016A-430E-8E44-49A8158F09F4}" type="datetimeFigureOut">
              <a:rPr lang="en-US" smtClean="0"/>
              <a:t>10/7/2014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412797-828B-4D6D-B540-2EB6A11E64BF}" type="slidenum">
              <a:rPr lang="en-US" smtClean="0"/>
              <a:t>‹#›</a:t>
            </a:fld>
            <a:endParaRPr lang="en-US"/>
          </a:p>
        </p:txBody>
      </p:sp>
    </p:spTree>
    <p:extLst>
      <p:ext uri="{BB962C8B-B14F-4D97-AF65-F5344CB8AC3E}">
        <p14:creationId xmlns:p14="http://schemas.microsoft.com/office/powerpoint/2010/main" val="303002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DCBCA3-016A-430E-8E44-49A8158F09F4}" type="datetimeFigureOut">
              <a:rPr lang="en-US" smtClean="0"/>
              <a:t>10/7/2014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412797-828B-4D6D-B540-2EB6A11E64BF}" type="slidenum">
              <a:rPr lang="en-US" smtClean="0"/>
              <a:t>‹#›</a:t>
            </a:fld>
            <a:endParaRPr lang="en-US"/>
          </a:p>
        </p:txBody>
      </p:sp>
    </p:spTree>
    <p:extLst>
      <p:ext uri="{BB962C8B-B14F-4D97-AF65-F5344CB8AC3E}">
        <p14:creationId xmlns:p14="http://schemas.microsoft.com/office/powerpoint/2010/main" val="4231383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DCBCA3-016A-430E-8E44-49A8158F09F4}" type="datetimeFigureOut">
              <a:rPr lang="en-US" smtClean="0"/>
              <a:t>10/7/2014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412797-828B-4D6D-B540-2EB6A11E64BF}" type="slidenum">
              <a:rPr lang="en-US" smtClean="0"/>
              <a:t>‹#›</a:t>
            </a:fld>
            <a:endParaRPr lang="en-US"/>
          </a:p>
        </p:txBody>
      </p:sp>
    </p:spTree>
    <p:extLst>
      <p:ext uri="{BB962C8B-B14F-4D97-AF65-F5344CB8AC3E}">
        <p14:creationId xmlns:p14="http://schemas.microsoft.com/office/powerpoint/2010/main" val="697628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DCBCA3-016A-430E-8E44-49A8158F09F4}" type="datetimeFigureOut">
              <a:rPr lang="en-US" smtClean="0"/>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12797-828B-4D6D-B540-2EB6A11E64BF}" type="slidenum">
              <a:rPr lang="en-US" smtClean="0"/>
              <a:t>‹#›</a:t>
            </a:fld>
            <a:endParaRPr lang="en-US" dirty="0"/>
          </a:p>
        </p:txBody>
      </p:sp>
    </p:spTree>
    <p:extLst>
      <p:ext uri="{BB962C8B-B14F-4D97-AF65-F5344CB8AC3E}">
        <p14:creationId xmlns:p14="http://schemas.microsoft.com/office/powerpoint/2010/main" val="151233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DCBCA3-016A-430E-8E44-49A8158F09F4}" type="datetimeFigureOut">
              <a:rPr lang="en-US" smtClean="0"/>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12797-828B-4D6D-B540-2EB6A11E64BF}" type="slidenum">
              <a:rPr lang="en-US" smtClean="0"/>
              <a:t>‹#›</a:t>
            </a:fld>
            <a:endParaRPr lang="en-US"/>
          </a:p>
        </p:txBody>
      </p:sp>
    </p:spTree>
    <p:extLst>
      <p:ext uri="{BB962C8B-B14F-4D97-AF65-F5344CB8AC3E}">
        <p14:creationId xmlns:p14="http://schemas.microsoft.com/office/powerpoint/2010/main" val="551426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CBCA3-016A-430E-8E44-49A8158F09F4}" type="datetimeFigureOut">
              <a:rPr lang="en-US" smtClean="0"/>
              <a:t>10/7/2014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12797-828B-4D6D-B540-2EB6A11E64BF}" type="slidenum">
              <a:rPr lang="en-US" smtClean="0"/>
              <a:t>‹#›</a:t>
            </a:fld>
            <a:endParaRPr lang="en-US" dirty="0"/>
          </a:p>
        </p:txBody>
      </p:sp>
    </p:spTree>
    <p:extLst>
      <p:ext uri="{BB962C8B-B14F-4D97-AF65-F5344CB8AC3E}">
        <p14:creationId xmlns:p14="http://schemas.microsoft.com/office/powerpoint/2010/main" val="1157835652"/>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93438-D218-4ED2-B3EA-5AB09F7ABEE0}" type="datetimeFigureOut">
              <a:rPr lang="en-US" smtClean="0">
                <a:solidFill>
                  <a:prstClr val="black">
                    <a:tint val="75000"/>
                  </a:prstClr>
                </a:solidFill>
              </a:rPr>
              <a:pPr/>
              <a:t>10/8/2014</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ACFF3-531A-4317-AE47-192FDDB07E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03550485"/>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3.emf"/><Relationship Id="rId4" Type="http://schemas.openxmlformats.org/officeDocument/2006/relationships/oleObject" Target="file:///C:\Projects\Personal\CQRS\docs\Drawings.vsdx"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4.emf"/><Relationship Id="rId4" Type="http://schemas.openxmlformats.org/officeDocument/2006/relationships/oleObject" Target="file:///C:\Projects\Personal\CQRS\docs\Drawings.vsdx" TargetMode="External"/></Relationships>
</file>

<file path=ppt/slides/_rels/slide17.xml.rels><?xml version="1.0" encoding="UTF-8" standalone="yes"?>
<Relationships xmlns="http://schemas.openxmlformats.org/package/2006/relationships"><Relationship Id="rId3" Type="http://schemas.openxmlformats.org/officeDocument/2006/relationships/oleObject" Target="file:///C:\Projects\Personal\CQRS\docs\Drawings.vsdx"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5.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30.xml.rels><?xml version="1.0" encoding="UTF-8" standalone="yes"?>
<Relationships xmlns="http://schemas.openxmlformats.org/package/2006/relationships"><Relationship Id="rId3" Type="http://schemas.openxmlformats.org/officeDocument/2006/relationships/oleObject" Target="file:///C:\Projects\Personal\CQRS\docs\Drawings.vsdx"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6.emf"/></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7.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file:///C:\Projects\Personal\CQRS\docs\Drawings.vsdx"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lostechies.com/jimmybogard/2012/08/22/busting-some-cqrs-myths/" TargetMode="External"/><Relationship Id="rId2" Type="http://schemas.openxmlformats.org/officeDocument/2006/relationships/hyperlink" Target="http://msdn.microsoft.com/en-us/library/jj554200.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jpeg"/><Relationship Id="rId12"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5.jpe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jpeg"/><Relationship Id="rId4" Type="http://schemas.openxmlformats.org/officeDocument/2006/relationships/image" Target="../media/image13.jpe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CQRS</a:t>
            </a:r>
            <a:endParaRPr lang="en-US" dirty="0"/>
          </a:p>
        </p:txBody>
      </p:sp>
      <p:sp>
        <p:nvSpPr>
          <p:cNvPr id="3" name="Subtitle 2"/>
          <p:cNvSpPr>
            <a:spLocks noGrp="1"/>
          </p:cNvSpPr>
          <p:nvPr>
            <p:ph type="subTitle" idx="1"/>
          </p:nvPr>
        </p:nvSpPr>
        <p:spPr/>
        <p:txBody>
          <a:bodyPr>
            <a:noAutofit/>
          </a:bodyPr>
          <a:lstStyle/>
          <a:p>
            <a:r>
              <a:rPr lang="en-US" dirty="0" smtClean="0"/>
              <a:t>Command &amp; Query Responsibility Segregation</a:t>
            </a:r>
          </a:p>
          <a:p>
            <a:endParaRPr lang="en-US" dirty="0"/>
          </a:p>
          <a:p>
            <a:r>
              <a:rPr lang="en-US" i="1" dirty="0" smtClean="0"/>
              <a:t>“</a:t>
            </a:r>
            <a:r>
              <a:rPr lang="en-US" i="1" dirty="0"/>
              <a:t>Segregate operations that read data from operations that update data by using separate interfaces. This pattern can maximize performance, scalability, and security; support evolution of the system over time through higher flexibility; and prevent update commands from causing merge conflicts at the domain level</a:t>
            </a:r>
            <a:r>
              <a:rPr lang="en-US" i="1" dirty="0" smtClean="0"/>
              <a:t>.”</a:t>
            </a:r>
            <a:endParaRPr lang="en-US" i="1" dirty="0"/>
          </a:p>
        </p:txBody>
      </p:sp>
    </p:spTree>
    <p:extLst>
      <p:ext uri="{BB962C8B-B14F-4D97-AF65-F5344CB8AC3E}">
        <p14:creationId xmlns:p14="http://schemas.microsoft.com/office/powerpoint/2010/main" val="615806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Quick Primer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4653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At a high level</a:t>
            </a:r>
            <a:endParaRPr lang="en-US" dirty="0"/>
          </a:p>
        </p:txBody>
      </p:sp>
      <p:sp>
        <p:nvSpPr>
          <p:cNvPr id="3" name="Content Placeholder 2"/>
          <p:cNvSpPr>
            <a:spLocks noGrp="1"/>
          </p:cNvSpPr>
          <p:nvPr>
            <p:ph idx="1"/>
          </p:nvPr>
        </p:nvSpPr>
        <p:spPr/>
        <p:txBody>
          <a:bodyPr/>
          <a:lstStyle/>
          <a:p>
            <a:r>
              <a:rPr lang="en-US" dirty="0" smtClean="0"/>
              <a:t>CQRS is based on DDD</a:t>
            </a:r>
          </a:p>
          <a:p>
            <a:r>
              <a:rPr lang="en-US" dirty="0" smtClean="0"/>
              <a:t>DDD is used to address complexity</a:t>
            </a:r>
          </a:p>
          <a:p>
            <a:r>
              <a:rPr lang="en-US" dirty="0" smtClean="0"/>
              <a:t>Aggregate Roots</a:t>
            </a:r>
          </a:p>
          <a:p>
            <a:r>
              <a:rPr lang="en-US" dirty="0" smtClean="0"/>
              <a:t>Bounded Contexts</a:t>
            </a:r>
          </a:p>
          <a:p>
            <a:r>
              <a:rPr lang="en-US" dirty="0" smtClean="0"/>
              <a:t>Domain Events</a:t>
            </a:r>
            <a:endParaRPr lang="en-CA" dirty="0" smtClean="0"/>
          </a:p>
          <a:p>
            <a:endParaRPr lang="en-US" dirty="0"/>
          </a:p>
        </p:txBody>
      </p:sp>
    </p:spTree>
    <p:extLst>
      <p:ext uri="{BB962C8B-B14F-4D97-AF65-F5344CB8AC3E}">
        <p14:creationId xmlns:p14="http://schemas.microsoft.com/office/powerpoint/2010/main" val="4264227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Ubiquitous Language</a:t>
            </a:r>
            <a:endParaRPr lang="en-US" dirty="0"/>
          </a:p>
        </p:txBody>
      </p:sp>
      <p:sp>
        <p:nvSpPr>
          <p:cNvPr id="3" name="Content Placeholder 2"/>
          <p:cNvSpPr>
            <a:spLocks noGrp="1"/>
          </p:cNvSpPr>
          <p:nvPr>
            <p:ph idx="1"/>
          </p:nvPr>
        </p:nvSpPr>
        <p:spPr/>
        <p:txBody>
          <a:bodyPr/>
          <a:lstStyle/>
          <a:p>
            <a:r>
              <a:rPr lang="en-US" dirty="0" smtClean="0"/>
              <a:t>Domain experts</a:t>
            </a:r>
          </a:p>
          <a:p>
            <a:r>
              <a:rPr lang="en-US" dirty="0" smtClean="0"/>
              <a:t>Technical team</a:t>
            </a:r>
          </a:p>
          <a:p>
            <a:r>
              <a:rPr lang="en-US" dirty="0" smtClean="0"/>
              <a:t>Shared language</a:t>
            </a:r>
          </a:p>
          <a:p>
            <a:r>
              <a:rPr lang="en-US" dirty="0" smtClean="0"/>
              <a:t>Model based on the shared language</a:t>
            </a:r>
            <a:endParaRPr lang="en-CA" dirty="0" smtClean="0"/>
          </a:p>
        </p:txBody>
      </p:sp>
    </p:spTree>
    <p:extLst>
      <p:ext uri="{BB962C8B-B14F-4D97-AF65-F5344CB8AC3E}">
        <p14:creationId xmlns:p14="http://schemas.microsoft.com/office/powerpoint/2010/main" val="2256774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Entities</a:t>
            </a:r>
            <a:endParaRPr lang="en-US" dirty="0"/>
          </a:p>
        </p:txBody>
      </p:sp>
      <p:sp>
        <p:nvSpPr>
          <p:cNvPr id="3" name="Content Placeholder 2"/>
          <p:cNvSpPr>
            <a:spLocks noGrp="1"/>
          </p:cNvSpPr>
          <p:nvPr>
            <p:ph idx="1"/>
          </p:nvPr>
        </p:nvSpPr>
        <p:spPr/>
        <p:txBody>
          <a:bodyPr/>
          <a:lstStyle/>
          <a:p>
            <a:r>
              <a:rPr lang="en-US" dirty="0" smtClean="0"/>
              <a:t>Have identity</a:t>
            </a:r>
          </a:p>
          <a:p>
            <a:r>
              <a:rPr lang="en-US" dirty="0" smtClean="0"/>
              <a:t>Items like </a:t>
            </a:r>
          </a:p>
          <a:p>
            <a:pPr lvl="1"/>
            <a:r>
              <a:rPr lang="en-US" dirty="0" smtClean="0"/>
              <a:t>User</a:t>
            </a:r>
          </a:p>
          <a:p>
            <a:pPr lvl="1"/>
            <a:r>
              <a:rPr lang="en-US" dirty="0" smtClean="0"/>
              <a:t>Product</a:t>
            </a:r>
          </a:p>
          <a:p>
            <a:pPr lvl="1"/>
            <a:r>
              <a:rPr lang="en-US" dirty="0" smtClean="0"/>
              <a:t>Order</a:t>
            </a:r>
            <a:endParaRPr lang="en-US" dirty="0"/>
          </a:p>
        </p:txBody>
      </p:sp>
    </p:spTree>
    <p:extLst>
      <p:ext uri="{BB962C8B-B14F-4D97-AF65-F5344CB8AC3E}">
        <p14:creationId xmlns:p14="http://schemas.microsoft.com/office/powerpoint/2010/main" val="4173490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Value Objects</a:t>
            </a:r>
            <a:endParaRPr lang="en-US" dirty="0"/>
          </a:p>
        </p:txBody>
      </p:sp>
      <p:sp>
        <p:nvSpPr>
          <p:cNvPr id="3" name="Content Placeholder 2"/>
          <p:cNvSpPr>
            <a:spLocks noGrp="1"/>
          </p:cNvSpPr>
          <p:nvPr>
            <p:ph idx="1"/>
          </p:nvPr>
        </p:nvSpPr>
        <p:spPr/>
        <p:txBody>
          <a:bodyPr/>
          <a:lstStyle/>
          <a:p>
            <a:r>
              <a:rPr lang="en-US" dirty="0" smtClean="0"/>
              <a:t>Have value, no identity</a:t>
            </a:r>
          </a:p>
          <a:p>
            <a:r>
              <a:rPr lang="en-US" dirty="0" smtClean="0"/>
              <a:t>Items like</a:t>
            </a:r>
          </a:p>
          <a:p>
            <a:pPr lvl="1"/>
            <a:r>
              <a:rPr lang="en-US" dirty="0" err="1" smtClean="0"/>
              <a:t>User.Address</a:t>
            </a:r>
            <a:endParaRPr lang="en-US" dirty="0" smtClean="0"/>
          </a:p>
          <a:p>
            <a:pPr lvl="1"/>
            <a:r>
              <a:rPr lang="en-US" dirty="0" err="1" smtClean="0"/>
              <a:t>Product.TechNotes</a:t>
            </a:r>
            <a:endParaRPr lang="en-US" dirty="0" smtClean="0"/>
          </a:p>
          <a:p>
            <a:pPr lvl="1"/>
            <a:r>
              <a:rPr lang="en-US" dirty="0" err="1" smtClean="0"/>
              <a:t>Order.OrderItem</a:t>
            </a:r>
            <a:endParaRPr lang="en-US" dirty="0"/>
          </a:p>
        </p:txBody>
      </p:sp>
    </p:spTree>
    <p:extLst>
      <p:ext uri="{BB962C8B-B14F-4D97-AF65-F5344CB8AC3E}">
        <p14:creationId xmlns:p14="http://schemas.microsoft.com/office/powerpoint/2010/main" val="2036251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Aggregates and their Root</a:t>
            </a:r>
            <a:endParaRPr lang="en-US" dirty="0"/>
          </a:p>
        </p:txBody>
      </p:sp>
      <p:sp>
        <p:nvSpPr>
          <p:cNvPr id="3" name="Content Placeholder 2"/>
          <p:cNvSpPr>
            <a:spLocks noGrp="1"/>
          </p:cNvSpPr>
          <p:nvPr>
            <p:ph idx="1"/>
          </p:nvPr>
        </p:nvSpPr>
        <p:spPr/>
        <p:txBody>
          <a:bodyPr/>
          <a:lstStyle/>
          <a:p>
            <a:r>
              <a:rPr lang="en-US" dirty="0" smtClean="0"/>
              <a:t>An </a:t>
            </a:r>
            <a:r>
              <a:rPr lang="en-US" dirty="0" smtClean="0"/>
              <a:t>aggregate </a:t>
            </a:r>
            <a:r>
              <a:rPr lang="en-US" dirty="0" smtClean="0"/>
              <a:t>of one or more Entities and Value objects</a:t>
            </a:r>
          </a:p>
          <a:p>
            <a:r>
              <a:rPr lang="en-US" dirty="0" smtClean="0"/>
              <a:t>One Entity is the </a:t>
            </a:r>
            <a:r>
              <a:rPr lang="en-US" i="1" dirty="0" smtClean="0"/>
              <a:t>Root</a:t>
            </a:r>
            <a:r>
              <a:rPr lang="en-US" dirty="0" smtClean="0"/>
              <a:t> that is used to reference the aggregate</a:t>
            </a:r>
          </a:p>
          <a:p>
            <a:r>
              <a:rPr lang="en-US" dirty="0" smtClean="0"/>
              <a:t>Conceptual boundary by root</a:t>
            </a:r>
          </a:p>
          <a:p>
            <a:r>
              <a:rPr lang="en-US" dirty="0" smtClean="0"/>
              <a:t>Consistency boundary</a:t>
            </a:r>
          </a:p>
          <a:p>
            <a:pPr lvl="1"/>
            <a:r>
              <a:rPr lang="en-US" dirty="0" smtClean="0"/>
              <a:t>transactional</a:t>
            </a:r>
            <a:endParaRPr lang="en-CA" dirty="0" smtClean="0"/>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071053064"/>
              </p:ext>
            </p:extLst>
          </p:nvPr>
        </p:nvGraphicFramePr>
        <p:xfrm>
          <a:off x="6977063" y="3203575"/>
          <a:ext cx="1685925" cy="2409825"/>
        </p:xfrm>
        <a:graphic>
          <a:graphicData uri="http://schemas.openxmlformats.org/presentationml/2006/ole">
            <mc:AlternateContent xmlns:mc="http://schemas.openxmlformats.org/markup-compatibility/2006">
              <mc:Choice xmlns:v="urn:schemas-microsoft-com:vml" Requires="v">
                <p:oleObj spid="_x0000_s4138" name="Visio" r:id="rId4" imgW="1685900" imgH="2409750" progId="Visio.Drawing.15">
                  <p:link updateAutomatic="1"/>
                </p:oleObj>
              </mc:Choice>
              <mc:Fallback>
                <p:oleObj name="Visio" r:id="rId4" imgW="1685900" imgH="2409750" progId="Visio.Drawing.15">
                  <p:link updateAutomatic="1"/>
                  <p:pic>
                    <p:nvPicPr>
                      <p:cNvPr id="0" name=""/>
                      <p:cNvPicPr/>
                      <p:nvPr/>
                    </p:nvPicPr>
                    <p:blipFill>
                      <a:blip r:embed="rId5"/>
                      <a:stretch>
                        <a:fillRect/>
                      </a:stretch>
                    </p:blipFill>
                    <p:spPr>
                      <a:xfrm>
                        <a:off x="6977063" y="3203575"/>
                        <a:ext cx="1685925" cy="2409825"/>
                      </a:xfrm>
                      <a:prstGeom prst="rect">
                        <a:avLst/>
                      </a:prstGeom>
                    </p:spPr>
                  </p:pic>
                </p:oleObj>
              </mc:Fallback>
            </mc:AlternateContent>
          </a:graphicData>
        </a:graphic>
      </p:graphicFrame>
    </p:spTree>
    <p:extLst>
      <p:ext uri="{BB962C8B-B14F-4D97-AF65-F5344CB8AC3E}">
        <p14:creationId xmlns:p14="http://schemas.microsoft.com/office/powerpoint/2010/main" val="2410618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Bounded Context</a:t>
            </a:r>
            <a:endParaRPr lang="en-US" dirty="0"/>
          </a:p>
        </p:txBody>
      </p:sp>
      <p:sp>
        <p:nvSpPr>
          <p:cNvPr id="3" name="Content Placeholder 2"/>
          <p:cNvSpPr>
            <a:spLocks noGrp="1"/>
          </p:cNvSpPr>
          <p:nvPr>
            <p:ph idx="1"/>
          </p:nvPr>
        </p:nvSpPr>
        <p:spPr/>
        <p:txBody>
          <a:bodyPr/>
          <a:lstStyle/>
          <a:p>
            <a:r>
              <a:rPr lang="en-US" dirty="0" smtClean="0"/>
              <a:t>Two or more distinct (obviously related) models</a:t>
            </a:r>
          </a:p>
          <a:p>
            <a:r>
              <a:rPr lang="en-US" dirty="0" smtClean="0"/>
              <a:t>Interactions between them</a:t>
            </a:r>
          </a:p>
          <a:p>
            <a:r>
              <a:rPr lang="en-US" dirty="0" smtClean="0"/>
              <a:t>Usually delineated by business groups or tasks</a:t>
            </a:r>
          </a:p>
        </p:txBody>
      </p:sp>
      <p:graphicFrame>
        <p:nvGraphicFramePr>
          <p:cNvPr id="5" name="Object 4"/>
          <p:cNvGraphicFramePr>
            <a:graphicFrameLocks noChangeAspect="1"/>
          </p:cNvGraphicFramePr>
          <p:nvPr>
            <p:extLst>
              <p:ext uri="{D42A27DB-BD31-4B8C-83A1-F6EECF244321}">
                <p14:modId xmlns:p14="http://schemas.microsoft.com/office/powerpoint/2010/main" val="2112977114"/>
              </p:ext>
            </p:extLst>
          </p:nvPr>
        </p:nvGraphicFramePr>
        <p:xfrm>
          <a:off x="2471738" y="3406775"/>
          <a:ext cx="7915275" cy="2905125"/>
        </p:xfrm>
        <a:graphic>
          <a:graphicData uri="http://schemas.openxmlformats.org/presentationml/2006/ole">
            <mc:AlternateContent xmlns:mc="http://schemas.openxmlformats.org/markup-compatibility/2006">
              <mc:Choice xmlns:v="urn:schemas-microsoft-com:vml" Requires="v">
                <p:oleObj spid="_x0000_s5157" name="Visio" r:id="rId4" imgW="7915165" imgH="2905200" progId="Visio.Drawing.15">
                  <p:link updateAutomatic="1"/>
                </p:oleObj>
              </mc:Choice>
              <mc:Fallback>
                <p:oleObj name="Visio" r:id="rId4" imgW="7915165" imgH="2905200" progId="Visio.Drawing.15">
                  <p:link updateAutomatic="1"/>
                  <p:pic>
                    <p:nvPicPr>
                      <p:cNvPr id="0" name=""/>
                      <p:cNvPicPr/>
                      <p:nvPr/>
                    </p:nvPicPr>
                    <p:blipFill>
                      <a:blip r:embed="rId5"/>
                      <a:stretch>
                        <a:fillRect/>
                      </a:stretch>
                    </p:blipFill>
                    <p:spPr>
                      <a:xfrm>
                        <a:off x="2471738" y="3406775"/>
                        <a:ext cx="7915275" cy="2905125"/>
                      </a:xfrm>
                      <a:prstGeom prst="rect">
                        <a:avLst/>
                      </a:prstGeom>
                    </p:spPr>
                  </p:pic>
                </p:oleObj>
              </mc:Fallback>
            </mc:AlternateContent>
          </a:graphicData>
        </a:graphic>
      </p:graphicFrame>
    </p:spTree>
    <p:extLst>
      <p:ext uri="{BB962C8B-B14F-4D97-AF65-F5344CB8AC3E}">
        <p14:creationId xmlns:p14="http://schemas.microsoft.com/office/powerpoint/2010/main" val="30436969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Domain Event</a:t>
            </a:r>
            <a:endParaRPr lang="en-US" dirty="0"/>
          </a:p>
        </p:txBody>
      </p:sp>
      <p:sp>
        <p:nvSpPr>
          <p:cNvPr id="3" name="Content Placeholder 2"/>
          <p:cNvSpPr>
            <a:spLocks noGrp="1"/>
          </p:cNvSpPr>
          <p:nvPr>
            <p:ph idx="1"/>
          </p:nvPr>
        </p:nvSpPr>
        <p:spPr/>
        <p:txBody>
          <a:bodyPr/>
          <a:lstStyle/>
          <a:p>
            <a:r>
              <a:rPr lang="en-US" dirty="0" smtClean="0"/>
              <a:t>Represents something that happened in the past</a:t>
            </a:r>
          </a:p>
          <a:p>
            <a:r>
              <a:rPr lang="en-US" dirty="0" smtClean="0"/>
              <a:t>Immutable</a:t>
            </a:r>
          </a:p>
          <a:p>
            <a:r>
              <a:rPr lang="en-US" dirty="0" smtClean="0"/>
              <a:t>Historical record</a:t>
            </a:r>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473530202"/>
              </p:ext>
            </p:extLst>
          </p:nvPr>
        </p:nvGraphicFramePr>
        <p:xfrm>
          <a:off x="3590925" y="4001294"/>
          <a:ext cx="5314950" cy="1543050"/>
        </p:xfrm>
        <a:graphic>
          <a:graphicData uri="http://schemas.openxmlformats.org/presentationml/2006/ole">
            <mc:AlternateContent xmlns:mc="http://schemas.openxmlformats.org/markup-compatibility/2006">
              <mc:Choice xmlns:v="urn:schemas-microsoft-com:vml" Requires="v">
                <p:oleObj spid="_x0000_s6181" name="Visio" r:id="rId3" imgW="5314866" imgH="1543050" progId="Visio.Drawing.15">
                  <p:link updateAutomatic="1"/>
                </p:oleObj>
              </mc:Choice>
              <mc:Fallback>
                <p:oleObj name="Visio" r:id="rId3" imgW="5314866" imgH="1543050" progId="Visio.Drawing.15">
                  <p:link updateAutomatic="1"/>
                  <p:pic>
                    <p:nvPicPr>
                      <p:cNvPr id="0" name=""/>
                      <p:cNvPicPr/>
                      <p:nvPr/>
                    </p:nvPicPr>
                    <p:blipFill>
                      <a:blip r:embed="rId4"/>
                      <a:stretch>
                        <a:fillRect/>
                      </a:stretch>
                    </p:blipFill>
                    <p:spPr>
                      <a:xfrm>
                        <a:off x="3590925" y="4001294"/>
                        <a:ext cx="5314950" cy="1543050"/>
                      </a:xfrm>
                      <a:prstGeom prst="rect">
                        <a:avLst/>
                      </a:prstGeom>
                    </p:spPr>
                  </p:pic>
                </p:oleObj>
              </mc:Fallback>
            </mc:AlternateContent>
          </a:graphicData>
        </a:graphic>
      </p:graphicFrame>
    </p:spTree>
    <p:extLst>
      <p:ext uri="{BB962C8B-B14F-4D97-AF65-F5344CB8AC3E}">
        <p14:creationId xmlns:p14="http://schemas.microsoft.com/office/powerpoint/2010/main" val="2312803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CQS was first on the scene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91885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CQS?</a:t>
            </a:r>
            <a:endParaRPr lang="en-US" dirty="0"/>
          </a:p>
        </p:txBody>
      </p:sp>
      <p:sp>
        <p:nvSpPr>
          <p:cNvPr id="3" name="Content Placeholder 2"/>
          <p:cNvSpPr>
            <a:spLocks noGrp="1"/>
          </p:cNvSpPr>
          <p:nvPr>
            <p:ph idx="1"/>
          </p:nvPr>
        </p:nvSpPr>
        <p:spPr/>
        <p:txBody>
          <a:bodyPr/>
          <a:lstStyle/>
          <a:p>
            <a:r>
              <a:rPr lang="en-US" dirty="0" smtClean="0"/>
              <a:t>CQS: Command Query Separation</a:t>
            </a:r>
          </a:p>
          <a:p>
            <a:r>
              <a:rPr lang="en-US" dirty="0" smtClean="0"/>
              <a:t>Command </a:t>
            </a:r>
            <a:r>
              <a:rPr lang="en-US" i="1" dirty="0" smtClean="0">
                <a:solidFill>
                  <a:srgbClr val="C00000"/>
                </a:solidFill>
              </a:rPr>
              <a:t>methods</a:t>
            </a:r>
            <a:r>
              <a:rPr lang="en-US" dirty="0" smtClean="0">
                <a:solidFill>
                  <a:srgbClr val="C00000"/>
                </a:solidFill>
              </a:rPr>
              <a:t> </a:t>
            </a:r>
            <a:r>
              <a:rPr lang="en-US" dirty="0" smtClean="0"/>
              <a:t>change state</a:t>
            </a:r>
          </a:p>
          <a:p>
            <a:r>
              <a:rPr lang="en-US" dirty="0" smtClean="0"/>
              <a:t>Query </a:t>
            </a:r>
            <a:r>
              <a:rPr lang="en-US" i="1" dirty="0" smtClean="0">
                <a:solidFill>
                  <a:srgbClr val="C00000"/>
                </a:solidFill>
              </a:rPr>
              <a:t>methods</a:t>
            </a:r>
            <a:r>
              <a:rPr lang="en-US" dirty="0" smtClean="0">
                <a:solidFill>
                  <a:srgbClr val="C00000"/>
                </a:solidFill>
              </a:rPr>
              <a:t> </a:t>
            </a:r>
            <a:r>
              <a:rPr lang="en-US" dirty="0" smtClean="0"/>
              <a:t>read state</a:t>
            </a:r>
          </a:p>
          <a:p>
            <a:r>
              <a:rPr lang="en-US" dirty="0" smtClean="0"/>
              <a:t>One object in code for state change and querying works</a:t>
            </a:r>
          </a:p>
          <a:p>
            <a:r>
              <a:rPr lang="en-US" dirty="0" smtClean="0"/>
              <a:t>Using the same data store is ok</a:t>
            </a:r>
          </a:p>
          <a:p>
            <a:r>
              <a:rPr lang="en-US" dirty="0" smtClean="0"/>
              <a:t>Supports shared schema with read replica concepts</a:t>
            </a:r>
          </a:p>
          <a:p>
            <a:endParaRPr lang="en-US" dirty="0" smtClean="0"/>
          </a:p>
        </p:txBody>
      </p:sp>
    </p:spTree>
    <p:extLst>
      <p:ext uri="{BB962C8B-B14F-4D97-AF65-F5344CB8AC3E}">
        <p14:creationId xmlns:p14="http://schemas.microsoft.com/office/powerpoint/2010/main" val="2749943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4" name="AutoShape 2" descr="https://leanpub.com/site_images/fodder/andrew-siemer.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ctrTitle"/>
          </p:nvPr>
        </p:nvSpPr>
        <p:spPr>
          <a:xfrm>
            <a:off x="1524000" y="1926007"/>
            <a:ext cx="9144000" cy="1110712"/>
          </a:xfrm>
        </p:spPr>
        <p:txBody>
          <a:bodyPr/>
          <a:lstStyle/>
          <a:p>
            <a:r>
              <a:rPr lang="en-US" dirty="0" smtClean="0"/>
              <a:t>Andrew Siemer</a:t>
            </a:r>
            <a:endParaRPr lang="en-US" dirty="0"/>
          </a:p>
        </p:txBody>
      </p:sp>
      <p:pic>
        <p:nvPicPr>
          <p:cNvPr id="1034" name="Picture 10" descr="http://www.andrewsiemer.com/Themes/AndrewSiemer/Images/PageHeaders/Fath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3849" y="0"/>
            <a:ext cx="6108151" cy="178154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andrewsiemer.com/Themes/AndrewSiemer/Images/PageHeaders/Cowbo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9030" y="3252418"/>
            <a:ext cx="6241693" cy="182049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andrewsiemer.com/Themes/AndrewSiemer/Images/PageHeaders/WarriorDash.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108154" cy="178154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andrewsiemer.com/Themes/AndrewSiemer/Images/PageHeaders/GoRuck.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1" y="5072911"/>
            <a:ext cx="6120305" cy="178508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www.andrewsiemer.com/Themes/AndrewSiemer/Images/PageHeaders/ToughMudder.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05" y="3291365"/>
            <a:ext cx="6108154" cy="178154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andrewsiemer.com/Themes/AndrewSiemer/Images/PageHeaders/Spartan.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5076454"/>
            <a:ext cx="6108158" cy="178154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Andrew Siemer lar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0156" y="1398923"/>
            <a:ext cx="2275064" cy="22750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057931" y="2897988"/>
            <a:ext cx="3157531" cy="369332"/>
          </a:xfrm>
          <a:prstGeom prst="rect">
            <a:avLst/>
          </a:prstGeom>
          <a:noFill/>
        </p:spPr>
        <p:txBody>
          <a:bodyPr wrap="none" rtlCol="0">
            <a:spAutoFit/>
          </a:bodyPr>
          <a:lstStyle/>
          <a:p>
            <a:r>
              <a:rPr lang="en-US" dirty="0">
                <a:solidFill>
                  <a:prstClr val="black"/>
                </a:solidFill>
              </a:rPr>
              <a:t>http://about.me/andrewsiemer</a:t>
            </a:r>
            <a:endParaRPr lang="en-US" dirty="0">
              <a:solidFill>
                <a:prstClr val="black"/>
              </a:solidFill>
            </a:endParaRPr>
          </a:p>
        </p:txBody>
      </p:sp>
    </p:spTree>
    <p:extLst>
      <p:ext uri="{BB962C8B-B14F-4D97-AF65-F5344CB8AC3E}">
        <p14:creationId xmlns:p14="http://schemas.microsoft.com/office/powerpoint/2010/main" val="3974585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CQS in code: NOT</a:t>
            </a:r>
            <a:endParaRPr lang="en-US" dirty="0"/>
          </a:p>
        </p:txBody>
      </p:sp>
      <p:sp>
        <p:nvSpPr>
          <p:cNvPr id="6" name="Content Placeholder 2"/>
          <p:cNvSpPr txBox="1">
            <a:spLocks/>
          </p:cNvSpPr>
          <p:nvPr/>
        </p:nvSpPr>
        <p:spPr>
          <a:xfrm>
            <a:off x="838200" y="1819275"/>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2400" smtClean="0">
                <a:solidFill>
                  <a:srgbClr val="0000FF"/>
                </a:solidFill>
                <a:latin typeface="Consolas"/>
              </a:rPr>
              <a:t>public</a:t>
            </a:r>
            <a:r>
              <a:rPr lang="en-CA" sz="2400" smtClean="0">
                <a:solidFill>
                  <a:prstClr val="black"/>
                </a:solidFill>
                <a:latin typeface="Consolas"/>
              </a:rPr>
              <a:t> </a:t>
            </a:r>
            <a:r>
              <a:rPr lang="en-CA" sz="2400" smtClean="0">
                <a:solidFill>
                  <a:srgbClr val="0000FF"/>
                </a:solidFill>
                <a:latin typeface="Consolas"/>
              </a:rPr>
              <a:t>class</a:t>
            </a:r>
            <a:r>
              <a:rPr lang="en-CA" sz="2400" smtClean="0">
                <a:solidFill>
                  <a:prstClr val="black"/>
                </a:solidFill>
                <a:latin typeface="Consolas"/>
              </a:rPr>
              <a:t> </a:t>
            </a:r>
            <a:r>
              <a:rPr lang="en-CA" sz="2400" smtClean="0">
                <a:solidFill>
                  <a:srgbClr val="2B91AF"/>
                </a:solidFill>
                <a:latin typeface="Consolas"/>
              </a:rPr>
              <a:t>User</a:t>
            </a:r>
            <a:endParaRPr lang="en-CA" sz="2400" smtClean="0">
              <a:solidFill>
                <a:prstClr val="black"/>
              </a:solidFill>
              <a:latin typeface="Consolas"/>
            </a:endParaRPr>
          </a:p>
          <a:p>
            <a:pPr marL="0" indent="0">
              <a:buFont typeface="Arial" panose="020B0604020202020204" pitchFamily="34" charset="0"/>
              <a:buNone/>
            </a:pPr>
            <a:r>
              <a:rPr lang="en-CA" sz="2400" smtClean="0">
                <a:solidFill>
                  <a:prstClr val="black"/>
                </a:solidFill>
                <a:latin typeface="Consolas"/>
              </a:rPr>
              <a:t>{</a:t>
            </a:r>
          </a:p>
          <a:p>
            <a:pPr marL="400050" lvl="1" indent="0">
              <a:buFont typeface="Arial" panose="020B0604020202020204" pitchFamily="34" charset="0"/>
              <a:buNone/>
            </a:pPr>
            <a:r>
              <a:rPr lang="en-CA" smtClean="0">
                <a:solidFill>
                  <a:srgbClr val="0000FF"/>
                </a:solidFill>
                <a:latin typeface="Consolas"/>
              </a:rPr>
              <a:t>public</a:t>
            </a:r>
            <a:r>
              <a:rPr lang="en-CA" smtClean="0">
                <a:solidFill>
                  <a:prstClr val="black"/>
                </a:solidFill>
                <a:latin typeface="Consolas"/>
              </a:rPr>
              <a:t> </a:t>
            </a:r>
            <a:r>
              <a:rPr lang="en-CA" smtClean="0">
                <a:solidFill>
                  <a:srgbClr val="0000FF"/>
                </a:solidFill>
                <a:latin typeface="Consolas"/>
              </a:rPr>
              <a:t>string</a:t>
            </a:r>
            <a:r>
              <a:rPr lang="en-CA" smtClean="0">
                <a:solidFill>
                  <a:prstClr val="black"/>
                </a:solidFill>
                <a:latin typeface="Consolas"/>
              </a:rPr>
              <a:t> Address { </a:t>
            </a:r>
            <a:r>
              <a:rPr lang="en-CA" smtClean="0">
                <a:solidFill>
                  <a:srgbClr val="0000FF"/>
                </a:solidFill>
                <a:latin typeface="Consolas"/>
              </a:rPr>
              <a:t>get</a:t>
            </a:r>
            <a:r>
              <a:rPr lang="en-CA" smtClean="0">
                <a:solidFill>
                  <a:prstClr val="black"/>
                </a:solidFill>
                <a:latin typeface="Consolas"/>
              </a:rPr>
              <a:t>; </a:t>
            </a:r>
            <a:r>
              <a:rPr lang="en-CA" smtClean="0">
                <a:solidFill>
                  <a:srgbClr val="0000FF"/>
                </a:solidFill>
                <a:latin typeface="Consolas"/>
              </a:rPr>
              <a:t>set</a:t>
            </a:r>
            <a:r>
              <a:rPr lang="en-CA" smtClean="0">
                <a:solidFill>
                  <a:prstClr val="black"/>
                </a:solidFill>
                <a:latin typeface="Consolas"/>
              </a:rPr>
              <a:t>; }</a:t>
            </a:r>
          </a:p>
          <a:p>
            <a:pPr marL="0" indent="0">
              <a:buFont typeface="Arial" panose="020B0604020202020204" pitchFamily="34" charset="0"/>
              <a:buNone/>
            </a:pPr>
            <a:r>
              <a:rPr lang="en-CA" sz="2400" smtClean="0">
                <a:solidFill>
                  <a:prstClr val="black"/>
                </a:solidFill>
                <a:latin typeface="Consolas"/>
              </a:rPr>
              <a:t>}</a:t>
            </a:r>
            <a:endParaRPr lang="en-CA" sz="2400" dirty="0"/>
          </a:p>
        </p:txBody>
      </p:sp>
      <p:sp>
        <p:nvSpPr>
          <p:cNvPr id="7" name="TextBox 6"/>
          <p:cNvSpPr txBox="1"/>
          <p:nvPr/>
        </p:nvSpPr>
        <p:spPr>
          <a:xfrm rot="18756098">
            <a:off x="2948728" y="2012236"/>
            <a:ext cx="2667000" cy="1107996"/>
          </a:xfrm>
          <a:prstGeom prst="rect">
            <a:avLst/>
          </a:prstGeom>
          <a:noFill/>
        </p:spPr>
        <p:txBody>
          <a:bodyPr wrap="square" rtlCol="0">
            <a:spAutoFit/>
          </a:bodyPr>
          <a:lstStyle/>
          <a:p>
            <a:r>
              <a:rPr lang="en-US" sz="6600" b="1" dirty="0" smtClean="0">
                <a:solidFill>
                  <a:srgbClr val="FF0000"/>
                </a:solidFill>
              </a:rPr>
              <a:t>Yuck!</a:t>
            </a:r>
            <a:endParaRPr lang="en-CA" sz="6600" b="1" dirty="0">
              <a:solidFill>
                <a:srgbClr val="FF0000"/>
              </a:solidFill>
            </a:endParaRPr>
          </a:p>
        </p:txBody>
      </p:sp>
    </p:spTree>
    <p:extLst>
      <p:ext uri="{BB962C8B-B14F-4D97-AF65-F5344CB8AC3E}">
        <p14:creationId xmlns:p14="http://schemas.microsoft.com/office/powerpoint/2010/main" val="212896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CQS in code: BETTER</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CA" sz="3300" dirty="0" smtClean="0">
                <a:solidFill>
                  <a:srgbClr val="0000FF"/>
                </a:solidFill>
                <a:latin typeface="Consolas"/>
              </a:rPr>
              <a:t>public</a:t>
            </a:r>
            <a:r>
              <a:rPr lang="en-CA" sz="3300" dirty="0">
                <a:solidFill>
                  <a:prstClr val="black"/>
                </a:solidFill>
                <a:latin typeface="Consolas"/>
              </a:rPr>
              <a:t> </a:t>
            </a:r>
            <a:r>
              <a:rPr lang="en-CA" sz="3300" dirty="0" smtClean="0">
                <a:solidFill>
                  <a:srgbClr val="0000FF"/>
                </a:solidFill>
                <a:latin typeface="Consolas"/>
              </a:rPr>
              <a:t>class</a:t>
            </a:r>
            <a:r>
              <a:rPr lang="en-CA" sz="3300" dirty="0">
                <a:solidFill>
                  <a:prstClr val="black"/>
                </a:solidFill>
                <a:latin typeface="Consolas"/>
              </a:rPr>
              <a:t> </a:t>
            </a:r>
            <a:r>
              <a:rPr lang="en-CA" sz="3300" dirty="0" smtClean="0">
                <a:solidFill>
                  <a:srgbClr val="2B91AF"/>
                </a:solidFill>
                <a:latin typeface="Consolas"/>
              </a:rPr>
              <a:t>Entity</a:t>
            </a:r>
            <a:endParaRPr lang="en-CA" sz="3300" dirty="0">
              <a:solidFill>
                <a:prstClr val="black"/>
              </a:solidFill>
              <a:latin typeface="Consolas"/>
            </a:endParaRPr>
          </a:p>
          <a:p>
            <a:pPr marL="0" indent="0">
              <a:buNone/>
            </a:pPr>
            <a:r>
              <a:rPr lang="en-CA" sz="3300" dirty="0">
                <a:solidFill>
                  <a:prstClr val="black"/>
                </a:solidFill>
                <a:latin typeface="Consolas"/>
              </a:rPr>
              <a:t>{</a:t>
            </a:r>
          </a:p>
          <a:p>
            <a:pPr marL="400050" lvl="1" indent="0">
              <a:buNone/>
            </a:pPr>
            <a:r>
              <a:rPr lang="en-CA" sz="3300" dirty="0" smtClean="0">
                <a:solidFill>
                  <a:srgbClr val="008000"/>
                </a:solidFill>
                <a:latin typeface="Consolas"/>
              </a:rPr>
              <a:t>//...</a:t>
            </a:r>
            <a:endParaRPr lang="en-CA" sz="3300" dirty="0">
              <a:solidFill>
                <a:prstClr val="black"/>
              </a:solidFill>
              <a:latin typeface="Consolas"/>
            </a:endParaRPr>
          </a:p>
          <a:p>
            <a:pPr marL="400050" lvl="1" indent="0">
              <a:buNone/>
            </a:pPr>
            <a:r>
              <a:rPr lang="en-CA" sz="3300" dirty="0" smtClean="0">
                <a:solidFill>
                  <a:srgbClr val="0000FF"/>
                </a:solidFill>
                <a:latin typeface="Consolas"/>
              </a:rPr>
              <a:t>public</a:t>
            </a:r>
            <a:r>
              <a:rPr lang="en-CA" sz="3300" dirty="0">
                <a:solidFill>
                  <a:prstClr val="black"/>
                </a:solidFill>
                <a:latin typeface="Consolas"/>
              </a:rPr>
              <a:t> </a:t>
            </a:r>
            <a:r>
              <a:rPr lang="en-CA" sz="3300" dirty="0" smtClean="0">
                <a:solidFill>
                  <a:srgbClr val="0000FF"/>
                </a:solidFill>
                <a:latin typeface="Consolas"/>
              </a:rPr>
              <a:t>void</a:t>
            </a:r>
            <a:r>
              <a:rPr lang="en-CA" sz="3300" dirty="0">
                <a:solidFill>
                  <a:prstClr val="black"/>
                </a:solidFill>
                <a:latin typeface="Consolas"/>
              </a:rPr>
              <a:t> Move(</a:t>
            </a:r>
            <a:r>
              <a:rPr lang="en-CA" sz="3300" dirty="0" smtClean="0">
                <a:solidFill>
                  <a:srgbClr val="0000FF"/>
                </a:solidFill>
                <a:latin typeface="Consolas"/>
              </a:rPr>
              <a:t>string</a:t>
            </a:r>
            <a:r>
              <a:rPr lang="en-CA" sz="3300" dirty="0">
                <a:solidFill>
                  <a:prstClr val="black"/>
                </a:solidFill>
                <a:latin typeface="Consolas"/>
              </a:rPr>
              <a:t> </a:t>
            </a:r>
            <a:r>
              <a:rPr lang="en-CA" sz="3300" dirty="0" err="1">
                <a:solidFill>
                  <a:prstClr val="black"/>
                </a:solidFill>
                <a:latin typeface="Consolas"/>
              </a:rPr>
              <a:t>newAddress</a:t>
            </a:r>
            <a:r>
              <a:rPr lang="en-CA" sz="3300" dirty="0">
                <a:solidFill>
                  <a:prstClr val="black"/>
                </a:solidFill>
                <a:latin typeface="Consolas"/>
              </a:rPr>
              <a:t>)</a:t>
            </a:r>
          </a:p>
          <a:p>
            <a:pPr marL="400050" lvl="1" indent="0">
              <a:buNone/>
            </a:pPr>
            <a:r>
              <a:rPr lang="en-CA" sz="3300" dirty="0">
                <a:solidFill>
                  <a:prstClr val="black"/>
                </a:solidFill>
                <a:latin typeface="Consolas"/>
              </a:rPr>
              <a:t>{</a:t>
            </a:r>
          </a:p>
          <a:p>
            <a:pPr marL="400050" lvl="1" indent="0">
              <a:buNone/>
            </a:pPr>
            <a:r>
              <a:rPr lang="en-CA" sz="3300" dirty="0" smtClean="0">
                <a:solidFill>
                  <a:srgbClr val="008000"/>
                </a:solidFill>
                <a:latin typeface="Consolas"/>
              </a:rPr>
              <a:t>//changes state</a:t>
            </a:r>
            <a:endParaRPr lang="en-CA" sz="3300" dirty="0">
              <a:solidFill>
                <a:prstClr val="black"/>
              </a:solidFill>
              <a:latin typeface="Consolas"/>
            </a:endParaRPr>
          </a:p>
          <a:p>
            <a:pPr marL="400050" lvl="1" indent="0">
              <a:buNone/>
            </a:pPr>
            <a:r>
              <a:rPr lang="en-CA" sz="3300" dirty="0">
                <a:solidFill>
                  <a:prstClr val="black"/>
                </a:solidFill>
                <a:latin typeface="Consolas"/>
              </a:rPr>
              <a:t>}</a:t>
            </a:r>
          </a:p>
          <a:p>
            <a:pPr marL="400050" lvl="1" indent="0">
              <a:buNone/>
            </a:pPr>
            <a:endParaRPr lang="en-CA" sz="3300" dirty="0">
              <a:solidFill>
                <a:prstClr val="black"/>
              </a:solidFill>
              <a:latin typeface="Consolas"/>
            </a:endParaRPr>
          </a:p>
          <a:p>
            <a:pPr marL="400050" lvl="1" indent="0">
              <a:buNone/>
            </a:pPr>
            <a:r>
              <a:rPr lang="en-CA" sz="3300" dirty="0" smtClean="0">
                <a:solidFill>
                  <a:srgbClr val="0000FF"/>
                </a:solidFill>
                <a:latin typeface="Consolas"/>
              </a:rPr>
              <a:t>public</a:t>
            </a:r>
            <a:r>
              <a:rPr lang="en-CA" sz="3300" dirty="0">
                <a:solidFill>
                  <a:prstClr val="black"/>
                </a:solidFill>
                <a:latin typeface="Consolas"/>
              </a:rPr>
              <a:t> </a:t>
            </a:r>
            <a:r>
              <a:rPr lang="en-CA" sz="3300" dirty="0" smtClean="0">
                <a:solidFill>
                  <a:srgbClr val="0000FF"/>
                </a:solidFill>
                <a:latin typeface="Consolas"/>
              </a:rPr>
              <a:t>string</a:t>
            </a:r>
            <a:r>
              <a:rPr lang="en-CA" sz="3300" dirty="0">
                <a:solidFill>
                  <a:prstClr val="black"/>
                </a:solidFill>
                <a:latin typeface="Consolas"/>
              </a:rPr>
              <a:t> </a:t>
            </a:r>
            <a:r>
              <a:rPr lang="en-CA" sz="3300" dirty="0" err="1">
                <a:solidFill>
                  <a:prstClr val="black"/>
                </a:solidFill>
                <a:latin typeface="Consolas"/>
              </a:rPr>
              <a:t>GetAddress</a:t>
            </a:r>
            <a:r>
              <a:rPr lang="en-CA" sz="3300" dirty="0">
                <a:solidFill>
                  <a:prstClr val="black"/>
                </a:solidFill>
                <a:latin typeface="Consolas"/>
              </a:rPr>
              <a:t>()</a:t>
            </a:r>
          </a:p>
          <a:p>
            <a:pPr marL="400050" lvl="1" indent="0">
              <a:buNone/>
            </a:pPr>
            <a:r>
              <a:rPr lang="en-CA" sz="3300" dirty="0">
                <a:solidFill>
                  <a:prstClr val="black"/>
                </a:solidFill>
                <a:latin typeface="Consolas"/>
              </a:rPr>
              <a:t>{</a:t>
            </a:r>
          </a:p>
          <a:p>
            <a:pPr marL="400050" lvl="1" indent="0">
              <a:buNone/>
            </a:pPr>
            <a:r>
              <a:rPr lang="en-CA" sz="3300" dirty="0" smtClean="0">
                <a:solidFill>
                  <a:srgbClr val="008000"/>
                </a:solidFill>
                <a:latin typeface="Consolas"/>
              </a:rPr>
              <a:t>//queries state</a:t>
            </a:r>
            <a:endParaRPr lang="en-CA" sz="3300" dirty="0">
              <a:solidFill>
                <a:prstClr val="black"/>
              </a:solidFill>
              <a:latin typeface="Consolas"/>
            </a:endParaRPr>
          </a:p>
          <a:p>
            <a:pPr marL="400050" lvl="1" indent="0">
              <a:buNone/>
            </a:pPr>
            <a:r>
              <a:rPr lang="en-CA" sz="3300" dirty="0">
                <a:solidFill>
                  <a:prstClr val="black"/>
                </a:solidFill>
                <a:latin typeface="Consolas"/>
              </a:rPr>
              <a:t>}</a:t>
            </a:r>
          </a:p>
          <a:p>
            <a:pPr marL="0" indent="0">
              <a:buNone/>
            </a:pPr>
            <a:r>
              <a:rPr lang="en-CA" sz="3300" dirty="0">
                <a:solidFill>
                  <a:prstClr val="black"/>
                </a:solidFill>
                <a:latin typeface="Consolas"/>
              </a:rPr>
              <a:t>}</a:t>
            </a:r>
          </a:p>
          <a:p>
            <a:pPr marL="0" indent="0">
              <a:buNone/>
            </a:pPr>
            <a:endParaRPr lang="en-US" dirty="0"/>
          </a:p>
        </p:txBody>
      </p:sp>
    </p:spTree>
    <p:extLst>
      <p:ext uri="{BB962C8B-B14F-4D97-AF65-F5344CB8AC3E}">
        <p14:creationId xmlns:p14="http://schemas.microsoft.com/office/powerpoint/2010/main" val="3610485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CQRS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26621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CQRS?</a:t>
            </a:r>
            <a:endParaRPr lang="en-US" dirty="0"/>
          </a:p>
        </p:txBody>
      </p:sp>
      <p:sp>
        <p:nvSpPr>
          <p:cNvPr id="3" name="Content Placeholder 2"/>
          <p:cNvSpPr>
            <a:spLocks noGrp="1"/>
          </p:cNvSpPr>
          <p:nvPr>
            <p:ph idx="1"/>
          </p:nvPr>
        </p:nvSpPr>
        <p:spPr/>
        <p:txBody>
          <a:bodyPr>
            <a:normAutofit lnSpcReduction="10000"/>
          </a:bodyPr>
          <a:lstStyle/>
          <a:p>
            <a:r>
              <a:rPr lang="en-US" dirty="0" smtClean="0"/>
              <a:t>CQRS: Command &amp; Query Responsibility Segregation</a:t>
            </a:r>
            <a:br>
              <a:rPr lang="en-US" dirty="0" smtClean="0"/>
            </a:br>
            <a:r>
              <a:rPr lang="en-US" dirty="0" smtClean="0"/>
              <a:t/>
            </a:r>
            <a:br>
              <a:rPr lang="en-US" dirty="0" smtClean="0"/>
            </a:br>
            <a:r>
              <a:rPr lang="en-US" i="1" dirty="0" smtClean="0"/>
              <a:t>“Two objects where there once was one”</a:t>
            </a:r>
            <a:br>
              <a:rPr lang="en-US" i="1" dirty="0" smtClean="0"/>
            </a:br>
            <a:endParaRPr lang="en-US" i="1" dirty="0" smtClean="0"/>
          </a:p>
          <a:p>
            <a:r>
              <a:rPr lang="en-US" dirty="0" smtClean="0"/>
              <a:t>Command </a:t>
            </a:r>
            <a:r>
              <a:rPr lang="en-US" i="1" dirty="0" smtClean="0">
                <a:solidFill>
                  <a:srgbClr val="C00000"/>
                </a:solidFill>
              </a:rPr>
              <a:t>objects</a:t>
            </a:r>
            <a:r>
              <a:rPr lang="en-US" dirty="0" smtClean="0">
                <a:solidFill>
                  <a:srgbClr val="C00000"/>
                </a:solidFill>
              </a:rPr>
              <a:t> </a:t>
            </a:r>
            <a:r>
              <a:rPr lang="en-US" dirty="0" smtClean="0"/>
              <a:t>change state</a:t>
            </a:r>
          </a:p>
          <a:p>
            <a:r>
              <a:rPr lang="en-US" dirty="0" smtClean="0"/>
              <a:t>Query </a:t>
            </a:r>
            <a:r>
              <a:rPr lang="en-US" i="1" dirty="0" smtClean="0">
                <a:solidFill>
                  <a:srgbClr val="C00000"/>
                </a:solidFill>
              </a:rPr>
              <a:t>objects</a:t>
            </a:r>
            <a:r>
              <a:rPr lang="en-US" dirty="0" smtClean="0">
                <a:solidFill>
                  <a:srgbClr val="C00000"/>
                </a:solidFill>
              </a:rPr>
              <a:t> </a:t>
            </a:r>
            <a:r>
              <a:rPr lang="en-US" dirty="0" smtClean="0"/>
              <a:t>read state</a:t>
            </a:r>
          </a:p>
          <a:p>
            <a:r>
              <a:rPr lang="en-US" dirty="0" smtClean="0"/>
              <a:t>Two</a:t>
            </a:r>
            <a:r>
              <a:rPr lang="en-US" dirty="0" smtClean="0"/>
              <a:t> objects represented in code </a:t>
            </a:r>
          </a:p>
          <a:p>
            <a:pPr lvl="1"/>
            <a:r>
              <a:rPr lang="en-US" dirty="0" smtClean="0"/>
              <a:t>One </a:t>
            </a:r>
            <a:r>
              <a:rPr lang="en-US" dirty="0" smtClean="0"/>
              <a:t>for state change </a:t>
            </a:r>
          </a:p>
          <a:p>
            <a:pPr lvl="1"/>
            <a:r>
              <a:rPr lang="en-US" dirty="0" smtClean="0"/>
              <a:t>One for </a:t>
            </a:r>
            <a:r>
              <a:rPr lang="en-US" dirty="0" smtClean="0"/>
              <a:t>querying data</a:t>
            </a:r>
          </a:p>
          <a:p>
            <a:r>
              <a:rPr lang="en-US" dirty="0" smtClean="0"/>
              <a:t>Decoupled model for different concerns</a:t>
            </a:r>
          </a:p>
        </p:txBody>
      </p:sp>
    </p:spTree>
    <p:extLst>
      <p:ext uri="{BB962C8B-B14F-4D97-AF65-F5344CB8AC3E}">
        <p14:creationId xmlns:p14="http://schemas.microsoft.com/office/powerpoint/2010/main" val="40363012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CQRS in code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CA" dirty="0" smtClean="0">
                <a:solidFill>
                  <a:srgbClr val="0000FF"/>
                </a:solidFill>
                <a:latin typeface="Consolas"/>
              </a:rPr>
              <a:t>public</a:t>
            </a:r>
            <a:r>
              <a:rPr lang="en-CA" dirty="0">
                <a:solidFill>
                  <a:prstClr val="black"/>
                </a:solidFill>
                <a:latin typeface="Consolas"/>
              </a:rPr>
              <a:t> </a:t>
            </a:r>
            <a:r>
              <a:rPr lang="en-CA" dirty="0" smtClean="0">
                <a:solidFill>
                  <a:srgbClr val="0000FF"/>
                </a:solidFill>
                <a:latin typeface="Consolas"/>
              </a:rPr>
              <a:t>class</a:t>
            </a:r>
            <a:r>
              <a:rPr lang="en-CA" dirty="0">
                <a:solidFill>
                  <a:prstClr val="black"/>
                </a:solidFill>
                <a:latin typeface="Consolas"/>
              </a:rPr>
              <a:t> </a:t>
            </a:r>
            <a:r>
              <a:rPr lang="en-CA" dirty="0" err="1" smtClean="0">
                <a:solidFill>
                  <a:srgbClr val="2B91AF"/>
                </a:solidFill>
                <a:latin typeface="Consolas"/>
              </a:rPr>
              <a:t>UserWriteService</a:t>
            </a:r>
            <a:endParaRPr lang="en-CA" dirty="0">
              <a:solidFill>
                <a:prstClr val="black"/>
              </a:solidFill>
              <a:latin typeface="Consolas"/>
            </a:endParaRPr>
          </a:p>
          <a:p>
            <a:pPr marL="0" indent="0">
              <a:buNone/>
            </a:pPr>
            <a:r>
              <a:rPr lang="en-CA" dirty="0">
                <a:solidFill>
                  <a:prstClr val="black"/>
                </a:solidFill>
                <a:latin typeface="Consolas"/>
              </a:rPr>
              <a:t>{</a:t>
            </a:r>
          </a:p>
          <a:p>
            <a:pPr marL="400050" lvl="1" indent="0">
              <a:buNone/>
            </a:pPr>
            <a:r>
              <a:rPr lang="en-CA" dirty="0" smtClean="0">
                <a:solidFill>
                  <a:srgbClr val="008000"/>
                </a:solidFill>
                <a:latin typeface="Consolas"/>
              </a:rPr>
              <a:t>// Commands</a:t>
            </a:r>
            <a:endParaRPr lang="en-CA" dirty="0">
              <a:solidFill>
                <a:prstClr val="black"/>
              </a:solidFill>
              <a:latin typeface="Consolas"/>
            </a:endParaRPr>
          </a:p>
          <a:p>
            <a:pPr marL="400050" lvl="1" indent="0">
              <a:buNone/>
            </a:pPr>
            <a:r>
              <a:rPr lang="en-CA" dirty="0" smtClean="0">
                <a:solidFill>
                  <a:srgbClr val="0000FF"/>
                </a:solidFill>
                <a:latin typeface="Consolas"/>
              </a:rPr>
              <a:t>public</a:t>
            </a:r>
            <a:r>
              <a:rPr lang="en-CA" dirty="0">
                <a:solidFill>
                  <a:prstClr val="black"/>
                </a:solidFill>
                <a:latin typeface="Consolas"/>
              </a:rPr>
              <a:t> </a:t>
            </a:r>
            <a:r>
              <a:rPr lang="en-CA" dirty="0" smtClean="0">
                <a:solidFill>
                  <a:srgbClr val="0000FF"/>
                </a:solidFill>
                <a:latin typeface="Consolas"/>
              </a:rPr>
              <a:t>void</a:t>
            </a:r>
            <a:r>
              <a:rPr lang="en-CA" dirty="0">
                <a:solidFill>
                  <a:prstClr val="black"/>
                </a:solidFill>
                <a:latin typeface="Consolas"/>
              </a:rPr>
              <a:t> Move(</a:t>
            </a:r>
            <a:r>
              <a:rPr lang="en-CA" dirty="0" smtClean="0">
                <a:solidFill>
                  <a:srgbClr val="2B91AF"/>
                </a:solidFill>
                <a:latin typeface="Consolas"/>
              </a:rPr>
              <a:t>User</a:t>
            </a:r>
            <a:r>
              <a:rPr lang="en-CA" dirty="0">
                <a:solidFill>
                  <a:prstClr val="black"/>
                </a:solidFill>
                <a:latin typeface="Consolas"/>
              </a:rPr>
              <a:t> </a:t>
            </a:r>
            <a:r>
              <a:rPr lang="en-CA" dirty="0" err="1">
                <a:solidFill>
                  <a:prstClr val="black"/>
                </a:solidFill>
                <a:latin typeface="Consolas"/>
              </a:rPr>
              <a:t>user</a:t>
            </a:r>
            <a:r>
              <a:rPr lang="en-CA" dirty="0">
                <a:solidFill>
                  <a:prstClr val="black"/>
                </a:solidFill>
                <a:latin typeface="Consolas"/>
              </a:rPr>
              <a:t>, </a:t>
            </a:r>
            <a:r>
              <a:rPr lang="en-CA" dirty="0" smtClean="0">
                <a:solidFill>
                  <a:srgbClr val="0000FF"/>
                </a:solidFill>
                <a:latin typeface="Consolas"/>
              </a:rPr>
              <a:t>string</a:t>
            </a:r>
            <a:r>
              <a:rPr lang="en-CA" dirty="0">
                <a:solidFill>
                  <a:prstClr val="black"/>
                </a:solidFill>
                <a:latin typeface="Consolas"/>
              </a:rPr>
              <a:t> </a:t>
            </a:r>
            <a:r>
              <a:rPr lang="en-CA" dirty="0" err="1">
                <a:solidFill>
                  <a:prstClr val="black"/>
                </a:solidFill>
                <a:latin typeface="Consolas"/>
              </a:rPr>
              <a:t>newAddress</a:t>
            </a:r>
            <a:r>
              <a:rPr lang="en-CA" dirty="0">
                <a:solidFill>
                  <a:prstClr val="black"/>
                </a:solidFill>
                <a:latin typeface="Consolas"/>
              </a:rPr>
              <a:t>);</a:t>
            </a:r>
          </a:p>
          <a:p>
            <a:pPr marL="400050" lvl="1" indent="0">
              <a:buNone/>
            </a:pPr>
            <a:r>
              <a:rPr lang="en-CA" dirty="0" smtClean="0">
                <a:solidFill>
                  <a:srgbClr val="008000"/>
                </a:solidFill>
                <a:latin typeface="Consolas"/>
              </a:rPr>
              <a:t>//...</a:t>
            </a:r>
            <a:endParaRPr lang="en-CA" dirty="0">
              <a:solidFill>
                <a:prstClr val="black"/>
              </a:solidFill>
              <a:latin typeface="Consolas"/>
            </a:endParaRPr>
          </a:p>
          <a:p>
            <a:pPr marL="0" indent="0">
              <a:buNone/>
            </a:pPr>
            <a:r>
              <a:rPr lang="en-CA" dirty="0">
                <a:solidFill>
                  <a:prstClr val="black"/>
                </a:solidFill>
                <a:latin typeface="Consolas"/>
              </a:rPr>
              <a:t>}</a:t>
            </a:r>
          </a:p>
          <a:p>
            <a:pPr marL="0" indent="0">
              <a:buNone/>
            </a:pPr>
            <a:r>
              <a:rPr lang="en-CA" dirty="0">
                <a:solidFill>
                  <a:prstClr val="black"/>
                </a:solidFill>
                <a:latin typeface="Consolas"/>
              </a:rPr>
              <a:t> </a:t>
            </a:r>
          </a:p>
          <a:p>
            <a:pPr marL="0" indent="0">
              <a:buNone/>
            </a:pPr>
            <a:r>
              <a:rPr lang="en-CA" dirty="0" smtClean="0">
                <a:solidFill>
                  <a:srgbClr val="0000FF"/>
                </a:solidFill>
                <a:latin typeface="Consolas"/>
              </a:rPr>
              <a:t>public</a:t>
            </a:r>
            <a:r>
              <a:rPr lang="en-CA" dirty="0">
                <a:solidFill>
                  <a:prstClr val="black"/>
                </a:solidFill>
                <a:latin typeface="Consolas"/>
              </a:rPr>
              <a:t> </a:t>
            </a:r>
            <a:r>
              <a:rPr lang="en-CA" dirty="0" smtClean="0">
                <a:solidFill>
                  <a:srgbClr val="0000FF"/>
                </a:solidFill>
                <a:latin typeface="Consolas"/>
              </a:rPr>
              <a:t>class</a:t>
            </a:r>
            <a:r>
              <a:rPr lang="en-CA" dirty="0">
                <a:solidFill>
                  <a:prstClr val="black"/>
                </a:solidFill>
                <a:latin typeface="Consolas"/>
              </a:rPr>
              <a:t> </a:t>
            </a:r>
            <a:r>
              <a:rPr lang="en-CA" dirty="0" err="1" smtClean="0">
                <a:solidFill>
                  <a:srgbClr val="2B91AF"/>
                </a:solidFill>
                <a:latin typeface="Consolas"/>
              </a:rPr>
              <a:t>UserReadService</a:t>
            </a:r>
            <a:endParaRPr lang="en-CA" dirty="0">
              <a:solidFill>
                <a:prstClr val="black"/>
              </a:solidFill>
              <a:latin typeface="Consolas"/>
            </a:endParaRPr>
          </a:p>
          <a:p>
            <a:pPr marL="0" indent="0">
              <a:buNone/>
            </a:pPr>
            <a:r>
              <a:rPr lang="en-CA" dirty="0">
                <a:solidFill>
                  <a:prstClr val="black"/>
                </a:solidFill>
                <a:latin typeface="Consolas"/>
              </a:rPr>
              <a:t>{</a:t>
            </a:r>
          </a:p>
          <a:p>
            <a:pPr marL="400050" lvl="1" indent="0">
              <a:buNone/>
            </a:pPr>
            <a:r>
              <a:rPr lang="en-CA" dirty="0" smtClean="0">
                <a:solidFill>
                  <a:srgbClr val="008000"/>
                </a:solidFill>
                <a:latin typeface="Consolas"/>
              </a:rPr>
              <a:t>// Queries</a:t>
            </a:r>
            <a:endParaRPr lang="en-CA" dirty="0">
              <a:solidFill>
                <a:prstClr val="black"/>
              </a:solidFill>
              <a:latin typeface="Consolas"/>
            </a:endParaRPr>
          </a:p>
          <a:p>
            <a:pPr marL="400050" lvl="1" indent="0">
              <a:buNone/>
            </a:pPr>
            <a:r>
              <a:rPr lang="en-CA" dirty="0" smtClean="0">
                <a:solidFill>
                  <a:srgbClr val="0000FF"/>
                </a:solidFill>
                <a:latin typeface="Consolas"/>
              </a:rPr>
              <a:t>public</a:t>
            </a:r>
            <a:r>
              <a:rPr lang="en-CA" dirty="0">
                <a:solidFill>
                  <a:prstClr val="black"/>
                </a:solidFill>
                <a:latin typeface="Consolas"/>
              </a:rPr>
              <a:t> </a:t>
            </a:r>
            <a:r>
              <a:rPr lang="en-CA" dirty="0" smtClean="0">
                <a:solidFill>
                  <a:srgbClr val="2B91AF"/>
                </a:solidFill>
                <a:latin typeface="Consolas"/>
              </a:rPr>
              <a:t>User</a:t>
            </a:r>
            <a:r>
              <a:rPr lang="en-CA" dirty="0">
                <a:solidFill>
                  <a:prstClr val="black"/>
                </a:solidFill>
                <a:latin typeface="Consolas"/>
              </a:rPr>
              <a:t> </a:t>
            </a:r>
            <a:r>
              <a:rPr lang="en-CA" dirty="0" err="1">
                <a:solidFill>
                  <a:prstClr val="black"/>
                </a:solidFill>
                <a:latin typeface="Consolas"/>
              </a:rPr>
              <a:t>GetUser</a:t>
            </a:r>
            <a:r>
              <a:rPr lang="en-CA" dirty="0">
                <a:solidFill>
                  <a:prstClr val="black"/>
                </a:solidFill>
                <a:latin typeface="Consolas"/>
              </a:rPr>
              <a:t>(</a:t>
            </a:r>
            <a:r>
              <a:rPr lang="en-CA" dirty="0" err="1" smtClean="0">
                <a:solidFill>
                  <a:srgbClr val="0000FF"/>
                </a:solidFill>
                <a:latin typeface="Consolas"/>
              </a:rPr>
              <a:t>int</a:t>
            </a:r>
            <a:r>
              <a:rPr lang="en-CA" dirty="0">
                <a:solidFill>
                  <a:prstClr val="black"/>
                </a:solidFill>
                <a:latin typeface="Consolas"/>
              </a:rPr>
              <a:t> </a:t>
            </a:r>
            <a:r>
              <a:rPr lang="en-CA" dirty="0" err="1">
                <a:solidFill>
                  <a:prstClr val="black"/>
                </a:solidFill>
                <a:latin typeface="Consolas"/>
              </a:rPr>
              <a:t>userId</a:t>
            </a:r>
            <a:r>
              <a:rPr lang="en-CA" dirty="0">
                <a:solidFill>
                  <a:prstClr val="black"/>
                </a:solidFill>
                <a:latin typeface="Consolas"/>
              </a:rPr>
              <a:t>);</a:t>
            </a:r>
          </a:p>
          <a:p>
            <a:pPr marL="400050" lvl="1" indent="0">
              <a:buNone/>
            </a:pPr>
            <a:r>
              <a:rPr lang="en-CA" dirty="0" smtClean="0">
                <a:solidFill>
                  <a:srgbClr val="008000"/>
                </a:solidFill>
                <a:latin typeface="Consolas"/>
              </a:rPr>
              <a:t>//...</a:t>
            </a:r>
            <a:endParaRPr lang="en-CA" dirty="0">
              <a:solidFill>
                <a:prstClr val="black"/>
              </a:solidFill>
              <a:latin typeface="Consolas"/>
            </a:endParaRPr>
          </a:p>
          <a:p>
            <a:pPr marL="0" indent="0">
              <a:buNone/>
            </a:pPr>
            <a:r>
              <a:rPr lang="en-CA" dirty="0">
                <a:solidFill>
                  <a:prstClr val="black"/>
                </a:solidFill>
                <a:latin typeface="Consolas"/>
              </a:rPr>
              <a:t>}</a:t>
            </a:r>
          </a:p>
          <a:p>
            <a:pPr marL="0" indent="0">
              <a:buNone/>
            </a:pPr>
            <a:endParaRPr lang="en-US" dirty="0"/>
          </a:p>
        </p:txBody>
      </p:sp>
    </p:spTree>
    <p:extLst>
      <p:ext uri="{BB962C8B-B14F-4D97-AF65-F5344CB8AC3E}">
        <p14:creationId xmlns:p14="http://schemas.microsoft.com/office/powerpoint/2010/main" val="37172748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Segregation opens doors</a:t>
            </a:r>
            <a:endParaRPr lang="en-US" dirty="0"/>
          </a:p>
        </p:txBody>
      </p:sp>
      <p:sp>
        <p:nvSpPr>
          <p:cNvPr id="3" name="Content Placeholder 2"/>
          <p:cNvSpPr>
            <a:spLocks noGrp="1"/>
          </p:cNvSpPr>
          <p:nvPr>
            <p:ph idx="1"/>
          </p:nvPr>
        </p:nvSpPr>
        <p:spPr/>
        <p:txBody>
          <a:bodyPr/>
          <a:lstStyle/>
          <a:p>
            <a:r>
              <a:rPr lang="en-US" dirty="0" smtClean="0"/>
              <a:t>Scale reads from writes independently</a:t>
            </a:r>
          </a:p>
          <a:p>
            <a:r>
              <a:rPr lang="en-US" dirty="0" smtClean="0"/>
              <a:t>Decouple read model from write model </a:t>
            </a:r>
          </a:p>
          <a:p>
            <a:pPr lvl="1"/>
            <a:r>
              <a:rPr lang="en-US" dirty="0" smtClean="0"/>
              <a:t>Different data shapes</a:t>
            </a:r>
          </a:p>
          <a:p>
            <a:pPr lvl="1"/>
            <a:r>
              <a:rPr lang="en-US" dirty="0" smtClean="0"/>
              <a:t>Flexibility in modeling different concerns</a:t>
            </a:r>
          </a:p>
          <a:p>
            <a:r>
              <a:rPr lang="en-US" dirty="0" smtClean="0"/>
              <a:t>Ability to capture with why the state changed</a:t>
            </a:r>
          </a:p>
          <a:p>
            <a:pPr lvl="1"/>
            <a:r>
              <a:rPr lang="en-US" dirty="0"/>
              <a:t>N</a:t>
            </a:r>
            <a:r>
              <a:rPr lang="en-US" dirty="0" smtClean="0"/>
              <a:t>ot just changing the state</a:t>
            </a:r>
            <a:endParaRPr lang="en-US" dirty="0"/>
          </a:p>
        </p:txBody>
      </p:sp>
    </p:spTree>
    <p:extLst>
      <p:ext uri="{BB962C8B-B14F-4D97-AF65-F5344CB8AC3E}">
        <p14:creationId xmlns:p14="http://schemas.microsoft.com/office/powerpoint/2010/main" val="3383097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C</a:t>
            </a:r>
            <a:r>
              <a:rPr lang="en-US" dirty="0" smtClean="0"/>
              <a:t>QRS: Command</a:t>
            </a:r>
            <a:endParaRPr lang="en-US" dirty="0"/>
          </a:p>
        </p:txBody>
      </p:sp>
      <p:sp>
        <p:nvSpPr>
          <p:cNvPr id="3" name="Content Placeholder 2"/>
          <p:cNvSpPr>
            <a:spLocks noGrp="1"/>
          </p:cNvSpPr>
          <p:nvPr>
            <p:ph idx="1"/>
          </p:nvPr>
        </p:nvSpPr>
        <p:spPr/>
        <p:txBody>
          <a:bodyPr/>
          <a:lstStyle/>
          <a:p>
            <a:r>
              <a:rPr lang="en-US" dirty="0" smtClean="0"/>
              <a:t>Message</a:t>
            </a:r>
          </a:p>
          <a:p>
            <a:r>
              <a:rPr lang="en-US" dirty="0" smtClean="0"/>
              <a:t>Handler changes state</a:t>
            </a:r>
          </a:p>
          <a:p>
            <a:r>
              <a:rPr lang="en-US" dirty="0" smtClean="0"/>
              <a:t>Always returns void (nothing)</a:t>
            </a:r>
          </a:p>
          <a:p>
            <a:r>
              <a:rPr lang="en-US" dirty="0" smtClean="0"/>
              <a:t>Works with business intent, not just a record</a:t>
            </a:r>
          </a:p>
          <a:p>
            <a:r>
              <a:rPr lang="en-US" dirty="0" smtClean="0"/>
              <a:t>Not a CRUD style operation</a:t>
            </a:r>
          </a:p>
        </p:txBody>
      </p:sp>
    </p:spTree>
    <p:extLst>
      <p:ext uri="{BB962C8B-B14F-4D97-AF65-F5344CB8AC3E}">
        <p14:creationId xmlns:p14="http://schemas.microsoft.com/office/powerpoint/2010/main" val="3835023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CQRS: Command in code</a:t>
            </a:r>
            <a:endParaRPr lang="en-US" dirty="0"/>
          </a:p>
        </p:txBody>
      </p:sp>
      <p:sp>
        <p:nvSpPr>
          <p:cNvPr id="3" name="Content Placeholder 2"/>
          <p:cNvSpPr>
            <a:spLocks noGrp="1"/>
          </p:cNvSpPr>
          <p:nvPr>
            <p:ph idx="1"/>
          </p:nvPr>
        </p:nvSpPr>
        <p:spPr/>
        <p:txBody>
          <a:bodyPr/>
          <a:lstStyle/>
          <a:p>
            <a:pPr marL="0" indent="0">
              <a:buNone/>
            </a:pPr>
            <a:r>
              <a:rPr lang="en-CA" dirty="0" smtClean="0">
                <a:solidFill>
                  <a:srgbClr val="0000FF"/>
                </a:solidFill>
                <a:highlight>
                  <a:srgbClr val="FFFFFF"/>
                </a:highlight>
                <a:latin typeface="Consolas"/>
              </a:rPr>
              <a:t>public</a:t>
            </a:r>
            <a:r>
              <a:rPr lang="en-CA" dirty="0" smtClean="0">
                <a:solidFill>
                  <a:srgbClr val="000000"/>
                </a:solidFill>
                <a:highlight>
                  <a:srgbClr val="FFFFFF"/>
                </a:highlight>
                <a:latin typeface="Consolas"/>
              </a:rPr>
              <a:t> </a:t>
            </a:r>
            <a:r>
              <a:rPr lang="en-CA" dirty="0" smtClean="0">
                <a:solidFill>
                  <a:srgbClr val="0000FF"/>
                </a:solidFill>
                <a:highlight>
                  <a:srgbClr val="FFFFFF"/>
                </a:highlight>
                <a:latin typeface="Consolas"/>
              </a:rPr>
              <a:t>class</a:t>
            </a:r>
            <a:r>
              <a:rPr lang="en-CA" dirty="0" smtClean="0">
                <a:solidFill>
                  <a:srgbClr val="000000"/>
                </a:solidFill>
                <a:highlight>
                  <a:srgbClr val="FFFFFF"/>
                </a:highlight>
                <a:latin typeface="Consolas"/>
              </a:rPr>
              <a:t> </a:t>
            </a:r>
            <a:r>
              <a:rPr lang="en-CA" dirty="0" err="1" smtClean="0">
                <a:solidFill>
                  <a:srgbClr val="2B91AF"/>
                </a:solidFill>
                <a:highlight>
                  <a:srgbClr val="FFFFFF"/>
                </a:highlight>
                <a:latin typeface="Consolas"/>
              </a:rPr>
              <a:t>MoveCustomerCommand</a:t>
            </a:r>
            <a:r>
              <a:rPr lang="en-CA" dirty="0" smtClean="0">
                <a:solidFill>
                  <a:srgbClr val="000000"/>
                </a:solidFill>
                <a:highlight>
                  <a:srgbClr val="FFFFFF"/>
                </a:highlight>
                <a:latin typeface="Consolas"/>
              </a:rPr>
              <a:t> : </a:t>
            </a:r>
            <a:r>
              <a:rPr lang="en-CA" dirty="0" smtClean="0">
                <a:solidFill>
                  <a:srgbClr val="2B91AF"/>
                </a:solidFill>
                <a:highlight>
                  <a:srgbClr val="FFFFFF"/>
                </a:highlight>
                <a:latin typeface="Consolas"/>
              </a:rPr>
              <a:t>Command</a:t>
            </a:r>
            <a:endParaRPr lang="en-CA" dirty="0" smtClean="0">
              <a:solidFill>
                <a:srgbClr val="000000"/>
              </a:solidFill>
              <a:highlight>
                <a:srgbClr val="FFFFFF"/>
              </a:highlight>
              <a:latin typeface="Consolas"/>
            </a:endParaRPr>
          </a:p>
          <a:p>
            <a:pPr marL="0" indent="0">
              <a:buNone/>
            </a:pPr>
            <a:r>
              <a:rPr lang="en-CA" dirty="0" smtClean="0">
                <a:solidFill>
                  <a:srgbClr val="000000"/>
                </a:solidFill>
                <a:highlight>
                  <a:srgbClr val="FFFFFF"/>
                </a:highlight>
                <a:latin typeface="Consolas"/>
              </a:rPr>
              <a:t>{</a:t>
            </a:r>
          </a:p>
          <a:p>
            <a:pPr marL="0" indent="0">
              <a:buNone/>
            </a:pPr>
            <a:r>
              <a:rPr lang="en-CA" dirty="0" smtClean="0">
                <a:solidFill>
                  <a:srgbClr val="0000FF"/>
                </a:solidFill>
                <a:highlight>
                  <a:srgbClr val="FFFFFF"/>
                </a:highlight>
                <a:latin typeface="Consolas"/>
              </a:rPr>
              <a:t>	public</a:t>
            </a:r>
            <a:r>
              <a:rPr lang="en-CA" dirty="0" smtClean="0">
                <a:solidFill>
                  <a:srgbClr val="000000"/>
                </a:solidFill>
                <a:highlight>
                  <a:srgbClr val="FFFFFF"/>
                </a:highlight>
                <a:latin typeface="Consolas"/>
              </a:rPr>
              <a:t> </a:t>
            </a:r>
            <a:r>
              <a:rPr lang="en-CA" dirty="0" smtClean="0">
                <a:solidFill>
                  <a:srgbClr val="2B91AF"/>
                </a:solidFill>
                <a:highlight>
                  <a:srgbClr val="FFFFFF"/>
                </a:highlight>
                <a:latin typeface="Consolas"/>
              </a:rPr>
              <a:t>Address</a:t>
            </a:r>
            <a:r>
              <a:rPr lang="en-CA" dirty="0" smtClean="0">
                <a:solidFill>
                  <a:srgbClr val="000000"/>
                </a:solidFill>
                <a:highlight>
                  <a:srgbClr val="FFFFFF"/>
                </a:highlight>
                <a:latin typeface="Consolas"/>
              </a:rPr>
              <a:t> </a:t>
            </a:r>
            <a:r>
              <a:rPr lang="en-CA" dirty="0" err="1" smtClean="0">
                <a:solidFill>
                  <a:srgbClr val="000000"/>
                </a:solidFill>
                <a:highlight>
                  <a:srgbClr val="FFFFFF"/>
                </a:highlight>
                <a:latin typeface="Consolas"/>
              </a:rPr>
              <a:t>NewAddress</a:t>
            </a:r>
            <a:r>
              <a:rPr lang="en-CA" dirty="0" smtClean="0">
                <a:solidFill>
                  <a:srgbClr val="000000"/>
                </a:solidFill>
                <a:highlight>
                  <a:srgbClr val="FFFFFF"/>
                </a:highlight>
                <a:latin typeface="Consolas"/>
              </a:rPr>
              <a:t> { </a:t>
            </a:r>
            <a:r>
              <a:rPr lang="en-CA" dirty="0" smtClean="0">
                <a:solidFill>
                  <a:srgbClr val="0000FF"/>
                </a:solidFill>
                <a:highlight>
                  <a:srgbClr val="FFFFFF"/>
                </a:highlight>
                <a:latin typeface="Consolas"/>
              </a:rPr>
              <a:t>get</a:t>
            </a:r>
            <a:r>
              <a:rPr lang="en-CA" dirty="0" smtClean="0">
                <a:solidFill>
                  <a:srgbClr val="000000"/>
                </a:solidFill>
                <a:highlight>
                  <a:srgbClr val="FFFFFF"/>
                </a:highlight>
                <a:latin typeface="Consolas"/>
              </a:rPr>
              <a:t>; </a:t>
            </a:r>
            <a:r>
              <a:rPr lang="en-CA" dirty="0" smtClean="0">
                <a:solidFill>
                  <a:srgbClr val="0000FF"/>
                </a:solidFill>
                <a:highlight>
                  <a:srgbClr val="FFFFFF"/>
                </a:highlight>
                <a:latin typeface="Consolas"/>
              </a:rPr>
              <a:t>set</a:t>
            </a:r>
            <a:r>
              <a:rPr lang="en-CA" dirty="0" smtClean="0">
                <a:solidFill>
                  <a:srgbClr val="000000"/>
                </a:solidFill>
                <a:highlight>
                  <a:srgbClr val="FFFFFF"/>
                </a:highlight>
                <a:latin typeface="Consolas"/>
              </a:rPr>
              <a:t>; }</a:t>
            </a:r>
          </a:p>
          <a:p>
            <a:pPr marL="0" indent="0">
              <a:buNone/>
            </a:pPr>
            <a:r>
              <a:rPr lang="en-CA" dirty="0" smtClean="0">
                <a:solidFill>
                  <a:srgbClr val="000000"/>
                </a:solidFill>
                <a:highlight>
                  <a:srgbClr val="FFFFFF"/>
                </a:highlight>
                <a:latin typeface="Consolas"/>
              </a:rPr>
              <a:t>}</a:t>
            </a:r>
          </a:p>
          <a:p>
            <a:pPr marL="0" indent="0">
              <a:buNone/>
            </a:pPr>
            <a:endParaRPr lang="en-US" dirty="0"/>
          </a:p>
        </p:txBody>
      </p:sp>
    </p:spTree>
    <p:extLst>
      <p:ext uri="{BB962C8B-B14F-4D97-AF65-F5344CB8AC3E}">
        <p14:creationId xmlns:p14="http://schemas.microsoft.com/office/powerpoint/2010/main" val="37404424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lang="en-US" b="1" dirty="0" smtClean="0">
                <a:solidFill>
                  <a:srgbClr val="C00000"/>
                </a:solidFill>
              </a:rPr>
              <a:t>Q</a:t>
            </a:r>
            <a:r>
              <a:rPr lang="en-US" dirty="0" smtClean="0"/>
              <a:t>RS: Query</a:t>
            </a:r>
            <a:endParaRPr lang="en-US" dirty="0"/>
          </a:p>
        </p:txBody>
      </p:sp>
      <p:sp>
        <p:nvSpPr>
          <p:cNvPr id="3" name="Content Placeholder 2"/>
          <p:cNvSpPr>
            <a:spLocks noGrp="1"/>
          </p:cNvSpPr>
          <p:nvPr>
            <p:ph idx="1"/>
          </p:nvPr>
        </p:nvSpPr>
        <p:spPr/>
        <p:txBody>
          <a:bodyPr/>
          <a:lstStyle/>
          <a:p>
            <a:r>
              <a:rPr lang="en-US" dirty="0" smtClean="0"/>
              <a:t>Does not change state</a:t>
            </a:r>
          </a:p>
          <a:p>
            <a:r>
              <a:rPr lang="en-US" dirty="0" smtClean="0"/>
              <a:t>Has return value</a:t>
            </a:r>
          </a:p>
          <a:p>
            <a:r>
              <a:rPr lang="en-US" dirty="0" smtClean="0"/>
              <a:t>Also a type of message</a:t>
            </a:r>
            <a:endParaRPr lang="en-CA" dirty="0" smtClean="0"/>
          </a:p>
        </p:txBody>
      </p:sp>
    </p:spTree>
    <p:extLst>
      <p:ext uri="{BB962C8B-B14F-4D97-AF65-F5344CB8AC3E}">
        <p14:creationId xmlns:p14="http://schemas.microsoft.com/office/powerpoint/2010/main" val="14759889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CQS vs. CQRS: Feature matrix</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28844062"/>
              </p:ext>
            </p:extLst>
          </p:nvPr>
        </p:nvGraphicFramePr>
        <p:xfrm>
          <a:off x="946151" y="1529398"/>
          <a:ext cx="10407649" cy="4634228"/>
        </p:xfrm>
        <a:graphic>
          <a:graphicData uri="http://schemas.openxmlformats.org/drawingml/2006/table">
            <a:tbl>
              <a:tblPr firstRow="1" bandRow="1">
                <a:tableStyleId>{5C22544A-7EE6-4342-B048-85BDC9FD1C3A}</a:tableStyleId>
              </a:tblPr>
              <a:tblGrid>
                <a:gridCol w="8277335"/>
                <a:gridCol w="1024503"/>
                <a:gridCol w="1105811"/>
              </a:tblGrid>
              <a:tr h="370840">
                <a:tc>
                  <a:txBody>
                    <a:bodyPr/>
                    <a:lstStyle/>
                    <a:p>
                      <a:endParaRPr lang="en-US" dirty="0"/>
                    </a:p>
                  </a:txBody>
                  <a:tcPr/>
                </a:tc>
                <a:tc>
                  <a:txBody>
                    <a:bodyPr/>
                    <a:lstStyle/>
                    <a:p>
                      <a:pPr algn="ctr"/>
                      <a:r>
                        <a:rPr lang="en-US" dirty="0" smtClean="0"/>
                        <a:t>CQS</a:t>
                      </a:r>
                      <a:endParaRPr lang="en-US" dirty="0"/>
                    </a:p>
                  </a:txBody>
                  <a:tcPr/>
                </a:tc>
                <a:tc>
                  <a:txBody>
                    <a:bodyPr/>
                    <a:lstStyle/>
                    <a:p>
                      <a:pPr algn="ctr"/>
                      <a:r>
                        <a:rPr lang="en-US" dirty="0" smtClean="0"/>
                        <a:t>CQRS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Zero</a:t>
                      </a:r>
                      <a:r>
                        <a:rPr lang="en-US" baseline="0" dirty="0" smtClean="0"/>
                        <a:t> coupling between domain logic (state) and reporting (read) concerns </a:t>
                      </a:r>
                      <a:endParaRPr lang="en-US" dirty="0" smtClean="0"/>
                    </a:p>
                  </a:txBody>
                  <a:tcPr/>
                </a:tc>
                <a:tc>
                  <a:txBody>
                    <a:bodyPr/>
                    <a:lstStyle/>
                    <a:p>
                      <a:pPr algn="ctr"/>
                      <a:endParaRPr lang="en-US" dirty="0"/>
                    </a:p>
                  </a:txBody>
                  <a:tcPr/>
                </a:tc>
                <a:tc>
                  <a:txBody>
                    <a:bodyPr/>
                    <a:lstStyle/>
                    <a:p>
                      <a:pPr algn="ctr"/>
                      <a:r>
                        <a:rPr lang="en-US" dirty="0" smtClean="0"/>
                        <a:t>X</a:t>
                      </a:r>
                      <a:endParaRPr lang="en-US" dirty="0"/>
                    </a:p>
                  </a:txBody>
                  <a:tcPr/>
                </a:tc>
              </a:tr>
              <a:tr h="370840">
                <a:tc>
                  <a:txBody>
                    <a:bodyPr/>
                    <a:lstStyle/>
                    <a:p>
                      <a:r>
                        <a:rPr lang="en-US" dirty="0" smtClean="0"/>
                        <a:t>More robust scalability</a:t>
                      </a:r>
                      <a:r>
                        <a:rPr lang="en-US" baseline="0" dirty="0" smtClean="0"/>
                        <a:t> options</a:t>
                      </a:r>
                      <a:endParaRPr lang="en-US" dirty="0"/>
                    </a:p>
                  </a:txBody>
                  <a:tcPr/>
                </a:tc>
                <a:tc>
                  <a:txBody>
                    <a:bodyPr/>
                    <a:lstStyle/>
                    <a:p>
                      <a:pPr algn="ctr"/>
                      <a:endParaRPr lang="en-US" dirty="0"/>
                    </a:p>
                  </a:txBody>
                  <a:tcPr/>
                </a:tc>
                <a:tc>
                  <a:txBody>
                    <a:bodyPr/>
                    <a:lstStyle/>
                    <a:p>
                      <a:pPr algn="ctr"/>
                      <a:r>
                        <a:rPr lang="en-US" dirty="0" smtClean="0"/>
                        <a:t>X</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Decouples domain </a:t>
                      </a:r>
                      <a:r>
                        <a:rPr lang="en-US" baseline="0" dirty="0" smtClean="0"/>
                        <a:t>concerns from display concerns</a:t>
                      </a:r>
                      <a:endParaRPr lang="en-US" dirty="0" smtClean="0"/>
                    </a:p>
                  </a:txBody>
                  <a:tcPr/>
                </a:tc>
                <a:tc>
                  <a:txBody>
                    <a:bodyPr/>
                    <a:lstStyle/>
                    <a:p>
                      <a:pPr algn="ctr"/>
                      <a:endParaRPr lang="en-US" dirty="0"/>
                    </a:p>
                  </a:txBody>
                  <a:tcPr/>
                </a:tc>
                <a:tc>
                  <a:txBody>
                    <a:bodyPr/>
                    <a:lstStyle/>
                    <a:p>
                      <a:pPr algn="ctr"/>
                      <a:r>
                        <a:rPr lang="en-US" dirty="0" smtClean="0"/>
                        <a:t>X</a:t>
                      </a:r>
                      <a:endParaRPr lang="en-US" dirty="0"/>
                    </a:p>
                  </a:txBody>
                  <a:tcPr/>
                </a:tc>
              </a:tr>
              <a:tr h="4168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Object model specific to its responsibility</a:t>
                      </a:r>
                    </a:p>
                  </a:txBody>
                  <a:tcPr/>
                </a:tc>
                <a:tc>
                  <a:txBody>
                    <a:bodyPr/>
                    <a:lstStyle/>
                    <a:p>
                      <a:pPr algn="ctr"/>
                      <a:endParaRPr lang="en-US" dirty="0"/>
                    </a:p>
                  </a:txBody>
                  <a:tcPr/>
                </a:tc>
                <a:tc>
                  <a:txBody>
                    <a:bodyPr/>
                    <a:lstStyle/>
                    <a:p>
                      <a:pPr algn="ctr"/>
                      <a:r>
                        <a:rPr lang="en-US" dirty="0" smtClean="0"/>
                        <a:t>X</a:t>
                      </a:r>
                      <a:endParaRPr lang="en-US" dirty="0"/>
                    </a:p>
                  </a:txBody>
                  <a:tcPr/>
                </a:tc>
              </a:tr>
              <a:tr h="416877">
                <a:tc>
                  <a:txBody>
                    <a:bodyPr/>
                    <a:lstStyle/>
                    <a:p>
                      <a:r>
                        <a:rPr lang="en-US" dirty="0" smtClean="0"/>
                        <a:t>Different data stores/shapes for domain</a:t>
                      </a:r>
                      <a:r>
                        <a:rPr lang="en-US" baseline="0" dirty="0" smtClean="0"/>
                        <a:t> logic and reporting concerns</a:t>
                      </a:r>
                      <a:endParaRPr lang="en-US" dirty="0"/>
                    </a:p>
                  </a:txBody>
                  <a:tcPr/>
                </a:tc>
                <a:tc>
                  <a:txBody>
                    <a:bodyPr/>
                    <a:lstStyle/>
                    <a:p>
                      <a:pPr algn="ctr"/>
                      <a:endParaRPr lang="en-US" dirty="0"/>
                    </a:p>
                  </a:txBody>
                  <a:tcPr/>
                </a:tc>
                <a:tc>
                  <a:txBody>
                    <a:bodyPr/>
                    <a:lstStyle/>
                    <a:p>
                      <a:pPr algn="ctr"/>
                      <a:r>
                        <a:rPr lang="en-US" dirty="0" smtClean="0"/>
                        <a:t>X</a:t>
                      </a:r>
                      <a:endParaRPr lang="en-US" dirty="0"/>
                    </a:p>
                  </a:txBody>
                  <a:tcPr/>
                </a:tc>
              </a:tr>
              <a:tr h="416877">
                <a:tc>
                  <a:txBody>
                    <a:bodyPr/>
                    <a:lstStyle/>
                    <a:p>
                      <a:r>
                        <a:rPr lang="en-US" dirty="0" smtClean="0"/>
                        <a:t>Option to performance optimize</a:t>
                      </a:r>
                      <a:r>
                        <a:rPr lang="en-US" baseline="0" dirty="0" smtClean="0"/>
                        <a:t> data storage for write and read layer(s)</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r>
              <a:tr h="4168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Can be used with a message</a:t>
                      </a:r>
                      <a:r>
                        <a:rPr lang="en-US" baseline="0" dirty="0" smtClean="0"/>
                        <a:t> based architecture</a:t>
                      </a:r>
                      <a:endParaRPr lang="en-US" dirty="0" smtClean="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Easy deployment story</a:t>
                      </a:r>
                    </a:p>
                  </a:txBody>
                  <a:tcPr/>
                </a:tc>
                <a:tc>
                  <a:txBody>
                    <a:bodyPr/>
                    <a:lstStyle/>
                    <a:p>
                      <a:pPr algn="ctr"/>
                      <a:r>
                        <a:rPr lang="en-US" dirty="0" smtClean="0"/>
                        <a:t>X</a:t>
                      </a:r>
                      <a:endParaRPr lang="en-US" dirty="0"/>
                    </a:p>
                  </a:txBody>
                  <a:tcPr/>
                </a:tc>
                <a:tc>
                  <a:txBody>
                    <a:bodyPr/>
                    <a:lstStyle/>
                    <a:p>
                      <a:pPr algn="ct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Less code complexity</a:t>
                      </a:r>
                    </a:p>
                  </a:txBody>
                  <a:tcPr/>
                </a:tc>
                <a:tc>
                  <a:txBody>
                    <a:bodyPr/>
                    <a:lstStyle/>
                    <a:p>
                      <a:pPr algn="ctr"/>
                      <a:r>
                        <a:rPr lang="en-US" dirty="0" smtClean="0"/>
                        <a:t>X</a:t>
                      </a:r>
                      <a:endParaRPr lang="en-US" dirty="0"/>
                    </a:p>
                  </a:txBody>
                  <a:tcPr/>
                </a:tc>
                <a:tc>
                  <a:txBody>
                    <a:bodyPr/>
                    <a:lstStyle/>
                    <a:p>
                      <a:pPr algn="ct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Less pieces to manage</a:t>
                      </a:r>
                    </a:p>
                  </a:txBody>
                  <a:tcPr/>
                </a:tc>
                <a:tc>
                  <a:txBody>
                    <a:bodyPr/>
                    <a:lstStyle/>
                    <a:p>
                      <a:pPr algn="ctr"/>
                      <a:r>
                        <a:rPr lang="en-US" dirty="0" smtClean="0"/>
                        <a:t>X</a:t>
                      </a:r>
                      <a:endParaRPr lang="en-US" dirty="0"/>
                    </a:p>
                  </a:txBody>
                  <a:tcPr/>
                </a:tc>
                <a:tc>
                  <a:txBody>
                    <a:bodyPr/>
                    <a:lstStyle/>
                    <a:p>
                      <a:pPr algn="ct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Coupled read and write model</a:t>
                      </a:r>
                    </a:p>
                  </a:txBody>
                  <a:tcPr/>
                </a:tc>
                <a:tc>
                  <a:txBody>
                    <a:bodyPr/>
                    <a:lstStyle/>
                    <a:p>
                      <a:pPr algn="ctr"/>
                      <a:r>
                        <a:rPr lang="en-US" dirty="0" smtClean="0"/>
                        <a:t>X</a:t>
                      </a:r>
                      <a:endParaRPr lang="en-US" dirty="0"/>
                    </a:p>
                  </a:txBody>
                  <a:tcPr/>
                </a:tc>
                <a:tc>
                  <a:txBody>
                    <a:bodyPr/>
                    <a:lstStyle/>
                    <a:p>
                      <a:pPr algn="ctr"/>
                      <a:endParaRPr lang="en-US" dirty="0"/>
                    </a:p>
                  </a:txBody>
                  <a:tcPr/>
                </a:tc>
              </a:tr>
            </a:tbl>
          </a:graphicData>
        </a:graphic>
      </p:graphicFrame>
    </p:spTree>
    <p:extLst>
      <p:ext uri="{BB962C8B-B14F-4D97-AF65-F5344CB8AC3E}">
        <p14:creationId xmlns:p14="http://schemas.microsoft.com/office/powerpoint/2010/main" val="2881533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8" name="Picture 10" descr="http://ecx.images-amazon.com/images/I/51iuMAinfEL.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11109" y="1582895"/>
            <a:ext cx="3012855" cy="371957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ecx.images-amazon.com/images/I/417iYgvSCI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8" y="1582895"/>
            <a:ext cx="3010441" cy="3716594"/>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ecx.images-amazon.com/images/I/51P9q7fcJZ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1762" y="1585877"/>
            <a:ext cx="3006533" cy="3711769"/>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16" descr="Fodder cover p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2066" name="Picture 18" descr="Fodder cover p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8197" y="1582895"/>
            <a:ext cx="2867025" cy="371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150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CQS look like?</a:t>
            </a:r>
            <a:endParaRPr lang="en-US" dirty="0"/>
          </a:p>
        </p:txBody>
      </p:sp>
      <p:sp>
        <p:nvSpPr>
          <p:cNvPr id="3" name="Content Placeholder 2"/>
          <p:cNvSpPr>
            <a:spLocks noGrp="1"/>
          </p:cNvSpPr>
          <p:nvPr>
            <p:ph idx="1"/>
          </p:nvPr>
        </p:nvSpPr>
        <p:spPr>
          <a:xfrm>
            <a:off x="838200" y="1825625"/>
            <a:ext cx="8524875" cy="4351338"/>
          </a:xfrm>
        </p:spPr>
        <p:txBody>
          <a:bodyPr/>
          <a:lstStyle/>
          <a:p>
            <a:r>
              <a:rPr lang="en-US" dirty="0" smtClean="0"/>
              <a:t>Data shape </a:t>
            </a:r>
            <a:r>
              <a:rPr lang="en-US" b="1" i="1" dirty="0" smtClean="0"/>
              <a:t>IS </a:t>
            </a:r>
            <a:r>
              <a:rPr lang="en-US" dirty="0" smtClean="0"/>
              <a:t>the same</a:t>
            </a:r>
          </a:p>
          <a:p>
            <a:r>
              <a:rPr lang="en-US" dirty="0" smtClean="0"/>
              <a:t>Client creates data through one set of methods</a:t>
            </a:r>
          </a:p>
          <a:p>
            <a:r>
              <a:rPr lang="en-US" dirty="0" smtClean="0"/>
              <a:t>Client reads data through another set of methods</a:t>
            </a:r>
          </a:p>
          <a:p>
            <a:r>
              <a:rPr lang="en-US" dirty="0" smtClean="0"/>
              <a:t>Likely the same object model</a:t>
            </a:r>
          </a:p>
          <a:p>
            <a:r>
              <a:rPr lang="en-US" dirty="0" smtClean="0"/>
              <a:t>The read and write model are likely the same</a:t>
            </a:r>
          </a:p>
          <a:p>
            <a:pPr lvl="1"/>
            <a:r>
              <a:rPr lang="en-US" dirty="0" smtClean="0"/>
              <a:t>Or a sub-set thereof</a:t>
            </a:r>
          </a:p>
          <a:p>
            <a:r>
              <a:rPr lang="en-US" dirty="0" smtClean="0"/>
              <a:t>Can support read replicas (at DB)</a:t>
            </a:r>
          </a:p>
          <a:p>
            <a:pPr lvl="1"/>
            <a:r>
              <a:rPr lang="en-US" dirty="0" smtClean="0"/>
              <a:t>Doesn’t support multiple different containers of data</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806019385"/>
              </p:ext>
            </p:extLst>
          </p:nvPr>
        </p:nvGraphicFramePr>
        <p:xfrm>
          <a:off x="5827499" y="171395"/>
          <a:ext cx="9906344" cy="7659798"/>
        </p:xfrm>
        <a:graphic>
          <a:graphicData uri="http://schemas.openxmlformats.org/presentationml/2006/ole">
            <mc:AlternateContent xmlns:mc="http://schemas.openxmlformats.org/markup-compatibility/2006">
              <mc:Choice xmlns:v="urn:schemas-microsoft-com:vml" Requires="v">
                <p:oleObj spid="_x0000_s1112" name="Visio" r:id="rId3" imgW="10077579" imgH="7791390" progId="Visio.Drawing.15">
                  <p:link updateAutomatic="1"/>
                </p:oleObj>
              </mc:Choice>
              <mc:Fallback>
                <p:oleObj name="Visio" r:id="rId3" imgW="10077579" imgH="7791390" progId="Visio.Drawing.15">
                  <p:link updateAutomatic="1"/>
                  <p:pic>
                    <p:nvPicPr>
                      <p:cNvPr id="0" name=""/>
                      <p:cNvPicPr/>
                      <p:nvPr/>
                    </p:nvPicPr>
                    <p:blipFill>
                      <a:blip r:embed="rId4"/>
                      <a:stretch>
                        <a:fillRect/>
                      </a:stretch>
                    </p:blipFill>
                    <p:spPr>
                      <a:xfrm>
                        <a:off x="5827499" y="171395"/>
                        <a:ext cx="9906344" cy="7659798"/>
                      </a:xfrm>
                      <a:prstGeom prst="rect">
                        <a:avLst/>
                      </a:prstGeom>
                    </p:spPr>
                  </p:pic>
                </p:oleObj>
              </mc:Fallback>
            </mc:AlternateContent>
          </a:graphicData>
        </a:graphic>
      </p:graphicFrame>
    </p:spTree>
    <p:extLst>
      <p:ext uri="{BB962C8B-B14F-4D97-AF65-F5344CB8AC3E}">
        <p14:creationId xmlns:p14="http://schemas.microsoft.com/office/powerpoint/2010/main" val="13881030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does CQRS look like at a high level?</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409108897"/>
              </p:ext>
            </p:extLst>
          </p:nvPr>
        </p:nvGraphicFramePr>
        <p:xfrm>
          <a:off x="2419350" y="-74613"/>
          <a:ext cx="10086975" cy="7799388"/>
        </p:xfrm>
        <a:graphic>
          <a:graphicData uri="http://schemas.openxmlformats.org/presentationml/2006/ole">
            <mc:AlternateContent xmlns:mc="http://schemas.openxmlformats.org/markup-compatibility/2006">
              <mc:Choice xmlns:v="urn:schemas-microsoft-com:vml" Requires="v">
                <p:oleObj spid="_x0000_s3134" name="Visio" r:id="rId3" imgW="10077579" imgH="7791390" progId="Visio.Drawing.15">
                  <p:embed/>
                </p:oleObj>
              </mc:Choice>
              <mc:Fallback>
                <p:oleObj name="Visio" r:id="rId3" imgW="10077579" imgH="7791390" progId="Visio.Drawing.15">
                  <p:embed/>
                  <p:pic>
                    <p:nvPicPr>
                      <p:cNvPr id="0" name=""/>
                      <p:cNvPicPr/>
                      <p:nvPr/>
                    </p:nvPicPr>
                    <p:blipFill>
                      <a:blip r:embed="rId4"/>
                      <a:stretch>
                        <a:fillRect/>
                      </a:stretch>
                    </p:blipFill>
                    <p:spPr>
                      <a:xfrm>
                        <a:off x="2419350" y="-74613"/>
                        <a:ext cx="10086975" cy="7799388"/>
                      </a:xfrm>
                      <a:prstGeom prst="rect">
                        <a:avLst/>
                      </a:prstGeom>
                    </p:spPr>
                  </p:pic>
                </p:oleObj>
              </mc:Fallback>
            </mc:AlternateContent>
          </a:graphicData>
        </a:graphic>
      </p:graphicFrame>
      <p:sp>
        <p:nvSpPr>
          <p:cNvPr id="5" name="Content Placeholder 2"/>
          <p:cNvSpPr txBox="1">
            <a:spLocks/>
          </p:cNvSpPr>
          <p:nvPr/>
        </p:nvSpPr>
        <p:spPr>
          <a:xfrm>
            <a:off x="838200" y="1825625"/>
            <a:ext cx="85248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Store can</a:t>
            </a:r>
            <a:r>
              <a:rPr lang="en-US" i="1" dirty="0" smtClean="0"/>
              <a:t> </a:t>
            </a:r>
            <a:r>
              <a:rPr lang="en-US" dirty="0" smtClean="0"/>
              <a:t>be the same</a:t>
            </a:r>
          </a:p>
          <a:p>
            <a:r>
              <a:rPr lang="en-US" dirty="0" smtClean="0"/>
              <a:t>Data shape </a:t>
            </a:r>
            <a:r>
              <a:rPr lang="en-US" b="1" i="1" dirty="0" smtClean="0"/>
              <a:t>IS</a:t>
            </a:r>
            <a:r>
              <a:rPr lang="en-US" dirty="0" smtClean="0"/>
              <a:t> different</a:t>
            </a:r>
            <a:endParaRPr lang="en-US" dirty="0"/>
          </a:p>
          <a:p>
            <a:r>
              <a:rPr lang="en-US" dirty="0" smtClean="0"/>
              <a:t>Data flow is different</a:t>
            </a:r>
          </a:p>
          <a:p>
            <a:r>
              <a:rPr lang="en-US" dirty="0" smtClean="0"/>
              <a:t>Zero model concerns </a:t>
            </a:r>
            <a:br>
              <a:rPr lang="en-US" dirty="0" smtClean="0"/>
            </a:br>
            <a:r>
              <a:rPr lang="en-US" dirty="0" smtClean="0"/>
              <a:t>are leaked to </a:t>
            </a:r>
            <a:br>
              <a:rPr lang="en-US" dirty="0" smtClean="0"/>
            </a:br>
            <a:r>
              <a:rPr lang="en-US" dirty="0" smtClean="0"/>
              <a:t>view concerns</a:t>
            </a:r>
          </a:p>
        </p:txBody>
      </p:sp>
    </p:spTree>
    <p:extLst>
      <p:ext uri="{BB962C8B-B14F-4D97-AF65-F5344CB8AC3E}">
        <p14:creationId xmlns:p14="http://schemas.microsoft.com/office/powerpoint/2010/main" val="2565739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CQRS: Myth busting</a:t>
            </a:r>
            <a:endParaRPr lang="en-US" dirty="0"/>
          </a:p>
        </p:txBody>
      </p:sp>
      <p:sp>
        <p:nvSpPr>
          <p:cNvPr id="3" name="Content Placeholder 2"/>
          <p:cNvSpPr>
            <a:spLocks noGrp="1"/>
          </p:cNvSpPr>
          <p:nvPr>
            <p:ph idx="1"/>
          </p:nvPr>
        </p:nvSpPr>
        <p:spPr/>
        <p:txBody>
          <a:bodyPr/>
          <a:lstStyle/>
          <a:p>
            <a:r>
              <a:rPr lang="en-US" dirty="0" smtClean="0"/>
              <a:t>CQRS requires Event Sourcing</a:t>
            </a:r>
          </a:p>
          <a:p>
            <a:r>
              <a:rPr lang="en-US" dirty="0" smtClean="0"/>
              <a:t>Requires an eventual consistent read store</a:t>
            </a:r>
          </a:p>
          <a:p>
            <a:r>
              <a:rPr lang="en-US" dirty="0" smtClean="0"/>
              <a:t>Requires a bus/queues/asynchronous messaging</a:t>
            </a:r>
          </a:p>
          <a:p>
            <a:r>
              <a:rPr lang="en-US" dirty="0" smtClean="0"/>
              <a:t>Commands are fire and forget</a:t>
            </a:r>
          </a:p>
          <a:p>
            <a:r>
              <a:rPr lang="en-US" dirty="0" smtClean="0"/>
              <a:t>Escapes consistency problems and eliminate concurrency violations</a:t>
            </a:r>
          </a:p>
          <a:p>
            <a:r>
              <a:rPr lang="en-US" dirty="0" smtClean="0"/>
              <a:t>CQRS is easy!</a:t>
            </a:r>
            <a:endParaRPr lang="en-US" dirty="0"/>
          </a:p>
        </p:txBody>
      </p:sp>
    </p:spTree>
    <p:extLst>
      <p:ext uri="{BB962C8B-B14F-4D97-AF65-F5344CB8AC3E}">
        <p14:creationId xmlns:p14="http://schemas.microsoft.com/office/powerpoint/2010/main" val="2215513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CQRS look like for us?</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133375791"/>
              </p:ext>
            </p:extLst>
          </p:nvPr>
        </p:nvGraphicFramePr>
        <p:xfrm>
          <a:off x="4668838" y="1216025"/>
          <a:ext cx="7235825" cy="4351338"/>
        </p:xfrm>
        <a:graphic>
          <a:graphicData uri="http://schemas.openxmlformats.org/presentationml/2006/ole">
            <mc:AlternateContent xmlns:mc="http://schemas.openxmlformats.org/markup-compatibility/2006">
              <mc:Choice xmlns:v="urn:schemas-microsoft-com:vml" Requires="v">
                <p:oleObj spid="_x0000_s2135" name="Visio" r:id="rId3" imgW="8077245" imgH="4857840" progId="Visio.Drawing.15">
                  <p:link updateAutomatic="1"/>
                </p:oleObj>
              </mc:Choice>
              <mc:Fallback>
                <p:oleObj name="Visio" r:id="rId3" imgW="8077245" imgH="4857840" progId="Visio.Drawing.15">
                  <p:link updateAutomatic="1"/>
                  <p:pic>
                    <p:nvPicPr>
                      <p:cNvPr id="0" name=""/>
                      <p:cNvPicPr/>
                      <p:nvPr/>
                    </p:nvPicPr>
                    <p:blipFill>
                      <a:blip r:embed="rId4"/>
                      <a:stretch>
                        <a:fillRect/>
                      </a:stretch>
                    </p:blipFill>
                    <p:spPr>
                      <a:xfrm>
                        <a:off x="4668838" y="1216025"/>
                        <a:ext cx="7235825" cy="4351338"/>
                      </a:xfrm>
                      <a:prstGeom prst="rect">
                        <a:avLst/>
                      </a:prstGeom>
                    </p:spPr>
                  </p:pic>
                </p:oleObj>
              </mc:Fallback>
            </mc:AlternateContent>
          </a:graphicData>
        </a:graphic>
      </p:graphicFrame>
      <p:sp>
        <p:nvSpPr>
          <p:cNvPr id="5" name="Content Placeholder 2"/>
          <p:cNvSpPr txBox="1">
            <a:spLocks/>
          </p:cNvSpPr>
          <p:nvPr/>
        </p:nvSpPr>
        <p:spPr>
          <a:xfrm>
            <a:off x="838200" y="1825625"/>
            <a:ext cx="85248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Store for each</a:t>
            </a:r>
          </a:p>
          <a:p>
            <a:pPr lvl="1"/>
            <a:r>
              <a:rPr lang="en-US" dirty="0" smtClean="0"/>
              <a:t>Rich domain</a:t>
            </a:r>
          </a:p>
          <a:p>
            <a:pPr lvl="1"/>
            <a:r>
              <a:rPr lang="en-US" dirty="0" smtClean="0"/>
              <a:t>View concerns</a:t>
            </a:r>
          </a:p>
          <a:p>
            <a:pPr lvl="1"/>
            <a:r>
              <a:rPr lang="en-US" dirty="0" smtClean="0"/>
              <a:t>Reporting concerns</a:t>
            </a:r>
          </a:p>
          <a:p>
            <a:r>
              <a:rPr lang="en-US" dirty="0" smtClean="0"/>
              <a:t>Data shape </a:t>
            </a:r>
            <a:r>
              <a:rPr lang="en-US" b="1" i="1" dirty="0" smtClean="0"/>
              <a:t>IS</a:t>
            </a:r>
            <a:r>
              <a:rPr lang="en-US" dirty="0" smtClean="0"/>
              <a:t> different</a:t>
            </a:r>
            <a:endParaRPr lang="en-US" dirty="0" smtClean="0"/>
          </a:p>
          <a:p>
            <a:r>
              <a:rPr lang="en-US" dirty="0" smtClean="0"/>
              <a:t>Messaging for distribution</a:t>
            </a:r>
          </a:p>
          <a:p>
            <a:r>
              <a:rPr lang="en-US" dirty="0" smtClean="0"/>
              <a:t>Lots of scalability options</a:t>
            </a:r>
          </a:p>
          <a:p>
            <a:r>
              <a:rPr lang="en-US" dirty="0" smtClean="0"/>
              <a:t>Supports different storage mechanisms</a:t>
            </a:r>
            <a:endParaRPr lang="en-US" dirty="0"/>
          </a:p>
        </p:txBody>
      </p:sp>
    </p:spTree>
    <p:extLst>
      <p:ext uri="{BB962C8B-B14F-4D97-AF65-F5344CB8AC3E}">
        <p14:creationId xmlns:p14="http://schemas.microsoft.com/office/powerpoint/2010/main" val="41810462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Anything else about CQRS?</a:t>
            </a:r>
            <a:endParaRPr lang="en-US" dirty="0"/>
          </a:p>
        </p:txBody>
      </p:sp>
      <p:sp>
        <p:nvSpPr>
          <p:cNvPr id="3" name="Content Placeholder 2"/>
          <p:cNvSpPr>
            <a:spLocks noGrp="1"/>
          </p:cNvSpPr>
          <p:nvPr>
            <p:ph idx="1"/>
          </p:nvPr>
        </p:nvSpPr>
        <p:spPr/>
        <p:txBody>
          <a:bodyPr/>
          <a:lstStyle/>
          <a:p>
            <a:r>
              <a:rPr lang="en-US" dirty="0" smtClean="0"/>
              <a:t>UI workflow might be different</a:t>
            </a:r>
          </a:p>
          <a:p>
            <a:pPr lvl="1"/>
            <a:r>
              <a:rPr lang="en-US" dirty="0" smtClean="0"/>
              <a:t>Synchronous UI flow: view form &gt; submit &gt; confirmation page</a:t>
            </a:r>
          </a:p>
          <a:p>
            <a:pPr lvl="1"/>
            <a:r>
              <a:rPr lang="en-US" dirty="0" smtClean="0"/>
              <a:t>Asynchronous UI flow: view form &gt; submit &gt; processing &gt; email confirmation</a:t>
            </a:r>
          </a:p>
          <a:p>
            <a:r>
              <a:rPr lang="en-US" dirty="0" smtClean="0"/>
              <a:t>Not every avenue through your code has to be CQRS!</a:t>
            </a:r>
          </a:p>
          <a:p>
            <a:pPr lvl="1"/>
            <a:r>
              <a:rPr lang="en-US" dirty="0" smtClean="0"/>
              <a:t>Sometimes there business needs that might like a more direct route</a:t>
            </a:r>
          </a:p>
          <a:p>
            <a:r>
              <a:rPr lang="en-US" dirty="0" smtClean="0"/>
              <a:t>Move work out of process only when needed, distributed is harder</a:t>
            </a:r>
          </a:p>
          <a:p>
            <a:pPr lvl="1"/>
            <a:r>
              <a:rPr lang="en-US" dirty="0" smtClean="0"/>
              <a:t>This can be done with an in memory bus</a:t>
            </a:r>
          </a:p>
          <a:p>
            <a:pPr lvl="1"/>
            <a:endParaRPr lang="en-US" dirty="0"/>
          </a:p>
        </p:txBody>
      </p:sp>
    </p:spTree>
    <p:extLst>
      <p:ext uri="{BB962C8B-B14F-4D97-AF65-F5344CB8AC3E}">
        <p14:creationId xmlns:p14="http://schemas.microsoft.com/office/powerpoint/2010/main" val="1949743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Worth reading</a:t>
            </a:r>
            <a:endParaRPr lang="en-US" dirty="0"/>
          </a:p>
        </p:txBody>
      </p:sp>
      <p:sp>
        <p:nvSpPr>
          <p:cNvPr id="3" name="Content Placeholder 2"/>
          <p:cNvSpPr>
            <a:spLocks noGrp="1"/>
          </p:cNvSpPr>
          <p:nvPr>
            <p:ph idx="1"/>
          </p:nvPr>
        </p:nvSpPr>
        <p:spPr/>
        <p:txBody>
          <a:bodyPr/>
          <a:lstStyle/>
          <a:p>
            <a:r>
              <a:rPr lang="en-US" dirty="0" smtClean="0">
                <a:hlinkClick r:id="rId2"/>
              </a:rPr>
              <a:t>Microsoft: CQRS Journey</a:t>
            </a:r>
            <a:endParaRPr lang="en-US" dirty="0" smtClean="0"/>
          </a:p>
          <a:p>
            <a:r>
              <a:rPr lang="en-US" dirty="0" smtClean="0">
                <a:hlinkClick r:id="rId3"/>
              </a:rPr>
              <a:t>Jimmy </a:t>
            </a:r>
            <a:r>
              <a:rPr lang="en-US" dirty="0" err="1" smtClean="0">
                <a:hlinkClick r:id="rId3"/>
              </a:rPr>
              <a:t>Bogard</a:t>
            </a:r>
            <a:r>
              <a:rPr lang="en-US" dirty="0" smtClean="0">
                <a:hlinkClick r:id="rId3"/>
              </a:rPr>
              <a:t>: Busting some CQRS myths</a:t>
            </a:r>
            <a:endParaRPr lang="en-US" dirty="0" smtClean="0"/>
          </a:p>
          <a:p>
            <a:endParaRPr lang="en-US" dirty="0"/>
          </a:p>
        </p:txBody>
      </p:sp>
    </p:spTree>
    <p:extLst>
      <p:ext uri="{BB962C8B-B14F-4D97-AF65-F5344CB8AC3E}">
        <p14:creationId xmlns:p14="http://schemas.microsoft.com/office/powerpoint/2010/main" val="379213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82" name="Picture 10" descr="http://www.lampsplus.com/images/lampsplus-300x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208" y="197129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i2.cdn.turner.com/dr/pga/sites/default/files/articles/Callway_Golf_Logo-640x36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3840" y="2522046"/>
            <a:ext cx="2678539" cy="1506679"/>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https://gigaompaidcontent.files.wordpress.com/2012/02/fox-interactive-media-logo-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11084" y="2961072"/>
            <a:ext cx="2423664" cy="15875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http://abcnewsradioonline.com/storage/news-images/052312_AmericanIdolLogoFox.jpg?__SQUARESPACE_CACHEVERSION=137474240996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00677" y="4784725"/>
            <a:ext cx="2477711" cy="1392238"/>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http://images.vcpost.com/data/images/full/10771/lightsail-education.jpg?w=5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017" y="3909606"/>
            <a:ext cx="2038687" cy="1521408"/>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http://www.boulderlogic.com/wp-content/themes/boulderlogic2/images/logo-rackspac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4293" y="4330808"/>
            <a:ext cx="1666875" cy="409575"/>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http://www.baileybanksandbiddle.com/og-content/themes/baileybanksandbiddle.com/images/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8530" y="4085018"/>
            <a:ext cx="3143250"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Globalscap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5846" y="5417243"/>
            <a:ext cx="3133725" cy="64770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http://upload.wikimedia.org/wikipedia/commons/thumb/c/c8/2_Ranger_Battalion_Shoulder_Sleeve_Insignia.svg/700px-2_Ranger_Battalion_Shoulder_Sleeve_Insignia.sv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80964" y="5058808"/>
            <a:ext cx="2058308" cy="1055618"/>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http://www.clear-measure.com/wp-content/uploads/2014/04/ClearMeasure-white-background-full-logo.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2594" y="368844"/>
            <a:ext cx="6992945" cy="17455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724991" y="961557"/>
            <a:ext cx="4314608" cy="707886"/>
          </a:xfrm>
          <a:prstGeom prst="rect">
            <a:avLst/>
          </a:prstGeom>
          <a:noFill/>
        </p:spPr>
        <p:txBody>
          <a:bodyPr wrap="square" rtlCol="0">
            <a:spAutoFit/>
          </a:bodyPr>
          <a:lstStyle/>
          <a:p>
            <a:r>
              <a:rPr lang="en-US" sz="4000" b="1" dirty="0">
                <a:solidFill>
                  <a:srgbClr val="C00000"/>
                </a:solidFill>
                <a:sym typeface="Wingdings" panose="05000000000000000000" pitchFamily="2" charset="2"/>
              </a:rPr>
              <a:t> We are hiring!!!</a:t>
            </a:r>
            <a:endParaRPr lang="en-US" sz="4000" b="1" dirty="0">
              <a:solidFill>
                <a:srgbClr val="C00000"/>
              </a:solidFill>
            </a:endParaRPr>
          </a:p>
        </p:txBody>
      </p:sp>
      <p:pic>
        <p:nvPicPr>
          <p:cNvPr id="3080" name="Picture 8" descr="http://247wallst.files.wordpress.com/2012/10/dell_logo-svg.png?w=40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71597" y="2672043"/>
            <a:ext cx="1474442" cy="145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806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Up to speed on the concepts</a:t>
            </a:r>
          </a:p>
          <a:p>
            <a:r>
              <a:rPr lang="en-US" dirty="0" smtClean="0"/>
              <a:t>Won’t be an expert after this talk</a:t>
            </a:r>
          </a:p>
          <a:p>
            <a:r>
              <a:rPr lang="en-US" dirty="0" smtClean="0"/>
              <a:t>But will be able to identify your next steps</a:t>
            </a:r>
          </a:p>
          <a:p>
            <a:endParaRPr lang="en-US" dirty="0" smtClean="0"/>
          </a:p>
        </p:txBody>
      </p:sp>
    </p:spTree>
    <p:extLst>
      <p:ext uri="{BB962C8B-B14F-4D97-AF65-F5344CB8AC3E}">
        <p14:creationId xmlns:p14="http://schemas.microsoft.com/office/powerpoint/2010/main" val="3117577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CQRS is not</a:t>
            </a:r>
            <a:endParaRPr lang="en-US" dirty="0"/>
          </a:p>
        </p:txBody>
      </p:sp>
      <p:sp>
        <p:nvSpPr>
          <p:cNvPr id="3" name="Content Placeholder 2"/>
          <p:cNvSpPr>
            <a:spLocks noGrp="1"/>
          </p:cNvSpPr>
          <p:nvPr>
            <p:ph idx="1"/>
          </p:nvPr>
        </p:nvSpPr>
        <p:spPr/>
        <p:txBody>
          <a:bodyPr/>
          <a:lstStyle/>
          <a:p>
            <a:r>
              <a:rPr lang="en-US" dirty="0" smtClean="0"/>
              <a:t>Not a framework</a:t>
            </a:r>
          </a:p>
          <a:p>
            <a:r>
              <a:rPr lang="en-US" dirty="0" smtClean="0"/>
              <a:t>Not an architecture</a:t>
            </a:r>
          </a:p>
          <a:p>
            <a:r>
              <a:rPr lang="en-US" dirty="0" smtClean="0"/>
              <a:t>Not a specific tool</a:t>
            </a:r>
          </a:p>
          <a:p>
            <a:r>
              <a:rPr lang="en-US" dirty="0" smtClean="0"/>
              <a:t>Not a BEST PRACTICE</a:t>
            </a:r>
          </a:p>
        </p:txBody>
      </p:sp>
    </p:spTree>
    <p:extLst>
      <p:ext uri="{BB962C8B-B14F-4D97-AF65-F5344CB8AC3E}">
        <p14:creationId xmlns:p14="http://schemas.microsoft.com/office/powerpoint/2010/main" val="3534016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 best practice</a:t>
            </a:r>
            <a:endParaRPr lang="en-US" dirty="0"/>
          </a:p>
        </p:txBody>
      </p:sp>
      <p:sp>
        <p:nvSpPr>
          <p:cNvPr id="3" name="Content Placeholder 2"/>
          <p:cNvSpPr>
            <a:spLocks noGrp="1"/>
          </p:cNvSpPr>
          <p:nvPr>
            <p:ph idx="1"/>
          </p:nvPr>
        </p:nvSpPr>
        <p:spPr/>
        <p:txBody>
          <a:bodyPr/>
          <a:lstStyle/>
          <a:p>
            <a:r>
              <a:rPr lang="en-US" dirty="0" smtClean="0"/>
              <a:t>I always start the CQRS conversation with</a:t>
            </a:r>
            <a:br>
              <a:rPr lang="en-US" dirty="0" smtClean="0"/>
            </a:br>
            <a:r>
              <a:rPr lang="en-US" dirty="0" smtClean="0"/>
              <a:t/>
            </a:r>
            <a:br>
              <a:rPr lang="en-US" dirty="0" smtClean="0"/>
            </a:br>
            <a:r>
              <a:rPr lang="en-US" dirty="0" smtClean="0"/>
              <a:t>    </a:t>
            </a:r>
            <a:r>
              <a:rPr lang="en-US" b="1" i="1" dirty="0" smtClean="0"/>
              <a:t>“THIS IS LIKELY NOT FOR YOU”</a:t>
            </a:r>
            <a:br>
              <a:rPr lang="en-US" b="1" i="1" dirty="0" smtClean="0"/>
            </a:br>
            <a:endParaRPr lang="en-US" b="1" i="1" dirty="0" smtClean="0"/>
          </a:p>
          <a:p>
            <a:r>
              <a:rPr lang="en-US" dirty="0" smtClean="0"/>
              <a:t>CQRS is great when it is justifiably needed</a:t>
            </a:r>
          </a:p>
          <a:p>
            <a:r>
              <a:rPr lang="en-US" dirty="0" smtClean="0"/>
              <a:t>Due to high complexity, not a buzz word you want “just cause”</a:t>
            </a:r>
            <a:endParaRPr lang="en-US" dirty="0"/>
          </a:p>
        </p:txBody>
      </p:sp>
    </p:spTree>
    <p:extLst>
      <p:ext uri="{BB962C8B-B14F-4D97-AF65-F5344CB8AC3E}">
        <p14:creationId xmlns:p14="http://schemas.microsoft.com/office/powerpoint/2010/main" val="3952687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CQRS is</a:t>
            </a:r>
            <a:endParaRPr lang="en-US" dirty="0"/>
          </a:p>
        </p:txBody>
      </p:sp>
      <p:sp>
        <p:nvSpPr>
          <p:cNvPr id="3" name="Content Placeholder 2"/>
          <p:cNvSpPr>
            <a:spLocks noGrp="1"/>
          </p:cNvSpPr>
          <p:nvPr>
            <p:ph idx="1"/>
          </p:nvPr>
        </p:nvSpPr>
        <p:spPr/>
        <p:txBody>
          <a:bodyPr/>
          <a:lstStyle/>
          <a:p>
            <a:r>
              <a:rPr lang="en-US" dirty="0" smtClean="0"/>
              <a:t>CQRS is a pattern</a:t>
            </a:r>
          </a:p>
          <a:p>
            <a:r>
              <a:rPr lang="en-US" dirty="0" smtClean="0"/>
              <a:t>CQRS ends up being a composition of tools and concepts</a:t>
            </a:r>
          </a:p>
          <a:p>
            <a:r>
              <a:rPr lang="en-US" dirty="0" smtClean="0"/>
              <a:t>No two CQRS implementations are identical</a:t>
            </a:r>
          </a:p>
          <a:p>
            <a:endParaRPr lang="en-US" dirty="0" smtClean="0"/>
          </a:p>
          <a:p>
            <a:endParaRPr lang="en-US" dirty="0" smtClean="0"/>
          </a:p>
          <a:p>
            <a:endParaRPr lang="en-US" dirty="0"/>
          </a:p>
        </p:txBody>
      </p:sp>
    </p:spTree>
    <p:extLst>
      <p:ext uri="{BB962C8B-B14F-4D97-AF65-F5344CB8AC3E}">
        <p14:creationId xmlns:p14="http://schemas.microsoft.com/office/powerpoint/2010/main" val="1074799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got to the CQRS pattern</a:t>
            </a:r>
            <a:endParaRPr lang="en-US" dirty="0"/>
          </a:p>
        </p:txBody>
      </p:sp>
      <p:sp>
        <p:nvSpPr>
          <p:cNvPr id="3" name="Content Placeholder 2"/>
          <p:cNvSpPr>
            <a:spLocks noGrp="1"/>
          </p:cNvSpPr>
          <p:nvPr>
            <p:ph idx="1"/>
          </p:nvPr>
        </p:nvSpPr>
        <p:spPr/>
        <p:txBody>
          <a:bodyPr>
            <a:normAutofit/>
          </a:bodyPr>
          <a:lstStyle/>
          <a:p>
            <a:r>
              <a:rPr lang="en-US" dirty="0" smtClean="0"/>
              <a:t>DDD made sense and became popular</a:t>
            </a:r>
          </a:p>
          <a:p>
            <a:r>
              <a:rPr lang="en-US" dirty="0" smtClean="0"/>
              <a:t>DDDD: the 4</a:t>
            </a:r>
            <a:r>
              <a:rPr lang="en-US" baseline="30000" dirty="0" smtClean="0"/>
              <a:t>th</a:t>
            </a:r>
            <a:r>
              <a:rPr lang="en-US" dirty="0" smtClean="0"/>
              <a:t> “D” represents Distributed as apps got bigger</a:t>
            </a:r>
          </a:p>
          <a:p>
            <a:r>
              <a:rPr lang="en-US" dirty="0" smtClean="0"/>
              <a:t>Greg Young first to name it</a:t>
            </a:r>
            <a:br>
              <a:rPr lang="en-US" dirty="0" smtClean="0"/>
            </a:br>
            <a:endParaRPr lang="en-US" dirty="0" smtClean="0"/>
          </a:p>
          <a:p>
            <a:r>
              <a:rPr lang="en-US" dirty="0" smtClean="0"/>
              <a:t>Others to get behind it</a:t>
            </a:r>
          </a:p>
          <a:p>
            <a:pPr lvl="1"/>
            <a:r>
              <a:rPr lang="en-US" dirty="0" smtClean="0"/>
              <a:t>Udi Dahan</a:t>
            </a:r>
          </a:p>
          <a:p>
            <a:pPr lvl="1"/>
            <a:r>
              <a:rPr lang="en-US" dirty="0" smtClean="0"/>
              <a:t>Eric Evans</a:t>
            </a:r>
          </a:p>
          <a:p>
            <a:pPr lvl="1"/>
            <a:r>
              <a:rPr lang="en-US" dirty="0" smtClean="0"/>
              <a:t>Martin Fowler</a:t>
            </a:r>
            <a:endParaRPr lang="en-US" dirty="0"/>
          </a:p>
        </p:txBody>
      </p:sp>
    </p:spTree>
    <p:extLst>
      <p:ext uri="{BB962C8B-B14F-4D97-AF65-F5344CB8AC3E}">
        <p14:creationId xmlns:p14="http://schemas.microsoft.com/office/powerpoint/2010/main" val="30124249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1905</TotalTime>
  <Words>1767</Words>
  <Application>Microsoft Office PowerPoint</Application>
  <PresentationFormat>Widescreen</PresentationFormat>
  <Paragraphs>290</Paragraphs>
  <Slides>35</Slides>
  <Notes>25</Notes>
  <HiddenSlides>0</HiddenSlides>
  <MMClips>0</MMClips>
  <ScaleCrop>false</ScaleCrop>
  <HeadingPairs>
    <vt:vector size="10" baseType="variant">
      <vt:variant>
        <vt:lpstr>Fonts Used</vt:lpstr>
      </vt:variant>
      <vt:variant>
        <vt:i4>5</vt:i4>
      </vt:variant>
      <vt:variant>
        <vt:lpstr>Theme</vt:lpstr>
      </vt:variant>
      <vt:variant>
        <vt:i4>2</vt:i4>
      </vt:variant>
      <vt:variant>
        <vt:lpstr>Links</vt:lpstr>
      </vt:variant>
      <vt:variant>
        <vt:i4>5</vt:i4>
      </vt:variant>
      <vt:variant>
        <vt:lpstr>Embedded OLE Servers</vt:lpstr>
      </vt:variant>
      <vt:variant>
        <vt:i4>1</vt:i4>
      </vt:variant>
      <vt:variant>
        <vt:lpstr>Slide Titles</vt:lpstr>
      </vt:variant>
      <vt:variant>
        <vt:i4>35</vt:i4>
      </vt:variant>
    </vt:vector>
  </HeadingPairs>
  <TitlesOfParts>
    <vt:vector size="48" baseType="lpstr">
      <vt:lpstr>Arial</vt:lpstr>
      <vt:lpstr>Calibri</vt:lpstr>
      <vt:lpstr>Calibri Light</vt:lpstr>
      <vt:lpstr>Consolas</vt:lpstr>
      <vt:lpstr>Wingdings</vt:lpstr>
      <vt:lpstr>Office Theme</vt:lpstr>
      <vt:lpstr>1_Office Theme</vt:lpstr>
      <vt:lpstr>C:\Projects\Personal\CQRS\docs\Drawings.vsdx</vt:lpstr>
      <vt:lpstr>C:\Projects\Personal\CQRS\docs\Drawings.vsdx</vt:lpstr>
      <vt:lpstr>C:\Projects\Personal\CQRS\docs\Drawings.vsdx</vt:lpstr>
      <vt:lpstr>C:\Projects\Personal\CQRS\docs\Drawings.vsdx</vt:lpstr>
      <vt:lpstr>C:\Projects\Personal\CQRS\docs\Drawings.vsdx</vt:lpstr>
      <vt:lpstr>Microsoft Visio Drawing</vt:lpstr>
      <vt:lpstr>CQRS</vt:lpstr>
      <vt:lpstr>Andrew Siemer</vt:lpstr>
      <vt:lpstr>PowerPoint Presentation</vt:lpstr>
      <vt:lpstr>PowerPoint Presentation</vt:lpstr>
      <vt:lpstr>Goals</vt:lpstr>
      <vt:lpstr>What CQRS is not</vt:lpstr>
      <vt:lpstr>Not a best practice</vt:lpstr>
      <vt:lpstr>What CQRS is</vt:lpstr>
      <vt:lpstr>How we got to the CQRS pattern</vt:lpstr>
      <vt:lpstr>DDD: Quick Primer</vt:lpstr>
      <vt:lpstr>DDD: At a high level</vt:lpstr>
      <vt:lpstr>DDD: Ubiquitous Language</vt:lpstr>
      <vt:lpstr>DDD: Entities</vt:lpstr>
      <vt:lpstr>DDD: Value Objects</vt:lpstr>
      <vt:lpstr>DDD: Aggregates and their Root</vt:lpstr>
      <vt:lpstr>DDD: Bounded Context</vt:lpstr>
      <vt:lpstr>DDD: Domain Event</vt:lpstr>
      <vt:lpstr>CQS was first on the scene</vt:lpstr>
      <vt:lpstr>What is CQS?</vt:lpstr>
      <vt:lpstr>CQS in code: NOT</vt:lpstr>
      <vt:lpstr>CQS in code: BETTER</vt:lpstr>
      <vt:lpstr>Back to CQRS</vt:lpstr>
      <vt:lpstr>What is CQRS?</vt:lpstr>
      <vt:lpstr>CQRS in code</vt:lpstr>
      <vt:lpstr>Segregation opens doors</vt:lpstr>
      <vt:lpstr>CQRS: Command</vt:lpstr>
      <vt:lpstr>CQRS: Command in code</vt:lpstr>
      <vt:lpstr>CQRS: Query</vt:lpstr>
      <vt:lpstr>CQS vs. CQRS: Feature matrix</vt:lpstr>
      <vt:lpstr>What does CQS look like?</vt:lpstr>
      <vt:lpstr>What does CQRS look like at a high level?</vt:lpstr>
      <vt:lpstr>CQRS: Myth busting</vt:lpstr>
      <vt:lpstr>What does CQRS look like for us?</vt:lpstr>
      <vt:lpstr>Anything else about CQRS?</vt:lpstr>
      <vt:lpstr>Worth reading</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CQRS</dc:title>
  <dc:creator>Andrew Siemer</dc:creator>
  <cp:lastModifiedBy>Andrew Siemer</cp:lastModifiedBy>
  <cp:revision>92</cp:revision>
  <dcterms:created xsi:type="dcterms:W3CDTF">2014-10-07T13:37:38Z</dcterms:created>
  <dcterms:modified xsi:type="dcterms:W3CDTF">2014-10-08T21:23:34Z</dcterms:modified>
</cp:coreProperties>
</file>