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0"/>
  </p:notesMasterIdLst>
  <p:sldIdLst>
    <p:sldId id="261" r:id="rId2"/>
    <p:sldId id="262" r:id="rId3"/>
    <p:sldId id="278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5CA9"/>
    <a:srgbClr val="045DB9"/>
    <a:srgbClr val="6DB5FF"/>
    <a:srgbClr val="ED7737"/>
    <a:srgbClr val="FDB026"/>
    <a:srgbClr val="EC7734"/>
    <a:srgbClr val="83AFDC"/>
    <a:srgbClr val="84B0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0929"/>
  </p:normalViewPr>
  <p:slideViewPr>
    <p:cSldViewPr>
      <p:cViewPr varScale="1">
        <p:scale>
          <a:sx n="105" d="100"/>
          <a:sy n="105" d="100"/>
        </p:scale>
        <p:origin x="346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E00F00-A68E-4FC3-BDEB-7AA5B16458E6}" type="datetimeFigureOut">
              <a:rPr lang="pt-BR" smtClean="0"/>
              <a:t>19/07/2020</a:t>
            </a:fld>
            <a:endParaRPr lang="pt-BR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79D42-B851-4E45-A705-CB20739ED20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78267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E79D42-B851-4E45-A705-CB20739ED200}" type="slidenum">
              <a:rPr lang="pt-BR" smtClean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823687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7875290-A7BD-4869-8186-59FD815F6BD6}" type="slidenum">
              <a:rPr lang="en-US"/>
              <a:pPr/>
              <a:t>13</a:t>
            </a:fld>
            <a:endParaRPr lang="en-US" dirty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5585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4183DB0-4969-417F-80D7-CB2A0ACF105F}" type="slidenum">
              <a:rPr lang="en-US"/>
              <a:pPr/>
              <a:t>14</a:t>
            </a:fld>
            <a:endParaRPr lang="en-US" dirty="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9824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2C0DEB4-AA6E-4A20-8BAC-E3CC8A8C1C46}" type="slidenum">
              <a:rPr lang="en-US"/>
              <a:pPr/>
              <a:t>15</a:t>
            </a:fld>
            <a:endParaRPr lang="en-US" dirty="0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2445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B5C0E85-F21A-41B9-A686-6EE4F1F4FF45}" type="slidenum">
              <a:rPr lang="en-US"/>
              <a:pPr/>
              <a:t>16</a:t>
            </a:fld>
            <a:endParaRPr lang="en-US" dirty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3620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fld id="{5A81BE82-6223-4905-B0C9-FDC186A7FB0C}" type="slidenum">
              <a:rPr lang="en-GB" smtClean="0">
                <a:solidFill>
                  <a:srgbClr val="000000"/>
                </a:solidFill>
                <a:latin typeface="Tahoma" pitchFamily="34" charset="0"/>
              </a:rPr>
              <a:pPr eaLnBrk="1" hangingPunct="1"/>
              <a:t>18</a:t>
            </a:fld>
            <a:endParaRPr lang="en-GB" dirty="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24579" name="Text Box 1"/>
          <p:cNvSpPr txBox="1">
            <a:spLocks noChangeArrowheads="1"/>
          </p:cNvSpPr>
          <p:nvPr/>
        </p:nvSpPr>
        <p:spPr bwMode="auto">
          <a:xfrm>
            <a:off x="1129772" y="710922"/>
            <a:ext cx="4519083" cy="35546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endParaRPr lang="pt-BR" dirty="0"/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body"/>
          </p:nvPr>
        </p:nvSpPr>
        <p:spPr>
          <a:xfrm>
            <a:off x="903817" y="4502507"/>
            <a:ext cx="4970992" cy="426718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4838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CD7B132-2B31-4BBC-B709-B85A0FD35DEC}" type="slidenum">
              <a:rPr lang="pt-BR">
                <a:solidFill>
                  <a:srgbClr val="000000"/>
                </a:solidFill>
              </a:rPr>
              <a:pPr/>
              <a:t>3</a:t>
            </a:fld>
            <a:endParaRPr lang="pt-BR" dirty="0">
              <a:solidFill>
                <a:srgbClr val="000000"/>
              </a:solidFill>
            </a:endParaRPr>
          </a:p>
        </p:txBody>
      </p:sp>
      <p:sp>
        <p:nvSpPr>
          <p:cNvPr id="1111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1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563989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Descreva o propósito ou justificativa do projeto detalhando objetivos mensuráveis e critérios de sucesso relacionados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DF4161-56F3-4665-8FCE-FD5B43FE23B9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4877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Descreva os requisitos a serem atendidos por</a:t>
            </a:r>
            <a:r>
              <a:rPr lang="pt-BR" sz="1200" kern="1200" baseline="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produto</a:t>
            </a:r>
          </a:p>
          <a:p>
            <a:r>
              <a:rPr lang="pt-BR" sz="1200" kern="1200" baseline="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Sempre que possível, gerar uma EAP/WBS para facilitar o entendimento do grupo</a:t>
            </a:r>
            <a:endParaRPr lang="pt-BR" sz="1200" kern="1200" dirty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r>
              <a:rPr lang="pt-BR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 </a:t>
            </a:r>
          </a:p>
          <a:p>
            <a:r>
              <a:rPr lang="pt-BR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 </a:t>
            </a:r>
          </a:p>
          <a:p>
            <a:r>
              <a:rPr lang="pt-BR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 </a:t>
            </a:r>
          </a:p>
          <a:p>
            <a:r>
              <a:rPr lang="pt-BR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 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DF4161-56F3-4665-8FCE-FD5B43FE23B9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9289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Sempre que possível gerar graficamente para facilitar o entendimento e discussão</a:t>
            </a:r>
          </a:p>
          <a:p>
            <a:r>
              <a:rPr lang="pt-BR" dirty="0"/>
              <a:t>Sugiro</a:t>
            </a:r>
            <a:r>
              <a:rPr lang="pt-BR" baseline="0" dirty="0"/>
              <a:t> gerar o cronograma com seus responsáveis e depois gerar usando o WBS Chart Pro a EAP com seus responsáveis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DF4161-56F3-4665-8FCE-FD5B43FE23B9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48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Descreva os requisitos do produto a serem atendidos Marcos</a:t>
            </a:r>
          </a:p>
          <a:p>
            <a:r>
              <a:rPr lang="pt-BR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Previsão</a:t>
            </a:r>
          </a:p>
          <a:p>
            <a:r>
              <a:rPr lang="pt-BR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 </a:t>
            </a:r>
          </a:p>
          <a:p>
            <a:r>
              <a:rPr lang="pt-BR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 </a:t>
            </a:r>
          </a:p>
          <a:p>
            <a:r>
              <a:rPr lang="pt-BR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 </a:t>
            </a:r>
          </a:p>
          <a:p>
            <a:r>
              <a:rPr lang="pt-BR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 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DF4161-56F3-4665-8FCE-FD5B43FE23B9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5256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47ADA36-494D-43F3-B02E-E27FA7D989E2}" type="slidenum">
              <a:rPr lang="en-US"/>
              <a:pPr/>
              <a:t>10</a:t>
            </a:fld>
            <a:endParaRPr lang="en-US" dirty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0681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6674ED0-E386-434C-83A5-2EC79709E138}" type="slidenum">
              <a:rPr lang="en-US"/>
              <a:pPr/>
              <a:t>11</a:t>
            </a:fld>
            <a:endParaRPr lang="en-US" dirty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5222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0762C9-7F47-4EB6-989A-14970CA6F1A4}" type="slidenum">
              <a:rPr lang="en-US"/>
              <a:pPr/>
              <a:t>12</a:t>
            </a:fld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204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3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0020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pt-BR" altLang="pt-BR" dirty="0"/>
          </a:p>
        </p:txBody>
      </p:sp>
      <p:sp>
        <p:nvSpPr>
          <p:cNvPr id="5" name="Rectangle 35"/>
          <p:cNvSpPr>
            <a:spLocks noChangeArrowheads="1"/>
          </p:cNvSpPr>
          <p:nvPr/>
        </p:nvSpPr>
        <p:spPr bwMode="auto">
          <a:xfrm>
            <a:off x="0" y="333375"/>
            <a:ext cx="9144000" cy="20875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pt-BR" altLang="pt-BR" dirty="0"/>
          </a:p>
        </p:txBody>
      </p:sp>
      <p:sp>
        <p:nvSpPr>
          <p:cNvPr id="6" name="Rectangle 36"/>
          <p:cNvSpPr>
            <a:spLocks noChangeArrowheads="1"/>
          </p:cNvSpPr>
          <p:nvPr/>
        </p:nvSpPr>
        <p:spPr bwMode="auto">
          <a:xfrm>
            <a:off x="0" y="0"/>
            <a:ext cx="9144000" cy="381000"/>
          </a:xfrm>
          <a:prstGeom prst="rect">
            <a:avLst/>
          </a:prstGeom>
          <a:solidFill>
            <a:srgbClr val="0020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pt-BR" altLang="pt-BR" dirty="0"/>
          </a:p>
        </p:txBody>
      </p:sp>
      <p:sp>
        <p:nvSpPr>
          <p:cNvPr id="7" name="Line 44"/>
          <p:cNvSpPr>
            <a:spLocks noChangeShapeType="1"/>
          </p:cNvSpPr>
          <p:nvPr/>
        </p:nvSpPr>
        <p:spPr bwMode="auto">
          <a:xfrm>
            <a:off x="539750" y="0"/>
            <a:ext cx="0" cy="68580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 dirty="0"/>
          </a:p>
        </p:txBody>
      </p:sp>
      <p:pic>
        <p:nvPicPr>
          <p:cNvPr id="8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113" y="620713"/>
            <a:ext cx="2587625" cy="153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07" name="Rectangle 15"/>
          <p:cNvSpPr>
            <a:spLocks noGrp="1" noChangeArrowheads="1"/>
          </p:cNvSpPr>
          <p:nvPr>
            <p:ph type="ctrTitle"/>
          </p:nvPr>
        </p:nvSpPr>
        <p:spPr>
          <a:xfrm>
            <a:off x="1042988" y="3471863"/>
            <a:ext cx="7416800" cy="935037"/>
          </a:xfrm>
        </p:spPr>
        <p:txBody>
          <a:bodyPr/>
          <a:lstStyle>
            <a:lvl1pPr>
              <a:defRPr sz="3200" b="1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8208" name="Rectangle 16"/>
          <p:cNvSpPr>
            <a:spLocks noGrp="1" noChangeArrowheads="1"/>
          </p:cNvSpPr>
          <p:nvPr>
            <p:ph type="subTitle" idx="1"/>
          </p:nvPr>
        </p:nvSpPr>
        <p:spPr>
          <a:xfrm>
            <a:off x="1042988" y="4703763"/>
            <a:ext cx="7416800" cy="381000"/>
          </a:xfrm>
        </p:spPr>
        <p:txBody>
          <a:bodyPr anchor="ctr"/>
          <a:lstStyle>
            <a:lvl1pPr marL="0" indent="0">
              <a:buFont typeface="Webdings" pitchFamily="18" charset="2"/>
              <a:buNone/>
              <a:defRPr sz="1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29674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305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750" y="1066800"/>
            <a:ext cx="3992563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4713" y="1066800"/>
            <a:ext cx="3992562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2210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752"/>
            <a:ext cx="7067128" cy="71095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3852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3557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4089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3688" y="76200"/>
            <a:ext cx="2033587" cy="6324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9750" y="76200"/>
            <a:ext cx="5951538" cy="6324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1400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8"/>
          <p:cNvSpPr>
            <a:spLocks noChangeArrowheads="1"/>
          </p:cNvSpPr>
          <p:nvPr/>
        </p:nvSpPr>
        <p:spPr bwMode="auto">
          <a:xfrm>
            <a:off x="0" y="0"/>
            <a:ext cx="9144000" cy="908050"/>
          </a:xfrm>
          <a:prstGeom prst="rect">
            <a:avLst/>
          </a:prstGeom>
          <a:solidFill>
            <a:srgbClr val="0020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pt-BR" altLang="pt-BR" dirty="0"/>
          </a:p>
        </p:txBody>
      </p:sp>
      <p:sp>
        <p:nvSpPr>
          <p:cNvPr id="1027" name="Rectangle 25"/>
          <p:cNvSpPr>
            <a:spLocks noChangeArrowheads="1"/>
          </p:cNvSpPr>
          <p:nvPr/>
        </p:nvSpPr>
        <p:spPr bwMode="auto">
          <a:xfrm>
            <a:off x="0" y="914400"/>
            <a:ext cx="9144000" cy="5638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pt-BR" altLang="pt-BR" dirty="0"/>
          </a:p>
        </p:txBody>
      </p:sp>
      <p:sp>
        <p:nvSpPr>
          <p:cNvPr id="1028" name="Rectangle 8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8C8C8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pt-BR" altLang="pt-BR" dirty="0"/>
          </a:p>
        </p:txBody>
      </p:sp>
      <p:sp>
        <p:nvSpPr>
          <p:cNvPr id="1029" name="Line 18"/>
          <p:cNvSpPr>
            <a:spLocks noChangeShapeType="1"/>
          </p:cNvSpPr>
          <p:nvPr/>
        </p:nvSpPr>
        <p:spPr bwMode="auto">
          <a:xfrm rot="5400000">
            <a:off x="4572000" y="-3663950"/>
            <a:ext cx="0" cy="9144000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dirty="0"/>
          </a:p>
        </p:txBody>
      </p:sp>
      <p:sp>
        <p:nvSpPr>
          <p:cNvPr id="10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63563" y="76200"/>
            <a:ext cx="7608887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t-BR"/>
              <a:t>Clique para editar o estilo do título mestre</a:t>
            </a:r>
          </a:p>
        </p:txBody>
      </p:sp>
      <p:sp>
        <p:nvSpPr>
          <p:cNvPr id="10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750" y="1066800"/>
            <a:ext cx="8137525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pt-BR" noProof="0" dirty="0"/>
          </a:p>
        </p:txBody>
      </p:sp>
      <p:sp>
        <p:nvSpPr>
          <p:cNvPr id="1032" name="Rectangle 22"/>
          <p:cNvSpPr>
            <a:spLocks noGrp="1" noChangeArrowheads="1"/>
          </p:cNvSpPr>
          <p:nvPr/>
        </p:nvSpPr>
        <p:spPr bwMode="gray">
          <a:xfrm>
            <a:off x="295275" y="6629400"/>
            <a:ext cx="11080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1ECA5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E2EFFCFE-3BED-4CAE-A310-42CDB2B28846}" type="datetime1">
              <a:rPr lang="pt-BR" altLang="pt-BR" sz="900" smtClean="0">
                <a:solidFill>
                  <a:srgbClr val="FFFFFF"/>
                </a:solidFill>
                <a:latin typeface="Arial" panose="020B0604020202020204" pitchFamily="34" charset="0"/>
              </a:rPr>
              <a:t>19/07/2020</a:t>
            </a:fld>
            <a:endParaRPr lang="en-US" altLang="pt-BR" sz="900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033" name="Rectangle 23"/>
          <p:cNvSpPr>
            <a:spLocks noGrp="1" noChangeArrowheads="1"/>
          </p:cNvSpPr>
          <p:nvPr/>
        </p:nvSpPr>
        <p:spPr bwMode="gray">
          <a:xfrm>
            <a:off x="3943350" y="6629400"/>
            <a:ext cx="4876800" cy="142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1ECA5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r"/>
            <a:r>
              <a:rPr lang="en-US" altLang="pt-BR" sz="900" dirty="0">
                <a:solidFill>
                  <a:srgbClr val="FFFFFF"/>
                </a:solidFill>
                <a:latin typeface="Arial" panose="020B0604020202020204" pitchFamily="34" charset="0"/>
              </a:rPr>
              <a:t>http://escritoriodeprojetos.com.br</a:t>
            </a:r>
          </a:p>
        </p:txBody>
      </p:sp>
      <p:pic>
        <p:nvPicPr>
          <p:cNvPr id="1034" name="Picture 29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9613" y="231775"/>
            <a:ext cx="77946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escritoriodeprojetos.com.br/component/jdownloads/send/8-modelos/132-dicionario-da-eap" TargetMode="External"/><Relationship Id="rId13" Type="http://schemas.openxmlformats.org/officeDocument/2006/relationships/hyperlink" Target="https://escritoriodeprojetos.com.br/plano-de-gerenciamento-dos-riscos" TargetMode="External"/><Relationship Id="rId18" Type="http://schemas.openxmlformats.org/officeDocument/2006/relationships/hyperlink" Target="https://escritoriodeprojetos.com.br/component/jdownloads/send/8-modelos/24-solicitacao-de-mudanca" TargetMode="External"/><Relationship Id="rId26" Type="http://schemas.openxmlformats.org/officeDocument/2006/relationships/hyperlink" Target="https://escritoriodeprojetos.com.br/component/jdownloads/send/8-modelos/9-termo-de-aceite-da-entrega" TargetMode="External"/><Relationship Id="rId3" Type="http://schemas.openxmlformats.org/officeDocument/2006/relationships/hyperlink" Target="https://escritoriodeprojetos.com.br/plano-de-gerenciamento-do-projeto" TargetMode="External"/><Relationship Id="rId21" Type="http://schemas.openxmlformats.org/officeDocument/2006/relationships/hyperlink" Target="https://escritoriodeprojetos.com.br/reunioes" TargetMode="External"/><Relationship Id="rId7" Type="http://schemas.openxmlformats.org/officeDocument/2006/relationships/hyperlink" Target="https://escritoriodeprojetos.com.br/dicionario-da-eap" TargetMode="External"/><Relationship Id="rId12" Type="http://schemas.openxmlformats.org/officeDocument/2006/relationships/hyperlink" Target="https://escritoriodeprojetos.com.br/component/jdownloads/send/8-modelos/5-cronograma-do-projeto" TargetMode="External"/><Relationship Id="rId17" Type="http://schemas.openxmlformats.org/officeDocument/2006/relationships/hyperlink" Target="https://escritoriodeprojetos.com.br/solicitacoes-de-mudanca" TargetMode="External"/><Relationship Id="rId25" Type="http://schemas.openxmlformats.org/officeDocument/2006/relationships/hyperlink" Target="https://escritoriodeprojetos.com.br/encerrar-o-projeto-ou-fase" TargetMode="External"/><Relationship Id="rId2" Type="http://schemas.openxmlformats.org/officeDocument/2006/relationships/notesSlide" Target="../notesSlides/notesSlide8.xml"/><Relationship Id="rId16" Type="http://schemas.openxmlformats.org/officeDocument/2006/relationships/hyperlink" Target="https://escritoriodeprojetos.com.br/component/jdownloads/send/8-modelos/7-status-report" TargetMode="External"/><Relationship Id="rId20" Type="http://schemas.openxmlformats.org/officeDocument/2006/relationships/hyperlink" Target="https://escritoriodeprojetos.com.br/component/jdownloads/send/8-modelos/34-registro-das-solicitacoes-de-mudanca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scritoriodeprojetos.com.br/component/jdownloads/send/8-modelos/19-declaracao-do-escopo-do-projeto" TargetMode="External"/><Relationship Id="rId11" Type="http://schemas.openxmlformats.org/officeDocument/2006/relationships/hyperlink" Target="https://escritoriodeprojetos.com.br/cronograma-do-projeto" TargetMode="External"/><Relationship Id="rId24" Type="http://schemas.openxmlformats.org/officeDocument/2006/relationships/hyperlink" Target="https://escritoriodeprojetos.com.br/component/jdownloads/send/8-modelos/144-issues-log" TargetMode="External"/><Relationship Id="rId5" Type="http://schemas.openxmlformats.org/officeDocument/2006/relationships/hyperlink" Target="https://escritoriodeprojetos.com.br/declaracao-do-escopo-do-projeto" TargetMode="External"/><Relationship Id="rId15" Type="http://schemas.openxmlformats.org/officeDocument/2006/relationships/hyperlink" Target="https://escritoriodeprojetos.com.br/relatorios-de-desempenho" TargetMode="External"/><Relationship Id="rId23" Type="http://schemas.openxmlformats.org/officeDocument/2006/relationships/hyperlink" Target="https://escritoriodeprojetos.com.br/registro-das-questoes" TargetMode="External"/><Relationship Id="rId10" Type="http://schemas.openxmlformats.org/officeDocument/2006/relationships/hyperlink" Target="https://escritoriodeprojetos.com.br/component/jdownloads/send/8-modelos/173-registro-e-plano-de-gerenciamento-das-partes-interessadas" TargetMode="External"/><Relationship Id="rId19" Type="http://schemas.openxmlformats.org/officeDocument/2006/relationships/hyperlink" Target="https://escritoriodeprojetos.com.br/registro-das-mudancas" TargetMode="External"/><Relationship Id="rId4" Type="http://schemas.openxmlformats.org/officeDocument/2006/relationships/hyperlink" Target="https://escritoriodeprojetos.com.br/component/jdownloads/send/8-modelos/4-plano-de-gerenciamento-do-projeto" TargetMode="External"/><Relationship Id="rId9" Type="http://schemas.openxmlformats.org/officeDocument/2006/relationships/hyperlink" Target="https://escritoriodeprojetos.com.br/plano-de-gerenciamento-das-partes-interessadas" TargetMode="External"/><Relationship Id="rId14" Type="http://schemas.openxmlformats.org/officeDocument/2006/relationships/hyperlink" Target="https://escritoriodeprojetos.com.br/component/jdownloads/send/8-modelos/6-plano-de-gerenciamento-dos-riscos" TargetMode="External"/><Relationship Id="rId22" Type="http://schemas.openxmlformats.org/officeDocument/2006/relationships/hyperlink" Target="https://escritoriodeprojetos.com.br/component/jdownloads/send/8-modelos/8-ata-de-reuniao" TargetMode="External"/><Relationship Id="rId27" Type="http://schemas.openxmlformats.org/officeDocument/2006/relationships/hyperlink" Target="https://escritoriodeprojetos.com.br/component/jdownloads/send/8-modelos/10-licoes-aprendidas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escritoriodeprojetos.com.br/registro-das-mudancas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scritoriodeprojetos.com.br/registro-das-questoes" TargetMode="External"/><Relationship Id="rId4" Type="http://schemas.openxmlformats.org/officeDocument/2006/relationships/hyperlink" Target="https://escritoriodeprojetos.com.br/relatorios-de-desempenho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scritoriodeprojetos.com.br/objetivos-smar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7504" y="3141663"/>
            <a:ext cx="8928992" cy="1295400"/>
          </a:xfrm>
        </p:spPr>
        <p:txBody>
          <a:bodyPr/>
          <a:lstStyle/>
          <a:p>
            <a:r>
              <a:rPr lang="en-US" dirty="0"/>
              <a:t>Kick-Off</a:t>
            </a:r>
            <a:r>
              <a:rPr lang="pt-BR" dirty="0"/>
              <a:t> do Projeto</a:t>
            </a:r>
            <a:br>
              <a:rPr lang="pt-BR" dirty="0"/>
            </a:br>
            <a:r>
              <a:rPr lang="pt-BR" sz="2400" dirty="0" err="1"/>
              <a:t>Projeto</a:t>
            </a:r>
            <a:r>
              <a:rPr lang="pt-BR" sz="2400" dirty="0"/>
              <a:t> </a:t>
            </a:r>
            <a:r>
              <a:rPr lang="en-US" sz="2400" dirty="0"/>
              <a:t>: </a:t>
            </a:r>
            <a:r>
              <a:rPr lang="pt-BR" sz="2400"/>
              <a:t>E-commerce </a:t>
            </a:r>
            <a:r>
              <a:rPr lang="pt-BR" sz="2400" dirty="0"/>
              <a:t>– Loja Virtual</a:t>
            </a:r>
            <a:br>
              <a:rPr lang="pt-BR" sz="2400" dirty="0"/>
            </a:br>
            <a:r>
              <a:rPr lang="pt-BR" sz="2400" dirty="0"/>
              <a:t>Cliente : Assinantes Canal DEV NET CORE Valdir Ferreira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42988" y="5280496"/>
            <a:ext cx="7416800" cy="812800"/>
          </a:xfrm>
        </p:spPr>
        <p:txBody>
          <a:bodyPr/>
          <a:lstStyle/>
          <a:p>
            <a:r>
              <a:rPr lang="pt-BR" dirty="0"/>
              <a:t>Gerente do Projeto</a:t>
            </a:r>
          </a:p>
          <a:p>
            <a:r>
              <a:rPr lang="pt-BR" dirty="0"/>
              <a:t>Valdir Ferreira</a:t>
            </a:r>
          </a:p>
        </p:txBody>
      </p:sp>
    </p:spTree>
    <p:extLst>
      <p:ext uri="{BB962C8B-B14F-4D97-AF65-F5344CB8AC3E}">
        <p14:creationId xmlns:p14="http://schemas.microsoft.com/office/powerpoint/2010/main" val="9564648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/>
              <a:t>Como o projeto será gerenciado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dirty="0"/>
              <a:t>Objetivo</a:t>
            </a:r>
            <a:r>
              <a:rPr lang="en-US" dirty="0"/>
              <a:t>: </a:t>
            </a:r>
          </a:p>
          <a:p>
            <a:pPr lvl="1" eaLnBrk="1" hangingPunct="1"/>
            <a:r>
              <a:rPr lang="pt-BR" dirty="0"/>
              <a:t>Garantir que os módulos sejam entregues conforme prazo, custo e escopo já definidos.</a:t>
            </a:r>
          </a:p>
          <a:p>
            <a:pPr eaLnBrk="1" hangingPunct="1"/>
            <a:r>
              <a:rPr lang="pt-BR" dirty="0"/>
              <a:t>Como:</a:t>
            </a:r>
          </a:p>
          <a:p>
            <a:pPr lvl="1" eaLnBrk="1" hangingPunct="1"/>
            <a:r>
              <a:rPr lang="pt-BR" dirty="0"/>
              <a:t>Equipe de Projeto Eficiente </a:t>
            </a:r>
          </a:p>
          <a:p>
            <a:pPr lvl="1" eaLnBrk="1" hangingPunct="1"/>
            <a:r>
              <a:rPr lang="pt-BR" dirty="0"/>
              <a:t>+ Gerente de Projeto Integrador</a:t>
            </a:r>
          </a:p>
          <a:p>
            <a:pPr lvl="1" eaLnBrk="1" hangingPunct="1"/>
            <a:r>
              <a:rPr lang="pt-BR" dirty="0"/>
              <a:t>+ Metodologia otimizada baseada em Scrum</a:t>
            </a:r>
          </a:p>
          <a:p>
            <a:pPr lvl="2" eaLnBrk="1" hangingPunct="1"/>
            <a:r>
              <a:rPr lang="pt-BR" dirty="0"/>
              <a:t>Processos de gerenciamento de projetos e </a:t>
            </a:r>
          </a:p>
          <a:p>
            <a:pPr lvl="2" eaLnBrk="1" hangingPunct="1"/>
            <a:r>
              <a:rPr lang="pt-BR" dirty="0"/>
              <a:t>Modelos de documentos </a:t>
            </a:r>
          </a:p>
          <a:p>
            <a:pPr lvl="2" eaLnBrk="1" hangingPunct="1"/>
            <a:r>
              <a:rPr lang="pt-BR" dirty="0"/>
              <a:t>aperfeiçoados continuamente de acordo com as lições aprendidas e as melhores práticas identificadas.</a:t>
            </a:r>
          </a:p>
          <a:p>
            <a:pPr lvl="1"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8563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/>
              <a:t>Documentos para gestão do projeto</a:t>
            </a:r>
          </a:p>
        </p:txBody>
      </p:sp>
      <p:graphicFrame>
        <p:nvGraphicFramePr>
          <p:cNvPr id="5" name="Group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30627191"/>
              </p:ext>
            </p:extLst>
          </p:nvPr>
        </p:nvGraphicFramePr>
        <p:xfrm>
          <a:off x="-569" y="893603"/>
          <a:ext cx="9144569" cy="5185583"/>
        </p:xfrm>
        <a:graphic>
          <a:graphicData uri="http://schemas.openxmlformats.org/drawingml/2006/table">
            <a:tbl>
              <a:tblPr firstRow="1">
                <a:tableStyleId>{69012ECD-51FC-41F1-AA8D-1B2483CD663E}</a:tableStyleId>
              </a:tblPr>
              <a:tblGrid>
                <a:gridCol w="21963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322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97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pt-BR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Documento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pt-BR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Descrição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97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lang="pt-BR" sz="1400" dirty="0">
                          <a:solidFill>
                            <a:schemeClr val="tx1"/>
                          </a:solidFill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Plano de projeto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pt-BR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P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pt-BR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O plano de projeto guia a execução, controle e encerramento do projeto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97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lang="pt-BR" sz="1400" dirty="0">
                          <a:solidFill>
                            <a:schemeClr val="tx1"/>
                          </a:solidFill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Declaração do escopo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2333" marR="82333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pt-BR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P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2333" marR="8233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pt-BR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Determina qual trabalho será realizado e quais entregas produzidas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2333" marR="82333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97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lang="pt-BR" sz="1400" u="sng" noProof="0" dirty="0">
                          <a:solidFill>
                            <a:schemeClr val="tx1"/>
                          </a:solidFill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Dicionário</a:t>
                      </a:r>
                      <a:r>
                        <a:rPr lang="en-US" sz="1400" u="sng" dirty="0">
                          <a:solidFill>
                            <a:schemeClr val="tx1"/>
                          </a:solidFill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 da EAP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linkClick r:id="rId8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P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pt-BR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Detalhe cada elemento da EAP de modo a orientar a equipe do projeto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96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lang="pt-BR" sz="1400" dirty="0">
                          <a:solidFill>
                            <a:schemeClr val="tx1"/>
                          </a:solidFill>
                          <a:hlinkClick r:id="rId9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Plano de gerenciamento das partes interessadas</a:t>
                      </a:r>
                      <a:endParaRPr kumimoji="0" lang="pt-BR" sz="14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2333" marR="82333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linkClick r:id="rId10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P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2333" marR="8233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pt-BR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Identifica as partes interessadas no projeto e define estratégias para ganhar suporte ou reduzir obstáculos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2333" marR="82333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97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pt-BR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linkClick r:id="rId11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Cronograma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pt-BR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linkClick r:id="rId1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P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pt-BR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Determina datas de início e término das atividades do projeto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97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pt-BR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linkClick r:id="rId1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Gestão de Risco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pt-BR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linkClick r:id="rId1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P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pt-BR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Identifica riscos associados ao projeto e descreve como serão tratados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97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  <a:defRPr/>
                      </a:pPr>
                      <a:r>
                        <a:rPr lang="pt-BR" sz="1400" dirty="0">
                          <a:solidFill>
                            <a:schemeClr val="tx1"/>
                          </a:solidFill>
                          <a:hlinkClick r:id="rId1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Status Report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pt-BR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linkClick r:id="rId1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pt-BR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Divulga informações pertinentes ao projeto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216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lang="pt-BR" sz="1400" dirty="0">
                          <a:solidFill>
                            <a:schemeClr val="tx1"/>
                          </a:solidFill>
                          <a:hlinkClick r:id="rId1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Solicitação de mudança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pt-BR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linkClick r:id="rId18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</a:rPr>
                        <a:t>Toda mudança solicitada deve ser avaliada pelo GP e precisa ser aceita ou rejeitada por uma autoridade ou comitê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9785">
                <a:tc>
                  <a:txBody>
                    <a:bodyPr/>
                    <a:lstStyle/>
                    <a:p>
                      <a:pPr marL="0" lvl="1">
                        <a:lnSpc>
                          <a:spcPct val="90000"/>
                        </a:lnSpc>
                      </a:pPr>
                      <a:r>
                        <a:rPr lang="pt-BR" sz="1400" dirty="0">
                          <a:solidFill>
                            <a:schemeClr val="tx1"/>
                          </a:solidFill>
                          <a:effectLst/>
                          <a:hlinkClick r:id="rId19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Registro das mudanças</a:t>
                      </a:r>
                      <a:endParaRPr lang="pt-BR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linkClick r:id="rId20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pt-BR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Registra cada mudança solicitada e controla seu status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9785">
                <a:tc>
                  <a:txBody>
                    <a:bodyPr/>
                    <a:lstStyle/>
                    <a:p>
                      <a:pPr marL="0" lvl="1">
                        <a:lnSpc>
                          <a:spcPct val="90000"/>
                        </a:lnSpc>
                      </a:pPr>
                      <a:r>
                        <a:rPr lang="pt-BR" sz="1400" kern="1200" dirty="0">
                          <a:solidFill>
                            <a:schemeClr val="tx1"/>
                          </a:solidFill>
                          <a:hlinkClick r:id="rId21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Ata de reunião</a:t>
                      </a:r>
                      <a:endParaRPr lang="pt-BR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pt-BR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linkClick r:id="rId2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pt-BR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Descreve as decisões importantes tomadas durante a reunião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97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  <a:defRPr/>
                      </a:pPr>
                      <a:r>
                        <a:rPr lang="pt-BR" sz="1400" dirty="0">
                          <a:solidFill>
                            <a:schemeClr val="tx1"/>
                          </a:solidFill>
                          <a:hlinkClick r:id="rId2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Issues Log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pt-BR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linkClick r:id="rId2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pt-BR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Registra problemas enfrentados no projeto e como foram solucionados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97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pt-BR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linkClick r:id="rId2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Termo de Aceite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pt-BR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linkClick r:id="rId2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E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pt-BR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Documento de aceitação formal de entrega pelo cliente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880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pt-BR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linkClick r:id="rId2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Lições aprendidas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pt-BR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linkClick r:id="rId2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E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pt-BR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Sumariza lições aprendidas para evitar ocorrências em novos projetos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64062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/>
              <a:t>Iniciação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idx="1"/>
          </p:nvPr>
        </p:nvSpPr>
        <p:spPr>
          <a:xfrm>
            <a:off x="539750" y="908720"/>
            <a:ext cx="8604250" cy="5334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 dirty="0"/>
              <a:t>Objetivo: Kick-off para validar envolvidos e processos usados na gestão do projeto deixando todos alinhados.</a:t>
            </a:r>
          </a:p>
          <a:p>
            <a:pPr eaLnBrk="1" hangingPunct="1">
              <a:lnSpc>
                <a:spcPct val="90000"/>
              </a:lnSpc>
            </a:pPr>
            <a:r>
              <a:rPr lang="pt-BR" dirty="0"/>
              <a:t>Fatores Críticos de Sucesso</a:t>
            </a:r>
          </a:p>
          <a:p>
            <a:pPr lvl="1" eaLnBrk="1" hangingPunct="1">
              <a:lnSpc>
                <a:spcPct val="90000"/>
              </a:lnSpc>
            </a:pPr>
            <a:r>
              <a:rPr lang="pt-BR" dirty="0"/>
              <a:t>Definir com clareza o objetivo e a abrangência do projeto.</a:t>
            </a:r>
          </a:p>
          <a:p>
            <a:pPr lvl="1" eaLnBrk="1" hangingPunct="1">
              <a:lnSpc>
                <a:spcPct val="90000"/>
              </a:lnSpc>
            </a:pPr>
            <a:r>
              <a:rPr lang="pt-BR" dirty="0"/>
              <a:t>Identificar partes interessadas no projeto e definir estratégias para ganhar suporte ou reduzir obstáculos.</a:t>
            </a:r>
          </a:p>
          <a:p>
            <a:pPr lvl="1" eaLnBrk="1" hangingPunct="1">
              <a:lnSpc>
                <a:spcPct val="90000"/>
              </a:lnSpc>
            </a:pPr>
            <a:r>
              <a:rPr lang="pt-BR" dirty="0"/>
              <a:t>Identificação do gerente de projeto.</a:t>
            </a:r>
          </a:p>
          <a:p>
            <a:pPr lvl="1" eaLnBrk="1" hangingPunct="1">
              <a:lnSpc>
                <a:spcPct val="90000"/>
              </a:lnSpc>
            </a:pPr>
            <a:r>
              <a:rPr lang="pt-BR" dirty="0"/>
              <a:t>Identificação da data de início e das dependências do projeto.</a:t>
            </a:r>
          </a:p>
          <a:p>
            <a:pPr lvl="1" eaLnBrk="1" hangingPunct="1">
              <a:lnSpc>
                <a:spcPct val="90000"/>
              </a:lnSpc>
            </a:pPr>
            <a:r>
              <a:rPr lang="pt-BR" dirty="0"/>
              <a:t>Reconhecer no ambiente externo, oportunidades e ameaças.</a:t>
            </a:r>
          </a:p>
          <a:p>
            <a:pPr lvl="1" eaLnBrk="1" hangingPunct="1">
              <a:lnSpc>
                <a:spcPct val="90000"/>
              </a:lnSpc>
            </a:pPr>
            <a:r>
              <a:rPr lang="pt-BR" dirty="0"/>
              <a:t>Aprovação do termo de abertura pelos clientes (Custos; Prazo; Escopo; ...).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6564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/>
              <a:t>Planejamento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pt-BR" sz="2000" dirty="0"/>
              <a:t>Objetivo: Refinar os objetivos do projeto e planejar o trabalho necessário para alcançá-los.</a:t>
            </a:r>
          </a:p>
          <a:p>
            <a:pPr eaLnBrk="1" hangingPunct="1">
              <a:lnSpc>
                <a:spcPct val="80000"/>
              </a:lnSpc>
            </a:pPr>
            <a:r>
              <a:rPr lang="pt-BR" sz="2000" dirty="0"/>
              <a:t>GP desenvolve o plano de projeto e seus planos complementares.</a:t>
            </a:r>
          </a:p>
          <a:p>
            <a:pPr eaLnBrk="1" hangingPunct="1">
              <a:lnSpc>
                <a:spcPct val="80000"/>
              </a:lnSpc>
            </a:pPr>
            <a:r>
              <a:rPr lang="pt-BR" sz="2000" dirty="0"/>
              <a:t>Pré-requisitos</a:t>
            </a:r>
          </a:p>
          <a:p>
            <a:pPr lvl="1" eaLnBrk="1" hangingPunct="1">
              <a:lnSpc>
                <a:spcPct val="80000"/>
              </a:lnSpc>
            </a:pPr>
            <a:r>
              <a:rPr lang="pt-BR" sz="1800" dirty="0"/>
              <a:t>Termo de abertura aprovado;</a:t>
            </a:r>
          </a:p>
          <a:p>
            <a:pPr lvl="1" eaLnBrk="1" hangingPunct="1">
              <a:lnSpc>
                <a:spcPct val="80000"/>
              </a:lnSpc>
            </a:pPr>
            <a:r>
              <a:rPr lang="pt-BR" sz="1800" dirty="0"/>
              <a:t>Gerente de projeto definido.</a:t>
            </a:r>
          </a:p>
          <a:p>
            <a:pPr eaLnBrk="1" hangingPunct="1">
              <a:lnSpc>
                <a:spcPct val="80000"/>
              </a:lnSpc>
            </a:pPr>
            <a:r>
              <a:rPr lang="pt-BR" sz="2000" dirty="0"/>
              <a:t>Fatores críticos de sucesso:</a:t>
            </a:r>
          </a:p>
          <a:p>
            <a:pPr lvl="1" eaLnBrk="1" hangingPunct="1">
              <a:lnSpc>
                <a:spcPct val="80000"/>
              </a:lnSpc>
            </a:pPr>
            <a:r>
              <a:rPr lang="pt-BR" sz="1800" dirty="0"/>
              <a:t>Definir o escopo e assegurar que as entregas estejam bem definidas;</a:t>
            </a:r>
          </a:p>
          <a:p>
            <a:pPr lvl="1" eaLnBrk="1" hangingPunct="1">
              <a:lnSpc>
                <a:spcPct val="80000"/>
              </a:lnSpc>
            </a:pPr>
            <a:r>
              <a:rPr lang="pt-BR" sz="1800" dirty="0"/>
              <a:t>Definir equipe adequada as necessidades do projeto e assegurar que os recursos estejam disponíveis;</a:t>
            </a:r>
          </a:p>
          <a:p>
            <a:pPr lvl="1" eaLnBrk="1" hangingPunct="1">
              <a:lnSpc>
                <a:spcPct val="80000"/>
              </a:lnSpc>
            </a:pPr>
            <a:r>
              <a:rPr lang="pt-BR" sz="1800" dirty="0"/>
              <a:t>Avaliar os riscos e criar plano de repostas;</a:t>
            </a:r>
          </a:p>
          <a:p>
            <a:pPr lvl="1" eaLnBrk="1" hangingPunct="1">
              <a:lnSpc>
                <a:spcPct val="80000"/>
              </a:lnSpc>
            </a:pPr>
            <a:r>
              <a:rPr lang="pt-BR" sz="1800" dirty="0"/>
              <a:t>Definir a estratégia de comunicação do projeto;</a:t>
            </a:r>
          </a:p>
          <a:p>
            <a:pPr lvl="1" eaLnBrk="1" hangingPunct="1">
              <a:lnSpc>
                <a:spcPct val="80000"/>
              </a:lnSpc>
            </a:pPr>
            <a:r>
              <a:rPr lang="pt-BR" sz="1800" dirty="0"/>
              <a:t>Salvar as linhas de base de prazo, custo e escopo;</a:t>
            </a:r>
          </a:p>
          <a:p>
            <a:pPr lvl="1" eaLnBrk="1" hangingPunct="1">
              <a:lnSpc>
                <a:spcPct val="80000"/>
              </a:lnSpc>
            </a:pPr>
            <a:r>
              <a:rPr lang="pt-BR" sz="1800" dirty="0"/>
              <a:t>Definir a forma de monitorar as linhas de base de prazo, custo e escopo;</a:t>
            </a:r>
          </a:p>
          <a:p>
            <a:pPr lvl="1" eaLnBrk="1" hangingPunct="1">
              <a:lnSpc>
                <a:spcPct val="80000"/>
              </a:lnSpc>
            </a:pPr>
            <a:r>
              <a:rPr lang="pt-BR" sz="1800" dirty="0"/>
              <a:t>Criar um ambiente no qual as partes interessadas possam contribuir de forma adequada.</a:t>
            </a:r>
          </a:p>
        </p:txBody>
      </p:sp>
    </p:spTree>
    <p:extLst>
      <p:ext uri="{BB962C8B-B14F-4D97-AF65-F5344CB8AC3E}">
        <p14:creationId xmlns:p14="http://schemas.microsoft.com/office/powerpoint/2010/main" val="4033426397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/>
              <a:t>Execução e Controle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dirty="0"/>
              <a:t>Objetivo: coordenar os recursos para realizar o que foi planejado e controlar variação ocorrida.</a:t>
            </a:r>
          </a:p>
          <a:p>
            <a:pPr eaLnBrk="1" hangingPunct="1"/>
            <a:r>
              <a:rPr lang="pt-BR" dirty="0"/>
              <a:t>Variações identificadas por comparação do realizado com linhas de base de prazo, custo e escopo salvas no planejamento.</a:t>
            </a:r>
          </a:p>
          <a:p>
            <a:pPr eaLnBrk="1" hangingPunct="1"/>
            <a:r>
              <a:rPr lang="pt-BR" dirty="0"/>
              <a:t>GP:</a:t>
            </a:r>
          </a:p>
          <a:p>
            <a:pPr lvl="1" eaLnBrk="1" hangingPunct="1"/>
            <a:r>
              <a:rPr lang="pt-BR" dirty="0"/>
              <a:t>Certifica-se que as entregas estejam alinhadas com o escopo;</a:t>
            </a:r>
          </a:p>
          <a:p>
            <a:pPr lvl="1" eaLnBrk="1" hangingPunct="1"/>
            <a:r>
              <a:rPr lang="pt-BR" dirty="0"/>
              <a:t>Defende o escopo de mudanças;</a:t>
            </a:r>
          </a:p>
          <a:p>
            <a:pPr lvl="1" eaLnBrk="1" hangingPunct="1"/>
            <a:r>
              <a:rPr lang="pt-BR" dirty="0"/>
              <a:t>Confirma o nível de qualidade do trabalho executado;</a:t>
            </a:r>
          </a:p>
          <a:p>
            <a:pPr lvl="1" eaLnBrk="1" hangingPunct="1"/>
            <a:r>
              <a:rPr lang="pt-BR" dirty="0"/>
              <a:t>Controla variações ocorridas;</a:t>
            </a:r>
          </a:p>
          <a:p>
            <a:pPr lvl="1" eaLnBrk="1" hangingPunct="1"/>
            <a:r>
              <a:rPr lang="pt-BR" dirty="0"/>
              <a:t>Comunica o progresso do projeto aos principais interessados.</a:t>
            </a:r>
          </a:p>
          <a:p>
            <a:pPr eaLnBrk="1" hangingPunct="1"/>
            <a:r>
              <a:rPr lang="pt-BR" dirty="0"/>
              <a:t>Equipe do projeto executa suas atividades e relata o progresso ao GP.</a:t>
            </a:r>
          </a:p>
        </p:txBody>
      </p:sp>
    </p:spTree>
    <p:extLst>
      <p:ext uri="{BB962C8B-B14F-4D97-AF65-F5344CB8AC3E}">
        <p14:creationId xmlns:p14="http://schemas.microsoft.com/office/powerpoint/2010/main" val="2084728375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/>
              <a:t>Execução e Controle – Principais artefatos</a:t>
            </a:r>
          </a:p>
        </p:txBody>
      </p:sp>
      <p:graphicFrame>
        <p:nvGraphicFramePr>
          <p:cNvPr id="5" name="Group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4379447"/>
              </p:ext>
            </p:extLst>
          </p:nvPr>
        </p:nvGraphicFramePr>
        <p:xfrm>
          <a:off x="71438" y="1124744"/>
          <a:ext cx="9037066" cy="2328672"/>
        </p:xfrm>
        <a:graphic>
          <a:graphicData uri="http://schemas.openxmlformats.org/drawingml/2006/table">
            <a:tbl>
              <a:tblPr firstRow="1">
                <a:tableStyleId>{69012ECD-51FC-41F1-AA8D-1B2483CD663E}</a:tableStyleId>
              </a:tblPr>
              <a:tblGrid>
                <a:gridCol w="16723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157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09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07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601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97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pt-BR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What?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pt-BR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Qual informação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pt-BR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Why?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pt-BR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Qual propósito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Who?</a:t>
                      </a:r>
                      <a:b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</a:br>
                      <a:r>
                        <a:rPr kumimoji="0" lang="pt-BR" sz="1400" u="none" strike="noStrike" cap="none" normalizeH="0" baseline="0" noProof="0" dirty="0">
                          <a:ln>
                            <a:noFill/>
                          </a:ln>
                          <a:effectLst/>
                        </a:rPr>
                        <a:t>Responsável</a:t>
                      </a:r>
                      <a:endParaRPr kumimoji="0" lang="pt-BR" sz="16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When?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pt-BR" sz="1400" u="none" strike="noStrike" cap="none" normalizeH="0" baseline="0" noProof="0" dirty="0">
                          <a:ln>
                            <a:noFill/>
                          </a:ln>
                          <a:effectLst/>
                        </a:rPr>
                        <a:t>Periodicidade</a:t>
                      </a:r>
                      <a:endParaRPr kumimoji="0" lang="pt-BR" sz="14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How?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Forma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9785">
                <a:tc>
                  <a:txBody>
                    <a:bodyPr/>
                    <a:lstStyle/>
                    <a:p>
                      <a:pPr marL="0" lvl="1">
                        <a:lnSpc>
                          <a:spcPct val="90000"/>
                        </a:lnSpc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Registro das mudanças</a:t>
                      </a:r>
                      <a:endParaRPr lang="pt-BR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pt-BR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Registrar cada mudança solicitada e controlar seu status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GP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Nova </a:t>
                      </a:r>
                      <a:r>
                        <a:rPr kumimoji="0" lang="pt-BR" sz="1600" u="none" strike="noStrike" cap="none" normalizeH="0" baseline="0" noProof="0" dirty="0">
                          <a:ln>
                            <a:noFill/>
                          </a:ln>
                          <a:effectLst/>
                        </a:rPr>
                        <a:t>solicitação</a:t>
                      </a:r>
                      <a:endParaRPr kumimoji="0" lang="pt-BR" sz="16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XLSX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97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  <a:defRPr/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Status Report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pt-BR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Divulgar informações pertinentes ao projeto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GP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pt-BR" sz="1600" u="none" strike="noStrike" cap="none" normalizeH="0" baseline="0" noProof="0" dirty="0">
                          <a:ln>
                            <a:noFill/>
                          </a:ln>
                          <a:effectLst/>
                        </a:rPr>
                        <a:t>Semanal</a:t>
                      </a:r>
                      <a:endParaRPr kumimoji="0" lang="pt-BR" sz="16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PPTX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97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  <a:defRPr/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Issues Log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pt-BR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Registrar problemas enfrentados no projeto e monitora sua solução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GP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Novo </a:t>
                      </a:r>
                      <a:r>
                        <a:rPr kumimoji="0" lang="pt-BR" sz="1600" u="none" strike="noStrike" cap="none" normalizeH="0" baseline="0" noProof="0" dirty="0">
                          <a:ln>
                            <a:noFill/>
                          </a:ln>
                          <a:effectLst/>
                        </a:rPr>
                        <a:t>problema</a:t>
                      </a:r>
                      <a:endParaRPr kumimoji="0" lang="pt-BR" sz="16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XLSX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075204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/>
              <a:t>Encerramento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pt-BR" dirty="0"/>
              <a:t>Objetivos:</a:t>
            </a:r>
          </a:p>
          <a:p>
            <a:pPr lvl="1" eaLnBrk="1" hangingPunct="1">
              <a:lnSpc>
                <a:spcPct val="80000"/>
              </a:lnSpc>
            </a:pPr>
            <a:r>
              <a:rPr lang="pt-BR" dirty="0"/>
              <a:t>Formalizar a aceitação final das entregas do projeto;</a:t>
            </a:r>
          </a:p>
          <a:p>
            <a:pPr lvl="1" eaLnBrk="1" hangingPunct="1">
              <a:lnSpc>
                <a:spcPct val="80000"/>
              </a:lnSpc>
            </a:pPr>
            <a:r>
              <a:rPr lang="pt-BR" dirty="0"/>
              <a:t>Arquivar a documentação necessária;</a:t>
            </a:r>
          </a:p>
          <a:p>
            <a:pPr lvl="1" eaLnBrk="1" hangingPunct="1">
              <a:lnSpc>
                <a:spcPct val="80000"/>
              </a:lnSpc>
            </a:pPr>
            <a:r>
              <a:rPr lang="pt-BR" dirty="0"/>
              <a:t>Atribuir a equipe do projeto a novos projetos;</a:t>
            </a:r>
          </a:p>
          <a:p>
            <a:pPr lvl="1" eaLnBrk="1" hangingPunct="1">
              <a:lnSpc>
                <a:spcPct val="80000"/>
              </a:lnSpc>
            </a:pPr>
            <a:r>
              <a:rPr lang="pt-BR" dirty="0"/>
              <a:t>Analisar os problemas ocorridos no projeto para evitar que problemas similares ocorram em novos projetos;</a:t>
            </a:r>
          </a:p>
          <a:p>
            <a:pPr lvl="1" eaLnBrk="1" hangingPunct="1">
              <a:lnSpc>
                <a:spcPct val="80000"/>
              </a:lnSpc>
            </a:pPr>
            <a:r>
              <a:rPr lang="pt-BR" dirty="0"/>
              <a:t>Definir e comunicar os responsáveis pela manutenção do sistema ou produto criado.</a:t>
            </a:r>
          </a:p>
          <a:p>
            <a:pPr eaLnBrk="1" hangingPunct="1">
              <a:lnSpc>
                <a:spcPct val="80000"/>
              </a:lnSpc>
            </a:pPr>
            <a:r>
              <a:rPr lang="pt-BR" dirty="0"/>
              <a:t>Pré-requisitos</a:t>
            </a:r>
          </a:p>
          <a:p>
            <a:pPr lvl="1" eaLnBrk="1" hangingPunct="1">
              <a:lnSpc>
                <a:spcPct val="80000"/>
              </a:lnSpc>
            </a:pPr>
            <a:r>
              <a:rPr lang="pt-BR" dirty="0"/>
              <a:t>Critérios de aceitação pré-definidos;</a:t>
            </a:r>
          </a:p>
          <a:p>
            <a:pPr lvl="1" eaLnBrk="1" hangingPunct="1">
              <a:lnSpc>
                <a:spcPct val="80000"/>
              </a:lnSpc>
            </a:pPr>
            <a:r>
              <a:rPr lang="pt-BR" dirty="0"/>
              <a:t>Processo de aceitação final pré-definido;</a:t>
            </a:r>
          </a:p>
          <a:p>
            <a:pPr eaLnBrk="1" hangingPunct="1">
              <a:lnSpc>
                <a:spcPct val="80000"/>
              </a:lnSpc>
            </a:pPr>
            <a:r>
              <a:rPr lang="pt-BR" dirty="0"/>
              <a:t>Fatores críticos de sucesso:</a:t>
            </a:r>
          </a:p>
          <a:p>
            <a:pPr lvl="1" eaLnBrk="1" hangingPunct="1">
              <a:lnSpc>
                <a:spcPct val="80000"/>
              </a:lnSpc>
            </a:pPr>
            <a:r>
              <a:rPr lang="pt-BR" dirty="0"/>
              <a:t>Aceitação do usuário final;</a:t>
            </a:r>
          </a:p>
          <a:p>
            <a:pPr lvl="1" eaLnBrk="1" hangingPunct="1">
              <a:lnSpc>
                <a:spcPct val="80000"/>
              </a:lnSpc>
            </a:pPr>
            <a:r>
              <a:rPr lang="pt-BR" dirty="0"/>
              <a:t>Objetivos do negócio e benefícios antecipados são alcançados;</a:t>
            </a:r>
          </a:p>
          <a:p>
            <a:pPr lvl="1" eaLnBrk="1" hangingPunct="1">
              <a:lnSpc>
                <a:spcPct val="80000"/>
              </a:lnSpc>
            </a:pPr>
            <a:r>
              <a:rPr lang="pt-BR" dirty="0"/>
              <a:t>Objetivos do projeto alcançados;</a:t>
            </a:r>
          </a:p>
          <a:p>
            <a:pPr lvl="1" eaLnBrk="1" hangingPunct="1">
              <a:lnSpc>
                <a:spcPct val="80000"/>
              </a:lnSpc>
            </a:pPr>
            <a:r>
              <a:rPr lang="pt-BR" dirty="0"/>
              <a:t>Materiais do projeto são arquivados.</a:t>
            </a:r>
          </a:p>
        </p:txBody>
      </p:sp>
    </p:spTree>
    <p:extLst>
      <p:ext uri="{BB962C8B-B14F-4D97-AF65-F5344CB8AC3E}">
        <p14:creationId xmlns:p14="http://schemas.microsoft.com/office/powerpoint/2010/main" val="2915766583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Próximos</a:t>
            </a:r>
            <a:r>
              <a:rPr lang="en-US" dirty="0"/>
              <a:t> Passos</a:t>
            </a:r>
          </a:p>
        </p:txBody>
      </p:sp>
      <p:sp>
        <p:nvSpPr>
          <p:cNvPr id="269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Registar ata do Kick-off e aprovar o termo de abertura do projeto</a:t>
            </a:r>
          </a:p>
          <a:p>
            <a:r>
              <a:rPr lang="pt-BR" dirty="0"/>
              <a:t>Próxima reunião em ...</a:t>
            </a:r>
          </a:p>
        </p:txBody>
      </p:sp>
    </p:spTree>
    <p:extLst>
      <p:ext uri="{BB962C8B-B14F-4D97-AF65-F5344CB8AC3E}">
        <p14:creationId xmlns:p14="http://schemas.microsoft.com/office/powerpoint/2010/main" val="5598437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AutoShape 1"/>
          <p:cNvSpPr>
            <a:spLocks noGrp="1" noChangeArrowheads="1"/>
          </p:cNvSpPr>
          <p:nvPr>
            <p:ph type="ctrTitle"/>
          </p:nvPr>
        </p:nvSpPr>
        <p:spPr>
          <a:xfrm>
            <a:off x="609600" y="2438400"/>
            <a:ext cx="8237538" cy="2557463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algn="ctr"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dirty="0">
                <a:latin typeface="Tahoma" pitchFamily="34" charset="0"/>
              </a:rPr>
              <a:t>Obrigado!</a:t>
            </a:r>
            <a:br>
              <a:rPr lang="en-GB" dirty="0">
                <a:latin typeface="Tahoma" pitchFamily="34" charset="0"/>
              </a:rPr>
            </a:br>
            <a:br>
              <a:rPr lang="en-GB" dirty="0">
                <a:latin typeface="Tahoma" pitchFamily="34" charset="0"/>
              </a:rPr>
            </a:br>
            <a:r>
              <a:rPr lang="en-GB" dirty="0">
                <a:latin typeface="Tahoma" pitchFamily="34" charset="0"/>
              </a:rPr>
              <a:t>Valdir Ferreira</a:t>
            </a:r>
            <a:br>
              <a:rPr lang="en-GB" dirty="0">
                <a:latin typeface="Tahoma" pitchFamily="34" charset="0"/>
              </a:rPr>
            </a:br>
            <a:br>
              <a:rPr lang="en-GB" dirty="0">
                <a:latin typeface="Tahoma" pitchFamily="34" charset="0"/>
              </a:rPr>
            </a:br>
            <a:r>
              <a:rPr lang="en-GB" dirty="0">
                <a:latin typeface="Tahoma" pitchFamily="34" charset="0"/>
              </a:rPr>
              <a:t>valdirferreira2006@gmail.com</a:t>
            </a:r>
          </a:p>
        </p:txBody>
      </p:sp>
    </p:spTree>
    <p:extLst>
      <p:ext uri="{BB962C8B-B14F-4D97-AF65-F5344CB8AC3E}">
        <p14:creationId xmlns:p14="http://schemas.microsoft.com/office/powerpoint/2010/main" val="113817222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Agenda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 importância de engajar no projeto agora</a:t>
            </a:r>
          </a:p>
          <a:p>
            <a:r>
              <a:rPr lang="pt-BR" dirty="0"/>
              <a:t>O Projeto</a:t>
            </a:r>
          </a:p>
          <a:p>
            <a:pPr lvl="1"/>
            <a:r>
              <a:rPr lang="pt-BR" dirty="0"/>
              <a:t>Justificativa do Projeto</a:t>
            </a:r>
          </a:p>
          <a:p>
            <a:pPr lvl="1"/>
            <a:r>
              <a:rPr lang="pt-BR" dirty="0"/>
              <a:t>Premissas e Restrições</a:t>
            </a:r>
          </a:p>
          <a:p>
            <a:pPr lvl="1"/>
            <a:r>
              <a:rPr lang="pt-BR" dirty="0"/>
              <a:t>Escopo do projeto</a:t>
            </a:r>
          </a:p>
          <a:p>
            <a:pPr lvl="1"/>
            <a:r>
              <a:rPr lang="pt-BR" dirty="0"/>
              <a:t>Principais Pontos de Atenção</a:t>
            </a:r>
          </a:p>
          <a:p>
            <a:pPr lvl="1"/>
            <a:r>
              <a:rPr lang="pt-BR" dirty="0"/>
              <a:t>Marcos com orçamento macro</a:t>
            </a:r>
          </a:p>
          <a:p>
            <a:r>
              <a:rPr lang="pt-BR" dirty="0"/>
              <a:t>Como o projeto será gerenciado</a:t>
            </a:r>
          </a:p>
          <a:p>
            <a:pPr lvl="1"/>
            <a:r>
              <a:rPr lang="pt-BR" dirty="0"/>
              <a:t>Iniciação</a:t>
            </a:r>
          </a:p>
          <a:p>
            <a:pPr lvl="1"/>
            <a:r>
              <a:rPr lang="pt-BR" dirty="0"/>
              <a:t>Planejamento</a:t>
            </a:r>
          </a:p>
          <a:p>
            <a:pPr lvl="1"/>
            <a:r>
              <a:rPr lang="pt-BR" dirty="0"/>
              <a:t>Execução e Controle</a:t>
            </a:r>
          </a:p>
          <a:p>
            <a:pPr lvl="1"/>
            <a:r>
              <a:rPr lang="pt-BR" dirty="0"/>
              <a:t>Encerramento</a:t>
            </a:r>
          </a:p>
          <a:p>
            <a:r>
              <a:rPr lang="pt-BR" dirty="0"/>
              <a:t>Próximos Passos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79496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0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 importância de engajar no projeto agora</a:t>
            </a:r>
            <a:br>
              <a:rPr lang="pt-BR" kern="1200" dirty="0"/>
            </a:br>
            <a:r>
              <a:rPr lang="pt-BR" kern="1200" dirty="0"/>
              <a:t>Custo das mudanças e incerteza ao longo do tempo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2" name="Rectangle 1"/>
          <p:cNvSpPr/>
          <p:nvPr/>
        </p:nvSpPr>
        <p:spPr>
          <a:xfrm>
            <a:off x="462880" y="5607412"/>
            <a:ext cx="79255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rgbClr val="000000"/>
                </a:solidFill>
                <a:latin typeface="Arial" pitchFamily="34" charset="0"/>
                <a:cs typeface="Arial" charset="0"/>
              </a:rPr>
              <a:t>Agora é o momento para solicitar mudanças, o custo delas aumentará muito ao longo do projeto e poderá torná-las inviáveis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737" y="908720"/>
            <a:ext cx="8010525" cy="466725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355976" y="908720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2000" dirty="0">
                <a:solidFill>
                  <a:srgbClr val="000000"/>
                </a:solidFill>
                <a:latin typeface="Arial" pitchFamily="34" charset="0"/>
                <a:cs typeface="Arial" charset="0"/>
              </a:rPr>
              <a:t>Fonte: Guia PMBOK Quinta Edição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4010721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Justificativa do Projeto</a:t>
            </a:r>
          </a:p>
        </p:txBody>
      </p:sp>
      <p:sp>
        <p:nvSpPr>
          <p:cNvPr id="268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b="1" dirty="0"/>
              <a:t>Situação atual e justificativa do projeto</a:t>
            </a:r>
          </a:p>
          <a:p>
            <a:pPr marL="0" indent="0">
              <a:buNone/>
            </a:pPr>
            <a:r>
              <a:rPr lang="pt-BR" sz="1000" dirty="0"/>
              <a:t>[Passado, onde está. Descreva a situação atual e o que motivou a realização do projeto.]</a:t>
            </a:r>
            <a:endParaRPr lang="pt-BR" sz="800" dirty="0"/>
          </a:p>
          <a:p>
            <a:r>
              <a:rPr lang="pt-BR" dirty="0"/>
              <a:t> </a:t>
            </a:r>
          </a:p>
          <a:p>
            <a:r>
              <a:rPr lang="pt-BR" dirty="0"/>
              <a:t> </a:t>
            </a:r>
          </a:p>
          <a:p>
            <a:pPr marL="0" indent="0">
              <a:buNone/>
            </a:pPr>
            <a:r>
              <a:rPr lang="pt-BR" b="1" dirty="0"/>
              <a:t>Objetivos SMART e critérios de sucesso do projeto</a:t>
            </a:r>
          </a:p>
          <a:p>
            <a:pPr marL="0" indent="0">
              <a:buNone/>
            </a:pPr>
            <a:r>
              <a:rPr lang="pt-BR" sz="900" dirty="0"/>
              <a:t>[Futuro, onde quer chegar. Descreva os benefícios esperados detalhando de forma clara </a:t>
            </a:r>
            <a:r>
              <a:rPr lang="pt-BR" sz="900" u="sng" dirty="0">
                <a:hlinkClick r:id="rId3"/>
              </a:rPr>
              <a:t>objetivos SMART</a:t>
            </a:r>
            <a:r>
              <a:rPr lang="pt-BR" sz="900" dirty="0"/>
              <a:t> e critérios de sucesso relacionados.</a:t>
            </a:r>
          </a:p>
          <a:p>
            <a:pPr marL="0" indent="0">
              <a:buNone/>
            </a:pPr>
            <a:r>
              <a:rPr lang="pt-BR" sz="900" dirty="0"/>
              <a:t>SMART: Specific: Específico, Measurable: Indicador e meta, Assignable: Quem, Realistic: realístico, Time-related: Quando ]</a:t>
            </a:r>
            <a:endParaRPr lang="pt-BR" dirty="0"/>
          </a:p>
          <a:p>
            <a:r>
              <a:rPr lang="pt-BR" dirty="0"/>
              <a:t> 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03763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Escopo</a:t>
            </a:r>
            <a:r>
              <a:rPr lang="en-US" dirty="0"/>
              <a:t>-</a:t>
            </a:r>
            <a:r>
              <a:rPr lang="pt-BR" dirty="0"/>
              <a:t>Produtos e principais requisitos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539750" y="1066800"/>
            <a:ext cx="8137525" cy="2722240"/>
          </a:xfrm>
        </p:spPr>
        <p:txBody>
          <a:bodyPr/>
          <a:lstStyle/>
          <a:p>
            <a:r>
              <a:rPr lang="pt-BR" dirty="0"/>
              <a:t>Produtos</a:t>
            </a:r>
          </a:p>
          <a:p>
            <a:endParaRPr lang="pt-BR" dirty="0"/>
          </a:p>
          <a:p>
            <a:r>
              <a:rPr lang="pt-BR" dirty="0"/>
              <a:t>Principais requisitos:</a:t>
            </a:r>
          </a:p>
        </p:txBody>
      </p:sp>
    </p:spTree>
    <p:extLst>
      <p:ext uri="{BB962C8B-B14F-4D97-AF65-F5344CB8AC3E}">
        <p14:creationId xmlns:p14="http://schemas.microsoft.com/office/powerpoint/2010/main" val="1976759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Analítica do Projeto (EAP/WBS)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539750" y="1066800"/>
            <a:ext cx="8137525" cy="2722240"/>
          </a:xfrm>
        </p:spPr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54253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Marcos / </a:t>
            </a:r>
            <a:r>
              <a:rPr lang="pt-BR" dirty="0"/>
              <a:t>Orçamento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1789118"/>
              </p:ext>
            </p:extLst>
          </p:nvPr>
        </p:nvGraphicFramePr>
        <p:xfrm>
          <a:off x="611560" y="4077072"/>
          <a:ext cx="7848872" cy="2346984"/>
        </p:xfrm>
        <a:graphic>
          <a:graphicData uri="http://schemas.openxmlformats.org/drawingml/2006/table">
            <a:tbl>
              <a:tblPr firstRow="1">
                <a:tableStyleId>{69012ECD-51FC-41F1-AA8D-1B2483CD663E}</a:tableStyleId>
              </a:tblPr>
              <a:tblGrid>
                <a:gridCol w="40932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77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77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pt-BR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Marcos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pt-BR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Previsão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pt-BR" sz="1600" u="none" strike="noStrike" cap="none" normalizeH="0" baseline="0" noProof="0" dirty="0">
                          <a:ln>
                            <a:noFill/>
                          </a:ln>
                          <a:effectLst/>
                        </a:rPr>
                        <a:t>Custo</a:t>
                      </a:r>
                      <a:endParaRPr kumimoji="0" lang="pt-BR" sz="16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L="82333" marR="82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L="82333" marR="82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L="82333" marR="82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61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  <a:defRPr/>
                      </a:pPr>
                      <a:endParaRPr lang="pt-BR" sz="1400" dirty="0"/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574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endParaRPr kumimoji="0" lang="pt-BR" sz="14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L="82333" marR="82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L="82333" marR="82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L="82333" marR="82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539750" y="1066800"/>
            <a:ext cx="8137525" cy="2722240"/>
          </a:xfrm>
        </p:spPr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36042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Premissas</a:t>
            </a:r>
            <a:r>
              <a:rPr lang="en-US" dirty="0"/>
              <a:t> / </a:t>
            </a:r>
            <a:r>
              <a:rPr lang="pt-BR" dirty="0"/>
              <a:t>Restrições</a:t>
            </a:r>
          </a:p>
        </p:txBody>
      </p:sp>
      <p:sp>
        <p:nvSpPr>
          <p:cNvPr id="271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831896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Principais Pontos de Atenção / Riscos</a:t>
            </a:r>
          </a:p>
        </p:txBody>
      </p:sp>
      <p:sp>
        <p:nvSpPr>
          <p:cNvPr id="271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63059831"/>
      </p:ext>
    </p:extLst>
  </p:cSld>
  <p:clrMapOvr>
    <a:masterClrMapping/>
  </p:clrMapOvr>
</p:sld>
</file>

<file path=ppt/theme/theme1.xml><?xml version="1.0" encoding="utf-8"?>
<a:theme xmlns:a="http://schemas.openxmlformats.org/drawingml/2006/main" name="PMO_PowerPoint">
  <a:themeElements>
    <a:clrScheme name="">
      <a:dk1>
        <a:srgbClr val="333333"/>
      </a:dk1>
      <a:lt1>
        <a:srgbClr val="BDE0FF"/>
      </a:lt1>
      <a:dk2>
        <a:srgbClr val="FFFFFF"/>
      </a:dk2>
      <a:lt2>
        <a:srgbClr val="808080"/>
      </a:lt2>
      <a:accent1>
        <a:srgbClr val="245CA8"/>
      </a:accent1>
      <a:accent2>
        <a:srgbClr val="EB7734"/>
      </a:accent2>
      <a:accent3>
        <a:srgbClr val="DBEDFF"/>
      </a:accent3>
      <a:accent4>
        <a:srgbClr val="2A2A2A"/>
      </a:accent4>
      <a:accent5>
        <a:srgbClr val="ACB5D1"/>
      </a:accent5>
      <a:accent6>
        <a:srgbClr val="D56B2E"/>
      </a:accent6>
      <a:hlink>
        <a:srgbClr val="82AEDB"/>
      </a:hlink>
      <a:folHlink>
        <a:srgbClr val="FCAF26"/>
      </a:folHlink>
    </a:clrScheme>
    <a:fontScheme name="PMO_PowerPoi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lnDef>
  </a:objectDefaults>
  <a:extraClrSchemeLst>
    <a:extraClrScheme>
      <a:clrScheme name="PMO_PowerPoin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MO_PowerPoin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MO_PowerPoin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MO_PowerPoin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MO_PowerPoin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MO_PowerPoin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MO_PowerPoin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MO_PowerPoin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MO_PowerPoin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MO_PowerPoin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MO_PowerPoin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MO_PowerPoin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owerPointPMO.potx" id="{40FD53E4-991B-4B70-BE34-3663CA208080}" vid="{1F17F8CB-801B-42E4-ABF5-1F5BE40B298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PowerPointPMO</Template>
  <TotalTime>99</TotalTime>
  <Words>1087</Words>
  <Application>Microsoft Office PowerPoint</Application>
  <PresentationFormat>Apresentação na tela (4:3)</PresentationFormat>
  <Paragraphs>198</Paragraphs>
  <Slides>18</Slides>
  <Notes>14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4" baseType="lpstr">
      <vt:lpstr>Arial</vt:lpstr>
      <vt:lpstr>Calibri</vt:lpstr>
      <vt:lpstr>Tahoma</vt:lpstr>
      <vt:lpstr>Times</vt:lpstr>
      <vt:lpstr>Webdings</vt:lpstr>
      <vt:lpstr>PMO_PowerPoint</vt:lpstr>
      <vt:lpstr>Kick-Off do Projeto Projeto : E-commerce – Loja Virtual Cliente : Assinantes Canal DEV NET CORE Valdir Ferreira</vt:lpstr>
      <vt:lpstr>Agenda</vt:lpstr>
      <vt:lpstr>A importância de engajar no projeto agora Custo das mudanças e incerteza ao longo do tempo</vt:lpstr>
      <vt:lpstr>Justificativa do Projeto</vt:lpstr>
      <vt:lpstr>Escopo-Produtos e principais requisitos</vt:lpstr>
      <vt:lpstr>Estrutura Analítica do Projeto (EAP/WBS)</vt:lpstr>
      <vt:lpstr>Marcos / Orçamento</vt:lpstr>
      <vt:lpstr>Premissas / Restrições</vt:lpstr>
      <vt:lpstr>Principais Pontos de Atenção / Riscos</vt:lpstr>
      <vt:lpstr>Como o projeto será gerenciado</vt:lpstr>
      <vt:lpstr>Documentos para gestão do projeto</vt:lpstr>
      <vt:lpstr>Iniciação</vt:lpstr>
      <vt:lpstr>Planejamento</vt:lpstr>
      <vt:lpstr>Execução e Controle</vt:lpstr>
      <vt:lpstr>Execução e Controle – Principais artefatos</vt:lpstr>
      <vt:lpstr>Encerramento</vt:lpstr>
      <vt:lpstr>Próximos Passos</vt:lpstr>
      <vt:lpstr>Obrigado!  Valdir Ferreira  valdirferreira2006@gmail.com</vt:lpstr>
    </vt:vector>
  </TitlesOfParts>
  <Company>PMO Escritório de Projetos LTDA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Kick-Off do Projeto</dc:title>
  <dc:creator>Eduardo Montes</dc:creator>
  <dc:description>http://www.escritoriodeprojetos.com.br</dc:description>
  <cp:lastModifiedBy>valdir ferreira</cp:lastModifiedBy>
  <cp:revision>19</cp:revision>
  <dcterms:created xsi:type="dcterms:W3CDTF">2014-11-28T20:02:52Z</dcterms:created>
  <dcterms:modified xsi:type="dcterms:W3CDTF">2020-07-19T03:22:04Z</dcterms:modified>
</cp:coreProperties>
</file>