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sldIdLst>
    <p:sldId id="261" r:id="rId2"/>
    <p:sldId id="262" r:id="rId3"/>
    <p:sldId id="27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CA9"/>
    <a:srgbClr val="045DB9"/>
    <a:srgbClr val="6DB5FF"/>
    <a:srgbClr val="ED7737"/>
    <a:srgbClr val="FDB026"/>
    <a:srgbClr val="EC7734"/>
    <a:srgbClr val="83AFDC"/>
    <a:srgbClr val="84B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0929"/>
  </p:normalViewPr>
  <p:slideViewPr>
    <p:cSldViewPr>
      <p:cViewPr varScale="1">
        <p:scale>
          <a:sx n="109" d="100"/>
          <a:sy n="109" d="100"/>
        </p:scale>
        <p:origin x="3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00F00-A68E-4FC3-BDEB-7AA5B16458E6}" type="datetimeFigureOut">
              <a:rPr lang="pt-BR" smtClean="0"/>
              <a:t>08/09/2021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79D42-B851-4E45-A705-CB20739ED20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826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79D42-B851-4E45-A705-CB20739ED20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2368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75290-A7BD-4869-8186-59FD815F6BD6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58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183DB0-4969-417F-80D7-CB2A0ACF105F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82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C0DEB4-AA6E-4A20-8BAC-E3CC8A8C1C46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44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5C0E85-F21A-41B9-A686-6EE4F1F4FF45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62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fld id="{5A81BE82-6223-4905-B0C9-FDC186A7FB0C}" type="slidenum">
              <a:rPr lang="en-GB" smtClean="0">
                <a:solidFill>
                  <a:srgbClr val="000000"/>
                </a:solidFill>
                <a:latin typeface="Tahoma" pitchFamily="34" charset="0"/>
              </a:rPr>
              <a:pPr eaLnBrk="1" hangingPunct="1"/>
              <a:t>18</a:t>
            </a:fld>
            <a:endParaRPr lang="en-GB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1129772" y="710922"/>
            <a:ext cx="4519083" cy="35546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pt-BR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/>
          </p:nvPr>
        </p:nvSpPr>
        <p:spPr>
          <a:xfrm>
            <a:off x="903817" y="4502507"/>
            <a:ext cx="4970992" cy="426718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8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D7B132-2B31-4BBC-B709-B85A0FD35DEC}" type="slidenum">
              <a:rPr lang="pt-BR">
                <a:solidFill>
                  <a:srgbClr val="000000"/>
                </a:solidFill>
              </a:rPr>
              <a:pPr/>
              <a:t>3</a:t>
            </a:fld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111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6398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Descreva o propósito ou justificativa do projeto detalhando objetivos mensuráveis e critérios de sucesso relacionados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87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Descreva os requisitos a serem atendidos por</a:t>
            </a:r>
            <a:r>
              <a:rPr lang="pt-BR" sz="1200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produto</a:t>
            </a:r>
          </a:p>
          <a:p>
            <a:r>
              <a:rPr lang="pt-BR" sz="1200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Sempre que possível, gerar uma EAP/WBS para facilitar o entendimento do grupo</a:t>
            </a:r>
            <a:endParaRPr lang="pt-BR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28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Sempre que possível gerar graficamente para facilitar o entendimento e discussão</a:t>
            </a:r>
          </a:p>
          <a:p>
            <a:r>
              <a:rPr lang="pt-BR" dirty="0"/>
              <a:t>Sugiro</a:t>
            </a:r>
            <a:r>
              <a:rPr lang="pt-BR" baseline="0" dirty="0"/>
              <a:t> gerar o cronograma com seus responsáveis e depois gerar usando o WBS Chart Pro a EAP com seus responsáveis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Descreva os requisitos do produto a serem atendidos Marcos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Previsão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25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7ADA36-494D-43F3-B02E-E27FA7D989E2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68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674ED0-E386-434C-83A5-2EC79709E138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22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0762C9-7F47-4EB6-989A-14970CA6F1A4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0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0" y="333375"/>
            <a:ext cx="9144000" cy="20875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539750" y="0"/>
            <a:ext cx="0" cy="6858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dirty="0"/>
          </a:p>
        </p:txBody>
      </p:sp>
      <p:pic>
        <p:nvPicPr>
          <p:cNvPr id="8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620713"/>
            <a:ext cx="25876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1042988" y="3471863"/>
            <a:ext cx="7416800" cy="935037"/>
          </a:xfrm>
        </p:spPr>
        <p:txBody>
          <a:bodyPr/>
          <a:lstStyle>
            <a:lvl1pPr>
              <a:defRPr sz="3200" b="1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703763"/>
            <a:ext cx="7416800" cy="381000"/>
          </a:xfrm>
        </p:spPr>
        <p:txBody>
          <a:bodyPr anchor="ctr"/>
          <a:lstStyle>
            <a:lvl1pPr marL="0" indent="0">
              <a:buFont typeface="Webdings" pitchFamily="18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7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0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066800"/>
            <a:ext cx="399256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066800"/>
            <a:ext cx="3992562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21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7067128" cy="7109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85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55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08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76200"/>
            <a:ext cx="2033587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76200"/>
            <a:ext cx="5951538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4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1027" name="Rectangle 25"/>
          <p:cNvSpPr>
            <a:spLocks noChangeArrowheads="1"/>
          </p:cNvSpPr>
          <p:nvPr/>
        </p:nvSpPr>
        <p:spPr bwMode="auto">
          <a:xfrm>
            <a:off x="0" y="914400"/>
            <a:ext cx="9144000" cy="563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8C8C8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1029" name="Line 18"/>
          <p:cNvSpPr>
            <a:spLocks noChangeShapeType="1"/>
          </p:cNvSpPr>
          <p:nvPr/>
        </p:nvSpPr>
        <p:spPr bwMode="auto">
          <a:xfrm rot="5400000">
            <a:off x="4572000" y="-3663950"/>
            <a:ext cx="0" cy="9144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76200"/>
            <a:ext cx="76088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066800"/>
            <a:ext cx="813752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1032" name="Rectangle 22"/>
          <p:cNvSpPr>
            <a:spLocks noGrp="1" noChangeArrowheads="1"/>
          </p:cNvSpPr>
          <p:nvPr/>
        </p:nvSpPr>
        <p:spPr bwMode="gray">
          <a:xfrm>
            <a:off x="295275" y="6629400"/>
            <a:ext cx="11080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2EFFCFE-3BED-4CAE-A310-42CDB2B28846}" type="datetime1">
              <a:rPr lang="pt-BR" altLang="pt-BR" sz="900" smtClean="0">
                <a:solidFill>
                  <a:srgbClr val="FFFFFF"/>
                </a:solidFill>
                <a:latin typeface="Arial" panose="020B0604020202020204" pitchFamily="34" charset="0"/>
              </a:rPr>
              <a:t>08/09/2021</a:t>
            </a:fld>
            <a:endParaRPr lang="en-US" altLang="pt-BR" sz="9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33" name="Rectangle 23"/>
          <p:cNvSpPr>
            <a:spLocks noGrp="1" noChangeArrowheads="1"/>
          </p:cNvSpPr>
          <p:nvPr/>
        </p:nvSpPr>
        <p:spPr bwMode="gray">
          <a:xfrm>
            <a:off x="3943350" y="6629400"/>
            <a:ext cx="48768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pt-BR" sz="900" dirty="0">
                <a:solidFill>
                  <a:srgbClr val="FFFFFF"/>
                </a:solidFill>
                <a:latin typeface="Arial" panose="020B0604020202020204" pitchFamily="34" charset="0"/>
              </a:rPr>
              <a:t>http://escritoriodeprojetos.com.br</a:t>
            </a:r>
          </a:p>
        </p:txBody>
      </p:sp>
      <p:pic>
        <p:nvPicPr>
          <p:cNvPr id="1034" name="Picture 2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13" y="231775"/>
            <a:ext cx="779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component/jdownloads/send/8-modelos/132-dicionario-da-eap" TargetMode="External"/><Relationship Id="rId13" Type="http://schemas.openxmlformats.org/officeDocument/2006/relationships/hyperlink" Target="https://escritoriodeprojetos.com.br/plano-de-gerenciamento-dos-riscos" TargetMode="External"/><Relationship Id="rId18" Type="http://schemas.openxmlformats.org/officeDocument/2006/relationships/hyperlink" Target="https://escritoriodeprojetos.com.br/component/jdownloads/send/8-modelos/24-solicitacao-de-mudanca" TargetMode="External"/><Relationship Id="rId26" Type="http://schemas.openxmlformats.org/officeDocument/2006/relationships/hyperlink" Target="https://escritoriodeprojetos.com.br/component/jdownloads/send/8-modelos/9-termo-de-aceite-da-entrega" TargetMode="External"/><Relationship Id="rId3" Type="http://schemas.openxmlformats.org/officeDocument/2006/relationships/hyperlink" Target="https://escritoriodeprojetos.com.br/plano-de-gerenciamento-do-projeto" TargetMode="External"/><Relationship Id="rId21" Type="http://schemas.openxmlformats.org/officeDocument/2006/relationships/hyperlink" Target="https://escritoriodeprojetos.com.br/reunioes" TargetMode="External"/><Relationship Id="rId7" Type="http://schemas.openxmlformats.org/officeDocument/2006/relationships/hyperlink" Target="https://escritoriodeprojetos.com.br/dicionario-da-eap" TargetMode="External"/><Relationship Id="rId12" Type="http://schemas.openxmlformats.org/officeDocument/2006/relationships/hyperlink" Target="https://escritoriodeprojetos.com.br/component/jdownloads/send/8-modelos/5-cronograma-do-projeto" TargetMode="External"/><Relationship Id="rId17" Type="http://schemas.openxmlformats.org/officeDocument/2006/relationships/hyperlink" Target="https://escritoriodeprojetos.com.br/solicitacoes-de-mudanca" TargetMode="External"/><Relationship Id="rId25" Type="http://schemas.openxmlformats.org/officeDocument/2006/relationships/hyperlink" Target="https://escritoriodeprojetos.com.br/encerrar-o-projeto-ou-fase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escritoriodeprojetos.com.br/component/jdownloads/send/8-modelos/7-status-report" TargetMode="External"/><Relationship Id="rId20" Type="http://schemas.openxmlformats.org/officeDocument/2006/relationships/hyperlink" Target="https://escritoriodeprojetos.com.br/component/jdownloads/send/8-modelos/34-registro-das-solicitacoes-de-mudanca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component/jdownloads/send/8-modelos/19-declaracao-do-escopo-do-projeto" TargetMode="External"/><Relationship Id="rId11" Type="http://schemas.openxmlformats.org/officeDocument/2006/relationships/hyperlink" Target="https://escritoriodeprojetos.com.br/cronograma-do-projeto" TargetMode="External"/><Relationship Id="rId24" Type="http://schemas.openxmlformats.org/officeDocument/2006/relationships/hyperlink" Target="https://escritoriodeprojetos.com.br/component/jdownloads/send/8-modelos/144-issues-log" TargetMode="External"/><Relationship Id="rId5" Type="http://schemas.openxmlformats.org/officeDocument/2006/relationships/hyperlink" Target="https://escritoriodeprojetos.com.br/declaracao-do-escopo-do-projeto" TargetMode="External"/><Relationship Id="rId15" Type="http://schemas.openxmlformats.org/officeDocument/2006/relationships/hyperlink" Target="https://escritoriodeprojetos.com.br/relatorios-de-desempenho" TargetMode="External"/><Relationship Id="rId23" Type="http://schemas.openxmlformats.org/officeDocument/2006/relationships/hyperlink" Target="https://escritoriodeprojetos.com.br/registro-das-questoes" TargetMode="External"/><Relationship Id="rId10" Type="http://schemas.openxmlformats.org/officeDocument/2006/relationships/hyperlink" Target="https://escritoriodeprojetos.com.br/component/jdownloads/send/8-modelos/173-registro-e-plano-de-gerenciamento-das-partes-interessadas" TargetMode="External"/><Relationship Id="rId19" Type="http://schemas.openxmlformats.org/officeDocument/2006/relationships/hyperlink" Target="https://escritoriodeprojetos.com.br/registro-das-mudancas" TargetMode="External"/><Relationship Id="rId4" Type="http://schemas.openxmlformats.org/officeDocument/2006/relationships/hyperlink" Target="https://escritoriodeprojetos.com.br/component/jdownloads/send/8-modelos/4-plano-de-gerenciamento-do-projeto" TargetMode="External"/><Relationship Id="rId9" Type="http://schemas.openxmlformats.org/officeDocument/2006/relationships/hyperlink" Target="https://escritoriodeprojetos.com.br/plano-de-gerenciamento-das-partes-interessadas" TargetMode="External"/><Relationship Id="rId14" Type="http://schemas.openxmlformats.org/officeDocument/2006/relationships/hyperlink" Target="https://escritoriodeprojetos.com.br/component/jdownloads/send/8-modelos/6-plano-de-gerenciamento-dos-riscos" TargetMode="External"/><Relationship Id="rId22" Type="http://schemas.openxmlformats.org/officeDocument/2006/relationships/hyperlink" Target="https://escritoriodeprojetos.com.br/component/jdownloads/send/8-modelos/8-ata-de-reuniao" TargetMode="External"/><Relationship Id="rId27" Type="http://schemas.openxmlformats.org/officeDocument/2006/relationships/hyperlink" Target="https://escritoriodeprojetos.com.br/component/jdownloads/send/8-modelos/10-licoes-aprendida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scritoriodeprojetos.com.br/registro-das-mudanca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scritoriodeprojetos.com.br/registro-das-questoes" TargetMode="External"/><Relationship Id="rId4" Type="http://schemas.openxmlformats.org/officeDocument/2006/relationships/hyperlink" Target="https://escritoriodeprojetos.com.br/relatorios-de-desempenho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critoriodeprojetos.com.br/objetivos-sma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504" y="3141663"/>
            <a:ext cx="8928992" cy="1295400"/>
          </a:xfrm>
        </p:spPr>
        <p:txBody>
          <a:bodyPr/>
          <a:lstStyle/>
          <a:p>
            <a:r>
              <a:rPr lang="en-US" dirty="0"/>
              <a:t>Kick-Off</a:t>
            </a:r>
            <a:r>
              <a:rPr lang="pt-BR" dirty="0"/>
              <a:t> do Projeto</a:t>
            </a:r>
            <a:br>
              <a:rPr lang="pt-BR" dirty="0"/>
            </a:br>
            <a:r>
              <a:rPr lang="pt-BR" sz="2400" dirty="0" err="1"/>
              <a:t>Projeto</a:t>
            </a:r>
            <a:r>
              <a:rPr lang="pt-BR" sz="2400" dirty="0"/>
              <a:t> </a:t>
            </a:r>
            <a:r>
              <a:rPr lang="en-US" sz="2400" dirty="0"/>
              <a:t>: </a:t>
            </a:r>
            <a:r>
              <a:rPr lang="pt-BR" sz="2400" dirty="0"/>
              <a:t>APIs Noticias</a:t>
            </a:r>
            <a:br>
              <a:rPr lang="pt-BR" sz="2400" dirty="0"/>
            </a:br>
            <a:r>
              <a:rPr lang="pt-BR" sz="2400" dirty="0"/>
              <a:t>Cliente : Canal DEV NET CORE Valdir Ferreira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5280496"/>
            <a:ext cx="7416800" cy="812800"/>
          </a:xfrm>
        </p:spPr>
        <p:txBody>
          <a:bodyPr/>
          <a:lstStyle/>
          <a:p>
            <a:r>
              <a:rPr lang="pt-BR" dirty="0"/>
              <a:t>Gerente do Projeto</a:t>
            </a:r>
          </a:p>
          <a:p>
            <a:r>
              <a:rPr lang="pt-BR" dirty="0"/>
              <a:t>Valdir Ferreira</a:t>
            </a:r>
          </a:p>
        </p:txBody>
      </p:sp>
    </p:spTree>
    <p:extLst>
      <p:ext uri="{BB962C8B-B14F-4D97-AF65-F5344CB8AC3E}">
        <p14:creationId xmlns:p14="http://schemas.microsoft.com/office/powerpoint/2010/main" val="95646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Como o projeto será gerenciado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Objetivo</a:t>
            </a:r>
            <a:r>
              <a:rPr lang="en-US" dirty="0"/>
              <a:t>: </a:t>
            </a:r>
          </a:p>
          <a:p>
            <a:pPr lvl="1" eaLnBrk="1" hangingPunct="1"/>
            <a:r>
              <a:rPr lang="pt-BR" dirty="0"/>
              <a:t>Garantir que os módulos sejam entregues conforme prazo, custo e escopo já definidos.</a:t>
            </a:r>
          </a:p>
          <a:p>
            <a:pPr eaLnBrk="1" hangingPunct="1"/>
            <a:r>
              <a:rPr lang="pt-BR" dirty="0"/>
              <a:t>Como:</a:t>
            </a:r>
          </a:p>
          <a:p>
            <a:pPr lvl="1" eaLnBrk="1" hangingPunct="1"/>
            <a:r>
              <a:rPr lang="pt-BR" dirty="0"/>
              <a:t>Equipe de Projeto Eficiente </a:t>
            </a:r>
          </a:p>
          <a:p>
            <a:pPr lvl="1" eaLnBrk="1" hangingPunct="1"/>
            <a:r>
              <a:rPr lang="pt-BR" dirty="0"/>
              <a:t>+ Gerente de Projeto Integrador</a:t>
            </a:r>
          </a:p>
          <a:p>
            <a:pPr lvl="1" eaLnBrk="1" hangingPunct="1"/>
            <a:r>
              <a:rPr lang="pt-BR" dirty="0"/>
              <a:t>+ Metodologia otimizada baseada em Scrum</a:t>
            </a:r>
          </a:p>
          <a:p>
            <a:pPr lvl="2" eaLnBrk="1" hangingPunct="1"/>
            <a:r>
              <a:rPr lang="pt-BR" dirty="0"/>
              <a:t>Processos de gerenciamento de projetos e </a:t>
            </a:r>
          </a:p>
          <a:p>
            <a:pPr lvl="2" eaLnBrk="1" hangingPunct="1"/>
            <a:r>
              <a:rPr lang="pt-BR" dirty="0"/>
              <a:t>Modelos de documentos </a:t>
            </a:r>
          </a:p>
          <a:p>
            <a:pPr lvl="2" eaLnBrk="1" hangingPunct="1"/>
            <a:r>
              <a:rPr lang="pt-BR" dirty="0"/>
              <a:t>aperfeiçoados continuamente de acordo com as lições aprendidas e as melhores práticas identificadas.</a:t>
            </a:r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5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Documentos para gestão do projeto</a:t>
            </a: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627191"/>
              </p:ext>
            </p:extLst>
          </p:nvPr>
        </p:nvGraphicFramePr>
        <p:xfrm>
          <a:off x="-569" y="893603"/>
          <a:ext cx="9144569" cy="5185583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196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Descrição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Plano de projeto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 plano de projeto guia a execução, controle e encerramento do projeto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Declaração do escopo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Determina qual trabalho será realizado e quais entregas produzidas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u="sng" noProof="0" dirty="0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Dicionário</a:t>
                      </a:r>
                      <a:r>
                        <a:rPr lang="en-US" sz="1400" u="sng" dirty="0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da EAP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Detalhe cada elemento da EAP de modo a orientar a equipe do projeto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Plano de gerenciamento das partes interessadas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Identifica as partes interessadas no projeto e define estratégias para ganhar suporte ou reduzir obstáculos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Cronograma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Determina datas de início e término das atividades do projeto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Gestão de Risco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Identifica riscos associados ao projeto e descreve como serão tratados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Status Report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Divulga informações pertinentes ao projeto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16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Solicitação de mudança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Toda mudança solicitada deve ser avaliada pelo GP e precisa ser aceita ou rejeitada por uma autoridade ou comitê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lvl="1">
                        <a:lnSpc>
                          <a:spcPct val="90000"/>
                        </a:lnSpc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Registro das mudanças</a:t>
                      </a:r>
                      <a:endParaRPr lang="pt-B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Registra cada mudança solicitada e controla seu status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lvl="1">
                        <a:lnSpc>
                          <a:spcPct val="90000"/>
                        </a:lnSpc>
                      </a:pPr>
                      <a:r>
                        <a:rPr lang="pt-BR" sz="1400" kern="1200" dirty="0">
                          <a:solidFill>
                            <a:schemeClr val="tx1"/>
                          </a:solidFill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Ata de reunião</a:t>
                      </a:r>
                      <a:endParaRPr lang="pt-B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Descreve as decisões importantes tomadas durante a reunião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Issues Log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Registra problemas enfrentados no projeto e como foram solucionados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Termo de Aceite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Documento de aceitação formal de entrega pelo cliente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80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Lições aprendidas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Sumariza lições aprendidas para evitar ocorrências em novos projetos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40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Iniciação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908720"/>
            <a:ext cx="860425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/>
              <a:t>Objetivo: Kick-off para validar envolvidos e processos usados na gestão do projeto deixando todos alinhados.</a:t>
            </a:r>
          </a:p>
          <a:p>
            <a:pPr eaLnBrk="1" hangingPunct="1">
              <a:lnSpc>
                <a:spcPct val="90000"/>
              </a:lnSpc>
            </a:pPr>
            <a:r>
              <a:rPr lang="pt-BR" dirty="0"/>
              <a:t>Fatores Críticos de Sucesso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Definir com clareza o objetivo e a abrangência do projeto.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Identificar partes interessadas no projeto e definir estratégias para ganhar suporte ou reduzir obstáculos.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Identificação do gerente de projeto.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Identificação da data de início e das dependências do projeto.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Reconhecer no ambiente externo, oportunidades e ameaças.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Aprovação do termo de abertura pelos clientes (Custos; Prazo; Escopo; ...).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56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Planejamento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2000" dirty="0"/>
              <a:t>Objetivo: Refinar os objetivos do projeto e planejar o trabalho necessário para alcançá-los.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dirty="0"/>
              <a:t>GP desenvolve o plano de projeto e seus planos complementares.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dirty="0"/>
              <a:t>Pré-requisitos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Termo de abertura aprovado;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Gerente de projeto definido.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dirty="0"/>
              <a:t>Fatores críticos de sucesso: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Definir o escopo e assegurar que as entregas estejam bem definidas;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Definir equipe adequada as necessidades do projeto e assegurar que os recursos estejam disponíveis;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Avaliar os riscos e criar plano de repostas;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Definir a estratégia de comunicação do projeto;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Salvar as linhas de base de prazo, custo e escopo;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Definir a forma de monitorar as linhas de base de prazo, custo e escopo;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Criar um ambiente no qual as partes interessadas possam contribuir de forma adequada.</a:t>
            </a:r>
          </a:p>
        </p:txBody>
      </p:sp>
    </p:spTree>
    <p:extLst>
      <p:ext uri="{BB962C8B-B14F-4D97-AF65-F5344CB8AC3E}">
        <p14:creationId xmlns:p14="http://schemas.microsoft.com/office/powerpoint/2010/main" val="403342639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Execução e Controle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Objetivo: coordenar os recursos para realizar o que foi planejado e controlar variação ocorrida.</a:t>
            </a:r>
          </a:p>
          <a:p>
            <a:pPr eaLnBrk="1" hangingPunct="1"/>
            <a:r>
              <a:rPr lang="pt-BR" dirty="0"/>
              <a:t>Variações identificadas por comparação do realizado com linhas de base de prazo, custo e escopo salvas no planejamento.</a:t>
            </a:r>
          </a:p>
          <a:p>
            <a:pPr eaLnBrk="1" hangingPunct="1"/>
            <a:r>
              <a:rPr lang="pt-BR" dirty="0"/>
              <a:t>GP:</a:t>
            </a:r>
          </a:p>
          <a:p>
            <a:pPr lvl="1" eaLnBrk="1" hangingPunct="1"/>
            <a:r>
              <a:rPr lang="pt-BR" dirty="0"/>
              <a:t>Certifica-se que as entregas estejam alinhadas com o escopo;</a:t>
            </a:r>
          </a:p>
          <a:p>
            <a:pPr lvl="1" eaLnBrk="1" hangingPunct="1"/>
            <a:r>
              <a:rPr lang="pt-BR" dirty="0"/>
              <a:t>Defende o escopo de mudanças;</a:t>
            </a:r>
          </a:p>
          <a:p>
            <a:pPr lvl="1" eaLnBrk="1" hangingPunct="1"/>
            <a:r>
              <a:rPr lang="pt-BR" dirty="0"/>
              <a:t>Confirma o nível de qualidade do trabalho executado;</a:t>
            </a:r>
          </a:p>
          <a:p>
            <a:pPr lvl="1" eaLnBrk="1" hangingPunct="1"/>
            <a:r>
              <a:rPr lang="pt-BR" dirty="0"/>
              <a:t>Controla variações ocorridas;</a:t>
            </a:r>
          </a:p>
          <a:p>
            <a:pPr lvl="1" eaLnBrk="1" hangingPunct="1"/>
            <a:r>
              <a:rPr lang="pt-BR" dirty="0"/>
              <a:t>Comunica o progresso do projeto aos principais interessados.</a:t>
            </a:r>
          </a:p>
          <a:p>
            <a:pPr eaLnBrk="1" hangingPunct="1"/>
            <a:r>
              <a:rPr lang="pt-BR" dirty="0"/>
              <a:t>Equipe do projeto executa suas atividades e relata o progresso ao GP.</a:t>
            </a:r>
          </a:p>
        </p:txBody>
      </p:sp>
    </p:spTree>
    <p:extLst>
      <p:ext uri="{BB962C8B-B14F-4D97-AF65-F5344CB8AC3E}">
        <p14:creationId xmlns:p14="http://schemas.microsoft.com/office/powerpoint/2010/main" val="208472837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Execução e Controle – Principais artefatos</a:t>
            </a: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379447"/>
              </p:ext>
            </p:extLst>
          </p:nvPr>
        </p:nvGraphicFramePr>
        <p:xfrm>
          <a:off x="71438" y="1124744"/>
          <a:ext cx="9037066" cy="2328672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672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What?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Qual informação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Why?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Qual propósito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Who?</a:t>
                      </a:r>
                      <a:b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pt-BR" sz="1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Responsável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When?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Periodicidade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How?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Forma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lvl="1">
                        <a:lnSpc>
                          <a:spcPct val="90000"/>
                        </a:lnSpc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Registro das mudanças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Registrar cada mudança solicitada e controlar seu status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Nova </a:t>
                      </a:r>
                      <a:r>
                        <a:rPr kumimoji="0" lang="pt-BR" sz="16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solicitação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XLSX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Status Report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Divulgar informações pertinentes ao projeto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Semanal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PPTX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Issues Log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Registrar problemas enfrentados no projeto e monitora sua solução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Novo </a:t>
                      </a:r>
                      <a:r>
                        <a:rPr kumimoji="0" lang="pt-BR" sz="16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problema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XLSX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7520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Encerramento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dirty="0"/>
              <a:t>Objetivos: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Formalizar a aceitação final das entregas do projeto;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Arquivar a documentação necessária;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Atribuir a equipe do projeto a novos projetos;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Analisar os problemas ocorridos no projeto para evitar que problemas similares ocorram em novos projetos;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Definir e comunicar os responsáveis pela manutenção do sistema ou produto criado.</a:t>
            </a:r>
          </a:p>
          <a:p>
            <a:pPr eaLnBrk="1" hangingPunct="1">
              <a:lnSpc>
                <a:spcPct val="80000"/>
              </a:lnSpc>
            </a:pPr>
            <a:r>
              <a:rPr lang="pt-BR" dirty="0"/>
              <a:t>Pré-requisitos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Critérios de aceitação pré-definidos;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Processo de aceitação final pré-definido;</a:t>
            </a:r>
          </a:p>
          <a:p>
            <a:pPr eaLnBrk="1" hangingPunct="1">
              <a:lnSpc>
                <a:spcPct val="80000"/>
              </a:lnSpc>
            </a:pPr>
            <a:r>
              <a:rPr lang="pt-BR" dirty="0"/>
              <a:t>Fatores críticos de sucesso: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Aceitação do usuário final;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Objetivos do negócio e benefícios antecipados são alcançados;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Objetivos do projeto alcançados;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Materiais do projeto são arquivados.</a:t>
            </a:r>
          </a:p>
        </p:txBody>
      </p:sp>
    </p:spTree>
    <p:extLst>
      <p:ext uri="{BB962C8B-B14F-4D97-AF65-F5344CB8AC3E}">
        <p14:creationId xmlns:p14="http://schemas.microsoft.com/office/powerpoint/2010/main" val="291576658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</a:t>
            </a:r>
            <a:r>
              <a:rPr lang="en-US" dirty="0"/>
              <a:t> Passos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Registar ata do Kick-off e aprovar o termo de abertura do projeto</a:t>
            </a:r>
          </a:p>
          <a:p>
            <a:r>
              <a:rPr lang="pt-BR" dirty="0"/>
              <a:t>Próxima reunião em ...</a:t>
            </a:r>
          </a:p>
        </p:txBody>
      </p:sp>
    </p:spTree>
    <p:extLst>
      <p:ext uri="{BB962C8B-B14F-4D97-AF65-F5344CB8AC3E}">
        <p14:creationId xmlns:p14="http://schemas.microsoft.com/office/powerpoint/2010/main" val="559843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Grp="1" noChangeArrowheads="1"/>
          </p:cNvSpPr>
          <p:nvPr>
            <p:ph type="ctrTitle"/>
          </p:nvPr>
        </p:nvSpPr>
        <p:spPr>
          <a:xfrm>
            <a:off x="609600" y="2438400"/>
            <a:ext cx="8237538" cy="25574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latin typeface="Tahoma" pitchFamily="34" charset="0"/>
              </a:rPr>
              <a:t>Obrigado!</a:t>
            </a:r>
            <a:br>
              <a:rPr lang="en-GB" dirty="0">
                <a:latin typeface="Tahoma" pitchFamily="34" charset="0"/>
              </a:rPr>
            </a:br>
            <a:br>
              <a:rPr lang="en-GB" dirty="0">
                <a:latin typeface="Tahoma" pitchFamily="34" charset="0"/>
              </a:rPr>
            </a:br>
            <a:r>
              <a:rPr lang="en-GB" dirty="0">
                <a:latin typeface="Tahoma" pitchFamily="34" charset="0"/>
              </a:rPr>
              <a:t>Valdir Ferreira</a:t>
            </a:r>
            <a:br>
              <a:rPr lang="en-GB" dirty="0">
                <a:latin typeface="Tahoma" pitchFamily="34" charset="0"/>
              </a:rPr>
            </a:br>
            <a:br>
              <a:rPr lang="en-GB" dirty="0">
                <a:latin typeface="Tahoma" pitchFamily="34" charset="0"/>
              </a:rPr>
            </a:br>
            <a:r>
              <a:rPr lang="en-GB" dirty="0">
                <a:latin typeface="Tahoma" pitchFamily="34" charset="0"/>
              </a:rPr>
              <a:t>valdirferreira2006@gmail.com</a:t>
            </a:r>
          </a:p>
        </p:txBody>
      </p:sp>
    </p:spTree>
    <p:extLst>
      <p:ext uri="{BB962C8B-B14F-4D97-AF65-F5344CB8AC3E}">
        <p14:creationId xmlns:p14="http://schemas.microsoft.com/office/powerpoint/2010/main" val="11381722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importância de engajar no projeto agora</a:t>
            </a:r>
          </a:p>
          <a:p>
            <a:r>
              <a:rPr lang="pt-BR" dirty="0"/>
              <a:t>O Projeto</a:t>
            </a:r>
          </a:p>
          <a:p>
            <a:pPr lvl="1"/>
            <a:r>
              <a:rPr lang="pt-BR" dirty="0"/>
              <a:t>Justificativa do Projeto</a:t>
            </a:r>
          </a:p>
          <a:p>
            <a:pPr lvl="1"/>
            <a:r>
              <a:rPr lang="pt-BR" dirty="0"/>
              <a:t>Premissas e Restrições</a:t>
            </a:r>
          </a:p>
          <a:p>
            <a:pPr lvl="1"/>
            <a:r>
              <a:rPr lang="pt-BR" dirty="0"/>
              <a:t>Escopo do projeto</a:t>
            </a:r>
          </a:p>
          <a:p>
            <a:pPr lvl="1"/>
            <a:r>
              <a:rPr lang="pt-BR" dirty="0"/>
              <a:t>Principais Pontos de Atenção</a:t>
            </a:r>
          </a:p>
          <a:p>
            <a:pPr lvl="1"/>
            <a:r>
              <a:rPr lang="pt-BR" dirty="0"/>
              <a:t>Marcos com orçamento macro</a:t>
            </a:r>
          </a:p>
          <a:p>
            <a:r>
              <a:rPr lang="pt-BR" dirty="0"/>
              <a:t>Como o projeto será gerenciado</a:t>
            </a:r>
          </a:p>
          <a:p>
            <a:pPr lvl="1"/>
            <a:r>
              <a:rPr lang="pt-BR" dirty="0"/>
              <a:t>Iniciação</a:t>
            </a:r>
          </a:p>
          <a:p>
            <a:pPr lvl="1"/>
            <a:r>
              <a:rPr lang="pt-BR" dirty="0"/>
              <a:t>Planejamento</a:t>
            </a:r>
          </a:p>
          <a:p>
            <a:pPr lvl="1"/>
            <a:r>
              <a:rPr lang="pt-BR" dirty="0"/>
              <a:t>Execução e Controle</a:t>
            </a:r>
          </a:p>
          <a:p>
            <a:pPr lvl="1"/>
            <a:r>
              <a:rPr lang="pt-BR" dirty="0"/>
              <a:t>Encerramento</a:t>
            </a:r>
          </a:p>
          <a:p>
            <a:r>
              <a:rPr lang="pt-BR" dirty="0"/>
              <a:t>Próximos Passos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949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importância de engajar no projeto agora</a:t>
            </a:r>
            <a:br>
              <a:rPr lang="pt-BR" kern="1200" dirty="0"/>
            </a:br>
            <a:r>
              <a:rPr lang="pt-BR" kern="1200" dirty="0"/>
              <a:t>Custo das mudanças e incerteza ao longo do tempo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462880" y="5607412"/>
            <a:ext cx="7925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000000"/>
                </a:solidFill>
                <a:latin typeface="Arial" pitchFamily="34" charset="0"/>
                <a:cs typeface="Arial" charset="0"/>
              </a:rPr>
              <a:t>Agora é o momento para solicitar mudanças, o custo delas aumentará muito ao longo do projeto e poderá torná-las inviáveis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908720"/>
            <a:ext cx="8010525" cy="46672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55976" y="90872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Arial" pitchFamily="34" charset="0"/>
                <a:cs typeface="Arial" charset="0"/>
              </a:rPr>
              <a:t>Fonte: Guia PMBOK Quinta Edição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1072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 do Projeto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Situação atual e justificativa do projeto</a:t>
            </a:r>
          </a:p>
          <a:p>
            <a:pPr marL="0" indent="0">
              <a:buNone/>
            </a:pPr>
            <a:r>
              <a:rPr lang="pt-BR" sz="1000" dirty="0"/>
              <a:t>[Passado, onde está. Descreva a situação atual e o que motivou a realização do projeto.]</a:t>
            </a:r>
            <a:endParaRPr lang="pt-BR" sz="800" dirty="0"/>
          </a:p>
          <a:p>
            <a:r>
              <a:rPr lang="pt-BR" dirty="0"/>
              <a:t> </a:t>
            </a:r>
          </a:p>
          <a:p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b="1" dirty="0"/>
              <a:t>Objetivos SMART e critérios de sucesso do projeto</a:t>
            </a:r>
          </a:p>
          <a:p>
            <a:pPr marL="0" indent="0">
              <a:buNone/>
            </a:pPr>
            <a:r>
              <a:rPr lang="pt-BR" sz="900" dirty="0"/>
              <a:t>[Futuro, onde quer chegar. Descreva os benefícios esperados detalhando de forma clara </a:t>
            </a:r>
            <a:r>
              <a:rPr lang="pt-BR" sz="900" u="sng" dirty="0">
                <a:hlinkClick r:id="rId3"/>
              </a:rPr>
              <a:t>objetivos SMART</a:t>
            </a:r>
            <a:r>
              <a:rPr lang="pt-BR" sz="900" dirty="0"/>
              <a:t> e critérios de sucesso relacionados.</a:t>
            </a:r>
          </a:p>
          <a:p>
            <a:pPr marL="0" indent="0">
              <a:buNone/>
            </a:pPr>
            <a:r>
              <a:rPr lang="pt-BR" sz="900" dirty="0"/>
              <a:t>SMART: Specific: Específico, Measurable: Indicador e meta, Assignable: Quem, Realistic: realístico, Time-related: Quando ]</a:t>
            </a:r>
            <a:endParaRPr lang="pt-BR" dirty="0"/>
          </a:p>
          <a:p>
            <a:r>
              <a:rPr lang="pt-BR" dirty="0"/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376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  <a:r>
              <a:rPr lang="en-US" dirty="0"/>
              <a:t>-</a:t>
            </a:r>
            <a:r>
              <a:rPr lang="pt-BR" dirty="0"/>
              <a:t>Produtos e principais requisitos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9750" y="1066800"/>
            <a:ext cx="8137525" cy="2722240"/>
          </a:xfrm>
        </p:spPr>
        <p:txBody>
          <a:bodyPr/>
          <a:lstStyle/>
          <a:p>
            <a:r>
              <a:rPr lang="pt-BR" dirty="0"/>
              <a:t>Produtos</a:t>
            </a:r>
          </a:p>
          <a:p>
            <a:endParaRPr lang="pt-BR" dirty="0"/>
          </a:p>
          <a:p>
            <a:r>
              <a:rPr lang="pt-BR" dirty="0"/>
              <a:t>Principais requisitos:</a:t>
            </a:r>
          </a:p>
        </p:txBody>
      </p:sp>
    </p:spTree>
    <p:extLst>
      <p:ext uri="{BB962C8B-B14F-4D97-AF65-F5344CB8AC3E}">
        <p14:creationId xmlns:p14="http://schemas.microsoft.com/office/powerpoint/2010/main" val="197675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Analítica do Projeto (EAP/WBS)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9750" y="1066800"/>
            <a:ext cx="8137525" cy="2722240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425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Marcos / </a:t>
            </a:r>
            <a:r>
              <a:rPr lang="pt-BR" dirty="0"/>
              <a:t>Orçamento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789118"/>
              </p:ext>
            </p:extLst>
          </p:nvPr>
        </p:nvGraphicFramePr>
        <p:xfrm>
          <a:off x="611560" y="4077072"/>
          <a:ext cx="7848872" cy="234698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4093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Marcos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Previsão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Custo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endParaRPr lang="pt-BR" sz="1400" dirty="0"/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9750" y="1066800"/>
            <a:ext cx="8137525" cy="2722240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604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Premissas</a:t>
            </a:r>
            <a:r>
              <a:rPr lang="en-US" dirty="0"/>
              <a:t> / </a:t>
            </a:r>
            <a:r>
              <a:rPr lang="pt-BR" dirty="0"/>
              <a:t>Restrições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318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Pontos de Atenção / Riscos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059831"/>
      </p:ext>
    </p:extLst>
  </p:cSld>
  <p:clrMapOvr>
    <a:masterClrMapping/>
  </p:clrMapOvr>
</p:sld>
</file>

<file path=ppt/theme/theme1.xml><?xml version="1.0" encoding="utf-8"?>
<a:theme xmlns:a="http://schemas.openxmlformats.org/drawingml/2006/main" name="PMO_PowerPoint">
  <a:themeElements>
    <a:clrScheme name="">
      <a:dk1>
        <a:srgbClr val="333333"/>
      </a:dk1>
      <a:lt1>
        <a:srgbClr val="BDE0FF"/>
      </a:lt1>
      <a:dk2>
        <a:srgbClr val="FFFFFF"/>
      </a:dk2>
      <a:lt2>
        <a:srgbClr val="808080"/>
      </a:lt2>
      <a:accent1>
        <a:srgbClr val="245CA8"/>
      </a:accent1>
      <a:accent2>
        <a:srgbClr val="EB7734"/>
      </a:accent2>
      <a:accent3>
        <a:srgbClr val="DBEDFF"/>
      </a:accent3>
      <a:accent4>
        <a:srgbClr val="2A2A2A"/>
      </a:accent4>
      <a:accent5>
        <a:srgbClr val="ACB5D1"/>
      </a:accent5>
      <a:accent6>
        <a:srgbClr val="D56B2E"/>
      </a:accent6>
      <a:hlink>
        <a:srgbClr val="82AEDB"/>
      </a:hlink>
      <a:folHlink>
        <a:srgbClr val="FCAF26"/>
      </a:folHlink>
    </a:clrScheme>
    <a:fontScheme name="PMO_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PMO_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PMO.potx" id="{40FD53E4-991B-4B70-BE34-3663CA208080}" vid="{1F17F8CB-801B-42E4-ABF5-1F5BE40B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PowerPointPMO</Template>
  <TotalTime>100</TotalTime>
  <Words>1084</Words>
  <Application>Microsoft Office PowerPoint</Application>
  <PresentationFormat>Apresentação na tela (4:3)</PresentationFormat>
  <Paragraphs>198</Paragraphs>
  <Slides>18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Tahoma</vt:lpstr>
      <vt:lpstr>Times</vt:lpstr>
      <vt:lpstr>Webdings</vt:lpstr>
      <vt:lpstr>PMO_PowerPoint</vt:lpstr>
      <vt:lpstr>Kick-Off do Projeto Projeto : APIs Noticias Cliente : Canal DEV NET CORE Valdir Ferreira</vt:lpstr>
      <vt:lpstr>Agenda</vt:lpstr>
      <vt:lpstr>A importância de engajar no projeto agora Custo das mudanças e incerteza ao longo do tempo</vt:lpstr>
      <vt:lpstr>Justificativa do Projeto</vt:lpstr>
      <vt:lpstr>Escopo-Produtos e principais requisitos</vt:lpstr>
      <vt:lpstr>Estrutura Analítica do Projeto (EAP/WBS)</vt:lpstr>
      <vt:lpstr>Marcos / Orçamento</vt:lpstr>
      <vt:lpstr>Premissas / Restrições</vt:lpstr>
      <vt:lpstr>Principais Pontos de Atenção / Riscos</vt:lpstr>
      <vt:lpstr>Como o projeto será gerenciado</vt:lpstr>
      <vt:lpstr>Documentos para gestão do projeto</vt:lpstr>
      <vt:lpstr>Iniciação</vt:lpstr>
      <vt:lpstr>Planejamento</vt:lpstr>
      <vt:lpstr>Execução e Controle</vt:lpstr>
      <vt:lpstr>Execução e Controle – Principais artefatos</vt:lpstr>
      <vt:lpstr>Encerramento</vt:lpstr>
      <vt:lpstr>Próximos Passos</vt:lpstr>
      <vt:lpstr>Obrigado!  Valdir Ferreira  valdirferreira2006@gmail.com</vt:lpstr>
    </vt:vector>
  </TitlesOfParts>
  <Company>PMO Escritório de Projetos LTDA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Kick-Off do Projeto</dc:title>
  <dc:creator>Eduardo Montes</dc:creator>
  <dc:description>http://www.escritoriodeprojetos.com.br</dc:description>
  <cp:lastModifiedBy>valdir ferreira</cp:lastModifiedBy>
  <cp:revision>20</cp:revision>
  <dcterms:created xsi:type="dcterms:W3CDTF">2014-11-28T20:02:52Z</dcterms:created>
  <dcterms:modified xsi:type="dcterms:W3CDTF">2021-09-08T03:19:20Z</dcterms:modified>
</cp:coreProperties>
</file>