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1"/>
  </p:sldMasterIdLst>
  <p:notesMasterIdLst>
    <p:notesMasterId r:id="rId20"/>
  </p:notesMasterIdLst>
  <p:handoutMasterIdLst>
    <p:handoutMasterId r:id="rId21"/>
  </p:handoutMasterIdLst>
  <p:sldIdLst>
    <p:sldId id="259" r:id="rId2"/>
    <p:sldId id="260" r:id="rId3"/>
    <p:sldId id="261" r:id="rId4"/>
    <p:sldId id="262" r:id="rId5"/>
    <p:sldId id="270" r:id="rId6"/>
    <p:sldId id="263" r:id="rId7"/>
    <p:sldId id="264" r:id="rId8"/>
    <p:sldId id="278" r:id="rId9"/>
    <p:sldId id="265" r:id="rId10"/>
    <p:sldId id="266" r:id="rId11"/>
    <p:sldId id="271" r:id="rId12"/>
    <p:sldId id="273" r:id="rId13"/>
    <p:sldId id="272" r:id="rId14"/>
    <p:sldId id="274" r:id="rId15"/>
    <p:sldId id="276" r:id="rId16"/>
    <p:sldId id="27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9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D2EA776-6486-409F-9E42-BD4FCC6A44A1}" type="datetime1">
              <a:rPr lang="pt-BR" smtClean="0"/>
              <a:t>08/09/2021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35DDD2-5AEF-4CE6-93B6-6FB9C678CC40}" type="datetime1">
              <a:rPr lang="pt-BR" smtClean="0"/>
              <a:t>08/09/2021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pPr rtl="0"/>
            <a:fld id="{550DF503-732B-4721-AC20-D30104D5F450}" type="datetime1">
              <a:rPr lang="pt-BR" smtClean="0"/>
              <a:t>08/09/2021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2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D740CA-AC13-4698-BFA2-D15C37DF415A}" type="datetime1">
              <a:rPr lang="pt-BR" smtClean="0"/>
              <a:t>08/09/2021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0001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D740CA-AC13-4698-BFA2-D15C37DF415A}" type="datetime1">
              <a:rPr lang="pt-BR" smtClean="0"/>
              <a:t>08/09/2021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37886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D740CA-AC13-4698-BFA2-D15C37DF415A}" type="datetime1">
              <a:rPr lang="pt-BR" smtClean="0"/>
              <a:t>08/09/2021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737919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D740CA-AC13-4698-BFA2-D15C37DF415A}" type="datetime1">
              <a:rPr lang="pt-BR" smtClean="0"/>
              <a:t>08/09/2021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85372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D740CA-AC13-4698-BFA2-D15C37DF415A}" type="datetime1">
              <a:rPr lang="pt-BR" smtClean="0"/>
              <a:t>08/09/2021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79834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D740CA-AC13-4698-BFA2-D15C37DF415A}" type="datetime1">
              <a:rPr lang="pt-BR" smtClean="0"/>
              <a:t>08/09/2021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71378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D740CA-AC13-4698-BFA2-D15C37DF415A}" type="datetime1">
              <a:rPr lang="pt-BR" smtClean="0"/>
              <a:t>08/09/2021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70531"/>
      </p:ext>
    </p:extLst>
  </p:cSld>
  <p:clrMapOvr>
    <a:masterClrMapping/>
  </p:clrMapOvr>
  <p:hf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E96C44-523A-4872-94D5-24CBDA5A9CC6}" type="datetime1">
              <a:rPr lang="pt-BR" smtClean="0"/>
              <a:t>08/09/2021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FCCB403-0313-4A5E-8E36-77BFB7215ED9}" type="datetime1">
              <a:rPr lang="pt-BR" smtClean="0"/>
              <a:t>08/09/2021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9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D740CA-AC13-4698-BFA2-D15C37DF415A}" type="datetime1">
              <a:rPr lang="pt-BR" smtClean="0"/>
              <a:t>08/09/2021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723501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D740CA-AC13-4698-BFA2-D15C37DF415A}" type="datetime1">
              <a:rPr lang="pt-BR" smtClean="0"/>
              <a:t>08/09/2021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381609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1E1FA99-845B-4C70-A7F6-30DFC6887F18}" type="datetime1">
              <a:rPr lang="pt-BR" smtClean="0"/>
              <a:t>08/09/2021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1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021B2C5-876A-49CE-ABA3-C1DCCF367A6A}" type="datetime1">
              <a:rPr lang="pt-BR" smtClean="0"/>
              <a:t>08/09/2021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17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D740CA-AC13-4698-BFA2-D15C37DF415A}" type="datetime1">
              <a:rPr lang="pt-BR" smtClean="0"/>
              <a:t>08/09/2021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56627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9B8ECB5-1E4B-48B5-BE59-C94C33D986AE}" type="datetime1">
              <a:rPr lang="pt-BR" smtClean="0"/>
              <a:t>08/09/2021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19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8366F3-1C7E-4E4B-910E-50900CEA2133}" type="datetime1">
              <a:rPr lang="pt-BR" smtClean="0"/>
              <a:t>08/09/2021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2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F9D740CA-AC13-4698-BFA2-D15C37DF415A}" type="datetime1">
              <a:rPr lang="pt-BR" smtClean="0"/>
              <a:t>08/09/2021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18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0w34007/ebooks/blob/master/Eric%20Evans%202003%20-%20Domain-Driven%20Design%20-%20Tackling%20Complexity%20in%20the%20Heart%20of%20Software.pdf" TargetMode="External"/><Relationship Id="rId2" Type="http://schemas.openxmlformats.org/officeDocument/2006/relationships/hyperlink" Target="http://www.agileandart.com/2010/07/16/ddd-introducao-a-domain-driven-desig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833" y="1262268"/>
            <a:ext cx="9440034" cy="2648381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7200" dirty="0">
                <a:solidFill>
                  <a:schemeClr val="bg1"/>
                </a:solidFill>
              </a:rPr>
              <a:t>Projeto API DDD 2021</a:t>
            </a:r>
            <a:br>
              <a:rPr lang="pt-BR" sz="7200" dirty="0">
                <a:solidFill>
                  <a:schemeClr val="bg1"/>
                </a:solidFill>
              </a:rPr>
            </a:br>
            <a:r>
              <a:rPr lang="pt-BR" sz="7200" dirty="0">
                <a:solidFill>
                  <a:schemeClr val="bg1"/>
                </a:solidFill>
              </a:rPr>
              <a:t>.NET 5</a:t>
            </a:r>
            <a:endParaRPr lang="pt-br" sz="72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pt-BR" sz="2800" dirty="0">
                <a:solidFill>
                  <a:schemeClr val="bg1"/>
                </a:solidFill>
              </a:rPr>
              <a:t>Valdir Ferreira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952EA3D-3BD4-492C-BD62-DA847679B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2" y="6280868"/>
            <a:ext cx="1307082" cy="653541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998F-83B3-4FDE-A135-F54A3161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Vamos Ao Fonte &gt;&gt; Meta do vídeo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FF24B6-5E75-4B33-BF23-C456EEAE4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66408"/>
            <a:ext cx="10131425" cy="145626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Criar todo o Back-</a:t>
            </a:r>
            <a:r>
              <a:rPr lang="pt-BR" dirty="0" err="1">
                <a:solidFill>
                  <a:schemeClr val="bg1"/>
                </a:solidFill>
              </a:rPr>
              <a:t>End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E954B949-1AD9-4962-A928-8D9CFF84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44387" y="5916764"/>
            <a:ext cx="1600200" cy="392928"/>
          </a:xfrm>
        </p:spPr>
        <p:txBody>
          <a:bodyPr/>
          <a:lstStyle/>
          <a:p>
            <a:pPr rtl="0"/>
            <a:r>
              <a:rPr lang="pt-BR" sz="900" dirty="0"/>
              <a:t>Valdir Ferreira</a:t>
            </a:r>
            <a:endParaRPr lang="en-US" sz="900" dirty="0"/>
          </a:p>
        </p:txBody>
      </p:sp>
      <p:pic>
        <p:nvPicPr>
          <p:cNvPr id="8" name="Picture 2" descr="Telerik JustMock">
            <a:extLst>
              <a:ext uri="{FF2B5EF4-FFF2-40B4-BE49-F238E27FC236}">
                <a16:creationId xmlns:a16="http://schemas.microsoft.com/office/drawing/2014/main" id="{5590146B-D009-47D3-B099-5DC695D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431" y="5607812"/>
            <a:ext cx="3946023" cy="12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CD7B269-412A-408F-8567-E9973A005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614" y="1810169"/>
            <a:ext cx="34480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4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998F-83B3-4FDE-A135-F54A3161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entidades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FF24B6-5E75-4B33-BF23-C456EEAE4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66408"/>
            <a:ext cx="10131425" cy="1456267"/>
          </a:xfrm>
        </p:spPr>
        <p:txBody>
          <a:bodyPr>
            <a:normAutofit fontScale="85000" lnSpcReduction="20000"/>
          </a:bodyPr>
          <a:lstStyle/>
          <a:p>
            <a:r>
              <a:rPr lang="pt-BR" dirty="0">
                <a:solidFill>
                  <a:schemeClr val="bg1"/>
                </a:solidFill>
              </a:rPr>
              <a:t>Entidades, projeto que representam tabelas no banco</a:t>
            </a:r>
          </a:p>
          <a:p>
            <a:r>
              <a:rPr lang="pt-BR" dirty="0">
                <a:solidFill>
                  <a:schemeClr val="bg1"/>
                </a:solidFill>
              </a:rPr>
              <a:t>Criaremos a pasta</a:t>
            </a:r>
            <a:r>
              <a:rPr lang="pt-BR" dirty="0"/>
              <a:t> </a:t>
            </a:r>
            <a:r>
              <a:rPr lang="pt-BR" dirty="0">
                <a:solidFill>
                  <a:schemeClr val="bg1"/>
                </a:solidFill>
              </a:rPr>
              <a:t>Entidades</a:t>
            </a:r>
            <a:r>
              <a:rPr lang="pt-BR" dirty="0"/>
              <a:t> </a:t>
            </a:r>
            <a:r>
              <a:rPr lang="pt-BR" dirty="0">
                <a:solidFill>
                  <a:schemeClr val="bg1"/>
                </a:solidFill>
              </a:rPr>
              <a:t>que ficaram nossos objetos </a:t>
            </a:r>
          </a:p>
          <a:p>
            <a:r>
              <a:rPr lang="pt-BR" dirty="0">
                <a:solidFill>
                  <a:schemeClr val="bg1"/>
                </a:solidFill>
              </a:rPr>
              <a:t>Criaremos o Objeto</a:t>
            </a:r>
            <a:r>
              <a:rPr lang="pt-BR" dirty="0"/>
              <a:t> </a:t>
            </a:r>
            <a:r>
              <a:rPr lang="pt-BR" dirty="0">
                <a:solidFill>
                  <a:schemeClr val="bg1"/>
                </a:solidFill>
              </a:rPr>
              <a:t>Notifica</a:t>
            </a:r>
            <a:r>
              <a:rPr lang="pt-BR" dirty="0"/>
              <a:t> 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/>
              <a:t>  </a:t>
            </a:r>
            <a:r>
              <a:rPr lang="pt-BR" dirty="0">
                <a:solidFill>
                  <a:schemeClr val="bg1"/>
                </a:solidFill>
              </a:rPr>
              <a:t>Responsável</a:t>
            </a:r>
            <a:r>
              <a:rPr lang="pt-BR" dirty="0"/>
              <a:t> </a:t>
            </a:r>
            <a:r>
              <a:rPr lang="pt-BR" dirty="0">
                <a:solidFill>
                  <a:schemeClr val="bg1"/>
                </a:solidFill>
              </a:rPr>
              <a:t>por notificar nosso domínio e responder a camada de front as mensagens de validação )</a:t>
            </a:r>
          </a:p>
          <a:p>
            <a:r>
              <a:rPr lang="pt-BR" dirty="0">
                <a:solidFill>
                  <a:schemeClr val="bg1"/>
                </a:solidFill>
              </a:rPr>
              <a:t>Criaremos</a:t>
            </a:r>
            <a:r>
              <a:rPr lang="pt-BR" dirty="0"/>
              <a:t> </a:t>
            </a:r>
            <a:r>
              <a:rPr lang="pt-BR" dirty="0">
                <a:solidFill>
                  <a:schemeClr val="bg1"/>
                </a:solidFill>
              </a:rPr>
              <a:t>o Objeto</a:t>
            </a:r>
            <a:r>
              <a:rPr lang="pt-BR" dirty="0"/>
              <a:t> </a:t>
            </a:r>
            <a:r>
              <a:rPr lang="pt-BR" dirty="0">
                <a:solidFill>
                  <a:schemeClr val="bg1"/>
                </a:solidFill>
              </a:rPr>
              <a:t>Noticia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E954B949-1AD9-4962-A928-8D9CFF84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44387" y="5916764"/>
            <a:ext cx="1600200" cy="392928"/>
          </a:xfrm>
        </p:spPr>
        <p:txBody>
          <a:bodyPr/>
          <a:lstStyle/>
          <a:p>
            <a:pPr rtl="0"/>
            <a:r>
              <a:rPr lang="pt-BR" sz="900" dirty="0"/>
              <a:t>Valdir Ferreira</a:t>
            </a:r>
            <a:endParaRPr lang="en-US" sz="900" dirty="0"/>
          </a:p>
        </p:txBody>
      </p:sp>
      <p:pic>
        <p:nvPicPr>
          <p:cNvPr id="8" name="Picture 2" descr="Telerik JustMock">
            <a:extLst>
              <a:ext uri="{FF2B5EF4-FFF2-40B4-BE49-F238E27FC236}">
                <a16:creationId xmlns:a16="http://schemas.microsoft.com/office/drawing/2014/main" id="{5590146B-D009-47D3-B099-5DC695D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431" y="5607812"/>
            <a:ext cx="3946023" cy="12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05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998F-83B3-4FDE-A135-F54A3161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domínio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FF24B6-5E75-4B33-BF23-C456EEAE4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66408"/>
            <a:ext cx="10131425" cy="145626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Projeto que tem como objetivo de guardar toda a regra de negocio/ persistência de dados / Interfaces do projeto </a:t>
            </a:r>
          </a:p>
          <a:p>
            <a:r>
              <a:rPr lang="pt-BR" dirty="0">
                <a:solidFill>
                  <a:schemeClr val="bg1"/>
                </a:solidFill>
              </a:rPr>
              <a:t>Criaremos a pasta interfaces que ficara todas as interfaces do projeto</a:t>
            </a:r>
          </a:p>
          <a:p>
            <a:r>
              <a:rPr lang="pt-BR" dirty="0">
                <a:solidFill>
                  <a:schemeClr val="bg1"/>
                </a:solidFill>
              </a:rPr>
              <a:t>Criaremos a pasta Services que ficaram todos os serviços disponíveis de cada objeto.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E954B949-1AD9-4962-A928-8D9CFF84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44387" y="5916764"/>
            <a:ext cx="1600200" cy="392928"/>
          </a:xfrm>
        </p:spPr>
        <p:txBody>
          <a:bodyPr/>
          <a:lstStyle/>
          <a:p>
            <a:pPr rtl="0"/>
            <a:r>
              <a:rPr lang="pt-BR" sz="900" dirty="0"/>
              <a:t>Valdir Ferreira</a:t>
            </a:r>
            <a:endParaRPr lang="en-US" sz="900" dirty="0"/>
          </a:p>
        </p:txBody>
      </p:sp>
      <p:pic>
        <p:nvPicPr>
          <p:cNvPr id="8" name="Picture 2" descr="Telerik JustMock">
            <a:extLst>
              <a:ext uri="{FF2B5EF4-FFF2-40B4-BE49-F238E27FC236}">
                <a16:creationId xmlns:a16="http://schemas.microsoft.com/office/drawing/2014/main" id="{5590146B-D009-47D3-B099-5DC695D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431" y="5607812"/>
            <a:ext cx="3946023" cy="12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66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998F-83B3-4FDE-A135-F54A3161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Infraestrutura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FF24B6-5E75-4B33-BF23-C456EEAE4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66408"/>
            <a:ext cx="10131425" cy="145626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Projeto que tem como objetivo acessar executar comandos no banco de dados</a:t>
            </a:r>
          </a:p>
          <a:p>
            <a:r>
              <a:rPr lang="pt-BR" dirty="0">
                <a:solidFill>
                  <a:schemeClr val="bg1"/>
                </a:solidFill>
              </a:rPr>
              <a:t>Criaremos a pasta Configurações onde ficará o contexto que faz a conexão com o banco de dados </a:t>
            </a:r>
          </a:p>
          <a:p>
            <a:r>
              <a:rPr lang="pt-BR" dirty="0">
                <a:solidFill>
                  <a:schemeClr val="bg1"/>
                </a:solidFill>
              </a:rPr>
              <a:t>Criaremos a pasta Repositórios que ficará todo o repositório de métodos genéricos e métodos que serão responsáveis por acessar e executar comandos no banco de dados .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E954B949-1AD9-4962-A928-8D9CFF84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44387" y="5916764"/>
            <a:ext cx="1600200" cy="392928"/>
          </a:xfrm>
        </p:spPr>
        <p:txBody>
          <a:bodyPr/>
          <a:lstStyle/>
          <a:p>
            <a:pPr rtl="0"/>
            <a:r>
              <a:rPr lang="pt-BR" sz="900" dirty="0"/>
              <a:t>Valdir Ferreira</a:t>
            </a:r>
            <a:endParaRPr lang="en-US" sz="900" dirty="0"/>
          </a:p>
        </p:txBody>
      </p:sp>
      <p:pic>
        <p:nvPicPr>
          <p:cNvPr id="8" name="Picture 2" descr="Telerik JustMock">
            <a:extLst>
              <a:ext uri="{FF2B5EF4-FFF2-40B4-BE49-F238E27FC236}">
                <a16:creationId xmlns:a16="http://schemas.microsoft.com/office/drawing/2014/main" id="{5590146B-D009-47D3-B099-5DC695D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431" y="5607812"/>
            <a:ext cx="3946023" cy="12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70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998F-83B3-4FDE-A135-F54A3161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FF24B6-5E75-4B33-BF23-C456EEAE4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66408"/>
            <a:ext cx="10131425" cy="1456267"/>
          </a:xfrm>
        </p:spPr>
        <p:txBody>
          <a:bodyPr>
            <a:normAutofit fontScale="92500"/>
          </a:bodyPr>
          <a:lstStyle/>
          <a:p>
            <a:r>
              <a:rPr lang="pt-BR" dirty="0">
                <a:solidFill>
                  <a:schemeClr val="bg1"/>
                </a:solidFill>
              </a:rPr>
              <a:t>Projeto que tem como objetivo ser uma ponte entre o domínio e a apresentação deixando disponíveis somente métodos que o projeto apresentação poderá utilizar.</a:t>
            </a:r>
          </a:p>
          <a:p>
            <a:r>
              <a:rPr lang="pt-BR" dirty="0">
                <a:solidFill>
                  <a:schemeClr val="bg1"/>
                </a:solidFill>
              </a:rPr>
              <a:t>Criaremos a pasta Interfaces, somente com interfaces que o projeto apresentação poderá visualizar e utilizar.</a:t>
            </a:r>
          </a:p>
          <a:p>
            <a:r>
              <a:rPr lang="pt-BR" dirty="0">
                <a:solidFill>
                  <a:schemeClr val="bg1"/>
                </a:solidFill>
              </a:rPr>
              <a:t>Criaremos a pasta Aplicações, que ficará a ligação dos métodos disponíveis entre o domínio e a aplicação.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E954B949-1AD9-4962-A928-8D9CFF84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44387" y="5916764"/>
            <a:ext cx="1600200" cy="392928"/>
          </a:xfrm>
        </p:spPr>
        <p:txBody>
          <a:bodyPr/>
          <a:lstStyle/>
          <a:p>
            <a:pPr rtl="0"/>
            <a:r>
              <a:rPr lang="pt-BR" sz="900" dirty="0"/>
              <a:t>Valdir Ferreira</a:t>
            </a:r>
            <a:endParaRPr lang="en-US" sz="900" dirty="0"/>
          </a:p>
        </p:txBody>
      </p:sp>
      <p:pic>
        <p:nvPicPr>
          <p:cNvPr id="8" name="Picture 2" descr="Telerik JustMock">
            <a:extLst>
              <a:ext uri="{FF2B5EF4-FFF2-40B4-BE49-F238E27FC236}">
                <a16:creationId xmlns:a16="http://schemas.microsoft.com/office/drawing/2014/main" id="{5590146B-D009-47D3-B099-5DC695D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431" y="5607812"/>
            <a:ext cx="3946023" cy="12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68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998F-83B3-4FDE-A135-F54A3161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/>
                </a:solidFill>
              </a:rPr>
              <a:t>WebApi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FF24B6-5E75-4B33-BF23-C456EEAE4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66408"/>
            <a:ext cx="10131425" cy="145626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Projeto que tem como objetivo ter as APIs de cadastros de usuários e CRUD de notícias.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E954B949-1AD9-4962-A928-8D9CFF84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44387" y="5916764"/>
            <a:ext cx="1600200" cy="392928"/>
          </a:xfrm>
        </p:spPr>
        <p:txBody>
          <a:bodyPr/>
          <a:lstStyle/>
          <a:p>
            <a:pPr rtl="0"/>
            <a:r>
              <a:rPr lang="pt-BR" sz="900" dirty="0"/>
              <a:t>Valdir Ferreira</a:t>
            </a:r>
            <a:endParaRPr lang="en-US" sz="900" dirty="0"/>
          </a:p>
        </p:txBody>
      </p:sp>
      <p:pic>
        <p:nvPicPr>
          <p:cNvPr id="8" name="Picture 2" descr="Telerik JustMock">
            <a:extLst>
              <a:ext uri="{FF2B5EF4-FFF2-40B4-BE49-F238E27FC236}">
                <a16:creationId xmlns:a16="http://schemas.microsoft.com/office/drawing/2014/main" id="{5590146B-D009-47D3-B099-5DC695D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431" y="5607812"/>
            <a:ext cx="3946023" cy="12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65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998F-83B3-4FDE-A135-F54A3161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Considerações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FF24B6-5E75-4B33-BF23-C456EEAE4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66407"/>
            <a:ext cx="10131425" cy="5213334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Esse projeto e um projeto que e open </a:t>
            </a:r>
            <a:r>
              <a:rPr lang="pt-BR" sz="2800" dirty="0" err="1">
                <a:solidFill>
                  <a:schemeClr val="bg1"/>
                </a:solidFill>
              </a:rPr>
              <a:t>source</a:t>
            </a:r>
            <a:r>
              <a:rPr lang="pt-BR" sz="2800" dirty="0">
                <a:solidFill>
                  <a:schemeClr val="bg1"/>
                </a:solidFill>
              </a:rPr>
              <a:t> e pode ser utilizado tanto para trabalhos quanto para estudo.</a:t>
            </a:r>
          </a:p>
          <a:p>
            <a:r>
              <a:rPr lang="pt-BR" sz="2800" dirty="0">
                <a:solidFill>
                  <a:schemeClr val="bg1"/>
                </a:solidFill>
              </a:rPr>
              <a:t>Fonte do projeto não pode ser vendido, mais pode ser utilizado para fins de desenvolvimento de projetos em empresas ou projetos pessoais.</a:t>
            </a:r>
          </a:p>
          <a:p>
            <a:r>
              <a:rPr lang="pt-BR" sz="2800" dirty="0">
                <a:solidFill>
                  <a:schemeClr val="bg1"/>
                </a:solidFill>
              </a:rPr>
              <a:t>Lembrando que o Visual Studio para empresas e PAGO, este exemplo estou utilizando o Microsoft Visual Studio Community 2019 que e a versão destinada para estudos.</a:t>
            </a:r>
          </a:p>
          <a:p>
            <a:r>
              <a:rPr lang="pt-BR" sz="2800" dirty="0">
                <a:solidFill>
                  <a:schemeClr val="bg1"/>
                </a:solidFill>
              </a:rPr>
              <a:t>Consultorias/treinamento de equipes/ desenvolvimento da arquitetura entre em contato pelos comentários.</a:t>
            </a:r>
          </a:p>
          <a:p>
            <a:endParaRPr lang="pt-BR" dirty="0"/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E954B949-1AD9-4962-A928-8D9CFF84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44387" y="5916764"/>
            <a:ext cx="1600200" cy="392928"/>
          </a:xfrm>
        </p:spPr>
        <p:txBody>
          <a:bodyPr/>
          <a:lstStyle/>
          <a:p>
            <a:pPr rtl="0"/>
            <a:r>
              <a:rPr lang="pt-BR" sz="900" dirty="0"/>
              <a:t>Valdir Ferreira</a:t>
            </a:r>
            <a:endParaRPr lang="en-US" sz="900" dirty="0"/>
          </a:p>
        </p:txBody>
      </p:sp>
      <p:pic>
        <p:nvPicPr>
          <p:cNvPr id="8" name="Picture 2" descr="Telerik JustMock">
            <a:extLst>
              <a:ext uri="{FF2B5EF4-FFF2-40B4-BE49-F238E27FC236}">
                <a16:creationId xmlns:a16="http://schemas.microsoft.com/office/drawing/2014/main" id="{5590146B-D009-47D3-B099-5DC695D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431" y="5607812"/>
            <a:ext cx="3946023" cy="12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16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998F-83B3-4FDE-A135-F54A3161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Referencias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FF24B6-5E75-4B33-BF23-C456EEAE4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66407"/>
            <a:ext cx="10131425" cy="4480165"/>
          </a:xfrm>
        </p:spPr>
        <p:txBody>
          <a:bodyPr>
            <a:normAutofit/>
          </a:bodyPr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http://www.agileandart.com/2010/07/16/ddd-introducao-a-domain-driven-design/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(Ebook) - https://github.com/p0w34007/ebooks/blob/master/Eric%20Evans%202003%20-%20Domain-Driven%20Design%20-%20Tackling%20Complexity%20in%20the%20Heart%20of%20Software.pdf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Apresentado por – Valdir Ferreira </a:t>
            </a:r>
          </a:p>
          <a:p>
            <a:r>
              <a:rPr lang="pt-BR" dirty="0">
                <a:solidFill>
                  <a:schemeClr val="bg1"/>
                </a:solidFill>
              </a:rPr>
              <a:t>Duvidas / sugestões / consultorias / treinamento de equipes / desenvolvimento da arquitetura deixem nos comentários</a:t>
            </a:r>
          </a:p>
          <a:p>
            <a:endParaRPr lang="pt-BR" dirty="0"/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E954B949-1AD9-4962-A928-8D9CFF84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44387" y="5916764"/>
            <a:ext cx="1600200" cy="392928"/>
          </a:xfrm>
        </p:spPr>
        <p:txBody>
          <a:bodyPr/>
          <a:lstStyle/>
          <a:p>
            <a:pPr rtl="0"/>
            <a:r>
              <a:rPr lang="pt-BR" sz="900" dirty="0"/>
              <a:t>Valdir Ferreira</a:t>
            </a:r>
            <a:endParaRPr lang="en-US" sz="900" dirty="0"/>
          </a:p>
        </p:txBody>
      </p:sp>
      <p:pic>
        <p:nvPicPr>
          <p:cNvPr id="8" name="Picture 2" descr="Telerik JustMock">
            <a:extLst>
              <a:ext uri="{FF2B5EF4-FFF2-40B4-BE49-F238E27FC236}">
                <a16:creationId xmlns:a16="http://schemas.microsoft.com/office/drawing/2014/main" id="{5590146B-D009-47D3-B099-5DC695D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431" y="5607812"/>
            <a:ext cx="3946023" cy="12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98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998F-83B3-4FDE-A135-F54A3161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739" y="609600"/>
            <a:ext cx="7835487" cy="5091485"/>
          </a:xfrm>
        </p:spPr>
        <p:txBody>
          <a:bodyPr>
            <a:normAutofit/>
          </a:bodyPr>
          <a:lstStyle/>
          <a:p>
            <a:r>
              <a:rPr lang="pt-BR" sz="7200" dirty="0">
                <a:solidFill>
                  <a:schemeClr val="bg1"/>
                </a:solidFill>
              </a:rPr>
              <a:t>Obrigado ;)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E954B949-1AD9-4962-A928-8D9CFF84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44387" y="5916764"/>
            <a:ext cx="1600200" cy="392928"/>
          </a:xfrm>
        </p:spPr>
        <p:txBody>
          <a:bodyPr/>
          <a:lstStyle/>
          <a:p>
            <a:pPr rtl="0"/>
            <a:r>
              <a:rPr lang="pt-BR" sz="900" dirty="0"/>
              <a:t>Valdir Ferreira</a:t>
            </a:r>
            <a:endParaRPr lang="en-US" sz="900" dirty="0"/>
          </a:p>
        </p:txBody>
      </p:sp>
      <p:pic>
        <p:nvPicPr>
          <p:cNvPr id="8" name="Picture 2" descr="Telerik JustMock">
            <a:extLst>
              <a:ext uri="{FF2B5EF4-FFF2-40B4-BE49-F238E27FC236}">
                <a16:creationId xmlns:a16="http://schemas.microsoft.com/office/drawing/2014/main" id="{5590146B-D009-47D3-B099-5DC695D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431" y="5607812"/>
            <a:ext cx="3946023" cy="12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68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2186D-D0E9-49F2-9A64-CBDE75B9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800" y="2782294"/>
            <a:ext cx="10131425" cy="646706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Projeto API DDD 2021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78D6F788-F0AD-4AE6-9743-CD6043C9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44387" y="5916764"/>
            <a:ext cx="1600200" cy="392928"/>
          </a:xfrm>
        </p:spPr>
        <p:txBody>
          <a:bodyPr/>
          <a:lstStyle/>
          <a:p>
            <a:pPr rtl="0"/>
            <a:r>
              <a:rPr lang="pt-BR" sz="900" dirty="0"/>
              <a:t>Valdir Ferreira</a:t>
            </a:r>
            <a:endParaRPr lang="en-US" sz="900" dirty="0"/>
          </a:p>
        </p:txBody>
      </p:sp>
      <p:pic>
        <p:nvPicPr>
          <p:cNvPr id="8" name="Picture 2" descr="Telerik JustMock">
            <a:extLst>
              <a:ext uri="{FF2B5EF4-FFF2-40B4-BE49-F238E27FC236}">
                <a16:creationId xmlns:a16="http://schemas.microsoft.com/office/drawing/2014/main" id="{60D75885-ED18-443A-9300-450C59161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431" y="5607812"/>
            <a:ext cx="3946023" cy="12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01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998F-83B3-4FDE-A135-F54A3161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FF24B6-5E75-4B33-BF23-C456EEAE4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66408"/>
            <a:ext cx="10131425" cy="237744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Criação projeto utilizando .NET</a:t>
            </a:r>
            <a:r>
              <a:rPr lang="pt-BR" dirty="0"/>
              <a:t> </a:t>
            </a:r>
            <a:r>
              <a:rPr lang="pt-BR" dirty="0">
                <a:solidFill>
                  <a:schemeClr val="bg1"/>
                </a:solidFill>
              </a:rPr>
              <a:t>Core 5</a:t>
            </a:r>
          </a:p>
          <a:p>
            <a:r>
              <a:rPr lang="pt-BR" dirty="0">
                <a:solidFill>
                  <a:schemeClr val="bg1"/>
                </a:solidFill>
              </a:rPr>
              <a:t>Abordaremos nesse projeto uma modelagem utilizando DDD ( Domain</a:t>
            </a:r>
            <a:r>
              <a:rPr lang="pt-BR" dirty="0"/>
              <a:t> </a:t>
            </a:r>
            <a:r>
              <a:rPr lang="pt-BR" dirty="0" err="1">
                <a:solidFill>
                  <a:schemeClr val="bg1"/>
                </a:solidFill>
              </a:rPr>
              <a:t>Driven</a:t>
            </a:r>
            <a:r>
              <a:rPr lang="pt-BR" dirty="0">
                <a:solidFill>
                  <a:schemeClr val="bg1"/>
                </a:solidFill>
              </a:rPr>
              <a:t> Design</a:t>
            </a:r>
            <a:r>
              <a:rPr lang="pt-BR" dirty="0"/>
              <a:t> </a:t>
            </a:r>
            <a:r>
              <a:rPr lang="pt-BR" dirty="0">
                <a:solidFill>
                  <a:schemeClr val="bg1"/>
                </a:solidFill>
              </a:rPr>
              <a:t>) com APIs</a:t>
            </a:r>
          </a:p>
          <a:p>
            <a:r>
              <a:rPr lang="pt-BR" dirty="0">
                <a:solidFill>
                  <a:schemeClr val="bg1"/>
                </a:solidFill>
              </a:rPr>
              <a:t>Escreveremos nosso fonte totalmente em</a:t>
            </a:r>
            <a:r>
              <a:rPr lang="pt-BR" dirty="0"/>
              <a:t> </a:t>
            </a:r>
            <a:r>
              <a:rPr lang="pt-BR" dirty="0">
                <a:solidFill>
                  <a:schemeClr val="bg1"/>
                </a:solidFill>
              </a:rPr>
              <a:t>Português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7C8680-F603-49A2-87C0-8B30076C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44387" y="5916764"/>
            <a:ext cx="1600200" cy="392928"/>
          </a:xfrm>
        </p:spPr>
        <p:txBody>
          <a:bodyPr/>
          <a:lstStyle/>
          <a:p>
            <a:pPr rtl="0"/>
            <a:r>
              <a:rPr lang="pt-BR" sz="900" dirty="0"/>
              <a:t>Valdir Ferreira</a:t>
            </a:r>
            <a:endParaRPr lang="en-US" sz="900" dirty="0"/>
          </a:p>
        </p:txBody>
      </p:sp>
      <p:pic>
        <p:nvPicPr>
          <p:cNvPr id="6" name="Picture 2" descr="Telerik JustMock">
            <a:extLst>
              <a:ext uri="{FF2B5EF4-FFF2-40B4-BE49-F238E27FC236}">
                <a16:creationId xmlns:a16="http://schemas.microsoft.com/office/drawing/2014/main" id="{0868D3B1-E86C-4D7D-A043-EFF0F4BAD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431" y="5607812"/>
            <a:ext cx="3946023" cy="12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9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998F-83B3-4FDE-A135-F54A3161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Ferramentas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FF24B6-5E75-4B33-BF23-C456EEAE4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66408"/>
            <a:ext cx="10131425" cy="237744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Microsoft Visual Studio Community 2019</a:t>
            </a:r>
          </a:p>
          <a:p>
            <a:r>
              <a:rPr lang="pt-BR" dirty="0">
                <a:solidFill>
                  <a:schemeClr val="bg1"/>
                </a:solidFill>
              </a:rPr>
              <a:t>SQL Server Management Studio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E954B949-1AD9-4962-A928-8D9CFF84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44387" y="5916764"/>
            <a:ext cx="1600200" cy="392928"/>
          </a:xfrm>
        </p:spPr>
        <p:txBody>
          <a:bodyPr/>
          <a:lstStyle/>
          <a:p>
            <a:pPr rtl="0"/>
            <a:r>
              <a:rPr lang="pt-BR" sz="900" dirty="0"/>
              <a:t>Valdir Ferreira</a:t>
            </a:r>
            <a:endParaRPr lang="en-US" sz="900" dirty="0"/>
          </a:p>
        </p:txBody>
      </p:sp>
      <p:pic>
        <p:nvPicPr>
          <p:cNvPr id="8" name="Picture 2" descr="Telerik JustMock">
            <a:extLst>
              <a:ext uri="{FF2B5EF4-FFF2-40B4-BE49-F238E27FC236}">
                <a16:creationId xmlns:a16="http://schemas.microsoft.com/office/drawing/2014/main" id="{5590146B-D009-47D3-B099-5DC695D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431" y="5607812"/>
            <a:ext cx="3946023" cy="12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5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998F-83B3-4FDE-A135-F54A3161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Linguagens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FF24B6-5E75-4B33-BF23-C456EEAE4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66408"/>
            <a:ext cx="10131425" cy="237744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C#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E954B949-1AD9-4962-A928-8D9CFF84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44387" y="5916764"/>
            <a:ext cx="1600200" cy="392928"/>
          </a:xfrm>
        </p:spPr>
        <p:txBody>
          <a:bodyPr/>
          <a:lstStyle/>
          <a:p>
            <a:pPr rtl="0"/>
            <a:r>
              <a:rPr lang="pt-BR" sz="900" dirty="0"/>
              <a:t>Valdir Ferreira</a:t>
            </a:r>
            <a:endParaRPr lang="en-US" sz="900" dirty="0"/>
          </a:p>
        </p:txBody>
      </p:sp>
      <p:pic>
        <p:nvPicPr>
          <p:cNvPr id="8" name="Picture 2" descr="Telerik JustMock">
            <a:extLst>
              <a:ext uri="{FF2B5EF4-FFF2-40B4-BE49-F238E27FC236}">
                <a16:creationId xmlns:a16="http://schemas.microsoft.com/office/drawing/2014/main" id="{5590146B-D009-47D3-B099-5DC695D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431" y="5607812"/>
            <a:ext cx="3946023" cy="12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54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998F-83B3-4FDE-A135-F54A3161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Oque É DDD?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FF24B6-5E75-4B33-BF23-C456EEAE4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66408"/>
            <a:ext cx="10131425" cy="322572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Ao Contrario que muitos imaginam, DDD não e uma arquitetura em camadas.</a:t>
            </a:r>
          </a:p>
          <a:p>
            <a:r>
              <a:rPr lang="pt-BR" b="1" dirty="0">
                <a:solidFill>
                  <a:schemeClr val="bg1"/>
                </a:solidFill>
              </a:rPr>
              <a:t>DDD</a:t>
            </a:r>
            <a:r>
              <a:rPr lang="pt-BR" dirty="0">
                <a:solidFill>
                  <a:schemeClr val="bg1"/>
                </a:solidFill>
              </a:rPr>
              <a:t> e um conjunto de praticas de implementação que tem o objetivo de facilitar a implementação complexa de regras e processos de negócios.</a:t>
            </a:r>
          </a:p>
          <a:p>
            <a:r>
              <a:rPr lang="pt-BR" dirty="0">
                <a:solidFill>
                  <a:schemeClr val="bg1"/>
                </a:solidFill>
              </a:rPr>
              <a:t>DDD  significa ( Domain Driver Design ) Significa “</a:t>
            </a:r>
            <a:r>
              <a:rPr lang="pt-BR" b="1" dirty="0">
                <a:solidFill>
                  <a:schemeClr val="bg1"/>
                </a:solidFill>
              </a:rPr>
              <a:t>Projeto Orientado a Domínio</a:t>
            </a:r>
            <a:r>
              <a:rPr lang="pt-BR" dirty="0">
                <a:solidFill>
                  <a:schemeClr val="bg1"/>
                </a:solidFill>
              </a:rPr>
              <a:t>“.</a:t>
            </a:r>
          </a:p>
          <a:p>
            <a:r>
              <a:rPr lang="pt-BR" dirty="0">
                <a:solidFill>
                  <a:schemeClr val="bg1"/>
                </a:solidFill>
              </a:rPr>
              <a:t>Mais vamos deixar claro que DDD não e a solução para tudo e todos os projetos.</a:t>
            </a:r>
          </a:p>
          <a:p>
            <a:r>
              <a:rPr lang="pt-BR" dirty="0">
                <a:solidFill>
                  <a:schemeClr val="bg1"/>
                </a:solidFill>
              </a:rPr>
              <a:t>A maioria dos sistemas possui uma boa parte composta por cadastros básicos (CRUD) e não seria adequado usar DDD para isso.</a:t>
            </a:r>
          </a:p>
          <a:p>
            <a:r>
              <a:rPr lang="pt-BR" dirty="0">
                <a:solidFill>
                  <a:schemeClr val="bg1"/>
                </a:solidFill>
              </a:rPr>
              <a:t>O DDD não é uma tecnologia ou uma metodologia. Pode ser utilizado independente da linguagem. Não importa se é C# ou Java. Se é </a:t>
            </a:r>
            <a:r>
              <a:rPr lang="pt-BR" dirty="0" err="1">
                <a:solidFill>
                  <a:schemeClr val="bg1"/>
                </a:solidFill>
              </a:rPr>
              <a:t>MVC,APIs</a:t>
            </a:r>
            <a:r>
              <a:rPr lang="pt-BR" dirty="0">
                <a:solidFill>
                  <a:schemeClr val="bg1"/>
                </a:solidFill>
              </a:rPr>
              <a:t>, ou Windows </a:t>
            </a:r>
            <a:r>
              <a:rPr lang="pt-BR" dirty="0" err="1">
                <a:solidFill>
                  <a:schemeClr val="bg1"/>
                </a:solidFill>
              </a:rPr>
              <a:t>Forms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E954B949-1AD9-4962-A928-8D9CFF84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44387" y="5916764"/>
            <a:ext cx="1600200" cy="392928"/>
          </a:xfrm>
        </p:spPr>
        <p:txBody>
          <a:bodyPr/>
          <a:lstStyle/>
          <a:p>
            <a:pPr rtl="0"/>
            <a:r>
              <a:rPr lang="pt-BR" sz="900" dirty="0"/>
              <a:t>Valdir Ferreira</a:t>
            </a:r>
            <a:endParaRPr lang="en-US" sz="900" dirty="0"/>
          </a:p>
        </p:txBody>
      </p:sp>
      <p:pic>
        <p:nvPicPr>
          <p:cNvPr id="8" name="Picture 2" descr="Telerik JustMock">
            <a:extLst>
              <a:ext uri="{FF2B5EF4-FFF2-40B4-BE49-F238E27FC236}">
                <a16:creationId xmlns:a16="http://schemas.microsoft.com/office/drawing/2014/main" id="{5590146B-D009-47D3-B099-5DC695D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431" y="5607812"/>
            <a:ext cx="3946023" cy="12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1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998F-83B3-4FDE-A135-F54A3161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Objetivo principal do </a:t>
            </a:r>
            <a:r>
              <a:rPr lang="pt-BR" dirty="0" err="1">
                <a:solidFill>
                  <a:schemeClr val="bg1"/>
                </a:solidFill>
              </a:rPr>
              <a:t>ddd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FF24B6-5E75-4B33-BF23-C456EEAE4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66408"/>
            <a:ext cx="10131425" cy="145626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Oferece ferramentas de modelagem estratégica e tática para entregar um software de alta qualidade. </a:t>
            </a:r>
          </a:p>
          <a:p>
            <a:r>
              <a:rPr lang="pt-BR" dirty="0">
                <a:solidFill>
                  <a:schemeClr val="bg1"/>
                </a:solidFill>
              </a:rPr>
              <a:t>O objetivo é acelerar o desenvolvimento de software que lidam com complexos processos de negócio</a:t>
            </a:r>
            <a:r>
              <a:rPr lang="pt-BR" dirty="0"/>
              <a:t>.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E954B949-1AD9-4962-A928-8D9CFF84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44387" y="5916764"/>
            <a:ext cx="1600200" cy="392928"/>
          </a:xfrm>
        </p:spPr>
        <p:txBody>
          <a:bodyPr/>
          <a:lstStyle/>
          <a:p>
            <a:pPr rtl="0"/>
            <a:r>
              <a:rPr lang="pt-BR" sz="900" dirty="0"/>
              <a:t>Valdir Ferreira</a:t>
            </a:r>
            <a:endParaRPr lang="en-US" sz="900" dirty="0"/>
          </a:p>
        </p:txBody>
      </p:sp>
      <p:pic>
        <p:nvPicPr>
          <p:cNvPr id="8" name="Picture 2" descr="Telerik JustMock">
            <a:extLst>
              <a:ext uri="{FF2B5EF4-FFF2-40B4-BE49-F238E27FC236}">
                <a16:creationId xmlns:a16="http://schemas.microsoft.com/office/drawing/2014/main" id="{5590146B-D009-47D3-B099-5DC695D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431" y="5607812"/>
            <a:ext cx="3946023" cy="12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55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998F-83B3-4FDE-A135-F54A3161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Dicas gerais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FF24B6-5E75-4B33-BF23-C456EEAE4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66408"/>
            <a:ext cx="10131425" cy="354105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DDD não foi criado para ser um padrão de mercado para qualquer aplicação.</a:t>
            </a:r>
          </a:p>
          <a:p>
            <a:r>
              <a:rPr lang="pt-BR" dirty="0">
                <a:solidFill>
                  <a:schemeClr val="bg1"/>
                </a:solidFill>
              </a:rPr>
              <a:t>DDD não se utiliza em aplicações CRUD, pois geralmente nessas aplicações consomem muito tempo de desenvolvimento.</a:t>
            </a:r>
          </a:p>
          <a:p>
            <a:r>
              <a:rPr lang="pt-BR" dirty="0">
                <a:solidFill>
                  <a:schemeClr val="bg1"/>
                </a:solidFill>
              </a:rPr>
              <a:t>DDD não foi feito para gerar tempo a mais no desenvolvimento, ao contrario foi feito para ser pratico e levar os desenvolvedores a um nível de entrega mais rápidas.</a:t>
            </a:r>
          </a:p>
          <a:p>
            <a:r>
              <a:rPr lang="pt-BR" dirty="0">
                <a:solidFill>
                  <a:schemeClr val="bg1"/>
                </a:solidFill>
              </a:rPr>
              <a:t>Lembre-se, se o DDD está mais atrapalhando que ajudando no desenvolvimento do projeto em toda sua equipe, pode ser que o DDD não se encaixe exatamente em seu projeto. 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E954B949-1AD9-4962-A928-8D9CFF84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44387" y="5916764"/>
            <a:ext cx="1600200" cy="392928"/>
          </a:xfrm>
        </p:spPr>
        <p:txBody>
          <a:bodyPr/>
          <a:lstStyle/>
          <a:p>
            <a:pPr rtl="0"/>
            <a:r>
              <a:rPr lang="pt-BR" sz="900" dirty="0"/>
              <a:t>Valdir Ferreira</a:t>
            </a:r>
            <a:endParaRPr lang="en-US" sz="900" dirty="0"/>
          </a:p>
        </p:txBody>
      </p:sp>
      <p:pic>
        <p:nvPicPr>
          <p:cNvPr id="8" name="Picture 2" descr="Telerik JustMock">
            <a:extLst>
              <a:ext uri="{FF2B5EF4-FFF2-40B4-BE49-F238E27FC236}">
                <a16:creationId xmlns:a16="http://schemas.microsoft.com/office/drawing/2014/main" id="{5590146B-D009-47D3-B099-5DC695D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431" y="5607812"/>
            <a:ext cx="3946023" cy="12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96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998F-83B3-4FDE-A135-F54A3161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Criação das pastas para Organização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FF24B6-5E75-4B33-BF23-C456EEAE4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66408"/>
            <a:ext cx="10131425" cy="145626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Criaremos a </a:t>
            </a:r>
            <a:r>
              <a:rPr lang="pt-BR" dirty="0" err="1">
                <a:solidFill>
                  <a:schemeClr val="bg1"/>
                </a:solidFill>
              </a:rPr>
              <a:t>Solution</a:t>
            </a:r>
            <a:r>
              <a:rPr lang="pt-BR" dirty="0">
                <a:solidFill>
                  <a:schemeClr val="bg1"/>
                </a:solidFill>
              </a:rPr>
              <a:t> API_DDD_2021</a:t>
            </a:r>
          </a:p>
          <a:p>
            <a:r>
              <a:rPr lang="pt-BR" dirty="0">
                <a:solidFill>
                  <a:schemeClr val="bg1"/>
                </a:solidFill>
              </a:rPr>
              <a:t>Criaremos Pastas para Organização do Projeto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E954B949-1AD9-4962-A928-8D9CFF84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44387" y="5916764"/>
            <a:ext cx="1600200" cy="392928"/>
          </a:xfrm>
        </p:spPr>
        <p:txBody>
          <a:bodyPr/>
          <a:lstStyle/>
          <a:p>
            <a:pPr rtl="0"/>
            <a:r>
              <a:rPr lang="pt-BR" sz="900" dirty="0"/>
              <a:t>Valdir Ferreira</a:t>
            </a:r>
            <a:endParaRPr lang="en-US" sz="900" dirty="0"/>
          </a:p>
        </p:txBody>
      </p:sp>
      <p:pic>
        <p:nvPicPr>
          <p:cNvPr id="8" name="Picture 2" descr="Telerik JustMock">
            <a:extLst>
              <a:ext uri="{FF2B5EF4-FFF2-40B4-BE49-F238E27FC236}">
                <a16:creationId xmlns:a16="http://schemas.microsoft.com/office/drawing/2014/main" id="{5590146B-D009-47D3-B099-5DC695D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431" y="5607812"/>
            <a:ext cx="3946023" cy="12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8D4B2EB-81EF-4112-80EF-0EDE97A99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187" y="2957264"/>
            <a:ext cx="32289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4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779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Celestial</vt:lpstr>
      <vt:lpstr>Projeto API DDD 2021 .NET 5</vt:lpstr>
      <vt:lpstr>Projeto API DDD 2021</vt:lpstr>
      <vt:lpstr>Objetivo</vt:lpstr>
      <vt:lpstr>Ferramentas</vt:lpstr>
      <vt:lpstr>Linguagens</vt:lpstr>
      <vt:lpstr>Oque É DDD?</vt:lpstr>
      <vt:lpstr>Objetivo principal do ddd</vt:lpstr>
      <vt:lpstr>Dicas gerais</vt:lpstr>
      <vt:lpstr>Criação das pastas para Organização</vt:lpstr>
      <vt:lpstr>Vamos Ao Fonte &gt;&gt; Meta do vídeo</vt:lpstr>
      <vt:lpstr>entidades</vt:lpstr>
      <vt:lpstr>domínio</vt:lpstr>
      <vt:lpstr>Infraestrutura</vt:lpstr>
      <vt:lpstr>aplicação</vt:lpstr>
      <vt:lpstr>WebApi</vt:lpstr>
      <vt:lpstr>Considerações </vt:lpstr>
      <vt:lpstr>Referencias </vt:lpstr>
      <vt:lpstr>Obrigado ;)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2020-03-06T19:46:33Z</dcterms:created>
  <dcterms:modified xsi:type="dcterms:W3CDTF">2021-09-08T03:58:44Z</dcterms:modified>
</cp:coreProperties>
</file>