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5970" autoAdjust="0"/>
  </p:normalViewPr>
  <p:slideViewPr>
    <p:cSldViewPr>
      <p:cViewPr varScale="1">
        <p:scale>
          <a:sx n="123" d="100"/>
          <a:sy n="123" d="100"/>
        </p:scale>
        <p:origin x="28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Format </a:t>
            </a:r>
            <a:r>
              <a:rPr lang="en-US" sz="5400" dirty="0" err="1"/>
              <a:t>jsonl</a:t>
            </a:r>
            <a:endParaRPr lang="en-US" sz="5400" dirty="0"/>
          </a:p>
          <a:p>
            <a:r>
              <a:rPr lang="en-US" sz="5400" dirty="0"/>
              <a:t>Test files, with annotator names but without label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81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28.09.2024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132856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632922"/>
            <a:ext cx="5892686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46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endParaRPr lang="de-DE" dirty="0">
              <a:latin typeface="Verdana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>
                <a:latin typeface="Verdana" pitchFamily="34" charset="0"/>
              </a:rPr>
              <a:t>Niklas Donhauser</a:t>
            </a:r>
            <a:br>
              <a:rPr lang="de-DE" dirty="0">
                <a:latin typeface="Verdana" pitchFamily="34" charset="0"/>
              </a:rPr>
            </a:b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Niklas Donhauser</a:t>
            </a:r>
            <a:endParaRPr lang="de-DE" b="0" dirty="0">
              <a:latin typeface="Verdana" pitchFamily="34" charset="0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3-5-turbo" TargetMode="External"/><Relationship Id="rId2" Type="http://schemas.openxmlformats.org/officeDocument/2006/relationships/hyperlink" Target="https://ofai.github.io/GermEval2024-GerM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Sexism Detection in German Online News Fora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083820" y="3140968"/>
            <a:ext cx="5892686" cy="500066"/>
          </a:xfrm>
        </p:spPr>
        <p:txBody>
          <a:bodyPr/>
          <a:lstStyle/>
          <a:p>
            <a:r>
              <a:rPr lang="de-DE" sz="2800" dirty="0"/>
              <a:t>Approach: LLMs (GPT 3.5)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5B527-5E90-12B8-8268-E0A5151E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B46D30-536F-70C6-52CD-7BDADB7E2A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017" t="11243" r="8844" b="8758"/>
          <a:stretch/>
        </p:blipFill>
        <p:spPr>
          <a:xfrm>
            <a:off x="692387" y="2276872"/>
            <a:ext cx="7821869" cy="3960440"/>
          </a:xfrm>
        </p:spPr>
      </p:pic>
    </p:spTree>
    <p:extLst>
      <p:ext uri="{BB962C8B-B14F-4D97-AF65-F5344CB8AC3E}">
        <p14:creationId xmlns:p14="http://schemas.microsoft.com/office/powerpoint/2010/main" val="314214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4669E-3EAC-8D7F-53D1-450C779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Subtask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A4091-EF24-510A-5AB1-1D452A1298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with GPT 3.5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Prompt + amount and name of annotators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a subset with 450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bin_maj</a:t>
            </a:r>
            <a:r>
              <a:rPr lang="en-US" dirty="0"/>
              <a:t>: 0.4715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bin_one</a:t>
            </a:r>
            <a:r>
              <a:rPr lang="en-US" dirty="0"/>
              <a:t>: 0.5711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bin_all</a:t>
            </a:r>
            <a:r>
              <a:rPr lang="en-US" dirty="0"/>
              <a:t>: 0.4378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multi_maj</a:t>
            </a:r>
            <a:r>
              <a:rPr lang="en-US" dirty="0"/>
              <a:t>: 0.2331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</a:t>
            </a:r>
            <a:r>
              <a:rPr lang="en-US" dirty="0" err="1">
                <a:solidFill>
                  <a:srgbClr val="9C004B"/>
                </a:solidFill>
              </a:rPr>
              <a:t>disagree_bin</a:t>
            </a:r>
            <a:r>
              <a:rPr lang="en-US" dirty="0"/>
              <a:t>: 0.4406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C004B"/>
                </a:solidFill>
              </a:rPr>
              <a:t>Final score</a:t>
            </a:r>
            <a:r>
              <a:rPr lang="en-US" dirty="0"/>
              <a:t>: 0.4308</a:t>
            </a:r>
          </a:p>
        </p:txBody>
      </p:sp>
    </p:spTree>
    <p:extLst>
      <p:ext uri="{BB962C8B-B14F-4D97-AF65-F5344CB8AC3E}">
        <p14:creationId xmlns:p14="http://schemas.microsoft.com/office/powerpoint/2010/main" val="40655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56B69-082D-4A1A-D7BA-3F87DDE5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F80A9-22C2-8AF4-3019-174329A2E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hlinkClick r:id="rId2"/>
              </a:rPr>
              <a:t>https://ofai.github.io/GermEval2024-GerMS/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https://platform.openai.com/docs/models/gpt-3-5-turbo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0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B006E-1804-9DE9-9085-811DFAEC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1C541-D4F8-F8A1-E361-403854213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Detection of sexism/ misogyny in German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Data from comment section of an Austrian online newspaper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Large potion annotated with at least 4 annotators (max 10 Annotators)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dates: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Competition Phase: 07.06.2024 - 25.06.2024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Paper Submission: 01.07.2024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Camera ready paper: 20.07.2024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Konvens</a:t>
            </a:r>
            <a:r>
              <a:rPr lang="en-US" dirty="0"/>
              <a:t>: 10.09.2024</a:t>
            </a:r>
          </a:p>
        </p:txBody>
      </p:sp>
    </p:spTree>
    <p:extLst>
      <p:ext uri="{BB962C8B-B14F-4D97-AF65-F5344CB8AC3E}">
        <p14:creationId xmlns:p14="http://schemas.microsoft.com/office/powerpoint/2010/main" val="121117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8C04A-BAB1-116D-438E-B47CA86C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Closed Track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336AC-C708-C620-F65B-3AB91826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4257352"/>
          </a:xfrm>
        </p:spPr>
        <p:txBody>
          <a:bodyPr>
            <a:norm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Closed Track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use only the annotated data provided within this task to develop their model.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no additional labelled data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use of pretrained/ embeddings of labelled sexism data is not allowed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LLMs where trainings data or fine-tuned steps are not public are not allowed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No models which specific information about sexism is not allowed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Bert allowed, but no specific (pre-) trained models on sexism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dirty="0"/>
              <a:t>Only fully open-source solutions accepted in publication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If possible: open source and reproducible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Additional data: must be publicly available</a:t>
            </a:r>
          </a:p>
        </p:txBody>
      </p:sp>
    </p:spTree>
    <p:extLst>
      <p:ext uri="{BB962C8B-B14F-4D97-AF65-F5344CB8AC3E}">
        <p14:creationId xmlns:p14="http://schemas.microsoft.com/office/powerpoint/2010/main" val="318428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7DE7-8975-AC86-1B11-1567F729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F7833-8FA6-68D7-D886-AA1B35CAB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1800" dirty="0"/>
              <a:t>the goal is to predict labels for each text in a dataset where the labels are derived from the original labels assigned by several human annotators.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dirty="0"/>
              <a:t>Tasks: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bin_maj</a:t>
            </a:r>
            <a:r>
              <a:rPr lang="en-US" sz="1800" dirty="0"/>
              <a:t>: predict 1 if a majority of annotators assigned a label other than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9C004B"/>
                </a:solidFill>
              </a:rPr>
              <a:t> </a:t>
            </a:r>
            <a:r>
              <a:rPr lang="en-US" sz="1800" dirty="0"/>
              <a:t>predict 0 if a majority of annotators assigned a label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. If there was no majority, then both the label 1 and 0 will count as correct in the evaluation.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bin_one</a:t>
            </a:r>
            <a:r>
              <a:rPr lang="en-US" sz="1800" dirty="0"/>
              <a:t>: predict 1 if at least one annotator assigned a label other than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, 0 otherwise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bin_all</a:t>
            </a:r>
            <a:r>
              <a:rPr lang="en-US" sz="1800" dirty="0"/>
              <a:t>: predict 1 if all annotators assigned labels other than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, 0 otherwise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multi_maj</a:t>
            </a:r>
            <a:r>
              <a:rPr lang="en-US" sz="1800" dirty="0"/>
              <a:t>: predict the majority label if there is one, if there is no majority label, any of the labels assigned is counted as a correct prediction for evaluation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9C004B"/>
                </a:solidFill>
              </a:rPr>
              <a:t>disagree_bin</a:t>
            </a:r>
            <a:r>
              <a:rPr lang="en-US" sz="1800" dirty="0"/>
              <a:t>: predict 1 if there is disagreement between annotators on </a:t>
            </a:r>
            <a:r>
              <a:rPr lang="en-US" sz="1800" dirty="0">
                <a:solidFill>
                  <a:srgbClr val="9C004B"/>
                </a:solidFill>
              </a:rPr>
              <a:t>0-Kein</a:t>
            </a:r>
            <a:r>
              <a:rPr lang="en-US" sz="1800" dirty="0"/>
              <a:t> versus all other labels and 0 otherwise</a:t>
            </a:r>
          </a:p>
        </p:txBody>
      </p:sp>
    </p:spTree>
    <p:extLst>
      <p:ext uri="{BB962C8B-B14F-4D97-AF65-F5344CB8AC3E}">
        <p14:creationId xmlns:p14="http://schemas.microsoft.com/office/powerpoint/2010/main" val="10605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051C-7BD5-F691-2699-7977296B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E1154-4083-CEDD-8154-4771B2C0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4041328"/>
          </a:xfrm>
        </p:spPr>
        <p:txBody>
          <a:bodyPr>
            <a:normAutofit fontScale="92500" lnSpcReduction="2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/>
              <a:t>the binary distribution (‘</a:t>
            </a:r>
            <a:r>
              <a:rPr lang="en-US" sz="2200" dirty="0" err="1"/>
              <a:t>dist_bin</a:t>
            </a:r>
            <a:r>
              <a:rPr lang="en-US" sz="2200" dirty="0"/>
              <a:t>’): two values are predicted, which add up to 1.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dist_bin_0</a:t>
            </a:r>
            <a:r>
              <a:rPr lang="en-US" sz="1700" dirty="0"/>
              <a:t>: refers to the portion of annotators labeling the text as ‘not-sexist’ (0-Kein)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dist_bin_1</a:t>
            </a:r>
            <a:r>
              <a:rPr lang="en-US" sz="1700" dirty="0"/>
              <a:t>: refers to the portion of annotators labeling the text as ‘sexist’ (</a:t>
            </a:r>
            <a:r>
              <a:rPr lang="en-US" sz="1700" dirty="0">
                <a:solidFill>
                  <a:srgbClr val="9C004B"/>
                </a:solidFill>
              </a:rPr>
              <a:t>1-Gering, 2-Vorhanden, 3-Stark, or 4-Extrem</a:t>
            </a:r>
            <a:r>
              <a:rPr lang="en-US" sz="1700" dirty="0"/>
              <a:t>).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/>
              <a:t>the multi score distribution (‘</a:t>
            </a:r>
            <a:r>
              <a:rPr lang="en-US" sz="2200" dirty="0" err="1"/>
              <a:t>dist_multi</a:t>
            </a:r>
            <a:r>
              <a:rPr lang="en-US" sz="2200" dirty="0"/>
              <a:t>’): five values are predicted, which add up to 1.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dist_multi_0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0-Kein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dist_multi_1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1-Gering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dist_multi_2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2-Vorhanden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dist_multi_3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3-Stark</a:t>
            </a:r>
            <a:r>
              <a:rPr lang="en-US" sz="1700" dirty="0"/>
              <a:t>.</a:t>
            </a:r>
          </a:p>
          <a:p>
            <a:pPr marL="1085850" lvl="1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9C004B"/>
                </a:solidFill>
              </a:rPr>
              <a:t>dist_multi_4</a:t>
            </a:r>
            <a:r>
              <a:rPr lang="en-US" sz="1700" dirty="0"/>
              <a:t>: predict the portion of annotators labeling the text as </a:t>
            </a:r>
            <a:r>
              <a:rPr lang="en-US" sz="1700" dirty="0">
                <a:solidFill>
                  <a:srgbClr val="9C004B"/>
                </a:solidFill>
              </a:rPr>
              <a:t>4-Extrem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46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64D46-8CAA-8236-A7B2-93C92609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Submission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1CAD4-05DA-9E81-D78C-5A93C5AE09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tsv</a:t>
            </a:r>
            <a:r>
              <a:rPr lang="en-US" dirty="0"/>
              <a:t> file and compressed as .zip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Subtask 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F1 macro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Final score: unweighted average over all 5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Subtask II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Jensen-Shannon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unweighted average of the two JS-distances</a:t>
            </a:r>
          </a:p>
        </p:txBody>
      </p:sp>
    </p:spTree>
    <p:extLst>
      <p:ext uri="{BB962C8B-B14F-4D97-AF65-F5344CB8AC3E}">
        <p14:creationId xmlns:p14="http://schemas.microsoft.com/office/powerpoint/2010/main" val="8241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7AF93-C285-1A74-CBEF-FC9D22E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E46B56D-5543-1739-55CE-CE8018F810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507060"/>
              </p:ext>
            </p:extLst>
          </p:nvPr>
        </p:nvGraphicFramePr>
        <p:xfrm>
          <a:off x="1331913" y="2339975"/>
          <a:ext cx="7200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49">
                  <a:extLst>
                    <a:ext uri="{9D8B030D-6E8A-4147-A177-3AD203B41FA5}">
                      <a16:colId xmlns:a16="http://schemas.microsoft.com/office/drawing/2014/main" val="3555557179"/>
                    </a:ext>
                  </a:extLst>
                </a:gridCol>
                <a:gridCol w="3600449">
                  <a:extLst>
                    <a:ext uri="{9D8B030D-6E8A-4147-A177-3AD203B41FA5}">
                      <a16:colId xmlns:a16="http://schemas.microsoft.com/office/drawing/2014/main" val="271897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1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7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4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Split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6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8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6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94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244A4-A41C-60E3-7F5F-28488C5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1F7B9-47BD-0C21-ECB9-5369CD1F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4401368"/>
          </a:xfrm>
        </p:spPr>
        <p:txBody>
          <a:bodyPr>
            <a:normAutofit fontScale="92500" lnSpcReduction="10000"/>
          </a:bodyPr>
          <a:lstStyle/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id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"4689b9ccb5d79f222ba110f389cf1fb6"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text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"Trump hat 2 Dinge 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\u00fc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bersehen: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</a:t>
            </a:r>
            <a:r>
              <a:rPr lang="de-DE" b="0" dirty="0" err="1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n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every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 vote 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counts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\n\</a:t>
            </a:r>
            <a:r>
              <a:rPr lang="de-DE" b="0" dirty="0" err="1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n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und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\n\</a:t>
            </a:r>
            <a:r>
              <a:rPr lang="de-DE" b="0" dirty="0" err="1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n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every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cunt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votes</a:t>
            </a:r>
            <a:r>
              <a:rPr lang="de-DE" b="0" dirty="0">
                <a:solidFill>
                  <a:srgbClr val="D7BA7D"/>
                </a:solidFill>
                <a:effectLst/>
                <a:ea typeface="Verdana" panose="020B0604030504040204" pitchFamily="34" charset="0"/>
              </a:rPr>
              <a:t>\n\n\n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... selbst schuld, Donald!"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annotations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"A001"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"0-Kein"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"A002"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"A005"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"A008"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"1-Gering"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"A007"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"A004"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"A009"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"2-Vorhanden"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"A003"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"A010"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"0-Kein"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},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{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"user"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"A012"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 err="1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label</a:t>
            </a:r>
            <a:r>
              <a:rPr lang="de-DE" b="0" dirty="0">
                <a:solidFill>
                  <a:srgbClr val="9CDCFE"/>
                </a:solidFill>
                <a:effectLst/>
                <a:ea typeface="Verdana" panose="020B0604030504040204" pitchFamily="34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ea typeface="Verdana" panose="020B0604030504040204" pitchFamily="34" charset="0"/>
              </a:rPr>
              <a:t>"3-Stark"</a:t>
            </a:r>
            <a:r>
              <a:rPr lang="de-DE" b="0" dirty="0">
                <a:solidFill>
                  <a:srgbClr val="D4D4D4"/>
                </a:solidFill>
                <a:effectLst/>
                <a:ea typeface="Verdana" panose="020B0604030504040204" pitchFamily="34" charset="0"/>
              </a:rPr>
              <a:t>}]}</a:t>
            </a:r>
          </a:p>
        </p:txBody>
      </p:sp>
    </p:spTree>
    <p:extLst>
      <p:ext uri="{BB962C8B-B14F-4D97-AF65-F5344CB8AC3E}">
        <p14:creationId xmlns:p14="http://schemas.microsoft.com/office/powerpoint/2010/main" val="29068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D1EA-A2D4-E4D7-2588-A60B693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47EF0F-20D1-DC91-293F-A323E68E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456384" cy="39604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 Trainset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Max. length: 987 chars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Min. length: 3 chars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Average: 217 chars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Median: 148 chars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Annotators: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Max. annotators: 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Min. annotators: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Average: 5.015</a:t>
            </a:r>
          </a:p>
        </p:txBody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D4EA1703-1706-8E86-FC2E-CCC3D393B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48198"/>
              </p:ext>
            </p:extLst>
          </p:nvPr>
        </p:nvGraphicFramePr>
        <p:xfrm>
          <a:off x="4788024" y="1862462"/>
          <a:ext cx="42484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">
                  <a:extLst>
                    <a:ext uri="{9D8B030D-6E8A-4147-A177-3AD203B41FA5}">
                      <a16:colId xmlns:a16="http://schemas.microsoft.com/office/drawing/2014/main" val="2933424625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7513205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62021139"/>
                    </a:ext>
                  </a:extLst>
                </a:gridCol>
                <a:gridCol w="994542">
                  <a:extLst>
                    <a:ext uri="{9D8B030D-6E8A-4147-A177-3AD203B41FA5}">
                      <a16:colId xmlns:a16="http://schemas.microsoft.com/office/drawing/2014/main" val="2418025021"/>
                    </a:ext>
                  </a:extLst>
                </a:gridCol>
                <a:gridCol w="733650">
                  <a:extLst>
                    <a:ext uri="{9D8B030D-6E8A-4147-A177-3AD203B41FA5}">
                      <a16:colId xmlns:a16="http://schemas.microsoft.com/office/drawing/2014/main" val="2280857537"/>
                    </a:ext>
                  </a:extLst>
                </a:gridCol>
              </a:tblGrid>
              <a:tr h="593163">
                <a:tc>
                  <a:txBody>
                    <a:bodyPr/>
                    <a:lstStyle/>
                    <a:p>
                      <a:r>
                        <a:rPr lang="en-US" dirty="0"/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Min. 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Max. 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76446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51535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76707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r>
                        <a:rPr lang="en-US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28258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9818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3361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571869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44282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38215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05944"/>
                  </a:ext>
                </a:extLst>
              </a:tr>
              <a:tr h="289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7990"/>
                  </a:ext>
                </a:extLst>
              </a:tr>
              <a:tr h="289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2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71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Bildschirmpräsentation (4:3)</PresentationFormat>
  <Paragraphs>173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Larissa-Design</vt:lpstr>
      <vt:lpstr>PowerPoint-Präsentation</vt:lpstr>
      <vt:lpstr>Overview</vt:lpstr>
      <vt:lpstr>Open and Closed Track</vt:lpstr>
      <vt:lpstr>Subtask I</vt:lpstr>
      <vt:lpstr>Subtask II</vt:lpstr>
      <vt:lpstr>Metrics and Submission</vt:lpstr>
      <vt:lpstr>Dataset</vt:lpstr>
      <vt:lpstr>Dataset Structure</vt:lpstr>
      <vt:lpstr>Data analysis</vt:lpstr>
      <vt:lpstr>Wordcloud</vt:lpstr>
      <vt:lpstr>Baseline Subtask I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don09434</cp:lastModifiedBy>
  <cp:revision>89</cp:revision>
  <dcterms:modified xsi:type="dcterms:W3CDTF">2024-09-28T14:19:51Z</dcterms:modified>
</cp:coreProperties>
</file>