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83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Value Investing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546655"/>
            <a:ext cx="6269347" cy="1021498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cardano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developer class final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URGO Academy - Badges - Credly">
            <a:extLst>
              <a:ext uri="{FF2B5EF4-FFF2-40B4-BE49-F238E27FC236}">
                <a16:creationId xmlns:a16="http://schemas.microsoft.com/office/drawing/2014/main" id="{06786B44-DA78-CA1C-7562-707A114F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13" y="5294120"/>
            <a:ext cx="1669774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dano | Explained. A comprehensive Cardano analysis… | by Demetrios  Zamboglou PhD | DataDrivenInvestor">
            <a:extLst>
              <a:ext uri="{FF2B5EF4-FFF2-40B4-BE49-F238E27FC236}">
                <a16:creationId xmlns:a16="http://schemas.microsoft.com/office/drawing/2014/main" id="{8BD1FE15-1E4F-FB48-5952-EE9D1F65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85" y="5568153"/>
            <a:ext cx="2150215" cy="120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9E6BF-493A-6A50-4FB1-1B17DB7FC8FB}"/>
              </a:ext>
            </a:extLst>
          </p:cNvPr>
          <p:cNvSpPr txBox="1"/>
          <p:nvPr/>
        </p:nvSpPr>
        <p:spPr>
          <a:xfrm>
            <a:off x="1242335" y="2091392"/>
            <a:ext cx="34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 function </a:t>
            </a:r>
            <a:endParaRPr lang="en-ID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0E781-18BE-88CD-05D3-B0EC04D6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96" y="2399169"/>
            <a:ext cx="8211696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97452-C539-3207-6A96-B7658FBC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96" y="4099348"/>
            <a:ext cx="2810267" cy="809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BDE29-A362-7BE9-14DD-2FB0FCAB0B42}"/>
              </a:ext>
            </a:extLst>
          </p:cNvPr>
          <p:cNvSpPr txBox="1"/>
          <p:nvPr/>
        </p:nvSpPr>
        <p:spPr>
          <a:xfrm>
            <a:off x="1242335" y="3783981"/>
            <a:ext cx="34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Monad </a:t>
            </a:r>
            <a:r>
              <a:rPr lang="en-US" sz="1400" b="1" dirty="0" err="1"/>
              <a:t>StateT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337610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9E6BF-493A-6A50-4FB1-1B17DB7FC8FB}"/>
              </a:ext>
            </a:extLst>
          </p:cNvPr>
          <p:cNvSpPr txBox="1"/>
          <p:nvPr/>
        </p:nvSpPr>
        <p:spPr>
          <a:xfrm>
            <a:off x="1242335" y="1967384"/>
            <a:ext cx="34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Login </a:t>
            </a:r>
            <a:endParaRPr lang="en-ID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BDF24-D442-3B6B-BBC0-8A93E425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00" y="2275161"/>
            <a:ext cx="7192379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07FA5-E0E8-64C2-7EFF-639CA1B4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00" y="5414486"/>
            <a:ext cx="6039693" cy="771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B6C17-BF14-4EA6-D02F-4670644F982B}"/>
              </a:ext>
            </a:extLst>
          </p:cNvPr>
          <p:cNvSpPr txBox="1"/>
          <p:nvPr/>
        </p:nvSpPr>
        <p:spPr>
          <a:xfrm>
            <a:off x="1242335" y="5106709"/>
            <a:ext cx="34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Invicible</a:t>
            </a:r>
            <a:r>
              <a:rPr lang="en-US" sz="1400" b="1" dirty="0"/>
              <a:t> Password Ala Linux 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396466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515F4-F557-49A3-DA99-07A3ACDA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83" y="2147898"/>
            <a:ext cx="980259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ABA2A-2F4A-6E38-8FEC-6FF4C232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2095694"/>
            <a:ext cx="954538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5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D7E52-1AA4-AD54-E5A8-55376EA6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7" y="1958458"/>
            <a:ext cx="6393653" cy="2139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8991-CF51-F60F-47FC-AA14E348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87" y="4216469"/>
            <a:ext cx="6393653" cy="2139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EF7D9-1C7F-D3E9-0096-35B412BF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0" y="3290512"/>
            <a:ext cx="419158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D7E52-1AA4-AD54-E5A8-55376EA6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48" y="1961565"/>
            <a:ext cx="6726551" cy="203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8991-CF51-F60F-47FC-AA14E348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49" y="4216469"/>
            <a:ext cx="6726550" cy="21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1F3DD-18E3-8A43-1CC1-B4AC81A0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13" y="2192079"/>
            <a:ext cx="8530398" cy="21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4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06B2F-2C07-0492-48B7-B4F513EC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9322"/>
            <a:ext cx="5502303" cy="207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747AE-45A8-9EC9-7616-63FA7BC5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99380"/>
            <a:ext cx="5502303" cy="20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FUNCTION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CB85-8BC6-6F2C-3CB3-B6D2894A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58" y="2166698"/>
            <a:ext cx="1886213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9C00E-7BF0-EDBF-F57E-546AE778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58" y="2853375"/>
            <a:ext cx="691611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6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B4352-BEE1-9DD2-44A1-3B692B99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4" y="2177262"/>
            <a:ext cx="2162477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2BCDD-8EE2-4A92-E1F0-0C3B878C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44" y="2914621"/>
            <a:ext cx="2543530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6562C-A321-594A-B3C7-F84A1D53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44" y="3661506"/>
            <a:ext cx="2124371" cy="409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9ECED-81D8-6058-8FB6-2626FAC0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144" y="5048222"/>
            <a:ext cx="2000529" cy="381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8BF91-A026-C37C-56DE-0362868DC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144" y="4345749"/>
            <a:ext cx="243874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“The price of a stock does not always reflect its value”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PRICE VS VALUE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FUNCTION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54AFD-4507-423F-A1E1-386F3EA012E7}"/>
              </a:ext>
            </a:extLst>
          </p:cNvPr>
          <p:cNvSpPr txBox="1"/>
          <p:nvPr/>
        </p:nvSpPr>
        <p:spPr>
          <a:xfrm>
            <a:off x="1097280" y="2136338"/>
            <a:ext cx="9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Data -&gt; To input data about stocks to be analyzed and then it will generate data in the form of financial ratio parameters with recommendation and reason that will be used by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Data -&gt; To load the data from the stock analysis data input that the previous user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Data -&gt; To overwrite the data that the previous user created and then user can create new data from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Database -&gt; To read database_file.txt that contains all the data inputted by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Log -&gt; To read all activities in the application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960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9268-CBF4-E6D0-1FC0-160F0CF1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501" y="1152939"/>
            <a:ext cx="2122998" cy="743447"/>
          </a:xfrm>
        </p:spPr>
        <p:txBody>
          <a:bodyPr/>
          <a:lstStyle/>
          <a:p>
            <a:r>
              <a:rPr lang="en-US" dirty="0"/>
              <a:t>DEMO</a:t>
            </a:r>
            <a:endParaRPr lang="en-ID" dirty="0"/>
          </a:p>
        </p:txBody>
      </p:sp>
      <p:pic>
        <p:nvPicPr>
          <p:cNvPr id="2050" name="Picture 2" descr="Processes | Flender">
            <a:extLst>
              <a:ext uri="{FF2B5EF4-FFF2-40B4-BE49-F238E27FC236}">
                <a16:creationId xmlns:a16="http://schemas.microsoft.com/office/drawing/2014/main" id="{D837FF7F-0F5F-3222-A7FD-8D9E0EF4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36" y="2899245"/>
            <a:ext cx="3670527" cy="20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1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B12-D4AC-7D20-7397-27C26EC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381506"/>
            <a:ext cx="3517567" cy="746758"/>
          </a:xfrm>
        </p:spPr>
        <p:txBody>
          <a:bodyPr/>
          <a:lstStyle/>
          <a:p>
            <a:r>
              <a:rPr lang="en-ID" dirty="0"/>
              <a:t>ESPECIALY TO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F520-18C7-D5AE-EC8C-6E5A8BC84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358888"/>
            <a:ext cx="3517567" cy="37486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EMURGO Academy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Mr. Arie (Trainer)</a:t>
            </a:r>
          </a:p>
        </p:txBody>
      </p:sp>
      <p:pic>
        <p:nvPicPr>
          <p:cNvPr id="5" name="Picture 2" descr="The Anatomy of a &quot;Thank You&quot; | Kudos®">
            <a:extLst>
              <a:ext uri="{FF2B5EF4-FFF2-40B4-BE49-F238E27FC236}">
                <a16:creationId xmlns:a16="http://schemas.microsoft.com/office/drawing/2014/main" id="{78D7FDFD-1662-C35B-8893-3F9DF17F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0" y="1754885"/>
            <a:ext cx="5323309" cy="33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MURGO Academy - Badges - Credly">
            <a:extLst>
              <a:ext uri="{FF2B5EF4-FFF2-40B4-BE49-F238E27FC236}">
                <a16:creationId xmlns:a16="http://schemas.microsoft.com/office/drawing/2014/main" id="{0F48F44E-66A8-7FCE-FA0B-7BDAAE16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29" y="5279173"/>
            <a:ext cx="1669774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ardano | Explained. A comprehensive Cardano analysis… | by Demetrios  Zamboglou PhD | DataDrivenInvestor">
            <a:extLst>
              <a:ext uri="{FF2B5EF4-FFF2-40B4-BE49-F238E27FC236}">
                <a16:creationId xmlns:a16="http://schemas.microsoft.com/office/drawing/2014/main" id="{49614B55-99E9-F22A-6767-61D6787B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85" y="5568153"/>
            <a:ext cx="2150215" cy="120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6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lajar dari Warren Buffett – Finance Club">
            <a:extLst>
              <a:ext uri="{FF2B5EF4-FFF2-40B4-BE49-F238E27FC236}">
                <a16:creationId xmlns:a16="http://schemas.microsoft.com/office/drawing/2014/main" id="{2ABB64F3-3268-A0A4-E767-D96FD17D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89" y="450160"/>
            <a:ext cx="9825658" cy="54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“How to know ‘Intrinsic Value’ of stock is cheap or expensive ? Is it worth it for </a:t>
            </a:r>
            <a:r>
              <a:rPr lang="en-US" sz="4800" i="1" dirty="0" err="1">
                <a:solidFill>
                  <a:srgbClr val="FFFFFF"/>
                </a:solidFill>
              </a:rPr>
              <a:t>longterm</a:t>
            </a:r>
            <a:r>
              <a:rPr lang="en-US" sz="4800" i="1" dirty="0">
                <a:solidFill>
                  <a:srgbClr val="FFFFFF"/>
                </a:solidFill>
              </a:rPr>
              <a:t> investment ?”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 The reason that I made value investing calculator</a:t>
            </a:r>
          </a:p>
        </p:txBody>
      </p:sp>
    </p:spTree>
    <p:extLst>
      <p:ext uri="{BB962C8B-B14F-4D97-AF65-F5344CB8AC3E}">
        <p14:creationId xmlns:p14="http://schemas.microsoft.com/office/powerpoint/2010/main" val="46484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5B55CA-5739-A6F7-E7FC-C84C7769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43" y="2129354"/>
            <a:ext cx="758295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9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85E94-6F75-35D9-1CB6-F162C334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85" y="2529898"/>
            <a:ext cx="3134162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827DB3-3A69-445E-91FD-B350F994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62" y="4247872"/>
            <a:ext cx="3696216" cy="390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9E918-6C51-5A4A-0201-1727937B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7" y="5210031"/>
            <a:ext cx="3229426" cy="42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BC287-4CF3-2919-F2D2-E548442B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741" y="2652039"/>
            <a:ext cx="3324689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8004-0E9D-601D-83E3-805023232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15" y="4443162"/>
            <a:ext cx="3886742" cy="981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4EAA9-1D97-45C7-729A-62DE26839F50}"/>
              </a:ext>
            </a:extLst>
          </p:cNvPr>
          <p:cNvSpPr txBox="1"/>
          <p:nvPr/>
        </p:nvSpPr>
        <p:spPr>
          <a:xfrm>
            <a:off x="2383184" y="2222121"/>
            <a:ext cx="180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Annualized Net Profit</a:t>
            </a:r>
            <a:endParaRPr lang="en-ID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21781-73A8-E378-9F58-B43BFED600D7}"/>
              </a:ext>
            </a:extLst>
          </p:cNvPr>
          <p:cNvSpPr txBox="1"/>
          <p:nvPr/>
        </p:nvSpPr>
        <p:spPr>
          <a:xfrm>
            <a:off x="2581965" y="3940095"/>
            <a:ext cx="140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of Equity</a:t>
            </a:r>
            <a:endParaRPr lang="en-ID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E921-E9D7-F766-AE99-3706EF31A8C4}"/>
              </a:ext>
            </a:extLst>
          </p:cNvPr>
          <p:cNvSpPr txBox="1"/>
          <p:nvPr/>
        </p:nvSpPr>
        <p:spPr>
          <a:xfrm>
            <a:off x="2650535" y="4912383"/>
            <a:ext cx="128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Debt of Equity</a:t>
            </a:r>
            <a:endParaRPr lang="en-ID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10670-A99C-FB1B-5A76-863BF7C2EFD0}"/>
              </a:ext>
            </a:extLst>
          </p:cNvPr>
          <p:cNvSpPr txBox="1"/>
          <p:nvPr/>
        </p:nvSpPr>
        <p:spPr>
          <a:xfrm>
            <a:off x="7430458" y="2344262"/>
            <a:ext cx="255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Value &amp; Price Book Value</a:t>
            </a:r>
            <a:endParaRPr lang="en-ID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35830-D852-0E54-2F66-277118FA9410}"/>
              </a:ext>
            </a:extLst>
          </p:cNvPr>
          <p:cNvSpPr txBox="1"/>
          <p:nvPr/>
        </p:nvSpPr>
        <p:spPr>
          <a:xfrm>
            <a:off x="7145959" y="4135385"/>
            <a:ext cx="3324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Earning Per Share &amp; Price Earning Ratio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4093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4EAA9-1D97-45C7-729A-62DE26839F50}"/>
              </a:ext>
            </a:extLst>
          </p:cNvPr>
          <p:cNvSpPr txBox="1"/>
          <p:nvPr/>
        </p:nvSpPr>
        <p:spPr>
          <a:xfrm>
            <a:off x="1215418" y="1964745"/>
            <a:ext cx="180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Intrinsic Value</a:t>
            </a:r>
            <a:endParaRPr lang="en-ID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DC9963-5A12-844F-437F-5503A644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8" y="2267499"/>
            <a:ext cx="7478169" cy="2067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DC714-0741-7FB7-411C-16E1F370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38" y="4733820"/>
            <a:ext cx="7135221" cy="4382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A34950-FACF-B4FD-5D9E-F3E35023392C}"/>
              </a:ext>
            </a:extLst>
          </p:cNvPr>
          <p:cNvSpPr txBox="1"/>
          <p:nvPr/>
        </p:nvSpPr>
        <p:spPr>
          <a:xfrm>
            <a:off x="1215418" y="5312667"/>
            <a:ext cx="249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 Digit Rounding After Comma</a:t>
            </a:r>
            <a:endParaRPr lang="en-ID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27C294-B786-0C1F-F153-1C5E4DEA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438" y="5624332"/>
            <a:ext cx="3715268" cy="6287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78C282-C686-C227-86B7-6A2C4D178180}"/>
              </a:ext>
            </a:extLst>
          </p:cNvPr>
          <p:cNvSpPr txBox="1"/>
          <p:nvPr/>
        </p:nvSpPr>
        <p:spPr>
          <a:xfrm>
            <a:off x="1215418" y="4439295"/>
            <a:ext cx="180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Margin of Safety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170501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RULEBASE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D7D38-C3F4-FAC2-D5D0-780BC785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85" y="2398136"/>
            <a:ext cx="6392167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1667D-45EE-63B0-8B52-0D67C209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85" y="3906755"/>
            <a:ext cx="9183382" cy="2172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9E6BF-493A-6A50-4FB1-1B17DB7FC8FB}"/>
              </a:ext>
            </a:extLst>
          </p:cNvPr>
          <p:cNvSpPr txBox="1"/>
          <p:nvPr/>
        </p:nvSpPr>
        <p:spPr>
          <a:xfrm>
            <a:off x="1108827" y="3579904"/>
            <a:ext cx="34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RuleBase</a:t>
            </a:r>
            <a:r>
              <a:rPr lang="en-US" sz="1400" b="1" dirty="0"/>
              <a:t> Check For Finance </a:t>
            </a:r>
            <a:r>
              <a:rPr lang="en-US" sz="1400" b="1" dirty="0" err="1"/>
              <a:t>Sektor</a:t>
            </a:r>
            <a:r>
              <a:rPr lang="en-US" sz="1400" b="1" dirty="0"/>
              <a:t> </a:t>
            </a:r>
            <a:endParaRPr lang="en-ID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A7230-C2C8-098B-DFE9-EA34870396B1}"/>
              </a:ext>
            </a:extLst>
          </p:cNvPr>
          <p:cNvSpPr txBox="1"/>
          <p:nvPr/>
        </p:nvSpPr>
        <p:spPr>
          <a:xfrm>
            <a:off x="1097280" y="2067748"/>
            <a:ext cx="249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RuleBase</a:t>
            </a:r>
            <a:r>
              <a:rPr lang="en-US" sz="1400" b="1" dirty="0"/>
              <a:t> Decision 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145300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75B-713F-4D79-7299-6A1549D5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RULEBASE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9E6BF-493A-6A50-4FB1-1B17DB7FC8FB}"/>
              </a:ext>
            </a:extLst>
          </p:cNvPr>
          <p:cNvSpPr txBox="1"/>
          <p:nvPr/>
        </p:nvSpPr>
        <p:spPr>
          <a:xfrm>
            <a:off x="1242335" y="2091392"/>
            <a:ext cx="34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RuleBase</a:t>
            </a:r>
            <a:r>
              <a:rPr lang="en-US" sz="1400" b="1" dirty="0"/>
              <a:t> Check For Non - Finance </a:t>
            </a:r>
            <a:r>
              <a:rPr lang="en-US" sz="1400" b="1" dirty="0" err="1"/>
              <a:t>Sektor</a:t>
            </a:r>
            <a:r>
              <a:rPr lang="en-US" sz="1400" b="1" dirty="0"/>
              <a:t> </a:t>
            </a:r>
            <a:endParaRPr lang="en-ID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534DE-EBB6-2DA1-9A1A-C2E7DB83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15" y="2399169"/>
            <a:ext cx="970733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48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{A7203EFC-D78B-4C23-9B4F-E606CFF18E6E}tf56160789_win32</Template>
  <TotalTime>337</TotalTime>
  <Words>256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Wingdings</vt:lpstr>
      <vt:lpstr>1_RetrospectVTI</vt:lpstr>
      <vt:lpstr>Value Investing Calculator</vt:lpstr>
      <vt:lpstr>“The price of a stock does not always reflect its value”</vt:lpstr>
      <vt:lpstr>PowerPoint Presentation</vt:lpstr>
      <vt:lpstr>“How to know ‘Intrinsic Value’ of stock is cheap or expensive ? Is it worth it for longterm investment ?”</vt:lpstr>
      <vt:lpstr>LIBRARY</vt:lpstr>
      <vt:lpstr>FORMULA</vt:lpstr>
      <vt:lpstr>FORMULA</vt:lpstr>
      <vt:lpstr>RULEBASE</vt:lpstr>
      <vt:lpstr>RULEBASE</vt:lpstr>
      <vt:lpstr>MAIN FUNCTION</vt:lpstr>
      <vt:lpstr>LOGIN FUNCTION</vt:lpstr>
      <vt:lpstr>LOGIN FUNCTION</vt:lpstr>
      <vt:lpstr>LOGIN FUNCTION</vt:lpstr>
      <vt:lpstr>LOGIN FUNCTION</vt:lpstr>
      <vt:lpstr>LOGIN FUNCTION</vt:lpstr>
      <vt:lpstr>LOGIN FUNCTION</vt:lpstr>
      <vt:lpstr>LOGIN FUNCTION</vt:lpstr>
      <vt:lpstr>MENU FUNCTION</vt:lpstr>
      <vt:lpstr>MENU FUNCTION</vt:lpstr>
      <vt:lpstr>MENU FUNCTION</vt:lpstr>
      <vt:lpstr>DEMO</vt:lpstr>
      <vt:lpstr>ESPECIALY 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Investing Calculator</dc:title>
  <dc:creator>Valdryan  Ivandito</dc:creator>
  <cp:lastModifiedBy>Valdryan  Ivandito</cp:lastModifiedBy>
  <cp:revision>18</cp:revision>
  <dcterms:created xsi:type="dcterms:W3CDTF">2022-07-07T05:42:03Z</dcterms:created>
  <dcterms:modified xsi:type="dcterms:W3CDTF">2022-07-07T11:24:59Z</dcterms:modified>
</cp:coreProperties>
</file>