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8fe57db4a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8fe57db4a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8fe57db4a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8fe57db4a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b48d0e80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b48d0e80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6bd9e227cf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6bd9e227cf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cdef343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cdef343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8fe57db4a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8fe57db4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8fe57db4a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8fe57db4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8fe57db4a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c8fe57db4a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8fe57db4a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8fe57db4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8fe57db4a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8fe57db4a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8fe57db4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8fe57db4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aldryanIvandito/cardano-lock-unlocking-assets-guide/blob/main/unlock-assets-from-contract-address-id.m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cademy.cardanofoundation.org/" TargetMode="External"/><Relationship Id="rId7" Type="http://schemas.openxmlformats.org/officeDocument/2006/relationships/hyperlink" Target="https://docs.cardano.org/smart-contracts/plutus/collateral-mechanis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plutuspbl.io/modules/102/1025" TargetMode="External"/><Relationship Id="rId5" Type="http://schemas.openxmlformats.org/officeDocument/2006/relationships/hyperlink" Target="https://plutuspbl.io/modules/102/1024" TargetMode="External"/><Relationship Id="rId4" Type="http://schemas.openxmlformats.org/officeDocument/2006/relationships/hyperlink" Target="https://plutuspbl.io/modules/102/102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dryanIvandito/cardano-lock-unlocking-assets-guide/blob/main/generate-contract-address-id.m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aldryanIvandito/cardano-lock-unlocking-assets-guide/blob/main/lock-assets-at-contract-address-id.m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30800"/>
            <a:ext cx="8520600" cy="104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Alamat Kontrak</a:t>
            </a:r>
            <a:endParaRPr/>
          </a:p>
        </p:txBody>
      </p:sp>
      <p:sp>
        <p:nvSpPr>
          <p:cNvPr id="55" name="Google Shape;55;p13"/>
          <p:cNvSpPr txBox="1">
            <a:spLocks noGrp="1"/>
          </p:cNvSpPr>
          <p:nvPr>
            <p:ph type="subTitle" idx="1"/>
          </p:nvPr>
        </p:nvSpPr>
        <p:spPr>
          <a:xfrm>
            <a:off x="311700" y="1879900"/>
            <a:ext cx="8520600" cy="792600"/>
          </a:xfrm>
          <a:prstGeom prst="rect">
            <a:avLst/>
          </a:prstGeom>
        </p:spPr>
        <p:txBody>
          <a:bodyPr spcFirstLastPara="1" wrap="square" lIns="91425" tIns="91425" rIns="91425" bIns="91425" anchor="t" anchorCtr="0">
            <a:normAutofit/>
          </a:bodyPr>
          <a:lstStyle/>
          <a:p>
            <a:pPr marL="0" indent="0"/>
            <a:r>
              <a:rPr lang="en-ID" dirty="0">
                <a:solidFill>
                  <a:schemeClr val="dk1"/>
                </a:solidFill>
              </a:rPr>
              <a:t>Maranatha Cardano Developer Workshop </a:t>
            </a:r>
          </a:p>
          <a:p>
            <a:pPr marL="0" lvl="0" indent="0" algn="ctr" rtl="0">
              <a:spcBef>
                <a:spcPts val="0"/>
              </a:spcBef>
              <a:spcAft>
                <a:spcPts val="0"/>
              </a:spcAft>
              <a:buNone/>
            </a:pPr>
            <a:endParaRPr dirty="0">
              <a:solidFill>
                <a:schemeClr val="dk1"/>
              </a:solidFill>
            </a:endParaRPr>
          </a:p>
        </p:txBody>
      </p:sp>
      <p:pic>
        <p:nvPicPr>
          <p:cNvPr id="2" name="Picture 6" descr="LOGO UNIVERSITAS KRISTEN MARANATHA - LKP Grafologi Indonesia">
            <a:extLst>
              <a:ext uri="{FF2B5EF4-FFF2-40B4-BE49-F238E27FC236}">
                <a16:creationId xmlns:a16="http://schemas.microsoft.com/office/drawing/2014/main" id="{254A4A92-E473-3187-6027-49B759854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513" y="2833007"/>
            <a:ext cx="1622974" cy="16229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Kolateral</a:t>
            </a:r>
            <a:endParaRPr/>
          </a:p>
        </p:txBody>
      </p:sp>
      <p:sp>
        <p:nvSpPr>
          <p:cNvPr id="141" name="Google Shape;141;p22"/>
          <p:cNvSpPr txBox="1">
            <a:spLocks noGrp="1"/>
          </p:cNvSpPr>
          <p:nvPr>
            <p:ph type="body" idx="1"/>
          </p:nvPr>
        </p:nvSpPr>
        <p:spPr>
          <a:xfrm>
            <a:off x="311700" y="1092000"/>
            <a:ext cx="8520600" cy="37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Bagaimana jika tidak ada Kolateral ?</a:t>
            </a:r>
            <a:endParaRPr b="1">
              <a:solidFill>
                <a:schemeClr val="dk1"/>
              </a:solidFill>
            </a:endParaRPr>
          </a:p>
          <a:p>
            <a:pPr marL="0" lvl="0" indent="0" algn="l" rtl="0">
              <a:spcBef>
                <a:spcPts val="1200"/>
              </a:spcBef>
              <a:spcAft>
                <a:spcPts val="1200"/>
              </a:spcAft>
              <a:buNone/>
            </a:pPr>
            <a:r>
              <a:rPr lang="en">
                <a:solidFill>
                  <a:schemeClr val="dk1"/>
                </a:solidFill>
              </a:rPr>
              <a:t>Tanpa Kolateral, pengguna tidak dikenakan biaya jika </a:t>
            </a:r>
            <a:r>
              <a:rPr lang="en" i="1">
                <a:solidFill>
                  <a:schemeClr val="dk1"/>
                </a:solidFill>
              </a:rPr>
              <a:t>Smart Contract </a:t>
            </a:r>
            <a:r>
              <a:rPr lang="en">
                <a:solidFill>
                  <a:schemeClr val="dk1"/>
                </a:solidFill>
              </a:rPr>
              <a:t>gagal validasi. Namun, pada saat transaksi gagal, jaringan telah mengeluarkan sejumlah tenaga komputasi untuk memulai dan memvalidasi transaksi. Artinya, aktor jahat dapat membanjiri jaringan dengan transaksi tidak valid atau dengan kata lain hal ini menjadi serangan DDoS kepada pengguna lain dengan biaya kecil.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219300" y="4650775"/>
            <a:ext cx="5518500" cy="459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300" b="1" u="sng">
                <a:solidFill>
                  <a:schemeClr val="hlink"/>
                </a:solidFill>
                <a:hlinkClick r:id="rId3"/>
              </a:rPr>
              <a:t>GitHub: Mengambil Aset yang Terkunci di Alamat Kontrak</a:t>
            </a:r>
            <a:r>
              <a:rPr lang="en" sz="1300" b="1"/>
              <a:t> </a:t>
            </a:r>
            <a:endParaRPr sz="1300" b="1"/>
          </a:p>
        </p:txBody>
      </p:sp>
      <p:sp>
        <p:nvSpPr>
          <p:cNvPr id="147" name="Google Shape;147;p23"/>
          <p:cNvSpPr/>
          <p:nvPr/>
        </p:nvSpPr>
        <p:spPr>
          <a:xfrm>
            <a:off x="2196925" y="949375"/>
            <a:ext cx="46470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Inisiasi Parameter Input: Alamat Dompet, UTxO Kontrak, UTxO Kolateral, File Skrip Plutus, Nilai Redeemer</a:t>
            </a:r>
            <a:endParaRPr sz="1200" b="1"/>
          </a:p>
        </p:txBody>
      </p:sp>
      <p:sp>
        <p:nvSpPr>
          <p:cNvPr id="148" name="Google Shape;148;p23"/>
          <p:cNvSpPr/>
          <p:nvPr/>
        </p:nvSpPr>
        <p:spPr>
          <a:xfrm>
            <a:off x="2196875" y="2512125"/>
            <a:ext cx="46470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Membuat Transaksi dengan Menyertakan Parameter Input dan File Protokol JSON</a:t>
            </a:r>
            <a:endParaRPr sz="1200" b="1"/>
          </a:p>
        </p:txBody>
      </p:sp>
      <p:sp>
        <p:nvSpPr>
          <p:cNvPr id="149" name="Google Shape;149;p23"/>
          <p:cNvSpPr/>
          <p:nvPr/>
        </p:nvSpPr>
        <p:spPr>
          <a:xfrm>
            <a:off x="4393675" y="3824924"/>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3"/>
          <p:cNvSpPr/>
          <p:nvPr/>
        </p:nvSpPr>
        <p:spPr>
          <a:xfrm>
            <a:off x="2196925" y="1751075"/>
            <a:ext cx="46470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Membuat File Protokol JSON</a:t>
            </a:r>
            <a:endParaRPr sz="1200" b="1"/>
          </a:p>
        </p:txBody>
      </p:sp>
      <p:sp>
        <p:nvSpPr>
          <p:cNvPr id="151" name="Google Shape;151;p23"/>
          <p:cNvSpPr/>
          <p:nvPr/>
        </p:nvSpPr>
        <p:spPr>
          <a:xfrm>
            <a:off x="2196875" y="3313825"/>
            <a:ext cx="46470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200" b="1"/>
              <a:t>Menandatangani Transaksi Menggunakan kunci Penandatanganan si Pengirim</a:t>
            </a:r>
            <a:endParaRPr sz="1200" b="1"/>
          </a:p>
          <a:p>
            <a:pPr marL="0" lvl="0" indent="0" algn="ctr" rtl="0">
              <a:spcBef>
                <a:spcPts val="0"/>
              </a:spcBef>
              <a:spcAft>
                <a:spcPts val="0"/>
              </a:spcAft>
              <a:buNone/>
            </a:pPr>
            <a:endParaRPr sz="1200" b="1"/>
          </a:p>
        </p:txBody>
      </p:sp>
      <p:sp>
        <p:nvSpPr>
          <p:cNvPr id="152" name="Google Shape;152;p23"/>
          <p:cNvSpPr/>
          <p:nvPr/>
        </p:nvSpPr>
        <p:spPr>
          <a:xfrm>
            <a:off x="2196875" y="4115525"/>
            <a:ext cx="46470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Mengirim Transaksi</a:t>
            </a:r>
            <a:endParaRPr sz="1200" b="1"/>
          </a:p>
        </p:txBody>
      </p:sp>
      <p:sp>
        <p:nvSpPr>
          <p:cNvPr id="153" name="Google Shape;153;p23"/>
          <p:cNvSpPr/>
          <p:nvPr/>
        </p:nvSpPr>
        <p:spPr>
          <a:xfrm>
            <a:off x="4393675" y="3023224"/>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3"/>
          <p:cNvSpPr/>
          <p:nvPr/>
        </p:nvSpPr>
        <p:spPr>
          <a:xfrm>
            <a:off x="4393675" y="224184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3"/>
          <p:cNvSpPr/>
          <p:nvPr/>
        </p:nvSpPr>
        <p:spPr>
          <a:xfrm>
            <a:off x="4394675" y="148084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3"/>
          <p:cNvSpPr txBox="1">
            <a:spLocks noGrp="1"/>
          </p:cNvSpPr>
          <p:nvPr>
            <p:ph type="title"/>
          </p:nvPr>
        </p:nvSpPr>
        <p:spPr>
          <a:xfrm>
            <a:off x="311700" y="209725"/>
            <a:ext cx="8520600" cy="5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Praktek: Mengambil Aset yang Terkunci di Alamat Kontrak</a:t>
            </a:r>
            <a:endParaRPr sz="2500"/>
          </a:p>
          <a:p>
            <a:pPr marL="0" lvl="0" indent="0" algn="l" rtl="0">
              <a:spcBef>
                <a:spcPts val="0"/>
              </a:spcBef>
              <a:spcAft>
                <a:spcPts val="0"/>
              </a:spcAft>
              <a:buNone/>
            </a:pP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225600"/>
            <a:ext cx="8520600" cy="466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Referensi</a:t>
            </a:r>
            <a:endParaRPr/>
          </a:p>
        </p:txBody>
      </p:sp>
      <p:sp>
        <p:nvSpPr>
          <p:cNvPr id="162" name="Google Shape;162;p24"/>
          <p:cNvSpPr txBox="1">
            <a:spLocks noGrp="1"/>
          </p:cNvSpPr>
          <p:nvPr>
            <p:ph type="body" idx="1"/>
          </p:nvPr>
        </p:nvSpPr>
        <p:spPr>
          <a:xfrm>
            <a:off x="311700" y="977575"/>
            <a:ext cx="8520600" cy="3925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u="sng">
                <a:solidFill>
                  <a:schemeClr val="accent5"/>
                </a:solidFill>
                <a:hlinkClick r:id="rId3">
                  <a:extLst>
                    <a:ext uri="{A12FA001-AC4F-418D-AE19-62706E023703}">
                      <ahyp:hlinkClr xmlns:ahyp="http://schemas.microsoft.com/office/drawing/2018/hyperlinkcolor" val="tx"/>
                    </a:ext>
                  </a:extLst>
                </a:hlinkClick>
              </a:rPr>
              <a:t>Cardano Academy</a:t>
            </a:r>
            <a:endParaRPr/>
          </a:p>
          <a:p>
            <a:pPr marL="457200" lvl="0" indent="-323850" algn="l" rtl="0">
              <a:lnSpc>
                <a:spcPct val="150000"/>
              </a:lnSpc>
              <a:spcBef>
                <a:spcPts val="0"/>
              </a:spcBef>
              <a:spcAft>
                <a:spcPts val="0"/>
              </a:spcAft>
              <a:buSzPts val="1500"/>
              <a:buChar char="●"/>
            </a:pPr>
            <a:r>
              <a:rPr lang="en" sz="1500" u="sng">
                <a:solidFill>
                  <a:schemeClr val="hlink"/>
                </a:solidFill>
                <a:hlinkClick r:id="rId4"/>
              </a:rPr>
              <a:t>Gimbalabs PPBL2023 Module 102.2: Build an Address</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5"/>
              </a:rPr>
              <a:t>Gimbalabs PPBL2023 Module 102.4: Lock Tokens at a Contract Address</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6"/>
              </a:rPr>
              <a:t>Gimbalabs PPBL2023 Module 102.5: Unlock Tokens from a Contract Address</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7"/>
              </a:rPr>
              <a:t>Cardano Docs: Collateral Mechanism</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85750"/>
            <a:ext cx="8520600" cy="55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Membuat Alamat Kontrak</a:t>
            </a:r>
            <a:endParaRPr/>
          </a:p>
        </p:txBody>
      </p:sp>
      <p:sp>
        <p:nvSpPr>
          <p:cNvPr id="62" name="Google Shape;62;p14"/>
          <p:cNvSpPr txBox="1">
            <a:spLocks noGrp="1"/>
          </p:cNvSpPr>
          <p:nvPr>
            <p:ph type="body" idx="1"/>
          </p:nvPr>
        </p:nvSpPr>
        <p:spPr>
          <a:xfrm>
            <a:off x="831050" y="2033825"/>
            <a:ext cx="7253100" cy="48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5000"/>
              </a:lnSpc>
              <a:spcBef>
                <a:spcPts val="0"/>
              </a:spcBef>
              <a:spcAft>
                <a:spcPts val="1200"/>
              </a:spcAft>
              <a:buNone/>
            </a:pPr>
            <a:r>
              <a:rPr lang="en" sz="1200">
                <a:solidFill>
                  <a:schemeClr val="dk1"/>
                </a:solidFill>
              </a:rPr>
              <a:t>Proses di atas mirip dengan proses transaksi biasa seperti gambar di bawah ini:</a:t>
            </a:r>
            <a:endParaRPr sz="1200">
              <a:solidFill>
                <a:schemeClr val="dk1"/>
              </a:solidFill>
            </a:endParaRPr>
          </a:p>
        </p:txBody>
      </p:sp>
      <p:sp>
        <p:nvSpPr>
          <p:cNvPr id="63" name="Google Shape;63;p14"/>
          <p:cNvSpPr/>
          <p:nvPr/>
        </p:nvSpPr>
        <p:spPr>
          <a:xfrm>
            <a:off x="907375" y="1017463"/>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UPLC / Plutus Script</a:t>
            </a:r>
            <a:endParaRPr sz="1300"/>
          </a:p>
          <a:p>
            <a:pPr marL="0" lvl="0" indent="0" algn="ctr" rtl="0">
              <a:spcBef>
                <a:spcPts val="0"/>
              </a:spcBef>
              <a:spcAft>
                <a:spcPts val="0"/>
              </a:spcAft>
              <a:buNone/>
            </a:pPr>
            <a:r>
              <a:rPr lang="en" sz="1300"/>
              <a:t>(always-succeeds.plutus)</a:t>
            </a:r>
            <a:endParaRPr sz="1300"/>
          </a:p>
        </p:txBody>
      </p:sp>
      <p:sp>
        <p:nvSpPr>
          <p:cNvPr id="64" name="Google Shape;64;p14"/>
          <p:cNvSpPr/>
          <p:nvPr/>
        </p:nvSpPr>
        <p:spPr>
          <a:xfrm>
            <a:off x="3633575" y="1002663"/>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Alamat Kontrak</a:t>
            </a:r>
            <a:endParaRPr sz="1300"/>
          </a:p>
        </p:txBody>
      </p:sp>
      <p:sp>
        <p:nvSpPr>
          <p:cNvPr id="65" name="Google Shape;65;p14"/>
          <p:cNvSpPr/>
          <p:nvPr/>
        </p:nvSpPr>
        <p:spPr>
          <a:xfrm>
            <a:off x="6359775" y="1017613"/>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Rule Validation</a:t>
            </a:r>
            <a:endParaRPr sz="1300"/>
          </a:p>
        </p:txBody>
      </p:sp>
      <p:sp>
        <p:nvSpPr>
          <p:cNvPr id="66" name="Google Shape;66;p14"/>
          <p:cNvSpPr/>
          <p:nvPr/>
        </p:nvSpPr>
        <p:spPr>
          <a:xfrm>
            <a:off x="2833425" y="1333513"/>
            <a:ext cx="6789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5559625" y="1333513"/>
            <a:ext cx="6789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913325" y="2613888"/>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Public Key</a:t>
            </a:r>
            <a:endParaRPr sz="1300"/>
          </a:p>
          <a:p>
            <a:pPr marL="0" lvl="0" indent="0" algn="ctr" rtl="0">
              <a:spcBef>
                <a:spcPts val="0"/>
              </a:spcBef>
              <a:spcAft>
                <a:spcPts val="0"/>
              </a:spcAft>
              <a:buNone/>
            </a:pPr>
            <a:r>
              <a:rPr lang="en" sz="1300"/>
              <a:t>(payment.vkey)</a:t>
            </a:r>
            <a:endParaRPr sz="1300"/>
          </a:p>
        </p:txBody>
      </p:sp>
      <p:sp>
        <p:nvSpPr>
          <p:cNvPr id="69" name="Google Shape;69;p14"/>
          <p:cNvSpPr/>
          <p:nvPr/>
        </p:nvSpPr>
        <p:spPr>
          <a:xfrm>
            <a:off x="3639525" y="2613888"/>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Alamat Dompet</a:t>
            </a:r>
            <a:endParaRPr sz="1300"/>
          </a:p>
        </p:txBody>
      </p:sp>
      <p:sp>
        <p:nvSpPr>
          <p:cNvPr id="70" name="Google Shape;70;p14"/>
          <p:cNvSpPr/>
          <p:nvPr/>
        </p:nvSpPr>
        <p:spPr>
          <a:xfrm>
            <a:off x="6365725" y="2628838"/>
            <a:ext cx="1804800" cy="90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Signing</a:t>
            </a:r>
            <a:endParaRPr sz="1300"/>
          </a:p>
          <a:p>
            <a:pPr marL="0" lvl="0" indent="0" algn="ctr" rtl="0">
              <a:spcBef>
                <a:spcPts val="0"/>
              </a:spcBef>
              <a:spcAft>
                <a:spcPts val="0"/>
              </a:spcAft>
              <a:buNone/>
            </a:pPr>
            <a:r>
              <a:rPr lang="en" sz="1300"/>
              <a:t>(payment.skey)</a:t>
            </a:r>
            <a:endParaRPr sz="1300"/>
          </a:p>
        </p:txBody>
      </p:sp>
      <p:sp>
        <p:nvSpPr>
          <p:cNvPr id="71" name="Google Shape;71;p14"/>
          <p:cNvSpPr/>
          <p:nvPr/>
        </p:nvSpPr>
        <p:spPr>
          <a:xfrm>
            <a:off x="2839375" y="2944738"/>
            <a:ext cx="6789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4"/>
          <p:cNvSpPr/>
          <p:nvPr/>
        </p:nvSpPr>
        <p:spPr>
          <a:xfrm>
            <a:off x="5565575" y="2944738"/>
            <a:ext cx="6789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4"/>
          <p:cNvSpPr txBox="1">
            <a:spLocks noGrp="1"/>
          </p:cNvSpPr>
          <p:nvPr>
            <p:ph type="body" idx="1"/>
          </p:nvPr>
        </p:nvSpPr>
        <p:spPr>
          <a:xfrm>
            <a:off x="831050" y="3660000"/>
            <a:ext cx="7666200" cy="118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Simpulan :</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Alamat Kontrak dibuat dengan UPLC / Plutus Script.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Alamat Dompet dibuat dengan Kunci Publik.</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Proses membuat Alamat Kontrak mirip dengan proses membuat Alamat Dompet.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Datum di Alamat Kontrak</a:t>
            </a:r>
            <a:endParaRPr/>
          </a:p>
        </p:txBody>
      </p:sp>
      <p:sp>
        <p:nvSpPr>
          <p:cNvPr id="79" name="Google Shape;79;p15"/>
          <p:cNvSpPr txBox="1">
            <a:spLocks noGrp="1"/>
          </p:cNvSpPr>
          <p:nvPr>
            <p:ph type="body" idx="1"/>
          </p:nvPr>
        </p:nvSpPr>
        <p:spPr>
          <a:xfrm>
            <a:off x="311700" y="1017725"/>
            <a:ext cx="8520600" cy="11994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Clr>
                <a:schemeClr val="dk1"/>
              </a:buClr>
              <a:buSzPct val="100000"/>
              <a:buChar char="●"/>
            </a:pPr>
            <a:r>
              <a:rPr lang="en">
                <a:solidFill>
                  <a:schemeClr val="dk1"/>
                </a:solidFill>
              </a:rPr>
              <a:t>EUTxO di Alamat Dompet boleh menyertakan Datum, namun tidak harus.</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EUTxO di Alamat Kontrak wajib menyertakan Datum. Jika Datum tidak disertakan maka tidak akan bisa membuka atau membelanjakan aset di Alamat Kontrak.</a:t>
            </a:r>
            <a:endParaRPr>
              <a:solidFill>
                <a:schemeClr val="dk1"/>
              </a:solidFill>
            </a:endParaRPr>
          </a:p>
        </p:txBody>
      </p:sp>
      <p:pic>
        <p:nvPicPr>
          <p:cNvPr id="80" name="Google Shape;80;p15"/>
          <p:cNvPicPr preferRelativeResize="0"/>
          <p:nvPr/>
        </p:nvPicPr>
        <p:blipFill>
          <a:blip r:embed="rId3">
            <a:alphaModFix/>
          </a:blip>
          <a:stretch>
            <a:fillRect/>
          </a:stretch>
        </p:blipFill>
        <p:spPr>
          <a:xfrm>
            <a:off x="152400" y="2272925"/>
            <a:ext cx="8839196" cy="11994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Alamat Kontrak VS Alamat Dompet</a:t>
            </a:r>
            <a:endParaRPr/>
          </a:p>
        </p:txBody>
      </p:sp>
      <p:sp>
        <p:nvSpPr>
          <p:cNvPr id="86" name="Google Shape;86;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Alamat Kontrak:</a:t>
            </a:r>
            <a:endParaRPr sz="2000" b="1">
              <a:solidFill>
                <a:schemeClr val="dk1"/>
              </a:solidFill>
            </a:endParaRPr>
          </a:p>
          <a:p>
            <a:pPr marL="457200" lvl="0" indent="-355600" algn="l" rtl="0">
              <a:spcBef>
                <a:spcPts val="1200"/>
              </a:spcBef>
              <a:spcAft>
                <a:spcPts val="0"/>
              </a:spcAft>
              <a:buClr>
                <a:schemeClr val="dk1"/>
              </a:buClr>
              <a:buSzPts val="2000"/>
              <a:buChar char="●"/>
            </a:pPr>
            <a:r>
              <a:rPr lang="en" sz="2000">
                <a:solidFill>
                  <a:schemeClr val="dk1"/>
                </a:solidFill>
              </a:rPr>
              <a:t>Dibuat dengan Plutus Script</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Harus menyertakan Datum</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Aset di EUTxO dapat diakses ketika kontrak yang dijalankan memenuhi aturan skrip validator</a:t>
            </a:r>
            <a:endParaRPr sz="2000">
              <a:solidFill>
                <a:schemeClr val="dk1"/>
              </a:solidFill>
            </a:endParaRPr>
          </a:p>
        </p:txBody>
      </p:sp>
      <p:sp>
        <p:nvSpPr>
          <p:cNvPr id="87" name="Google Shape;87;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b="1">
                <a:solidFill>
                  <a:schemeClr val="dk1"/>
                </a:solidFill>
              </a:rPr>
              <a:t>Alamat Dompet:</a:t>
            </a:r>
            <a:endParaRPr sz="2000" b="1">
              <a:solidFill>
                <a:schemeClr val="dk1"/>
              </a:solidFill>
            </a:endParaRPr>
          </a:p>
          <a:p>
            <a:pPr marL="457200" lvl="0" indent="-355600" algn="l" rtl="0">
              <a:spcBef>
                <a:spcPts val="1200"/>
              </a:spcBef>
              <a:spcAft>
                <a:spcPts val="0"/>
              </a:spcAft>
              <a:buClr>
                <a:schemeClr val="dk1"/>
              </a:buClr>
              <a:buSzPts val="2000"/>
              <a:buChar char="●"/>
            </a:pPr>
            <a:r>
              <a:rPr lang="en" sz="2000">
                <a:solidFill>
                  <a:schemeClr val="dk1"/>
                </a:solidFill>
              </a:rPr>
              <a:t>Dibuat dengan Kunci Verifikasi / Publik</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Tidak harus menyertakan Datum</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Aset di EUTxO dapat diakses menggunakan Signing Key / Private Key</a:t>
            </a:r>
            <a:br>
              <a:rPr lang="en" sz="2000">
                <a:solidFill>
                  <a:schemeClr val="dk1"/>
                </a:solidFill>
              </a:rPr>
            </a:b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219300" y="4558550"/>
            <a:ext cx="3161100" cy="459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300" b="1" u="sng">
                <a:solidFill>
                  <a:schemeClr val="hlink"/>
                </a:solidFill>
                <a:hlinkClick r:id="rId3"/>
              </a:rPr>
              <a:t>GitHub: Membuat Alamat Kontrak</a:t>
            </a:r>
            <a:r>
              <a:rPr lang="en" sz="1300" b="1"/>
              <a:t> </a:t>
            </a:r>
            <a:endParaRPr sz="1300" b="1"/>
          </a:p>
        </p:txBody>
      </p:sp>
      <p:sp>
        <p:nvSpPr>
          <p:cNvPr id="93" name="Google Shape;93;p17"/>
          <p:cNvSpPr/>
          <p:nvPr/>
        </p:nvSpPr>
        <p:spPr>
          <a:xfrm>
            <a:off x="2398950" y="1254250"/>
            <a:ext cx="4346100" cy="45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Membuat Smart Contract atau Skrip Validator</a:t>
            </a:r>
            <a:endParaRPr b="1"/>
          </a:p>
        </p:txBody>
      </p:sp>
      <p:sp>
        <p:nvSpPr>
          <p:cNvPr id="94" name="Google Shape;94;p17"/>
          <p:cNvSpPr/>
          <p:nvPr/>
        </p:nvSpPr>
        <p:spPr>
          <a:xfrm>
            <a:off x="2398950" y="2070625"/>
            <a:ext cx="4346100" cy="45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Mengkompilasi Skrip Validator</a:t>
            </a:r>
            <a:endParaRPr b="1"/>
          </a:p>
        </p:txBody>
      </p:sp>
      <p:sp>
        <p:nvSpPr>
          <p:cNvPr id="95" name="Google Shape;95;p17"/>
          <p:cNvSpPr/>
          <p:nvPr/>
        </p:nvSpPr>
        <p:spPr>
          <a:xfrm>
            <a:off x="2398950" y="2893700"/>
            <a:ext cx="4346100" cy="45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Menghasilkan UPLC atau Skrip Plutus</a:t>
            </a:r>
            <a:endParaRPr b="1"/>
          </a:p>
        </p:txBody>
      </p:sp>
      <p:sp>
        <p:nvSpPr>
          <p:cNvPr id="96" name="Google Shape;96;p17"/>
          <p:cNvSpPr/>
          <p:nvPr/>
        </p:nvSpPr>
        <p:spPr>
          <a:xfrm>
            <a:off x="2398950" y="3709500"/>
            <a:ext cx="4346100" cy="45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Membuat Alamat Kontrak dengan Skrip Plutus</a:t>
            </a:r>
            <a:endParaRPr b="1"/>
          </a:p>
        </p:txBody>
      </p:sp>
      <p:sp>
        <p:nvSpPr>
          <p:cNvPr id="97" name="Google Shape;97;p17"/>
          <p:cNvSpPr txBox="1">
            <a:spLocks noGrp="1"/>
          </p:cNvSpPr>
          <p:nvPr>
            <p:ph type="title"/>
          </p:nvPr>
        </p:nvSpPr>
        <p:spPr>
          <a:xfrm>
            <a:off x="311700" y="209725"/>
            <a:ext cx="8520600"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Praktek: Membuat Alamat Kontrak</a:t>
            </a:r>
            <a:endParaRPr sz="2500"/>
          </a:p>
          <a:p>
            <a:pPr marL="0" lvl="0" indent="0" algn="l" rtl="0">
              <a:spcBef>
                <a:spcPts val="0"/>
              </a:spcBef>
              <a:spcAft>
                <a:spcPts val="0"/>
              </a:spcAft>
              <a:buNone/>
            </a:pPr>
            <a:endParaRPr sz="2500"/>
          </a:p>
        </p:txBody>
      </p:sp>
      <p:pic>
        <p:nvPicPr>
          <p:cNvPr id="98" name="Google Shape;98;p17"/>
          <p:cNvPicPr preferRelativeResize="0"/>
          <p:nvPr/>
        </p:nvPicPr>
        <p:blipFill>
          <a:blip r:embed="rId4">
            <a:alphaModFix/>
          </a:blip>
          <a:stretch>
            <a:fillRect/>
          </a:stretch>
        </p:blipFill>
        <p:spPr>
          <a:xfrm>
            <a:off x="6897450" y="765550"/>
            <a:ext cx="19050" cy="9525"/>
          </a:xfrm>
          <a:prstGeom prst="rect">
            <a:avLst/>
          </a:prstGeom>
          <a:noFill/>
          <a:ln>
            <a:noFill/>
          </a:ln>
        </p:spPr>
      </p:pic>
      <p:sp>
        <p:nvSpPr>
          <p:cNvPr id="99" name="Google Shape;99;p17"/>
          <p:cNvSpPr/>
          <p:nvPr/>
        </p:nvSpPr>
        <p:spPr>
          <a:xfrm>
            <a:off x="4445250" y="260459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7"/>
          <p:cNvSpPr/>
          <p:nvPr/>
        </p:nvSpPr>
        <p:spPr>
          <a:xfrm>
            <a:off x="4445250" y="342039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7"/>
          <p:cNvSpPr/>
          <p:nvPr/>
        </p:nvSpPr>
        <p:spPr>
          <a:xfrm>
            <a:off x="4445250" y="1781524"/>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body" idx="1"/>
          </p:nvPr>
        </p:nvSpPr>
        <p:spPr>
          <a:xfrm>
            <a:off x="219300" y="4634750"/>
            <a:ext cx="3721200" cy="459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300" b="1" u="sng">
                <a:solidFill>
                  <a:schemeClr val="hlink"/>
                </a:solidFill>
                <a:hlinkClick r:id="rId3"/>
              </a:rPr>
              <a:t>GitHub: Mengunci Aset di Alamat Kontrak</a:t>
            </a:r>
            <a:r>
              <a:rPr lang="en" sz="1300" b="1"/>
              <a:t> </a:t>
            </a:r>
            <a:endParaRPr sz="1300" b="1"/>
          </a:p>
        </p:txBody>
      </p:sp>
      <p:sp>
        <p:nvSpPr>
          <p:cNvPr id="107" name="Google Shape;107;p18"/>
          <p:cNvSpPr/>
          <p:nvPr/>
        </p:nvSpPr>
        <p:spPr>
          <a:xfrm>
            <a:off x="2751925" y="949375"/>
            <a:ext cx="36402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Inisiasi Parameter Input: Alamat Dompet, TxHash, TxIx</a:t>
            </a:r>
            <a:endParaRPr sz="1200" b="1"/>
          </a:p>
        </p:txBody>
      </p:sp>
      <p:sp>
        <p:nvSpPr>
          <p:cNvPr id="108" name="Google Shape;108;p18"/>
          <p:cNvSpPr/>
          <p:nvPr/>
        </p:nvSpPr>
        <p:spPr>
          <a:xfrm>
            <a:off x="2751875" y="2512125"/>
            <a:ext cx="36402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Membuat Transaksi dengan Menyertakan Parameter Input dan Output</a:t>
            </a:r>
            <a:endParaRPr sz="1200" b="1"/>
          </a:p>
        </p:txBody>
      </p:sp>
      <p:sp>
        <p:nvSpPr>
          <p:cNvPr id="109" name="Google Shape;109;p18"/>
          <p:cNvSpPr/>
          <p:nvPr/>
        </p:nvSpPr>
        <p:spPr>
          <a:xfrm>
            <a:off x="4393675" y="3824924"/>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8"/>
          <p:cNvSpPr/>
          <p:nvPr/>
        </p:nvSpPr>
        <p:spPr>
          <a:xfrm>
            <a:off x="2751925" y="1751075"/>
            <a:ext cx="36402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Inisiasi Parameter Output: Alamat Kontrak, Jumlah Aset yang Dikirim, dan Nilai Datum</a:t>
            </a:r>
            <a:endParaRPr sz="1200" b="1"/>
          </a:p>
        </p:txBody>
      </p:sp>
      <p:sp>
        <p:nvSpPr>
          <p:cNvPr id="111" name="Google Shape;111;p18"/>
          <p:cNvSpPr/>
          <p:nvPr/>
        </p:nvSpPr>
        <p:spPr>
          <a:xfrm>
            <a:off x="2751875" y="3313825"/>
            <a:ext cx="36402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200" b="1"/>
              <a:t>Menandatangani Transaksi Menggunakan kunci Penandatanganan si Pengirim</a:t>
            </a:r>
            <a:endParaRPr sz="1200" b="1"/>
          </a:p>
          <a:p>
            <a:pPr marL="0" lvl="0" indent="0" algn="ctr" rtl="0">
              <a:spcBef>
                <a:spcPts val="0"/>
              </a:spcBef>
              <a:spcAft>
                <a:spcPts val="0"/>
              </a:spcAft>
              <a:buNone/>
            </a:pPr>
            <a:endParaRPr sz="1200" b="1"/>
          </a:p>
        </p:txBody>
      </p:sp>
      <p:sp>
        <p:nvSpPr>
          <p:cNvPr id="112" name="Google Shape;112;p18"/>
          <p:cNvSpPr/>
          <p:nvPr/>
        </p:nvSpPr>
        <p:spPr>
          <a:xfrm>
            <a:off x="2751875" y="4115525"/>
            <a:ext cx="3640200" cy="442500"/>
          </a:xfrm>
          <a:prstGeom prst="roundRect">
            <a:avLst>
              <a:gd name="adj" fmla="val 16667"/>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Mengirim Transaksi </a:t>
            </a:r>
            <a:endParaRPr sz="1200" b="1"/>
          </a:p>
        </p:txBody>
      </p:sp>
      <p:sp>
        <p:nvSpPr>
          <p:cNvPr id="113" name="Google Shape;113;p18"/>
          <p:cNvSpPr/>
          <p:nvPr/>
        </p:nvSpPr>
        <p:spPr>
          <a:xfrm>
            <a:off x="4393675" y="3023224"/>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18"/>
          <p:cNvSpPr/>
          <p:nvPr/>
        </p:nvSpPr>
        <p:spPr>
          <a:xfrm>
            <a:off x="4393675" y="224184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8"/>
          <p:cNvSpPr/>
          <p:nvPr/>
        </p:nvSpPr>
        <p:spPr>
          <a:xfrm>
            <a:off x="4394675" y="1480849"/>
            <a:ext cx="253500" cy="222000"/>
          </a:xfrm>
          <a:prstGeom prst="downArrow">
            <a:avLst>
              <a:gd name="adj1" fmla="val 50000"/>
              <a:gd name="adj2" fmla="val 50000"/>
            </a:avLst>
          </a:prstGeom>
          <a:solidFill>
            <a:srgbClr val="ADADAD"/>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18"/>
          <p:cNvSpPr txBox="1">
            <a:spLocks noGrp="1"/>
          </p:cNvSpPr>
          <p:nvPr>
            <p:ph type="title"/>
          </p:nvPr>
        </p:nvSpPr>
        <p:spPr>
          <a:xfrm>
            <a:off x="311700" y="209725"/>
            <a:ext cx="8520600" cy="5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Praktek: Mengunci Aset di Alamat Kontrak</a:t>
            </a:r>
            <a:endParaRPr sz="2500"/>
          </a:p>
          <a:p>
            <a:pPr marL="0" lvl="0" indent="0" algn="l" rtl="0">
              <a:spcBef>
                <a:spcPts val="0"/>
              </a:spcBef>
              <a:spcAft>
                <a:spcPts val="0"/>
              </a:spcAft>
              <a:buNone/>
            </a:pP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Kolateral</a:t>
            </a:r>
            <a:endParaRPr/>
          </a:p>
        </p:txBody>
      </p:sp>
      <p:sp>
        <p:nvSpPr>
          <p:cNvPr id="122" name="Google Shape;122;p19"/>
          <p:cNvSpPr txBox="1">
            <a:spLocks noGrp="1"/>
          </p:cNvSpPr>
          <p:nvPr>
            <p:ph type="body" idx="1"/>
          </p:nvPr>
        </p:nvSpPr>
        <p:spPr>
          <a:xfrm>
            <a:off x="311700" y="110712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i="1">
                <a:solidFill>
                  <a:schemeClr val="dk1"/>
                </a:solidFill>
              </a:rPr>
              <a:t>Sebelum kita melanjutkan ke sesi praktek tentang cara mengambil aset yang terkunci di Alamat Kontrak, kita harus memahami 'Kolateral'.</a:t>
            </a:r>
            <a:endParaRPr b="1" i="1">
              <a:solidFill>
                <a:schemeClr val="dk1"/>
              </a:solidFill>
            </a:endParaRPr>
          </a:p>
          <a:p>
            <a:pPr marL="0" lvl="0" indent="0" algn="l" rtl="0">
              <a:spcBef>
                <a:spcPts val="1200"/>
              </a:spcBef>
              <a:spcAft>
                <a:spcPts val="0"/>
              </a:spcAft>
              <a:buNone/>
            </a:pPr>
            <a:endParaRPr b="1" i="1">
              <a:solidFill>
                <a:schemeClr val="dk1"/>
              </a:solidFill>
            </a:endParaRPr>
          </a:p>
          <a:p>
            <a:pPr marL="0" lvl="0" indent="0" algn="l" rtl="0">
              <a:spcBef>
                <a:spcPts val="1200"/>
              </a:spcBef>
              <a:spcAft>
                <a:spcPts val="0"/>
              </a:spcAft>
              <a:buNone/>
            </a:pPr>
            <a:r>
              <a:rPr lang="en" b="1">
                <a:solidFill>
                  <a:schemeClr val="dk1"/>
                </a:solidFill>
              </a:rPr>
              <a:t>Pengertian Kolateral :</a:t>
            </a:r>
            <a:endParaRPr b="1">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Di Cardano, Kolateral adalah fitur yang dirancang untuk memastikan </a:t>
            </a:r>
            <a:r>
              <a:rPr lang="en" i="1">
                <a:solidFill>
                  <a:schemeClr val="dk1"/>
                </a:solidFill>
              </a:rPr>
              <a:t>Smart Contract </a:t>
            </a:r>
            <a:r>
              <a:rPr lang="en">
                <a:solidFill>
                  <a:schemeClr val="dk1"/>
                </a:solidFill>
              </a:rPr>
              <a:t>berhasil di eksekusi.</a:t>
            </a:r>
            <a:endParaRPr>
              <a:solidFill>
                <a:schemeClr val="dk1"/>
              </a:solidFill>
            </a:endParaRPr>
          </a:p>
          <a:p>
            <a:pPr marL="0" lvl="0" indent="0" algn="l" rtl="0">
              <a:spcBef>
                <a:spcPts val="1200"/>
              </a:spcBef>
              <a:spcAft>
                <a:spcPts val="0"/>
              </a:spcAft>
              <a:buNone/>
            </a:pPr>
            <a:r>
              <a:rPr lang="en" b="1">
                <a:solidFill>
                  <a:schemeClr val="dk1"/>
                </a:solidFill>
              </a:rPr>
              <a:t>Alasan adanya Kolateral :</a:t>
            </a:r>
            <a:r>
              <a:rPr lang="en">
                <a:solidFill>
                  <a:schemeClr val="dk1"/>
                </a:solidFill>
              </a:rPr>
              <a:t> </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Kolateral digunakan untuk menjamin bahwa </a:t>
            </a:r>
            <a:r>
              <a:rPr lang="en" i="1">
                <a:solidFill>
                  <a:schemeClr val="dk1"/>
                </a:solidFill>
              </a:rPr>
              <a:t>node</a:t>
            </a:r>
            <a:r>
              <a:rPr lang="en">
                <a:solidFill>
                  <a:schemeClr val="dk1"/>
                </a:solidFill>
              </a:rPr>
              <a:t> diberikan kompensasi atas pekerjaan mereka.</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Kolateral juga membuat serangan (DDOS) menjadi sangat mahal, sehingga dapat mencegah terjadinya serangan ini.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Kolateral</a:t>
            </a:r>
            <a:endParaRPr/>
          </a:p>
        </p:txBody>
      </p:sp>
      <p:sp>
        <p:nvSpPr>
          <p:cNvPr id="128" name="Google Shape;128;p20"/>
          <p:cNvSpPr txBox="1">
            <a:spLocks noGrp="1"/>
          </p:cNvSpPr>
          <p:nvPr>
            <p:ph type="body" idx="1"/>
          </p:nvPr>
        </p:nvSpPr>
        <p:spPr>
          <a:xfrm>
            <a:off x="311700" y="119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chemeClr val="dk1"/>
                </a:solidFill>
              </a:rPr>
              <a:t>Berapa banyak ADA untuk Kolateral ?  </a:t>
            </a:r>
            <a:endParaRPr b="1">
              <a:solidFill>
                <a:schemeClr val="dk1"/>
              </a:solidFill>
            </a:endParaRPr>
          </a:p>
        </p:txBody>
      </p:sp>
      <p:pic>
        <p:nvPicPr>
          <p:cNvPr id="129" name="Google Shape;129;p20"/>
          <p:cNvPicPr preferRelativeResize="0"/>
          <p:nvPr/>
        </p:nvPicPr>
        <p:blipFill>
          <a:blip r:embed="rId3">
            <a:alphaModFix/>
          </a:blip>
          <a:stretch>
            <a:fillRect/>
          </a:stretch>
        </p:blipFill>
        <p:spPr>
          <a:xfrm>
            <a:off x="2895600" y="1737700"/>
            <a:ext cx="3352800" cy="2876700"/>
          </a:xfrm>
          <a:prstGeom prst="roundRect">
            <a:avLst>
              <a:gd name="adj" fmla="val 16667"/>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Kolateral</a:t>
            </a:r>
            <a:endParaRPr/>
          </a:p>
        </p:txBody>
      </p:sp>
      <p:sp>
        <p:nvSpPr>
          <p:cNvPr id="135" name="Google Shape;135;p21"/>
          <p:cNvSpPr txBox="1">
            <a:spLocks noGrp="1"/>
          </p:cNvSpPr>
          <p:nvPr>
            <p:ph type="body" idx="1"/>
          </p:nvPr>
        </p:nvSpPr>
        <p:spPr>
          <a:xfrm>
            <a:off x="311700" y="1092000"/>
            <a:ext cx="8520600" cy="3791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solidFill>
                  <a:schemeClr val="dk1"/>
                </a:solidFill>
              </a:rPr>
              <a:t>Cardano menerapkan skema dua fase validasi:</a:t>
            </a:r>
            <a:endParaRPr b="1">
              <a:solidFill>
                <a:schemeClr val="dk1"/>
              </a:solidFill>
            </a:endParaRPr>
          </a:p>
          <a:p>
            <a:pPr marL="457200" lvl="0" indent="-317182" algn="l" rtl="0">
              <a:spcBef>
                <a:spcPts val="1200"/>
              </a:spcBef>
              <a:spcAft>
                <a:spcPts val="0"/>
              </a:spcAft>
              <a:buClr>
                <a:schemeClr val="dk1"/>
              </a:buClr>
              <a:buSzPct val="100000"/>
              <a:buChar char="●"/>
            </a:pPr>
            <a:r>
              <a:rPr lang="en">
                <a:solidFill>
                  <a:schemeClr val="dk1"/>
                </a:solidFill>
              </a:rPr>
              <a:t>Fase-1, memeriksa apakah transaksi dibuat dengan benar dan dapat membayar </a:t>
            </a:r>
            <a:r>
              <a:rPr lang="en" i="1">
                <a:solidFill>
                  <a:schemeClr val="dk1"/>
                </a:solidFill>
              </a:rPr>
              <a:t>fee</a:t>
            </a:r>
            <a:r>
              <a:rPr lang="en">
                <a:solidFill>
                  <a:schemeClr val="dk1"/>
                </a:solidFill>
              </a:rPr>
              <a:t> pemrosesannya.</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Fase-2, menjalankan skrip yang disertakan dalam transaksi.</a:t>
            </a:r>
            <a:endParaRPr>
              <a:solidFill>
                <a:schemeClr val="dk1"/>
              </a:solidFill>
            </a:endParaRPr>
          </a:p>
          <a:p>
            <a:pPr marL="0" lvl="0" indent="0" algn="l" rtl="0">
              <a:spcBef>
                <a:spcPts val="1200"/>
              </a:spcBef>
              <a:spcAft>
                <a:spcPts val="0"/>
              </a:spcAft>
              <a:buNone/>
            </a:pPr>
            <a:r>
              <a:rPr lang="en" b="1">
                <a:solidFill>
                  <a:schemeClr val="dk1"/>
                </a:solidFill>
              </a:rPr>
              <a:t>Kondisi:</a:t>
            </a:r>
            <a:endParaRPr b="1">
              <a:solidFill>
                <a:schemeClr val="dk1"/>
              </a:solidFill>
            </a:endParaRPr>
          </a:p>
          <a:p>
            <a:pPr marL="457200" lvl="0" indent="-317182" algn="l" rtl="0">
              <a:spcBef>
                <a:spcPts val="1200"/>
              </a:spcBef>
              <a:spcAft>
                <a:spcPts val="0"/>
              </a:spcAft>
              <a:buClr>
                <a:schemeClr val="dk1"/>
              </a:buClr>
              <a:buSzPct val="100000"/>
              <a:buChar char="●"/>
            </a:pPr>
            <a:r>
              <a:rPr lang="en">
                <a:solidFill>
                  <a:schemeClr val="dk1"/>
                </a:solidFill>
              </a:rPr>
              <a:t>Jika transaksi pada fase-1 valid, maka lanjutkan fase-2 untuk menjalankan skrip. Jika tidak, maka tidak dapat melanjutkan ke fase-2 dan transaksi langsung dibatalkan.</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Pada fase-2 Jika skrip lolos validasi, </a:t>
            </a:r>
            <a:r>
              <a:rPr lang="en" i="1">
                <a:solidFill>
                  <a:schemeClr val="dk1"/>
                </a:solidFill>
              </a:rPr>
              <a:t>fee</a:t>
            </a:r>
            <a:r>
              <a:rPr lang="en">
                <a:solidFill>
                  <a:schemeClr val="dk1"/>
                </a:solidFill>
              </a:rPr>
              <a:t> transaksi diambil, tetapi Kolateralnya tidak. Jika tidak lolos validasi maka Kolateral diambil. </a:t>
            </a:r>
            <a:endParaRPr>
              <a:solidFill>
                <a:schemeClr val="dk1"/>
              </a:solidFill>
            </a:endParaRPr>
          </a:p>
          <a:p>
            <a:pPr marL="0" lvl="0" indent="0" algn="l" rtl="0">
              <a:spcBef>
                <a:spcPts val="1200"/>
              </a:spcBef>
              <a:spcAft>
                <a:spcPts val="0"/>
              </a:spcAft>
              <a:buNone/>
            </a:pPr>
            <a:r>
              <a:rPr lang="en" b="1">
                <a:solidFill>
                  <a:schemeClr val="dk1"/>
                </a:solidFill>
              </a:rPr>
              <a:t>Simpulan:</a:t>
            </a:r>
            <a:endParaRPr b="1">
              <a:solidFill>
                <a:schemeClr val="dk1"/>
              </a:solidFill>
            </a:endParaRPr>
          </a:p>
          <a:p>
            <a:pPr marL="457200" lvl="0" indent="-317182" algn="l" rtl="0">
              <a:spcBef>
                <a:spcPts val="1200"/>
              </a:spcBef>
              <a:spcAft>
                <a:spcPts val="0"/>
              </a:spcAft>
              <a:buClr>
                <a:schemeClr val="dk1"/>
              </a:buClr>
              <a:buSzPct val="100000"/>
              <a:buChar char="●"/>
            </a:pPr>
            <a:r>
              <a:rPr lang="en">
                <a:solidFill>
                  <a:schemeClr val="dk1"/>
                </a:solidFill>
              </a:rPr>
              <a:t>Kolateral digunakan untuk menjamin bahwa </a:t>
            </a:r>
            <a:r>
              <a:rPr lang="en" i="1">
                <a:solidFill>
                  <a:schemeClr val="dk1"/>
                </a:solidFill>
              </a:rPr>
              <a:t>node</a:t>
            </a:r>
            <a:r>
              <a:rPr lang="en">
                <a:solidFill>
                  <a:schemeClr val="dk1"/>
                </a:solidFill>
              </a:rPr>
              <a:t> diberi kompensasi atas pekerjaan mereka jika validasi fase-2 gagal.</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Kolateral diambil jika skrip di transaksi pada fase-2 tidak lolos validasi.</a:t>
            </a:r>
            <a:endParaRPr>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Alamat Kontrak</vt:lpstr>
      <vt:lpstr>Membuat Alamat Kontrak</vt:lpstr>
      <vt:lpstr>Datum di Alamat Kontrak</vt:lpstr>
      <vt:lpstr>Alamat Kontrak VS Alamat Dompet</vt:lpstr>
      <vt:lpstr>Praktek: Membuat Alamat Kontrak </vt:lpstr>
      <vt:lpstr>Praktek: Mengunci Aset di Alamat Kontrak </vt:lpstr>
      <vt:lpstr>Kolateral</vt:lpstr>
      <vt:lpstr>Kolateral</vt:lpstr>
      <vt:lpstr>Kolateral</vt:lpstr>
      <vt:lpstr>Kolateral</vt:lpstr>
      <vt:lpstr>Praktek: Mengambil Aset yang Terkunci di Alamat Kontrak </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Alamat Kontrak</dc:title>
  <cp:lastModifiedBy>Valdryan Ivandito</cp:lastModifiedBy>
  <cp:revision>1</cp:revision>
  <dcterms:modified xsi:type="dcterms:W3CDTF">2024-05-26T13:32:07Z</dcterms:modified>
</cp:coreProperties>
</file>