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7" r:id="rId4"/>
    <p:sldId id="274" r:id="rId5"/>
    <p:sldId id="299" r:id="rId6"/>
    <p:sldId id="268" r:id="rId7"/>
    <p:sldId id="273" r:id="rId8"/>
    <p:sldId id="275" r:id="rId9"/>
    <p:sldId id="276" r:id="rId10"/>
    <p:sldId id="269" r:id="rId11"/>
    <p:sldId id="272" r:id="rId12"/>
    <p:sldId id="277" r:id="rId13"/>
    <p:sldId id="278" r:id="rId14"/>
    <p:sldId id="279" r:id="rId15"/>
    <p:sldId id="271" r:id="rId16"/>
    <p:sldId id="270" r:id="rId17"/>
    <p:sldId id="284" r:id="rId18"/>
    <p:sldId id="286" r:id="rId19"/>
    <p:sldId id="287" r:id="rId20"/>
    <p:sldId id="280" r:id="rId21"/>
    <p:sldId id="281" r:id="rId22"/>
    <p:sldId id="289" r:id="rId23"/>
    <p:sldId id="290" r:id="rId24"/>
    <p:sldId id="291" r:id="rId25"/>
    <p:sldId id="292" r:id="rId26"/>
    <p:sldId id="293" r:id="rId27"/>
    <p:sldId id="294" r:id="rId28"/>
    <p:sldId id="295" r:id="rId29"/>
    <p:sldId id="296" r:id="rId30"/>
    <p:sldId id="297" r:id="rId31"/>
    <p:sldId id="298" r:id="rId32"/>
    <p:sldId id="282" r:id="rId33"/>
    <p:sldId id="283" r:id="rId34"/>
  </p:sldIdLst>
  <p:sldSz cx="9144000" cy="6858000" type="screen4x3"/>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8" d="100"/>
          <a:sy n="98" d="100"/>
        </p:scale>
        <p:origin x="672"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CL"/>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CL"/>
          </a:p>
        </p:txBody>
      </p:sp>
      <p:sp>
        <p:nvSpPr>
          <p:cNvPr id="4" name="3 Marcador de fecha"/>
          <p:cNvSpPr>
            <a:spLocks noGrp="1"/>
          </p:cNvSpPr>
          <p:nvPr>
            <p:ph type="dt" sz="half" idx="10"/>
          </p:nvPr>
        </p:nvSpPr>
        <p:spPr/>
        <p:txBody>
          <a:bodyPr/>
          <a:lstStyle/>
          <a:p>
            <a:fld id="{395DB3FE-A762-4799-BD17-319C1A3A8E5B}" type="datetimeFigureOut">
              <a:rPr lang="es-CL" smtClean="0"/>
              <a:t>14-08-2020</a:t>
            </a:fld>
            <a:endParaRPr lang="es-CL"/>
          </a:p>
        </p:txBody>
      </p:sp>
      <p:sp>
        <p:nvSpPr>
          <p:cNvPr id="5" name="4 Marcador de pie de página"/>
          <p:cNvSpPr>
            <a:spLocks noGrp="1"/>
          </p:cNvSpPr>
          <p:nvPr>
            <p:ph type="ftr" sz="quarter" idx="11"/>
          </p:nvPr>
        </p:nvSpPr>
        <p:spPr/>
        <p:txBody>
          <a:bodyPr/>
          <a:lstStyle/>
          <a:p>
            <a:endParaRPr lang="es-CL"/>
          </a:p>
        </p:txBody>
      </p:sp>
      <p:sp>
        <p:nvSpPr>
          <p:cNvPr id="6" name="5 Marcador de número de diapositiva"/>
          <p:cNvSpPr>
            <a:spLocks noGrp="1"/>
          </p:cNvSpPr>
          <p:nvPr>
            <p:ph type="sldNum" sz="quarter" idx="12"/>
          </p:nvPr>
        </p:nvSpPr>
        <p:spPr/>
        <p:txBody>
          <a:bodyPr/>
          <a:lstStyle/>
          <a:p>
            <a:fld id="{E8D04980-2F42-4D77-B5A0-287A830B0A72}" type="slidenum">
              <a:rPr lang="es-CL" smtClean="0"/>
              <a:t>‹Nº›</a:t>
            </a:fld>
            <a:endParaRPr lang="es-CL"/>
          </a:p>
        </p:txBody>
      </p:sp>
    </p:spTree>
    <p:extLst>
      <p:ext uri="{BB962C8B-B14F-4D97-AF65-F5344CB8AC3E}">
        <p14:creationId xmlns:p14="http://schemas.microsoft.com/office/powerpoint/2010/main" val="2244209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L"/>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3 Marcador de fecha"/>
          <p:cNvSpPr>
            <a:spLocks noGrp="1"/>
          </p:cNvSpPr>
          <p:nvPr>
            <p:ph type="dt" sz="half" idx="10"/>
          </p:nvPr>
        </p:nvSpPr>
        <p:spPr/>
        <p:txBody>
          <a:bodyPr/>
          <a:lstStyle/>
          <a:p>
            <a:fld id="{395DB3FE-A762-4799-BD17-319C1A3A8E5B}" type="datetimeFigureOut">
              <a:rPr lang="es-CL" smtClean="0"/>
              <a:t>14-08-2020</a:t>
            </a:fld>
            <a:endParaRPr lang="es-CL"/>
          </a:p>
        </p:txBody>
      </p:sp>
      <p:sp>
        <p:nvSpPr>
          <p:cNvPr id="5" name="4 Marcador de pie de página"/>
          <p:cNvSpPr>
            <a:spLocks noGrp="1"/>
          </p:cNvSpPr>
          <p:nvPr>
            <p:ph type="ftr" sz="quarter" idx="11"/>
          </p:nvPr>
        </p:nvSpPr>
        <p:spPr/>
        <p:txBody>
          <a:bodyPr/>
          <a:lstStyle/>
          <a:p>
            <a:endParaRPr lang="es-CL"/>
          </a:p>
        </p:txBody>
      </p:sp>
      <p:sp>
        <p:nvSpPr>
          <p:cNvPr id="6" name="5 Marcador de número de diapositiva"/>
          <p:cNvSpPr>
            <a:spLocks noGrp="1"/>
          </p:cNvSpPr>
          <p:nvPr>
            <p:ph type="sldNum" sz="quarter" idx="12"/>
          </p:nvPr>
        </p:nvSpPr>
        <p:spPr/>
        <p:txBody>
          <a:bodyPr/>
          <a:lstStyle/>
          <a:p>
            <a:fld id="{E8D04980-2F42-4D77-B5A0-287A830B0A72}" type="slidenum">
              <a:rPr lang="es-CL" smtClean="0"/>
              <a:t>‹Nº›</a:t>
            </a:fld>
            <a:endParaRPr lang="es-CL"/>
          </a:p>
        </p:txBody>
      </p:sp>
    </p:spTree>
    <p:extLst>
      <p:ext uri="{BB962C8B-B14F-4D97-AF65-F5344CB8AC3E}">
        <p14:creationId xmlns:p14="http://schemas.microsoft.com/office/powerpoint/2010/main" val="4267621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CL"/>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3 Marcador de fecha"/>
          <p:cNvSpPr>
            <a:spLocks noGrp="1"/>
          </p:cNvSpPr>
          <p:nvPr>
            <p:ph type="dt" sz="half" idx="10"/>
          </p:nvPr>
        </p:nvSpPr>
        <p:spPr/>
        <p:txBody>
          <a:bodyPr/>
          <a:lstStyle/>
          <a:p>
            <a:fld id="{395DB3FE-A762-4799-BD17-319C1A3A8E5B}" type="datetimeFigureOut">
              <a:rPr lang="es-CL" smtClean="0"/>
              <a:t>14-08-2020</a:t>
            </a:fld>
            <a:endParaRPr lang="es-CL"/>
          </a:p>
        </p:txBody>
      </p:sp>
      <p:sp>
        <p:nvSpPr>
          <p:cNvPr id="5" name="4 Marcador de pie de página"/>
          <p:cNvSpPr>
            <a:spLocks noGrp="1"/>
          </p:cNvSpPr>
          <p:nvPr>
            <p:ph type="ftr" sz="quarter" idx="11"/>
          </p:nvPr>
        </p:nvSpPr>
        <p:spPr/>
        <p:txBody>
          <a:bodyPr/>
          <a:lstStyle/>
          <a:p>
            <a:endParaRPr lang="es-CL"/>
          </a:p>
        </p:txBody>
      </p:sp>
      <p:sp>
        <p:nvSpPr>
          <p:cNvPr id="6" name="5 Marcador de número de diapositiva"/>
          <p:cNvSpPr>
            <a:spLocks noGrp="1"/>
          </p:cNvSpPr>
          <p:nvPr>
            <p:ph type="sldNum" sz="quarter" idx="12"/>
          </p:nvPr>
        </p:nvSpPr>
        <p:spPr/>
        <p:txBody>
          <a:bodyPr/>
          <a:lstStyle/>
          <a:p>
            <a:fld id="{E8D04980-2F42-4D77-B5A0-287A830B0A72}" type="slidenum">
              <a:rPr lang="es-CL" smtClean="0"/>
              <a:t>‹Nº›</a:t>
            </a:fld>
            <a:endParaRPr lang="es-CL"/>
          </a:p>
        </p:txBody>
      </p:sp>
    </p:spTree>
    <p:extLst>
      <p:ext uri="{BB962C8B-B14F-4D97-AF65-F5344CB8AC3E}">
        <p14:creationId xmlns:p14="http://schemas.microsoft.com/office/powerpoint/2010/main" val="2083316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L"/>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3 Marcador de fecha"/>
          <p:cNvSpPr>
            <a:spLocks noGrp="1"/>
          </p:cNvSpPr>
          <p:nvPr>
            <p:ph type="dt" sz="half" idx="10"/>
          </p:nvPr>
        </p:nvSpPr>
        <p:spPr/>
        <p:txBody>
          <a:bodyPr/>
          <a:lstStyle/>
          <a:p>
            <a:fld id="{395DB3FE-A762-4799-BD17-319C1A3A8E5B}" type="datetimeFigureOut">
              <a:rPr lang="es-CL" smtClean="0"/>
              <a:t>14-08-2020</a:t>
            </a:fld>
            <a:endParaRPr lang="es-CL"/>
          </a:p>
        </p:txBody>
      </p:sp>
      <p:sp>
        <p:nvSpPr>
          <p:cNvPr id="5" name="4 Marcador de pie de página"/>
          <p:cNvSpPr>
            <a:spLocks noGrp="1"/>
          </p:cNvSpPr>
          <p:nvPr>
            <p:ph type="ftr" sz="quarter" idx="11"/>
          </p:nvPr>
        </p:nvSpPr>
        <p:spPr/>
        <p:txBody>
          <a:bodyPr/>
          <a:lstStyle/>
          <a:p>
            <a:endParaRPr lang="es-CL"/>
          </a:p>
        </p:txBody>
      </p:sp>
      <p:sp>
        <p:nvSpPr>
          <p:cNvPr id="6" name="5 Marcador de número de diapositiva"/>
          <p:cNvSpPr>
            <a:spLocks noGrp="1"/>
          </p:cNvSpPr>
          <p:nvPr>
            <p:ph type="sldNum" sz="quarter" idx="12"/>
          </p:nvPr>
        </p:nvSpPr>
        <p:spPr/>
        <p:txBody>
          <a:bodyPr/>
          <a:lstStyle/>
          <a:p>
            <a:fld id="{E8D04980-2F42-4D77-B5A0-287A830B0A72}" type="slidenum">
              <a:rPr lang="es-CL" smtClean="0"/>
              <a:t>‹Nº›</a:t>
            </a:fld>
            <a:endParaRPr lang="es-CL"/>
          </a:p>
        </p:txBody>
      </p:sp>
    </p:spTree>
    <p:extLst>
      <p:ext uri="{BB962C8B-B14F-4D97-AF65-F5344CB8AC3E}">
        <p14:creationId xmlns:p14="http://schemas.microsoft.com/office/powerpoint/2010/main" val="2807727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CL"/>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395DB3FE-A762-4799-BD17-319C1A3A8E5B}" type="datetimeFigureOut">
              <a:rPr lang="es-CL" smtClean="0"/>
              <a:t>14-08-2020</a:t>
            </a:fld>
            <a:endParaRPr lang="es-CL"/>
          </a:p>
        </p:txBody>
      </p:sp>
      <p:sp>
        <p:nvSpPr>
          <p:cNvPr id="5" name="4 Marcador de pie de página"/>
          <p:cNvSpPr>
            <a:spLocks noGrp="1"/>
          </p:cNvSpPr>
          <p:nvPr>
            <p:ph type="ftr" sz="quarter" idx="11"/>
          </p:nvPr>
        </p:nvSpPr>
        <p:spPr/>
        <p:txBody>
          <a:bodyPr/>
          <a:lstStyle/>
          <a:p>
            <a:endParaRPr lang="es-CL"/>
          </a:p>
        </p:txBody>
      </p:sp>
      <p:sp>
        <p:nvSpPr>
          <p:cNvPr id="6" name="5 Marcador de número de diapositiva"/>
          <p:cNvSpPr>
            <a:spLocks noGrp="1"/>
          </p:cNvSpPr>
          <p:nvPr>
            <p:ph type="sldNum" sz="quarter" idx="12"/>
          </p:nvPr>
        </p:nvSpPr>
        <p:spPr/>
        <p:txBody>
          <a:bodyPr/>
          <a:lstStyle/>
          <a:p>
            <a:fld id="{E8D04980-2F42-4D77-B5A0-287A830B0A72}" type="slidenum">
              <a:rPr lang="es-CL" smtClean="0"/>
              <a:t>‹Nº›</a:t>
            </a:fld>
            <a:endParaRPr lang="es-CL"/>
          </a:p>
        </p:txBody>
      </p:sp>
    </p:spTree>
    <p:extLst>
      <p:ext uri="{BB962C8B-B14F-4D97-AF65-F5344CB8AC3E}">
        <p14:creationId xmlns:p14="http://schemas.microsoft.com/office/powerpoint/2010/main" val="3816306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L"/>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5" name="4 Marcador de fecha"/>
          <p:cNvSpPr>
            <a:spLocks noGrp="1"/>
          </p:cNvSpPr>
          <p:nvPr>
            <p:ph type="dt" sz="half" idx="10"/>
          </p:nvPr>
        </p:nvSpPr>
        <p:spPr/>
        <p:txBody>
          <a:bodyPr/>
          <a:lstStyle/>
          <a:p>
            <a:fld id="{395DB3FE-A762-4799-BD17-319C1A3A8E5B}" type="datetimeFigureOut">
              <a:rPr lang="es-CL" smtClean="0"/>
              <a:t>14-08-2020</a:t>
            </a:fld>
            <a:endParaRPr lang="es-CL"/>
          </a:p>
        </p:txBody>
      </p:sp>
      <p:sp>
        <p:nvSpPr>
          <p:cNvPr id="6" name="5 Marcador de pie de página"/>
          <p:cNvSpPr>
            <a:spLocks noGrp="1"/>
          </p:cNvSpPr>
          <p:nvPr>
            <p:ph type="ftr" sz="quarter" idx="11"/>
          </p:nvPr>
        </p:nvSpPr>
        <p:spPr/>
        <p:txBody>
          <a:bodyPr/>
          <a:lstStyle/>
          <a:p>
            <a:endParaRPr lang="es-CL"/>
          </a:p>
        </p:txBody>
      </p:sp>
      <p:sp>
        <p:nvSpPr>
          <p:cNvPr id="7" name="6 Marcador de número de diapositiva"/>
          <p:cNvSpPr>
            <a:spLocks noGrp="1"/>
          </p:cNvSpPr>
          <p:nvPr>
            <p:ph type="sldNum" sz="quarter" idx="12"/>
          </p:nvPr>
        </p:nvSpPr>
        <p:spPr/>
        <p:txBody>
          <a:bodyPr/>
          <a:lstStyle/>
          <a:p>
            <a:fld id="{E8D04980-2F42-4D77-B5A0-287A830B0A72}" type="slidenum">
              <a:rPr lang="es-CL" smtClean="0"/>
              <a:t>‹Nº›</a:t>
            </a:fld>
            <a:endParaRPr lang="es-CL"/>
          </a:p>
        </p:txBody>
      </p:sp>
    </p:spTree>
    <p:extLst>
      <p:ext uri="{BB962C8B-B14F-4D97-AF65-F5344CB8AC3E}">
        <p14:creationId xmlns:p14="http://schemas.microsoft.com/office/powerpoint/2010/main" val="344960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CL"/>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7" name="6 Marcador de fecha"/>
          <p:cNvSpPr>
            <a:spLocks noGrp="1"/>
          </p:cNvSpPr>
          <p:nvPr>
            <p:ph type="dt" sz="half" idx="10"/>
          </p:nvPr>
        </p:nvSpPr>
        <p:spPr/>
        <p:txBody>
          <a:bodyPr/>
          <a:lstStyle/>
          <a:p>
            <a:fld id="{395DB3FE-A762-4799-BD17-319C1A3A8E5B}" type="datetimeFigureOut">
              <a:rPr lang="es-CL" smtClean="0"/>
              <a:t>14-08-2020</a:t>
            </a:fld>
            <a:endParaRPr lang="es-CL"/>
          </a:p>
        </p:txBody>
      </p:sp>
      <p:sp>
        <p:nvSpPr>
          <p:cNvPr id="8" name="7 Marcador de pie de página"/>
          <p:cNvSpPr>
            <a:spLocks noGrp="1"/>
          </p:cNvSpPr>
          <p:nvPr>
            <p:ph type="ftr" sz="quarter" idx="11"/>
          </p:nvPr>
        </p:nvSpPr>
        <p:spPr/>
        <p:txBody>
          <a:bodyPr/>
          <a:lstStyle/>
          <a:p>
            <a:endParaRPr lang="es-CL"/>
          </a:p>
        </p:txBody>
      </p:sp>
      <p:sp>
        <p:nvSpPr>
          <p:cNvPr id="9" name="8 Marcador de número de diapositiva"/>
          <p:cNvSpPr>
            <a:spLocks noGrp="1"/>
          </p:cNvSpPr>
          <p:nvPr>
            <p:ph type="sldNum" sz="quarter" idx="12"/>
          </p:nvPr>
        </p:nvSpPr>
        <p:spPr/>
        <p:txBody>
          <a:bodyPr/>
          <a:lstStyle/>
          <a:p>
            <a:fld id="{E8D04980-2F42-4D77-B5A0-287A830B0A72}" type="slidenum">
              <a:rPr lang="es-CL" smtClean="0"/>
              <a:t>‹Nº›</a:t>
            </a:fld>
            <a:endParaRPr lang="es-CL"/>
          </a:p>
        </p:txBody>
      </p:sp>
    </p:spTree>
    <p:extLst>
      <p:ext uri="{BB962C8B-B14F-4D97-AF65-F5344CB8AC3E}">
        <p14:creationId xmlns:p14="http://schemas.microsoft.com/office/powerpoint/2010/main" val="4043565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L"/>
          </a:p>
        </p:txBody>
      </p:sp>
      <p:sp>
        <p:nvSpPr>
          <p:cNvPr id="3" name="2 Marcador de fecha"/>
          <p:cNvSpPr>
            <a:spLocks noGrp="1"/>
          </p:cNvSpPr>
          <p:nvPr>
            <p:ph type="dt" sz="half" idx="10"/>
          </p:nvPr>
        </p:nvSpPr>
        <p:spPr/>
        <p:txBody>
          <a:bodyPr/>
          <a:lstStyle/>
          <a:p>
            <a:fld id="{395DB3FE-A762-4799-BD17-319C1A3A8E5B}" type="datetimeFigureOut">
              <a:rPr lang="es-CL" smtClean="0"/>
              <a:t>14-08-2020</a:t>
            </a:fld>
            <a:endParaRPr lang="es-CL"/>
          </a:p>
        </p:txBody>
      </p:sp>
      <p:sp>
        <p:nvSpPr>
          <p:cNvPr id="4" name="3 Marcador de pie de página"/>
          <p:cNvSpPr>
            <a:spLocks noGrp="1"/>
          </p:cNvSpPr>
          <p:nvPr>
            <p:ph type="ftr" sz="quarter" idx="11"/>
          </p:nvPr>
        </p:nvSpPr>
        <p:spPr/>
        <p:txBody>
          <a:bodyPr/>
          <a:lstStyle/>
          <a:p>
            <a:endParaRPr lang="es-CL"/>
          </a:p>
        </p:txBody>
      </p:sp>
      <p:sp>
        <p:nvSpPr>
          <p:cNvPr id="5" name="4 Marcador de número de diapositiva"/>
          <p:cNvSpPr>
            <a:spLocks noGrp="1"/>
          </p:cNvSpPr>
          <p:nvPr>
            <p:ph type="sldNum" sz="quarter" idx="12"/>
          </p:nvPr>
        </p:nvSpPr>
        <p:spPr/>
        <p:txBody>
          <a:bodyPr/>
          <a:lstStyle/>
          <a:p>
            <a:fld id="{E8D04980-2F42-4D77-B5A0-287A830B0A72}" type="slidenum">
              <a:rPr lang="es-CL" smtClean="0"/>
              <a:t>‹Nº›</a:t>
            </a:fld>
            <a:endParaRPr lang="es-CL"/>
          </a:p>
        </p:txBody>
      </p:sp>
    </p:spTree>
    <p:extLst>
      <p:ext uri="{BB962C8B-B14F-4D97-AF65-F5344CB8AC3E}">
        <p14:creationId xmlns:p14="http://schemas.microsoft.com/office/powerpoint/2010/main" val="2424978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395DB3FE-A762-4799-BD17-319C1A3A8E5B}" type="datetimeFigureOut">
              <a:rPr lang="es-CL" smtClean="0"/>
              <a:t>14-08-2020</a:t>
            </a:fld>
            <a:endParaRPr lang="es-CL"/>
          </a:p>
        </p:txBody>
      </p:sp>
      <p:sp>
        <p:nvSpPr>
          <p:cNvPr id="3" name="2 Marcador de pie de página"/>
          <p:cNvSpPr>
            <a:spLocks noGrp="1"/>
          </p:cNvSpPr>
          <p:nvPr>
            <p:ph type="ftr" sz="quarter" idx="11"/>
          </p:nvPr>
        </p:nvSpPr>
        <p:spPr/>
        <p:txBody>
          <a:bodyPr/>
          <a:lstStyle/>
          <a:p>
            <a:endParaRPr lang="es-CL"/>
          </a:p>
        </p:txBody>
      </p:sp>
      <p:sp>
        <p:nvSpPr>
          <p:cNvPr id="4" name="3 Marcador de número de diapositiva"/>
          <p:cNvSpPr>
            <a:spLocks noGrp="1"/>
          </p:cNvSpPr>
          <p:nvPr>
            <p:ph type="sldNum" sz="quarter" idx="12"/>
          </p:nvPr>
        </p:nvSpPr>
        <p:spPr/>
        <p:txBody>
          <a:bodyPr/>
          <a:lstStyle/>
          <a:p>
            <a:fld id="{E8D04980-2F42-4D77-B5A0-287A830B0A72}" type="slidenum">
              <a:rPr lang="es-CL" smtClean="0"/>
              <a:t>‹Nº›</a:t>
            </a:fld>
            <a:endParaRPr lang="es-CL"/>
          </a:p>
        </p:txBody>
      </p:sp>
    </p:spTree>
    <p:extLst>
      <p:ext uri="{BB962C8B-B14F-4D97-AF65-F5344CB8AC3E}">
        <p14:creationId xmlns:p14="http://schemas.microsoft.com/office/powerpoint/2010/main" val="618236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CL"/>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395DB3FE-A762-4799-BD17-319C1A3A8E5B}" type="datetimeFigureOut">
              <a:rPr lang="es-CL" smtClean="0"/>
              <a:t>14-08-2020</a:t>
            </a:fld>
            <a:endParaRPr lang="es-CL"/>
          </a:p>
        </p:txBody>
      </p:sp>
      <p:sp>
        <p:nvSpPr>
          <p:cNvPr id="6" name="5 Marcador de pie de página"/>
          <p:cNvSpPr>
            <a:spLocks noGrp="1"/>
          </p:cNvSpPr>
          <p:nvPr>
            <p:ph type="ftr" sz="quarter" idx="11"/>
          </p:nvPr>
        </p:nvSpPr>
        <p:spPr/>
        <p:txBody>
          <a:bodyPr/>
          <a:lstStyle/>
          <a:p>
            <a:endParaRPr lang="es-CL"/>
          </a:p>
        </p:txBody>
      </p:sp>
      <p:sp>
        <p:nvSpPr>
          <p:cNvPr id="7" name="6 Marcador de número de diapositiva"/>
          <p:cNvSpPr>
            <a:spLocks noGrp="1"/>
          </p:cNvSpPr>
          <p:nvPr>
            <p:ph type="sldNum" sz="quarter" idx="12"/>
          </p:nvPr>
        </p:nvSpPr>
        <p:spPr/>
        <p:txBody>
          <a:bodyPr/>
          <a:lstStyle/>
          <a:p>
            <a:fld id="{E8D04980-2F42-4D77-B5A0-287A830B0A72}" type="slidenum">
              <a:rPr lang="es-CL" smtClean="0"/>
              <a:t>‹Nº›</a:t>
            </a:fld>
            <a:endParaRPr lang="es-CL"/>
          </a:p>
        </p:txBody>
      </p:sp>
    </p:spTree>
    <p:extLst>
      <p:ext uri="{BB962C8B-B14F-4D97-AF65-F5344CB8AC3E}">
        <p14:creationId xmlns:p14="http://schemas.microsoft.com/office/powerpoint/2010/main" val="4036887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CL"/>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L"/>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395DB3FE-A762-4799-BD17-319C1A3A8E5B}" type="datetimeFigureOut">
              <a:rPr lang="es-CL" smtClean="0"/>
              <a:t>14-08-2020</a:t>
            </a:fld>
            <a:endParaRPr lang="es-CL"/>
          </a:p>
        </p:txBody>
      </p:sp>
      <p:sp>
        <p:nvSpPr>
          <p:cNvPr id="6" name="5 Marcador de pie de página"/>
          <p:cNvSpPr>
            <a:spLocks noGrp="1"/>
          </p:cNvSpPr>
          <p:nvPr>
            <p:ph type="ftr" sz="quarter" idx="11"/>
          </p:nvPr>
        </p:nvSpPr>
        <p:spPr/>
        <p:txBody>
          <a:bodyPr/>
          <a:lstStyle/>
          <a:p>
            <a:endParaRPr lang="es-CL"/>
          </a:p>
        </p:txBody>
      </p:sp>
      <p:sp>
        <p:nvSpPr>
          <p:cNvPr id="7" name="6 Marcador de número de diapositiva"/>
          <p:cNvSpPr>
            <a:spLocks noGrp="1"/>
          </p:cNvSpPr>
          <p:nvPr>
            <p:ph type="sldNum" sz="quarter" idx="12"/>
          </p:nvPr>
        </p:nvSpPr>
        <p:spPr/>
        <p:txBody>
          <a:bodyPr/>
          <a:lstStyle/>
          <a:p>
            <a:fld id="{E8D04980-2F42-4D77-B5A0-287A830B0A72}" type="slidenum">
              <a:rPr lang="es-CL" smtClean="0"/>
              <a:t>‹Nº›</a:t>
            </a:fld>
            <a:endParaRPr lang="es-CL"/>
          </a:p>
        </p:txBody>
      </p:sp>
    </p:spTree>
    <p:extLst>
      <p:ext uri="{BB962C8B-B14F-4D97-AF65-F5344CB8AC3E}">
        <p14:creationId xmlns:p14="http://schemas.microsoft.com/office/powerpoint/2010/main" val="1863752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CL"/>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5DB3FE-A762-4799-BD17-319C1A3A8E5B}" type="datetimeFigureOut">
              <a:rPr lang="es-CL" smtClean="0"/>
              <a:t>14-08-2020</a:t>
            </a:fld>
            <a:endParaRPr lang="es-CL"/>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L"/>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D04980-2F42-4D77-B5A0-287A830B0A72}" type="slidenum">
              <a:rPr lang="es-CL" smtClean="0"/>
              <a:t>‹Nº›</a:t>
            </a:fld>
            <a:endParaRPr lang="es-CL"/>
          </a:p>
        </p:txBody>
      </p:sp>
    </p:spTree>
    <p:extLst>
      <p:ext uri="{BB962C8B-B14F-4D97-AF65-F5344CB8AC3E}">
        <p14:creationId xmlns:p14="http://schemas.microsoft.com/office/powerpoint/2010/main" val="34469646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476672"/>
            <a:ext cx="7772400" cy="1470025"/>
          </a:xfrm>
        </p:spPr>
        <p:txBody>
          <a:bodyPr/>
          <a:lstStyle/>
          <a:p>
            <a:r>
              <a:rPr lang="es-CL" b="1" dirty="0" smtClean="0">
                <a:solidFill>
                  <a:schemeClr val="bg1"/>
                </a:solidFill>
              </a:rPr>
              <a:t>Ingeniería y Gestión de Requerimiento</a:t>
            </a:r>
            <a:endParaRPr lang="es-CL" b="1" dirty="0">
              <a:solidFill>
                <a:schemeClr val="bg1"/>
              </a:solidFill>
            </a:endParaRPr>
          </a:p>
        </p:txBody>
      </p:sp>
      <p:sp>
        <p:nvSpPr>
          <p:cNvPr id="3" name="2 Subtítulo"/>
          <p:cNvSpPr>
            <a:spLocks noGrp="1"/>
          </p:cNvSpPr>
          <p:nvPr>
            <p:ph type="subTitle" idx="1"/>
          </p:nvPr>
        </p:nvSpPr>
        <p:spPr>
          <a:xfrm>
            <a:off x="1371600" y="3933056"/>
            <a:ext cx="6400800" cy="1054968"/>
          </a:xfrm>
        </p:spPr>
        <p:txBody>
          <a:bodyPr>
            <a:normAutofit/>
          </a:bodyPr>
          <a:lstStyle/>
          <a:p>
            <a:r>
              <a:rPr lang="es-CL" sz="1800" dirty="0" smtClean="0">
                <a:solidFill>
                  <a:schemeClr val="bg1"/>
                </a:solidFill>
              </a:rPr>
              <a:t>Profesor :</a:t>
            </a:r>
            <a:r>
              <a:rPr lang="es-CL" sz="1800" dirty="0">
                <a:solidFill>
                  <a:schemeClr val="bg1"/>
                </a:solidFill>
              </a:rPr>
              <a:t> </a:t>
            </a:r>
            <a:r>
              <a:rPr lang="es-CL" sz="1800" dirty="0" smtClean="0">
                <a:solidFill>
                  <a:schemeClr val="bg1"/>
                </a:solidFill>
              </a:rPr>
              <a:t>Pedro </a:t>
            </a:r>
            <a:r>
              <a:rPr lang="es-CL" sz="1800" dirty="0" err="1" smtClean="0">
                <a:solidFill>
                  <a:schemeClr val="bg1"/>
                </a:solidFill>
              </a:rPr>
              <a:t>G@ete</a:t>
            </a:r>
            <a:endParaRPr lang="es-CL" sz="1800" dirty="0" smtClean="0">
              <a:solidFill>
                <a:schemeClr val="bg1"/>
              </a:solidFill>
            </a:endParaRPr>
          </a:p>
          <a:p>
            <a:r>
              <a:rPr lang="es-CL" sz="1800" dirty="0" smtClean="0">
                <a:solidFill>
                  <a:schemeClr val="bg1"/>
                </a:solidFill>
              </a:rPr>
              <a:t>Mail : pedro.gaete@incapmail.cl</a:t>
            </a:r>
            <a:endParaRPr lang="es-CL" sz="1800" dirty="0">
              <a:solidFill>
                <a:schemeClr val="bg1"/>
              </a:solidFill>
            </a:endParaRPr>
          </a:p>
          <a:p>
            <a:r>
              <a:rPr lang="es-CL" sz="1800" dirty="0" smtClean="0">
                <a:solidFill>
                  <a:schemeClr val="bg1"/>
                </a:solidFill>
              </a:rPr>
              <a:t>Otoño 2015</a:t>
            </a:r>
          </a:p>
        </p:txBody>
      </p:sp>
      <p:sp>
        <p:nvSpPr>
          <p:cNvPr id="4" name="CuadroTexto 3"/>
          <p:cNvSpPr txBox="1"/>
          <p:nvPr/>
        </p:nvSpPr>
        <p:spPr>
          <a:xfrm>
            <a:off x="1638633" y="2677145"/>
            <a:ext cx="5866734" cy="461665"/>
          </a:xfrm>
          <a:prstGeom prst="rect">
            <a:avLst/>
          </a:prstGeom>
          <a:noFill/>
        </p:spPr>
        <p:txBody>
          <a:bodyPr wrap="none" rtlCol="0">
            <a:spAutoFit/>
          </a:bodyPr>
          <a:lstStyle/>
          <a:p>
            <a:r>
              <a:rPr lang="es-ES" sz="2400" b="1" dirty="0" smtClean="0">
                <a:solidFill>
                  <a:schemeClr val="bg1"/>
                </a:solidFill>
              </a:rPr>
              <a:t>Semana 3 : Requerimientos y su importancia</a:t>
            </a:r>
            <a:endParaRPr lang="es-ES" sz="2400" b="1" dirty="0">
              <a:solidFill>
                <a:schemeClr val="bg1"/>
              </a:solidFill>
            </a:endParaRPr>
          </a:p>
        </p:txBody>
      </p:sp>
    </p:spTree>
    <p:extLst>
      <p:ext uri="{BB962C8B-B14F-4D97-AF65-F5344CB8AC3E}">
        <p14:creationId xmlns:p14="http://schemas.microsoft.com/office/powerpoint/2010/main" val="20174582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pSp>
        <p:nvGrpSpPr>
          <p:cNvPr id="8" name="Grupo 7"/>
          <p:cNvGrpSpPr/>
          <p:nvPr/>
        </p:nvGrpSpPr>
        <p:grpSpPr>
          <a:xfrm>
            <a:off x="-28136" y="0"/>
            <a:ext cx="9252520" cy="1296144"/>
            <a:chOff x="-7624" y="-11863"/>
            <a:chExt cx="9151624" cy="1208615"/>
          </a:xfrm>
        </p:grpSpPr>
        <p:pic>
          <p:nvPicPr>
            <p:cNvPr id="9" name="Picture 3"/>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7624" y="-11863"/>
              <a:ext cx="9151624" cy="1208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34582" y="14068"/>
              <a:ext cx="3513572" cy="966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 name="1 Título"/>
          <p:cNvSpPr>
            <a:spLocks noGrp="1"/>
          </p:cNvSpPr>
          <p:nvPr>
            <p:ph type="title"/>
          </p:nvPr>
        </p:nvSpPr>
        <p:spPr>
          <a:xfrm>
            <a:off x="14534" y="37310"/>
            <a:ext cx="9129465" cy="1027165"/>
          </a:xfrm>
        </p:spPr>
        <p:txBody>
          <a:bodyPr>
            <a:normAutofit/>
          </a:bodyPr>
          <a:lstStyle/>
          <a:p>
            <a:pPr algn="l"/>
            <a:r>
              <a:rPr lang="es-ES" sz="3600" b="1" dirty="0">
                <a:solidFill>
                  <a:schemeClr val="bg1"/>
                </a:solidFill>
              </a:rPr>
              <a:t> </a:t>
            </a:r>
            <a:r>
              <a:rPr lang="es-ES" sz="3600" b="1" dirty="0" smtClean="0">
                <a:solidFill>
                  <a:schemeClr val="bg1"/>
                </a:solidFill>
              </a:rPr>
              <a:t>   Tipo de Requerimientos</a:t>
            </a:r>
            <a:endParaRPr lang="es-CL" sz="3600" b="1" dirty="0">
              <a:solidFill>
                <a:schemeClr val="bg1"/>
              </a:solidFill>
              <a:latin typeface="Cambria" panose="02040503050406030204" pitchFamily="18" charset="0"/>
            </a:endParaRPr>
          </a:p>
        </p:txBody>
      </p:sp>
      <p:sp>
        <p:nvSpPr>
          <p:cNvPr id="5" name="Marcador de contenido 4"/>
          <p:cNvSpPr>
            <a:spLocks noGrp="1"/>
          </p:cNvSpPr>
          <p:nvPr>
            <p:ph idx="1"/>
          </p:nvPr>
        </p:nvSpPr>
        <p:spPr>
          <a:xfrm>
            <a:off x="251520" y="1600200"/>
            <a:ext cx="8435280" cy="4525963"/>
          </a:xfrm>
        </p:spPr>
        <p:txBody>
          <a:bodyPr>
            <a:normAutofit/>
          </a:bodyPr>
          <a:lstStyle/>
          <a:p>
            <a:pPr marL="0" indent="0">
              <a:buNone/>
            </a:pPr>
            <a:r>
              <a:rPr lang="es-ES" sz="2400" dirty="0" smtClean="0"/>
              <a:t>Un </a:t>
            </a:r>
            <a:r>
              <a:rPr lang="es-ES" sz="2400" dirty="0"/>
              <a:t>requerimiento es una condición o capacidad </a:t>
            </a:r>
            <a:r>
              <a:rPr lang="es-ES" sz="2400" dirty="0" smtClean="0"/>
              <a:t>que un </a:t>
            </a:r>
            <a:r>
              <a:rPr lang="es-ES" sz="2400" dirty="0"/>
              <a:t>sistema debe </a:t>
            </a:r>
            <a:r>
              <a:rPr lang="es-ES" sz="2400" dirty="0" smtClean="0"/>
              <a:t>cumplir y existen varios tipos de requerimientos los cuales son:</a:t>
            </a:r>
          </a:p>
          <a:p>
            <a:pPr marL="0" indent="0">
              <a:buNone/>
            </a:pPr>
            <a:endParaRPr lang="es-ES" sz="1200" dirty="0"/>
          </a:p>
          <a:p>
            <a:pPr marL="1800225" indent="-547688">
              <a:buFont typeface="Wingdings" panose="05000000000000000000" pitchFamily="2" charset="2"/>
              <a:buChar char="Ø"/>
            </a:pPr>
            <a:r>
              <a:rPr lang="es-ES" sz="2400" dirty="0" smtClean="0"/>
              <a:t>Requerimiento de Usuario.</a:t>
            </a:r>
          </a:p>
          <a:p>
            <a:pPr marL="1800225" indent="-547688">
              <a:buFont typeface="Wingdings" panose="05000000000000000000" pitchFamily="2" charset="2"/>
              <a:buChar char="Ø"/>
            </a:pPr>
            <a:r>
              <a:rPr lang="es-ES" sz="2400" dirty="0" smtClean="0"/>
              <a:t>Requerimiento de Dominio.</a:t>
            </a:r>
          </a:p>
          <a:p>
            <a:pPr marL="1800225" indent="-547688">
              <a:buFont typeface="Wingdings" panose="05000000000000000000" pitchFamily="2" charset="2"/>
              <a:buChar char="Ø"/>
            </a:pPr>
            <a:r>
              <a:rPr lang="es-ES" sz="2400" dirty="0" smtClean="0"/>
              <a:t>Requerimiento de Sistema.</a:t>
            </a:r>
          </a:p>
          <a:p>
            <a:pPr marL="1800225" indent="-547688">
              <a:buFont typeface="Wingdings" panose="05000000000000000000" pitchFamily="2" charset="2"/>
              <a:buChar char="Ø"/>
            </a:pPr>
            <a:r>
              <a:rPr lang="es-ES" sz="2400" dirty="0" smtClean="0"/>
              <a:t>Requerimiento No Funcional.</a:t>
            </a:r>
          </a:p>
          <a:p>
            <a:pPr marL="1800225" indent="-547688">
              <a:buFont typeface="Wingdings" panose="05000000000000000000" pitchFamily="2" charset="2"/>
              <a:buChar char="Ø"/>
            </a:pPr>
            <a:r>
              <a:rPr lang="es-ES" sz="2400" dirty="0" smtClean="0"/>
              <a:t>Requerimiento Funcional.</a:t>
            </a:r>
            <a:endParaRPr lang="es-ES" sz="2400" dirty="0"/>
          </a:p>
          <a:p>
            <a:endParaRPr lang="es-ES" dirty="0"/>
          </a:p>
        </p:txBody>
      </p:sp>
    </p:spTree>
    <p:extLst>
      <p:ext uri="{BB962C8B-B14F-4D97-AF65-F5344CB8AC3E}">
        <p14:creationId xmlns:p14="http://schemas.microsoft.com/office/powerpoint/2010/main" val="32608522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pSp>
        <p:nvGrpSpPr>
          <p:cNvPr id="8" name="Grupo 7"/>
          <p:cNvGrpSpPr/>
          <p:nvPr/>
        </p:nvGrpSpPr>
        <p:grpSpPr>
          <a:xfrm>
            <a:off x="-28136" y="0"/>
            <a:ext cx="9252520" cy="1296144"/>
            <a:chOff x="-7624" y="-11863"/>
            <a:chExt cx="9151624" cy="1208615"/>
          </a:xfrm>
        </p:grpSpPr>
        <p:pic>
          <p:nvPicPr>
            <p:cNvPr id="9" name="Picture 3"/>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7624" y="-11863"/>
              <a:ext cx="9151624" cy="1208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34582" y="14068"/>
              <a:ext cx="3513572" cy="966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 name="1 Título"/>
          <p:cNvSpPr>
            <a:spLocks noGrp="1"/>
          </p:cNvSpPr>
          <p:nvPr>
            <p:ph type="title"/>
          </p:nvPr>
        </p:nvSpPr>
        <p:spPr>
          <a:xfrm>
            <a:off x="14534" y="37310"/>
            <a:ext cx="9129465" cy="1027165"/>
          </a:xfrm>
        </p:spPr>
        <p:txBody>
          <a:bodyPr>
            <a:normAutofit/>
          </a:bodyPr>
          <a:lstStyle/>
          <a:p>
            <a:pPr algn="l"/>
            <a:r>
              <a:rPr lang="es-ES" sz="3600" b="1" dirty="0">
                <a:solidFill>
                  <a:schemeClr val="bg1"/>
                </a:solidFill>
              </a:rPr>
              <a:t>   Requerimientos </a:t>
            </a:r>
            <a:r>
              <a:rPr lang="es-ES" sz="3600" b="1" dirty="0" smtClean="0">
                <a:solidFill>
                  <a:schemeClr val="bg1"/>
                </a:solidFill>
              </a:rPr>
              <a:t>de Usuario</a:t>
            </a:r>
            <a:endParaRPr lang="es-CL" sz="3600" b="1" dirty="0">
              <a:solidFill>
                <a:schemeClr val="bg1"/>
              </a:solidFill>
              <a:latin typeface="Cambria" panose="02040503050406030204" pitchFamily="18" charset="0"/>
            </a:endParaRPr>
          </a:p>
        </p:txBody>
      </p:sp>
      <p:sp>
        <p:nvSpPr>
          <p:cNvPr id="5" name="Marcador de contenido 4"/>
          <p:cNvSpPr>
            <a:spLocks noGrp="1"/>
          </p:cNvSpPr>
          <p:nvPr>
            <p:ph idx="1"/>
          </p:nvPr>
        </p:nvSpPr>
        <p:spPr>
          <a:xfrm>
            <a:off x="323528" y="1296144"/>
            <a:ext cx="8229600" cy="4525963"/>
          </a:xfrm>
        </p:spPr>
        <p:txBody>
          <a:bodyPr>
            <a:normAutofit/>
          </a:bodyPr>
          <a:lstStyle/>
          <a:p>
            <a:pPr algn="just"/>
            <a:r>
              <a:rPr lang="es-ES" sz="2400" dirty="0"/>
              <a:t>Declaraciones en lenguaje natural y en diagramas de los servicios que se espera que el sistema provea y de las restricciones bajo las cuales debe operar. </a:t>
            </a:r>
          </a:p>
          <a:p>
            <a:pPr algn="just"/>
            <a:endParaRPr lang="es-ES" sz="2400" dirty="0"/>
          </a:p>
          <a:p>
            <a:pPr algn="just"/>
            <a:r>
              <a:rPr lang="es-ES" sz="2400" dirty="0"/>
              <a:t>Describen los requerimientos funcionales y no funcionales de tal forma que sean comprensibles por los usuarios del sistema que no posean un conocimiento técnico detallado. Únicamente especifican el comportamiento externo del sistema y evitan, tanto como sea posible, las características de diseño del sistema</a:t>
            </a:r>
            <a:r>
              <a:rPr lang="es-ES" sz="2400" dirty="0">
                <a:solidFill>
                  <a:srgbClr val="FF0000"/>
                </a:solidFill>
              </a:rPr>
              <a:t>. </a:t>
            </a:r>
            <a:endParaRPr lang="es-ES" sz="2400" dirty="0">
              <a:solidFill>
                <a:srgbClr val="00B050"/>
              </a:solidFill>
            </a:endParaRPr>
          </a:p>
          <a:p>
            <a:endParaRPr lang="es-ES" dirty="0"/>
          </a:p>
        </p:txBody>
      </p:sp>
    </p:spTree>
    <p:extLst>
      <p:ext uri="{BB962C8B-B14F-4D97-AF65-F5344CB8AC3E}">
        <p14:creationId xmlns:p14="http://schemas.microsoft.com/office/powerpoint/2010/main" val="39341322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pSp>
        <p:nvGrpSpPr>
          <p:cNvPr id="8" name="Grupo 7"/>
          <p:cNvGrpSpPr/>
          <p:nvPr/>
        </p:nvGrpSpPr>
        <p:grpSpPr>
          <a:xfrm>
            <a:off x="-28136" y="0"/>
            <a:ext cx="9252520" cy="1296144"/>
            <a:chOff x="-7624" y="-11863"/>
            <a:chExt cx="9151624" cy="1208615"/>
          </a:xfrm>
        </p:grpSpPr>
        <p:pic>
          <p:nvPicPr>
            <p:cNvPr id="9" name="Picture 3"/>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7624" y="-11863"/>
              <a:ext cx="9151624" cy="1208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34582" y="14068"/>
              <a:ext cx="3513572" cy="966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 name="1 Título"/>
          <p:cNvSpPr>
            <a:spLocks noGrp="1"/>
          </p:cNvSpPr>
          <p:nvPr>
            <p:ph type="title"/>
          </p:nvPr>
        </p:nvSpPr>
        <p:spPr>
          <a:xfrm>
            <a:off x="14534" y="37310"/>
            <a:ext cx="9129465" cy="1027165"/>
          </a:xfrm>
        </p:spPr>
        <p:txBody>
          <a:bodyPr>
            <a:normAutofit/>
          </a:bodyPr>
          <a:lstStyle/>
          <a:p>
            <a:pPr algn="l"/>
            <a:r>
              <a:rPr lang="es-ES" sz="3600" b="1" dirty="0">
                <a:solidFill>
                  <a:schemeClr val="bg1"/>
                </a:solidFill>
              </a:rPr>
              <a:t>   Requerimientos </a:t>
            </a:r>
            <a:r>
              <a:rPr lang="es-ES" sz="3600" b="1" dirty="0" smtClean="0">
                <a:solidFill>
                  <a:schemeClr val="bg1"/>
                </a:solidFill>
              </a:rPr>
              <a:t>de Usuario</a:t>
            </a:r>
            <a:endParaRPr lang="es-CL" sz="3600" b="1" dirty="0">
              <a:solidFill>
                <a:schemeClr val="bg1"/>
              </a:solidFill>
              <a:latin typeface="Cambria" panose="02040503050406030204" pitchFamily="18" charset="0"/>
            </a:endParaRPr>
          </a:p>
        </p:txBody>
      </p:sp>
      <p:sp>
        <p:nvSpPr>
          <p:cNvPr id="3" name="Marcador de contenido 2"/>
          <p:cNvSpPr>
            <a:spLocks noGrp="1"/>
          </p:cNvSpPr>
          <p:nvPr>
            <p:ph idx="1"/>
          </p:nvPr>
        </p:nvSpPr>
        <p:spPr>
          <a:xfrm>
            <a:off x="251520" y="1344469"/>
            <a:ext cx="3970784" cy="5180875"/>
          </a:xfrm>
        </p:spPr>
        <p:txBody>
          <a:bodyPr>
            <a:normAutofit/>
          </a:bodyPr>
          <a:lstStyle/>
          <a:p>
            <a:pPr algn="just"/>
            <a:r>
              <a:rPr lang="es-ES" sz="2000" dirty="0" smtClean="0"/>
              <a:t>Inventar un formato estándar y asegurar que todos los requerimientos de adhieran al formato.</a:t>
            </a:r>
          </a:p>
          <a:p>
            <a:pPr algn="just"/>
            <a:endParaRPr lang="es-ES" sz="2000" dirty="0" smtClean="0"/>
          </a:p>
          <a:p>
            <a:pPr algn="just"/>
            <a:r>
              <a:rPr lang="es-ES" sz="2000" dirty="0" smtClean="0"/>
              <a:t>Utilizar lenguaje de forma consistente. Diferenciar entre requerimientos obligatorios y requerimientos deseables.</a:t>
            </a:r>
          </a:p>
          <a:p>
            <a:pPr algn="just"/>
            <a:endParaRPr lang="es-ES" sz="2000" dirty="0" smtClean="0"/>
          </a:p>
          <a:p>
            <a:pPr algn="just"/>
            <a:r>
              <a:rPr lang="es-ES" sz="2000" dirty="0" smtClean="0"/>
              <a:t>Resaltar el texto (con negrita, cursiva, color, </a:t>
            </a:r>
            <a:r>
              <a:rPr lang="es-ES" sz="2000" dirty="0" err="1" smtClean="0"/>
              <a:t>etc</a:t>
            </a:r>
            <a:r>
              <a:rPr lang="es-ES" sz="2000" dirty="0" smtClean="0"/>
              <a:t>) para distinguir las partes clave.</a:t>
            </a:r>
          </a:p>
          <a:p>
            <a:pPr algn="just"/>
            <a:endParaRPr lang="es-ES" sz="2000" dirty="0" smtClean="0"/>
          </a:p>
          <a:p>
            <a:pPr algn="just"/>
            <a:r>
              <a:rPr lang="es-ES" sz="2000" dirty="0" smtClean="0"/>
              <a:t>Evitar el uso de jerga informática.</a:t>
            </a:r>
            <a:endParaRPr lang="es-ES" sz="2000" dirty="0"/>
          </a:p>
        </p:txBody>
      </p:sp>
      <p:pic>
        <p:nvPicPr>
          <p:cNvPr id="2050" name="Picture 2" descr="http://krmencds.files.wordpress.com/2012/06/images.jpg?w=5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9266" y="2060848"/>
            <a:ext cx="4070028" cy="3391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42869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pSp>
        <p:nvGrpSpPr>
          <p:cNvPr id="8" name="Grupo 7"/>
          <p:cNvGrpSpPr/>
          <p:nvPr/>
        </p:nvGrpSpPr>
        <p:grpSpPr>
          <a:xfrm>
            <a:off x="-28136" y="0"/>
            <a:ext cx="9252520" cy="1296144"/>
            <a:chOff x="-7624" y="-11863"/>
            <a:chExt cx="9151624" cy="1208615"/>
          </a:xfrm>
        </p:grpSpPr>
        <p:pic>
          <p:nvPicPr>
            <p:cNvPr id="9" name="Picture 3"/>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7624" y="-11863"/>
              <a:ext cx="9151624" cy="1208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34582" y="14068"/>
              <a:ext cx="3513572" cy="966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 name="1 Título"/>
          <p:cNvSpPr>
            <a:spLocks noGrp="1"/>
          </p:cNvSpPr>
          <p:nvPr>
            <p:ph type="title"/>
          </p:nvPr>
        </p:nvSpPr>
        <p:spPr>
          <a:xfrm>
            <a:off x="14534" y="37310"/>
            <a:ext cx="9129465" cy="1027165"/>
          </a:xfrm>
        </p:spPr>
        <p:txBody>
          <a:bodyPr>
            <a:normAutofit/>
          </a:bodyPr>
          <a:lstStyle/>
          <a:p>
            <a:pPr algn="l"/>
            <a:r>
              <a:rPr lang="es-ES" sz="3600" b="1" dirty="0">
                <a:solidFill>
                  <a:schemeClr val="bg1"/>
                </a:solidFill>
              </a:rPr>
              <a:t>   Requerimientos </a:t>
            </a:r>
            <a:r>
              <a:rPr lang="es-ES" sz="3600" b="1" dirty="0" smtClean="0">
                <a:solidFill>
                  <a:schemeClr val="bg1"/>
                </a:solidFill>
              </a:rPr>
              <a:t>de Dominio</a:t>
            </a:r>
            <a:endParaRPr lang="es-CL" sz="3600" b="1" dirty="0">
              <a:solidFill>
                <a:schemeClr val="bg1"/>
              </a:solidFill>
              <a:latin typeface="Cambria" panose="02040503050406030204" pitchFamily="18" charset="0"/>
            </a:endParaRPr>
          </a:p>
        </p:txBody>
      </p:sp>
      <p:sp>
        <p:nvSpPr>
          <p:cNvPr id="3" name="Marcador de contenido 2"/>
          <p:cNvSpPr>
            <a:spLocks noGrp="1"/>
          </p:cNvSpPr>
          <p:nvPr>
            <p:ph idx="1"/>
          </p:nvPr>
        </p:nvSpPr>
        <p:spPr>
          <a:xfrm>
            <a:off x="294790" y="1296144"/>
            <a:ext cx="8568952" cy="5331994"/>
          </a:xfrm>
        </p:spPr>
        <p:txBody>
          <a:bodyPr>
            <a:noAutofit/>
          </a:bodyPr>
          <a:lstStyle/>
          <a:p>
            <a:pPr algn="just"/>
            <a:r>
              <a:rPr lang="es-ES" sz="2200" dirty="0"/>
              <a:t>Son requerimientos que provienen del dominio de aplicación del sistema y que reflejan las características de ese dominio. Éstos pueden ser funcionales o no funcionales. </a:t>
            </a:r>
            <a:endParaRPr lang="es-ES" sz="2200" dirty="0" smtClean="0"/>
          </a:p>
          <a:p>
            <a:pPr algn="just"/>
            <a:endParaRPr lang="es-ES" sz="1800" dirty="0"/>
          </a:p>
          <a:p>
            <a:pPr algn="just"/>
            <a:r>
              <a:rPr lang="es-ES" sz="2200" dirty="0"/>
              <a:t>Se derivan del dominio del sistema más que de las necesidades especificas de los usuarios. Pueden ser requerimientos funcionales nuevos, restringir los existentes o establecer cómo se deben ejecutar cálculos particulares</a:t>
            </a:r>
            <a:r>
              <a:rPr lang="es-ES" sz="2200" dirty="0" smtClean="0"/>
              <a:t>.</a:t>
            </a:r>
            <a:endParaRPr lang="es-ES" sz="2200" dirty="0">
              <a:solidFill>
                <a:srgbClr val="FF0000"/>
              </a:solidFill>
            </a:endParaRPr>
          </a:p>
          <a:p>
            <a:pPr algn="just"/>
            <a:endParaRPr lang="es-ES" sz="1600" dirty="0" smtClean="0">
              <a:solidFill>
                <a:srgbClr val="FF0000"/>
              </a:solidFill>
            </a:endParaRPr>
          </a:p>
          <a:p>
            <a:pPr marL="0" indent="0" algn="just">
              <a:buNone/>
            </a:pPr>
            <a:r>
              <a:rPr lang="es-ES" sz="2200" dirty="0"/>
              <a:t>Los requerimientos del dominio son importantes debido a que a menudo reflejan los fundamentos del dominio de aplicación. Si estos requerimientos no se satisfacen, es imposible hacer que el sistema trabaje de forma satisfactoria. </a:t>
            </a:r>
            <a:r>
              <a:rPr lang="es-ES" sz="2200" i="1" dirty="0"/>
              <a:t>Ejemplo en un Sistema de Biblioteca, este deberá proveer visores para que el usuario lea documentos en el almacén de </a:t>
            </a:r>
            <a:r>
              <a:rPr lang="es-ES" sz="2200" i="1" dirty="0" smtClean="0"/>
              <a:t>documentos. </a:t>
            </a:r>
            <a:endParaRPr lang="es-ES" sz="2200" i="1" dirty="0"/>
          </a:p>
        </p:txBody>
      </p:sp>
    </p:spTree>
    <p:extLst>
      <p:ext uri="{BB962C8B-B14F-4D97-AF65-F5344CB8AC3E}">
        <p14:creationId xmlns:p14="http://schemas.microsoft.com/office/powerpoint/2010/main" val="7267775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pSp>
        <p:nvGrpSpPr>
          <p:cNvPr id="8" name="Grupo 7"/>
          <p:cNvGrpSpPr/>
          <p:nvPr/>
        </p:nvGrpSpPr>
        <p:grpSpPr>
          <a:xfrm>
            <a:off x="-28136" y="0"/>
            <a:ext cx="9252520" cy="1296144"/>
            <a:chOff x="-7624" y="-11863"/>
            <a:chExt cx="9151624" cy="1208615"/>
          </a:xfrm>
        </p:grpSpPr>
        <p:pic>
          <p:nvPicPr>
            <p:cNvPr id="9" name="Picture 3"/>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7624" y="-11863"/>
              <a:ext cx="9151624" cy="1208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34582" y="14068"/>
              <a:ext cx="3513572" cy="966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 name="1 Título"/>
          <p:cNvSpPr>
            <a:spLocks noGrp="1"/>
          </p:cNvSpPr>
          <p:nvPr>
            <p:ph type="title"/>
          </p:nvPr>
        </p:nvSpPr>
        <p:spPr>
          <a:xfrm>
            <a:off x="14534" y="37310"/>
            <a:ext cx="9129465" cy="1027165"/>
          </a:xfrm>
        </p:spPr>
        <p:txBody>
          <a:bodyPr>
            <a:normAutofit/>
          </a:bodyPr>
          <a:lstStyle/>
          <a:p>
            <a:pPr algn="l"/>
            <a:r>
              <a:rPr lang="es-ES" sz="3600" b="1" dirty="0">
                <a:solidFill>
                  <a:schemeClr val="bg1"/>
                </a:solidFill>
              </a:rPr>
              <a:t>   Requerimientos </a:t>
            </a:r>
            <a:r>
              <a:rPr lang="es-ES" sz="3600" b="1" dirty="0" smtClean="0">
                <a:solidFill>
                  <a:schemeClr val="bg1"/>
                </a:solidFill>
              </a:rPr>
              <a:t>de Sistema</a:t>
            </a:r>
            <a:endParaRPr lang="es-CL" sz="3600" b="1" dirty="0">
              <a:solidFill>
                <a:schemeClr val="bg1"/>
              </a:solidFill>
              <a:latin typeface="Cambria" panose="02040503050406030204" pitchFamily="18" charset="0"/>
            </a:endParaRPr>
          </a:p>
        </p:txBody>
      </p:sp>
      <p:sp>
        <p:nvSpPr>
          <p:cNvPr id="3" name="Marcador de contenido 2"/>
          <p:cNvSpPr>
            <a:spLocks noGrp="1"/>
          </p:cNvSpPr>
          <p:nvPr>
            <p:ph idx="1"/>
          </p:nvPr>
        </p:nvSpPr>
        <p:spPr>
          <a:xfrm>
            <a:off x="251520" y="1344469"/>
            <a:ext cx="8352928" cy="5180875"/>
          </a:xfrm>
        </p:spPr>
        <p:txBody>
          <a:bodyPr>
            <a:noAutofit/>
          </a:bodyPr>
          <a:lstStyle/>
          <a:p>
            <a:pPr algn="just"/>
            <a:r>
              <a:rPr lang="es-ES" sz="2200" dirty="0"/>
              <a:t>Establecen con detalle los servicios y restricciones del sistema. El documento de requerimientos del sistema, algunas veces denominado especificación funcional, debe ser preciso. Éste sirve como un contrato entre el comprador del sistema y el desarrollador del software. </a:t>
            </a:r>
            <a:endParaRPr lang="es-ES" sz="2200" dirty="0" smtClean="0"/>
          </a:p>
          <a:p>
            <a:pPr algn="just"/>
            <a:endParaRPr lang="es-ES" sz="2200" dirty="0"/>
          </a:p>
          <a:p>
            <a:pPr algn="just"/>
            <a:r>
              <a:rPr lang="es-ES" sz="2200" dirty="0"/>
              <a:t>Son descripciones más detalladas de los requerimientos del usuario. Sirven como base para definir el contrato de la especificación del sistema y, por lo tanto, debe ser una especificación completa y consistente del sistema. Son utilizados por los ingenieros de software como el punto de partida para el diseño del sistema. </a:t>
            </a:r>
            <a:endParaRPr lang="es-ES" sz="2200" dirty="0" smtClean="0"/>
          </a:p>
          <a:p>
            <a:pPr algn="just"/>
            <a:endParaRPr lang="es-ES" sz="2200" dirty="0"/>
          </a:p>
          <a:p>
            <a:pPr algn="just"/>
            <a:r>
              <a:rPr lang="es-ES" sz="2200" dirty="0"/>
              <a:t>La especificación de requerimientos del sistema incluye diferentes modelos del sistema como el de objetos o el de flujo de datos. </a:t>
            </a:r>
          </a:p>
        </p:txBody>
      </p:sp>
    </p:spTree>
    <p:extLst>
      <p:ext uri="{BB962C8B-B14F-4D97-AF65-F5344CB8AC3E}">
        <p14:creationId xmlns:p14="http://schemas.microsoft.com/office/powerpoint/2010/main" val="19816718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pSp>
        <p:nvGrpSpPr>
          <p:cNvPr id="8" name="Grupo 7"/>
          <p:cNvGrpSpPr/>
          <p:nvPr/>
        </p:nvGrpSpPr>
        <p:grpSpPr>
          <a:xfrm>
            <a:off x="-28136" y="0"/>
            <a:ext cx="9252520" cy="1296144"/>
            <a:chOff x="-7624" y="-11863"/>
            <a:chExt cx="9151624" cy="1208615"/>
          </a:xfrm>
        </p:grpSpPr>
        <p:pic>
          <p:nvPicPr>
            <p:cNvPr id="9" name="Picture 3"/>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7624" y="-11863"/>
              <a:ext cx="9151624" cy="1208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34582" y="14068"/>
              <a:ext cx="3513572" cy="966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 name="1 Título"/>
          <p:cNvSpPr>
            <a:spLocks noGrp="1"/>
          </p:cNvSpPr>
          <p:nvPr>
            <p:ph type="title"/>
          </p:nvPr>
        </p:nvSpPr>
        <p:spPr>
          <a:xfrm>
            <a:off x="14534" y="37310"/>
            <a:ext cx="9129465" cy="1027165"/>
          </a:xfrm>
        </p:spPr>
        <p:txBody>
          <a:bodyPr>
            <a:normAutofit/>
          </a:bodyPr>
          <a:lstStyle/>
          <a:p>
            <a:pPr algn="l"/>
            <a:r>
              <a:rPr lang="es-ES" sz="3600" b="1" dirty="0">
                <a:solidFill>
                  <a:schemeClr val="bg1"/>
                </a:solidFill>
              </a:rPr>
              <a:t> </a:t>
            </a:r>
            <a:r>
              <a:rPr lang="es-ES" sz="3600" b="1" dirty="0" smtClean="0">
                <a:solidFill>
                  <a:schemeClr val="bg1"/>
                </a:solidFill>
              </a:rPr>
              <a:t>   Requerimientos Funcionales</a:t>
            </a:r>
            <a:endParaRPr lang="es-CL" sz="3600" b="1" dirty="0">
              <a:solidFill>
                <a:schemeClr val="bg1"/>
              </a:solidFill>
              <a:latin typeface="Cambria" panose="02040503050406030204" pitchFamily="18" charset="0"/>
            </a:endParaRPr>
          </a:p>
        </p:txBody>
      </p:sp>
      <p:sp>
        <p:nvSpPr>
          <p:cNvPr id="5" name="Marcador de contenido 4"/>
          <p:cNvSpPr>
            <a:spLocks noGrp="1"/>
          </p:cNvSpPr>
          <p:nvPr>
            <p:ph idx="1"/>
          </p:nvPr>
        </p:nvSpPr>
        <p:spPr/>
        <p:txBody>
          <a:bodyPr>
            <a:normAutofit/>
          </a:bodyPr>
          <a:lstStyle/>
          <a:p>
            <a:pPr algn="just">
              <a:buFont typeface="Wingdings" panose="05000000000000000000" pitchFamily="2" charset="2"/>
              <a:buChar char="§"/>
            </a:pPr>
            <a:r>
              <a:rPr lang="es-ES" sz="2200" dirty="0" smtClean="0"/>
              <a:t>Describen </a:t>
            </a:r>
            <a:r>
              <a:rPr lang="es-ES" sz="2200" dirty="0"/>
              <a:t>la funcionalidad o los servicios que </a:t>
            </a:r>
            <a:r>
              <a:rPr lang="es-ES" sz="2200" dirty="0" smtClean="0"/>
              <a:t>se espera proveerá </a:t>
            </a:r>
            <a:r>
              <a:rPr lang="es-ES" sz="2200" dirty="0"/>
              <a:t>el sistema</a:t>
            </a:r>
            <a:r>
              <a:rPr lang="es-ES" sz="2200" dirty="0" smtClean="0"/>
              <a:t>.</a:t>
            </a:r>
          </a:p>
          <a:p>
            <a:pPr algn="just">
              <a:buNone/>
            </a:pPr>
            <a:endParaRPr lang="es-ES" sz="2200" dirty="0"/>
          </a:p>
          <a:p>
            <a:pPr algn="just">
              <a:buNone/>
            </a:pPr>
            <a:r>
              <a:rPr lang="es-ES" sz="2200" dirty="0" smtClean="0"/>
              <a:t>•   Estos </a:t>
            </a:r>
            <a:r>
              <a:rPr lang="es-ES" sz="2200" dirty="0"/>
              <a:t>dependen del tipo de software y </a:t>
            </a:r>
            <a:r>
              <a:rPr lang="es-ES" sz="2200" dirty="0" smtClean="0"/>
              <a:t>del sistema </a:t>
            </a:r>
            <a:r>
              <a:rPr lang="es-ES" sz="2200" dirty="0"/>
              <a:t>que se desarrolle y de los </a:t>
            </a:r>
            <a:r>
              <a:rPr lang="es-ES" sz="2200" dirty="0" smtClean="0"/>
              <a:t>posibles usuarios </a:t>
            </a:r>
            <a:r>
              <a:rPr lang="es-ES" sz="2200" dirty="0"/>
              <a:t>del software</a:t>
            </a:r>
            <a:r>
              <a:rPr lang="es-ES" sz="2200" dirty="0" smtClean="0"/>
              <a:t>.</a:t>
            </a:r>
          </a:p>
          <a:p>
            <a:pPr algn="just">
              <a:buNone/>
            </a:pPr>
            <a:endParaRPr lang="es-ES" sz="2200" dirty="0"/>
          </a:p>
          <a:p>
            <a:pPr algn="just">
              <a:buNone/>
            </a:pPr>
            <a:r>
              <a:rPr lang="es-ES" sz="2200" dirty="0" smtClean="0"/>
              <a:t>• Cuando </a:t>
            </a:r>
            <a:r>
              <a:rPr lang="es-ES" sz="2200" dirty="0"/>
              <a:t>se expresan como requerimientos </a:t>
            </a:r>
            <a:r>
              <a:rPr lang="es-ES" sz="2200" dirty="0" smtClean="0"/>
              <a:t>del usuario</a:t>
            </a:r>
            <a:r>
              <a:rPr lang="es-ES" sz="2200" dirty="0"/>
              <a:t>, habitualmente se describen de </a:t>
            </a:r>
            <a:r>
              <a:rPr lang="es-ES" sz="2200" dirty="0" smtClean="0"/>
              <a:t>forma general </a:t>
            </a:r>
            <a:r>
              <a:rPr lang="es-ES" sz="2200" dirty="0"/>
              <a:t>mientras que los </a:t>
            </a:r>
            <a:r>
              <a:rPr lang="es-ES" sz="2200" dirty="0" smtClean="0"/>
              <a:t>requerimientos funcionales </a:t>
            </a:r>
            <a:r>
              <a:rPr lang="es-ES" sz="2200" dirty="0"/>
              <a:t>del sistema </a:t>
            </a:r>
            <a:r>
              <a:rPr lang="es-ES" sz="2200" dirty="0" smtClean="0"/>
              <a:t>describen </a:t>
            </a:r>
            <a:r>
              <a:rPr lang="es-ES" sz="2200" dirty="0"/>
              <a:t>con detalle </a:t>
            </a:r>
            <a:r>
              <a:rPr lang="es-ES" sz="2200" dirty="0" smtClean="0"/>
              <a:t>la función </a:t>
            </a:r>
            <a:r>
              <a:rPr lang="es-ES" sz="2200" dirty="0"/>
              <a:t>de éste, sus entradas y salidas</a:t>
            </a:r>
            <a:r>
              <a:rPr lang="es-ES" sz="2200" dirty="0" smtClean="0"/>
              <a:t>, excepciones</a:t>
            </a:r>
            <a:r>
              <a:rPr lang="es-ES" sz="2200" dirty="0"/>
              <a:t>, </a:t>
            </a:r>
            <a:r>
              <a:rPr lang="es-ES" sz="2200" dirty="0" smtClean="0"/>
              <a:t>etc.</a:t>
            </a:r>
            <a:endParaRPr lang="es-ES" sz="2200" dirty="0"/>
          </a:p>
          <a:p>
            <a:endParaRPr lang="es-ES" dirty="0"/>
          </a:p>
        </p:txBody>
      </p:sp>
    </p:spTree>
    <p:extLst>
      <p:ext uri="{BB962C8B-B14F-4D97-AF65-F5344CB8AC3E}">
        <p14:creationId xmlns:p14="http://schemas.microsoft.com/office/powerpoint/2010/main" val="3880516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pSp>
        <p:nvGrpSpPr>
          <p:cNvPr id="8" name="Grupo 7"/>
          <p:cNvGrpSpPr/>
          <p:nvPr/>
        </p:nvGrpSpPr>
        <p:grpSpPr>
          <a:xfrm>
            <a:off x="-28136" y="0"/>
            <a:ext cx="9252520" cy="1296144"/>
            <a:chOff x="-7624" y="-11863"/>
            <a:chExt cx="9151624" cy="1208615"/>
          </a:xfrm>
        </p:grpSpPr>
        <p:pic>
          <p:nvPicPr>
            <p:cNvPr id="9" name="Picture 3"/>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7624" y="-11863"/>
              <a:ext cx="9151624" cy="1208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34582" y="14068"/>
              <a:ext cx="3513572" cy="966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 name="1 Título"/>
          <p:cNvSpPr>
            <a:spLocks noGrp="1"/>
          </p:cNvSpPr>
          <p:nvPr>
            <p:ph type="title"/>
          </p:nvPr>
        </p:nvSpPr>
        <p:spPr>
          <a:xfrm>
            <a:off x="14534" y="37310"/>
            <a:ext cx="9129465" cy="1027165"/>
          </a:xfrm>
        </p:spPr>
        <p:txBody>
          <a:bodyPr>
            <a:normAutofit/>
          </a:bodyPr>
          <a:lstStyle/>
          <a:p>
            <a:pPr algn="l"/>
            <a:r>
              <a:rPr lang="es-ES" sz="3600" b="1" dirty="0">
                <a:solidFill>
                  <a:schemeClr val="bg1"/>
                </a:solidFill>
              </a:rPr>
              <a:t> </a:t>
            </a:r>
            <a:r>
              <a:rPr lang="es-ES" sz="3600" b="1" dirty="0" smtClean="0">
                <a:solidFill>
                  <a:schemeClr val="bg1"/>
                </a:solidFill>
              </a:rPr>
              <a:t>   Requerimientos No Funcionales</a:t>
            </a:r>
            <a:endParaRPr lang="es-CL" sz="3600" b="1" dirty="0">
              <a:solidFill>
                <a:schemeClr val="bg1"/>
              </a:solidFill>
              <a:latin typeface="Cambria" panose="02040503050406030204" pitchFamily="18" charset="0"/>
            </a:endParaRPr>
          </a:p>
        </p:txBody>
      </p:sp>
      <p:sp>
        <p:nvSpPr>
          <p:cNvPr id="5" name="Marcador de contenido 4"/>
          <p:cNvSpPr>
            <a:spLocks noGrp="1"/>
          </p:cNvSpPr>
          <p:nvPr>
            <p:ph idx="1"/>
          </p:nvPr>
        </p:nvSpPr>
        <p:spPr/>
        <p:txBody>
          <a:bodyPr>
            <a:normAutofit/>
          </a:bodyPr>
          <a:lstStyle/>
          <a:p>
            <a:pPr marL="0" indent="0" algn="just">
              <a:buNone/>
            </a:pPr>
            <a:r>
              <a:rPr lang="es-ES" sz="2200" dirty="0"/>
              <a:t>Son aquellos requerimientos que no se </a:t>
            </a:r>
            <a:r>
              <a:rPr lang="es-ES" sz="2200" dirty="0" smtClean="0"/>
              <a:t>refieren directamente </a:t>
            </a:r>
            <a:r>
              <a:rPr lang="es-ES" sz="2200" dirty="0"/>
              <a:t>a las funciones específicas que entrega </a:t>
            </a:r>
            <a:r>
              <a:rPr lang="es-ES" sz="2200" dirty="0" smtClean="0"/>
              <a:t>el sistema</a:t>
            </a:r>
            <a:r>
              <a:rPr lang="es-ES" sz="2200" dirty="0"/>
              <a:t>, sino a las propiedades emergentes de </a:t>
            </a:r>
            <a:r>
              <a:rPr lang="es-ES" sz="2200" dirty="0" smtClean="0"/>
              <a:t>éste como </a:t>
            </a:r>
            <a:r>
              <a:rPr lang="es-ES" sz="2200" dirty="0"/>
              <a:t>la fiabilidad, la respuesta en el tiempo y </a:t>
            </a:r>
            <a:r>
              <a:rPr lang="es-ES" sz="2200" dirty="0" smtClean="0"/>
              <a:t>la capacidad </a:t>
            </a:r>
            <a:r>
              <a:rPr lang="es-ES" sz="2200" dirty="0"/>
              <a:t>de almacenamiento</a:t>
            </a:r>
            <a:r>
              <a:rPr lang="es-ES" sz="2200" dirty="0" smtClean="0"/>
              <a:t>.</a:t>
            </a:r>
          </a:p>
          <a:p>
            <a:pPr marL="0" indent="0" algn="just">
              <a:buNone/>
            </a:pPr>
            <a:endParaRPr lang="es-ES" sz="2200" dirty="0"/>
          </a:p>
          <a:p>
            <a:pPr marL="266700" indent="-266700" algn="just">
              <a:buNone/>
            </a:pPr>
            <a:r>
              <a:rPr lang="es-ES" sz="2200" dirty="0"/>
              <a:t>• De forma alternativa, definen las restricciones </a:t>
            </a:r>
            <a:r>
              <a:rPr lang="es-ES" sz="2200" dirty="0" smtClean="0"/>
              <a:t>del sistema</a:t>
            </a:r>
            <a:r>
              <a:rPr lang="es-ES" sz="2200" dirty="0"/>
              <a:t>, como la capacidad de los dispositivos </a:t>
            </a:r>
            <a:r>
              <a:rPr lang="es-ES" sz="2200" dirty="0" smtClean="0"/>
              <a:t>de entrada/salida </a:t>
            </a:r>
            <a:r>
              <a:rPr lang="es-ES" sz="2200" dirty="0"/>
              <a:t>y la representación de datos que se </a:t>
            </a:r>
            <a:r>
              <a:rPr lang="es-ES" sz="2200" dirty="0" smtClean="0"/>
              <a:t>utiliza  en </a:t>
            </a:r>
            <a:r>
              <a:rPr lang="es-ES" sz="2200" dirty="0"/>
              <a:t>las interfaces del sistema</a:t>
            </a:r>
            <a:r>
              <a:rPr lang="es-ES" sz="2200" dirty="0" smtClean="0"/>
              <a:t>.</a:t>
            </a:r>
          </a:p>
          <a:p>
            <a:pPr algn="just">
              <a:buNone/>
            </a:pPr>
            <a:endParaRPr lang="es-ES" sz="2200" dirty="0"/>
          </a:p>
          <a:p>
            <a:pPr marL="182563" indent="-182563" algn="just">
              <a:buNone/>
            </a:pPr>
            <a:r>
              <a:rPr lang="es-ES" sz="2200" dirty="0"/>
              <a:t>• Sin embargo, estos requerimientos no siempre </a:t>
            </a:r>
            <a:r>
              <a:rPr lang="es-ES" sz="2200" dirty="0" smtClean="0"/>
              <a:t>se refieren </a:t>
            </a:r>
            <a:r>
              <a:rPr lang="es-ES" sz="2200" dirty="0"/>
              <a:t>al sistema de software a desarrollar.</a:t>
            </a:r>
          </a:p>
          <a:p>
            <a:endParaRPr lang="es-ES" dirty="0"/>
          </a:p>
        </p:txBody>
      </p:sp>
    </p:spTree>
    <p:extLst>
      <p:ext uri="{BB962C8B-B14F-4D97-AF65-F5344CB8AC3E}">
        <p14:creationId xmlns:p14="http://schemas.microsoft.com/office/powerpoint/2010/main" val="30663735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pSp>
        <p:nvGrpSpPr>
          <p:cNvPr id="8" name="Grupo 7"/>
          <p:cNvGrpSpPr/>
          <p:nvPr/>
        </p:nvGrpSpPr>
        <p:grpSpPr>
          <a:xfrm>
            <a:off x="-28136" y="0"/>
            <a:ext cx="9252520" cy="1296144"/>
            <a:chOff x="-7624" y="-11863"/>
            <a:chExt cx="9151624" cy="1208615"/>
          </a:xfrm>
        </p:grpSpPr>
        <p:pic>
          <p:nvPicPr>
            <p:cNvPr id="9" name="Picture 3"/>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7624" y="-11863"/>
              <a:ext cx="9151624" cy="1208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34582" y="14068"/>
              <a:ext cx="3513572" cy="966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 name="1 Título"/>
          <p:cNvSpPr>
            <a:spLocks noGrp="1"/>
          </p:cNvSpPr>
          <p:nvPr>
            <p:ph type="title"/>
          </p:nvPr>
        </p:nvSpPr>
        <p:spPr>
          <a:xfrm>
            <a:off x="14534" y="37310"/>
            <a:ext cx="9129465" cy="1027165"/>
          </a:xfrm>
        </p:spPr>
        <p:txBody>
          <a:bodyPr>
            <a:normAutofit/>
          </a:bodyPr>
          <a:lstStyle/>
          <a:p>
            <a:pPr marL="365125" indent="-365125" algn="l"/>
            <a:r>
              <a:rPr lang="es-CL" sz="3600" b="1" dirty="0" smtClean="0">
                <a:solidFill>
                  <a:schemeClr val="bg1"/>
                </a:solidFill>
                <a:latin typeface="Cambria" panose="02040503050406030204" pitchFamily="18" charset="0"/>
              </a:rPr>
              <a:t>     Funcional y No Funcional</a:t>
            </a:r>
            <a:endParaRPr lang="es-CL" sz="3600" b="1" dirty="0">
              <a:solidFill>
                <a:schemeClr val="bg1"/>
              </a:solidFill>
              <a:latin typeface="Cambria" panose="02040503050406030204" pitchFamily="18" charset="0"/>
            </a:endParaRPr>
          </a:p>
        </p:txBody>
      </p:sp>
      <p:sp>
        <p:nvSpPr>
          <p:cNvPr id="3" name="Marcador de contenido 2"/>
          <p:cNvSpPr>
            <a:spLocks noGrp="1"/>
          </p:cNvSpPr>
          <p:nvPr>
            <p:ph idx="1"/>
          </p:nvPr>
        </p:nvSpPr>
        <p:spPr/>
        <p:txBody>
          <a:bodyPr/>
          <a:lstStyle/>
          <a:p>
            <a:endParaRPr lang="es-ES" dirty="0"/>
          </a:p>
        </p:txBody>
      </p:sp>
      <p:sp>
        <p:nvSpPr>
          <p:cNvPr id="4" name="Rectángulo redondeado 3"/>
          <p:cNvSpPr/>
          <p:nvPr/>
        </p:nvSpPr>
        <p:spPr>
          <a:xfrm>
            <a:off x="1979712" y="1838337"/>
            <a:ext cx="4978432" cy="1086607"/>
          </a:xfrm>
          <a:prstGeom prst="round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solidFill>
                  <a:schemeClr val="bg1"/>
                </a:solidFill>
              </a:rPr>
              <a:t>Los requisitos funcionales definen</a:t>
            </a:r>
          </a:p>
          <a:p>
            <a:pPr algn="ctr"/>
            <a:r>
              <a:rPr lang="es-ES" sz="2400" b="1" dirty="0">
                <a:solidFill>
                  <a:schemeClr val="bg1"/>
                </a:solidFill>
              </a:rPr>
              <a:t>qué debe </a:t>
            </a:r>
            <a:r>
              <a:rPr lang="es-ES" sz="2400" dirty="0">
                <a:solidFill>
                  <a:schemeClr val="bg1"/>
                </a:solidFill>
              </a:rPr>
              <a:t>hacer un sistema.</a:t>
            </a:r>
          </a:p>
        </p:txBody>
      </p:sp>
      <p:sp>
        <p:nvSpPr>
          <p:cNvPr id="5" name="Rectángulo redondeado 4"/>
          <p:cNvSpPr/>
          <p:nvPr/>
        </p:nvSpPr>
        <p:spPr>
          <a:xfrm>
            <a:off x="1979712" y="4365104"/>
            <a:ext cx="4978432" cy="1152128"/>
          </a:xfrm>
          <a:prstGeom prst="round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t>Los requisitos no funcionales </a:t>
            </a:r>
            <a:r>
              <a:rPr lang="es-ES" sz="2400" dirty="0" smtClean="0"/>
              <a:t>definen </a:t>
            </a:r>
            <a:r>
              <a:rPr lang="es-ES" sz="2400" b="1" dirty="0" smtClean="0"/>
              <a:t>cómo </a:t>
            </a:r>
            <a:r>
              <a:rPr lang="es-ES" sz="2400" b="1" dirty="0"/>
              <a:t>debe </a:t>
            </a:r>
            <a:r>
              <a:rPr lang="es-ES" sz="2400" dirty="0"/>
              <a:t>ser el sistema.</a:t>
            </a:r>
          </a:p>
        </p:txBody>
      </p:sp>
    </p:spTree>
    <p:extLst>
      <p:ext uri="{BB962C8B-B14F-4D97-AF65-F5344CB8AC3E}">
        <p14:creationId xmlns:p14="http://schemas.microsoft.com/office/powerpoint/2010/main" val="19619807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pSp>
        <p:nvGrpSpPr>
          <p:cNvPr id="8" name="Grupo 7"/>
          <p:cNvGrpSpPr/>
          <p:nvPr/>
        </p:nvGrpSpPr>
        <p:grpSpPr>
          <a:xfrm>
            <a:off x="-28136" y="0"/>
            <a:ext cx="9252520" cy="1296144"/>
            <a:chOff x="-7624" y="-11863"/>
            <a:chExt cx="9151624" cy="1208615"/>
          </a:xfrm>
        </p:grpSpPr>
        <p:pic>
          <p:nvPicPr>
            <p:cNvPr id="9" name="Picture 3"/>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7624" y="-11863"/>
              <a:ext cx="9151624" cy="1208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34582" y="14068"/>
              <a:ext cx="3513572" cy="966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 name="1 Título"/>
          <p:cNvSpPr>
            <a:spLocks noGrp="1"/>
          </p:cNvSpPr>
          <p:nvPr>
            <p:ph type="title"/>
          </p:nvPr>
        </p:nvSpPr>
        <p:spPr>
          <a:xfrm>
            <a:off x="14534" y="37310"/>
            <a:ext cx="9129465" cy="1027165"/>
          </a:xfrm>
        </p:spPr>
        <p:txBody>
          <a:bodyPr>
            <a:normAutofit/>
          </a:bodyPr>
          <a:lstStyle/>
          <a:p>
            <a:pPr marL="365125" indent="-365125" algn="l"/>
            <a:r>
              <a:rPr lang="es-CL" sz="3600" b="1" dirty="0" smtClean="0">
                <a:solidFill>
                  <a:schemeClr val="bg1"/>
                </a:solidFill>
                <a:latin typeface="Cambria" panose="02040503050406030204" pitchFamily="18" charset="0"/>
              </a:rPr>
              <a:t>     Funcional y No Funcional</a:t>
            </a:r>
            <a:endParaRPr lang="es-CL" sz="3600" b="1" dirty="0">
              <a:solidFill>
                <a:schemeClr val="bg1"/>
              </a:solidFill>
              <a:latin typeface="Cambria" panose="02040503050406030204" pitchFamily="18" charset="0"/>
            </a:endParaRPr>
          </a:p>
        </p:txBody>
      </p:sp>
      <p:sp>
        <p:nvSpPr>
          <p:cNvPr id="3" name="Marcador de contenido 2"/>
          <p:cNvSpPr>
            <a:spLocks noGrp="1"/>
          </p:cNvSpPr>
          <p:nvPr>
            <p:ph idx="1"/>
          </p:nvPr>
        </p:nvSpPr>
        <p:spPr>
          <a:xfrm>
            <a:off x="464466" y="1356868"/>
            <a:ext cx="8229600" cy="4525963"/>
          </a:xfrm>
        </p:spPr>
        <p:txBody>
          <a:bodyPr/>
          <a:lstStyle/>
          <a:p>
            <a:pPr marL="0" indent="0" algn="just">
              <a:buNone/>
            </a:pPr>
            <a:r>
              <a:rPr lang="es-ES" dirty="0" smtClean="0"/>
              <a:t>A los requisitos no funcionales se les suele llamar </a:t>
            </a:r>
            <a:r>
              <a:rPr lang="es-ES" dirty="0" smtClean="0">
                <a:solidFill>
                  <a:srgbClr val="FF0000"/>
                </a:solidFill>
              </a:rPr>
              <a:t>“cualidades” </a:t>
            </a:r>
            <a:r>
              <a:rPr lang="es-ES" dirty="0" smtClean="0"/>
              <a:t>del sistema y pueden dividirse en dos categorías:</a:t>
            </a:r>
            <a:endParaRPr lang="es-ES" dirty="0"/>
          </a:p>
        </p:txBody>
      </p:sp>
      <p:sp>
        <p:nvSpPr>
          <p:cNvPr id="6" name="Rectángulo 5"/>
          <p:cNvSpPr/>
          <p:nvPr/>
        </p:nvSpPr>
        <p:spPr>
          <a:xfrm>
            <a:off x="528455" y="3158184"/>
            <a:ext cx="4572000" cy="923330"/>
          </a:xfrm>
          <a:prstGeom prst="rect">
            <a:avLst/>
          </a:prstGeom>
        </p:spPr>
        <p:style>
          <a:lnRef idx="1">
            <a:schemeClr val="accent3"/>
          </a:lnRef>
          <a:fillRef idx="2">
            <a:schemeClr val="accent3"/>
          </a:fillRef>
          <a:effectRef idx="1">
            <a:schemeClr val="accent3"/>
          </a:effectRef>
          <a:fontRef idx="minor">
            <a:schemeClr val="dk1"/>
          </a:fontRef>
        </p:style>
        <p:txBody>
          <a:bodyPr>
            <a:spAutoFit/>
          </a:bodyPr>
          <a:lstStyle/>
          <a:p>
            <a:r>
              <a:rPr lang="es-ES" dirty="0">
                <a:solidFill>
                  <a:srgbClr val="003366"/>
                </a:solidFill>
                <a:latin typeface="Tahoma" panose="020B0604030504040204" pitchFamily="34" charset="0"/>
              </a:rPr>
              <a:t>Cualidades de ejecución</a:t>
            </a:r>
            <a:r>
              <a:rPr lang="es-ES" dirty="0">
                <a:solidFill>
                  <a:srgbClr val="000000"/>
                </a:solidFill>
                <a:latin typeface="Tahoma" panose="020B0604030504040204" pitchFamily="34" charset="0"/>
              </a:rPr>
              <a:t>,</a:t>
            </a:r>
          </a:p>
          <a:p>
            <a:r>
              <a:rPr lang="es-ES" dirty="0">
                <a:solidFill>
                  <a:srgbClr val="000000"/>
                </a:solidFill>
                <a:latin typeface="Tahoma" panose="020B0604030504040204" pitchFamily="34" charset="0"/>
              </a:rPr>
              <a:t>como la seguridad o la usabilidad,</a:t>
            </a:r>
          </a:p>
          <a:p>
            <a:r>
              <a:rPr lang="es-ES" dirty="0">
                <a:solidFill>
                  <a:srgbClr val="000000"/>
                </a:solidFill>
                <a:latin typeface="Tahoma" panose="020B0604030504040204" pitchFamily="34" charset="0"/>
              </a:rPr>
              <a:t>observables en tiempo de ejecución.</a:t>
            </a:r>
            <a:endParaRPr lang="es-ES" dirty="0"/>
          </a:p>
        </p:txBody>
      </p:sp>
      <p:sp>
        <p:nvSpPr>
          <p:cNvPr id="7" name="Rectángulo 6"/>
          <p:cNvSpPr/>
          <p:nvPr/>
        </p:nvSpPr>
        <p:spPr>
          <a:xfrm>
            <a:off x="4553634" y="4653136"/>
            <a:ext cx="4572000" cy="1754326"/>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r>
              <a:rPr lang="es-ES" dirty="0">
                <a:solidFill>
                  <a:srgbClr val="003366"/>
                </a:solidFill>
                <a:latin typeface="Tahoma" panose="020B0604030504040204" pitchFamily="34" charset="0"/>
              </a:rPr>
              <a:t>Cualidades de evolución</a:t>
            </a:r>
            <a:r>
              <a:rPr lang="es-ES" dirty="0">
                <a:solidFill>
                  <a:srgbClr val="000000"/>
                </a:solidFill>
                <a:latin typeface="Tahoma" panose="020B0604030504040204" pitchFamily="34" charset="0"/>
              </a:rPr>
              <a:t>,</a:t>
            </a:r>
          </a:p>
          <a:p>
            <a:r>
              <a:rPr lang="es-ES" dirty="0">
                <a:solidFill>
                  <a:srgbClr val="000000"/>
                </a:solidFill>
                <a:latin typeface="Tahoma" panose="020B0604030504040204" pitchFamily="34" charset="0"/>
              </a:rPr>
              <a:t>como la “</a:t>
            </a:r>
            <a:r>
              <a:rPr lang="es-ES" dirty="0" err="1">
                <a:solidFill>
                  <a:srgbClr val="000000"/>
                </a:solidFill>
                <a:latin typeface="Tahoma" panose="020B0604030504040204" pitchFamily="34" charset="0"/>
              </a:rPr>
              <a:t>testabilidad</a:t>
            </a:r>
            <a:r>
              <a:rPr lang="es-ES" dirty="0">
                <a:solidFill>
                  <a:srgbClr val="000000"/>
                </a:solidFill>
                <a:latin typeface="Tahoma" panose="020B0604030504040204" pitchFamily="34" charset="0"/>
              </a:rPr>
              <a:t>”, mantenibilidad, extensibilidad o</a:t>
            </a:r>
          </a:p>
          <a:p>
            <a:r>
              <a:rPr lang="es-ES" dirty="0">
                <a:solidFill>
                  <a:srgbClr val="000000"/>
                </a:solidFill>
                <a:latin typeface="Tahoma" panose="020B0604030504040204" pitchFamily="34" charset="0"/>
              </a:rPr>
              <a:t>escalabilidad, determinadas por la estructura estática</a:t>
            </a:r>
          </a:p>
          <a:p>
            <a:r>
              <a:rPr lang="es-ES" dirty="0">
                <a:solidFill>
                  <a:srgbClr val="000000"/>
                </a:solidFill>
                <a:latin typeface="Tahoma" panose="020B0604030504040204" pitchFamily="34" charset="0"/>
              </a:rPr>
              <a:t>del software.</a:t>
            </a:r>
            <a:endParaRPr lang="es-ES" dirty="0"/>
          </a:p>
        </p:txBody>
      </p:sp>
    </p:spTree>
    <p:extLst>
      <p:ext uri="{BB962C8B-B14F-4D97-AF65-F5344CB8AC3E}">
        <p14:creationId xmlns:p14="http://schemas.microsoft.com/office/powerpoint/2010/main" val="41964506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pSp>
        <p:nvGrpSpPr>
          <p:cNvPr id="8" name="Grupo 7"/>
          <p:cNvGrpSpPr/>
          <p:nvPr/>
        </p:nvGrpSpPr>
        <p:grpSpPr>
          <a:xfrm>
            <a:off x="-28136" y="0"/>
            <a:ext cx="9252520" cy="1296144"/>
            <a:chOff x="-7624" y="-11863"/>
            <a:chExt cx="9151624" cy="1208615"/>
          </a:xfrm>
        </p:grpSpPr>
        <p:pic>
          <p:nvPicPr>
            <p:cNvPr id="9" name="Picture 3"/>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7624" y="-11863"/>
              <a:ext cx="9151624" cy="1208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34582" y="14068"/>
              <a:ext cx="3513572" cy="966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 name="1 Título"/>
          <p:cNvSpPr>
            <a:spLocks noGrp="1"/>
          </p:cNvSpPr>
          <p:nvPr>
            <p:ph type="title"/>
          </p:nvPr>
        </p:nvSpPr>
        <p:spPr>
          <a:xfrm>
            <a:off x="14534" y="37310"/>
            <a:ext cx="9129465" cy="1027165"/>
          </a:xfrm>
        </p:spPr>
        <p:txBody>
          <a:bodyPr>
            <a:normAutofit/>
          </a:bodyPr>
          <a:lstStyle/>
          <a:p>
            <a:pPr marL="365125" indent="-365125" algn="l"/>
            <a:r>
              <a:rPr lang="es-CL" sz="3600" b="1" dirty="0" smtClean="0">
                <a:solidFill>
                  <a:schemeClr val="bg1"/>
                </a:solidFill>
                <a:latin typeface="Cambria" panose="02040503050406030204" pitchFamily="18" charset="0"/>
              </a:rPr>
              <a:t>     Funcional y No Funcional</a:t>
            </a:r>
            <a:endParaRPr lang="es-CL" sz="3600" b="1" dirty="0">
              <a:solidFill>
                <a:schemeClr val="bg1"/>
              </a:solidFill>
              <a:latin typeface="Cambria" panose="02040503050406030204" pitchFamily="18" charset="0"/>
            </a:endParaRPr>
          </a:p>
        </p:txBody>
      </p:sp>
      <p:sp>
        <p:nvSpPr>
          <p:cNvPr id="6" name="Rectángulo 5"/>
          <p:cNvSpPr/>
          <p:nvPr/>
        </p:nvSpPr>
        <p:spPr>
          <a:xfrm>
            <a:off x="611560" y="1543079"/>
            <a:ext cx="7848872" cy="707886"/>
          </a:xfrm>
          <a:prstGeom prst="rect">
            <a:avLst/>
          </a:prstGeom>
        </p:spPr>
        <p:txBody>
          <a:bodyPr wrap="square">
            <a:spAutoFit/>
          </a:bodyPr>
          <a:lstStyle/>
          <a:p>
            <a:pPr algn="just"/>
            <a:r>
              <a:rPr lang="es-ES" sz="2000" dirty="0" smtClean="0">
                <a:latin typeface="Tahoma" panose="020B0604030504040204" pitchFamily="34" charset="0"/>
              </a:rPr>
              <a:t>La distinción entre requerimientos funcionales y no funcionales no siempre resulta evidente.</a:t>
            </a:r>
            <a:endParaRPr lang="es-ES" sz="2000" dirty="0"/>
          </a:p>
        </p:txBody>
      </p:sp>
      <p:sp>
        <p:nvSpPr>
          <p:cNvPr id="7" name="Rectángulo 6"/>
          <p:cNvSpPr/>
          <p:nvPr/>
        </p:nvSpPr>
        <p:spPr>
          <a:xfrm>
            <a:off x="2019336" y="2708920"/>
            <a:ext cx="5157576" cy="1754326"/>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just"/>
            <a:r>
              <a:rPr lang="es-ES" dirty="0">
                <a:latin typeface="Tahoma" panose="020B0604030504040204" pitchFamily="34" charset="0"/>
              </a:rPr>
              <a:t>Ejemplo: La seguridad puede interpretarse </a:t>
            </a:r>
            <a:r>
              <a:rPr lang="es-ES" dirty="0" smtClean="0">
                <a:latin typeface="Tahoma" panose="020B0604030504040204" pitchFamily="34" charset="0"/>
              </a:rPr>
              <a:t>inicialmente como </a:t>
            </a:r>
            <a:r>
              <a:rPr lang="es-ES" dirty="0">
                <a:latin typeface="Tahoma" panose="020B0604030504040204" pitchFamily="34" charset="0"/>
              </a:rPr>
              <a:t>un requerimiento no funcional al principio. </a:t>
            </a:r>
            <a:r>
              <a:rPr lang="es-ES" dirty="0" smtClean="0">
                <a:latin typeface="Tahoma" panose="020B0604030504040204" pitchFamily="34" charset="0"/>
              </a:rPr>
              <a:t>No obstante</a:t>
            </a:r>
            <a:r>
              <a:rPr lang="es-ES" dirty="0">
                <a:latin typeface="Tahoma" panose="020B0604030504040204" pitchFamily="34" charset="0"/>
              </a:rPr>
              <a:t>, su elaboración puede conducir a </a:t>
            </a:r>
            <a:r>
              <a:rPr lang="es-ES" dirty="0" smtClean="0">
                <a:latin typeface="Tahoma" panose="020B0604030504040204" pitchFamily="34" charset="0"/>
              </a:rPr>
              <a:t>nuevos requerimientos </a:t>
            </a:r>
            <a:r>
              <a:rPr lang="es-ES" dirty="0">
                <a:latin typeface="Tahoma" panose="020B0604030504040204" pitchFamily="34" charset="0"/>
              </a:rPr>
              <a:t>funcionales, como la necesidad </a:t>
            </a:r>
            <a:r>
              <a:rPr lang="es-ES" dirty="0" smtClean="0">
                <a:latin typeface="Tahoma" panose="020B0604030504040204" pitchFamily="34" charset="0"/>
              </a:rPr>
              <a:t>de autentificar </a:t>
            </a:r>
            <a:r>
              <a:rPr lang="es-ES" dirty="0">
                <a:latin typeface="Tahoma" panose="020B0604030504040204" pitchFamily="34" charset="0"/>
              </a:rPr>
              <a:t>a los usuarios del sistema.</a:t>
            </a:r>
            <a:endParaRPr lang="es-ES" dirty="0"/>
          </a:p>
        </p:txBody>
      </p:sp>
      <p:sp>
        <p:nvSpPr>
          <p:cNvPr id="11" name="Rectángulo 10"/>
          <p:cNvSpPr/>
          <p:nvPr/>
        </p:nvSpPr>
        <p:spPr>
          <a:xfrm>
            <a:off x="580797" y="5229200"/>
            <a:ext cx="7992888" cy="707886"/>
          </a:xfrm>
          <a:prstGeom prst="rect">
            <a:avLst/>
          </a:prstGeom>
        </p:spPr>
        <p:txBody>
          <a:bodyPr wrap="square">
            <a:spAutoFit/>
          </a:bodyPr>
          <a:lstStyle/>
          <a:p>
            <a:pPr algn="just"/>
            <a:r>
              <a:rPr lang="es-ES" sz="2000" dirty="0">
                <a:latin typeface="Tahoma" panose="020B0604030504040204" pitchFamily="34" charset="0"/>
              </a:rPr>
              <a:t>Más allá de si decidimos incluir este tipo de </a:t>
            </a:r>
            <a:r>
              <a:rPr lang="es-ES" sz="2000" dirty="0" smtClean="0">
                <a:latin typeface="Tahoma" panose="020B0604030504040204" pitchFamily="34" charset="0"/>
              </a:rPr>
              <a:t>requisitos en </a:t>
            </a:r>
            <a:r>
              <a:rPr lang="es-ES" sz="2000" dirty="0">
                <a:latin typeface="Tahoma" panose="020B0604030504040204" pitchFamily="34" charset="0"/>
              </a:rPr>
              <a:t>una sección u otra, lo importante es </a:t>
            </a:r>
            <a:r>
              <a:rPr lang="es-ES" sz="2000" dirty="0" smtClean="0">
                <a:latin typeface="Tahoma" panose="020B0604030504040204" pitchFamily="34" charset="0"/>
              </a:rPr>
              <a:t>identificarlos correctamente</a:t>
            </a:r>
            <a:r>
              <a:rPr lang="es-ES" sz="2000" dirty="0">
                <a:latin typeface="Tahoma" panose="020B0604030504040204" pitchFamily="34" charset="0"/>
              </a:rPr>
              <a:t>.</a:t>
            </a:r>
            <a:endParaRPr lang="es-ES" sz="2000" dirty="0"/>
          </a:p>
        </p:txBody>
      </p:sp>
    </p:spTree>
    <p:extLst>
      <p:ext uri="{BB962C8B-B14F-4D97-AF65-F5344CB8AC3E}">
        <p14:creationId xmlns:p14="http://schemas.microsoft.com/office/powerpoint/2010/main" val="11929069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pSp>
        <p:nvGrpSpPr>
          <p:cNvPr id="8" name="Grupo 7"/>
          <p:cNvGrpSpPr/>
          <p:nvPr/>
        </p:nvGrpSpPr>
        <p:grpSpPr>
          <a:xfrm>
            <a:off x="-28136" y="0"/>
            <a:ext cx="9252520" cy="1296144"/>
            <a:chOff x="-7624" y="-11863"/>
            <a:chExt cx="9151624" cy="1208615"/>
          </a:xfrm>
        </p:grpSpPr>
        <p:pic>
          <p:nvPicPr>
            <p:cNvPr id="9" name="Picture 3"/>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7624" y="-11863"/>
              <a:ext cx="9151624" cy="1208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34582" y="14068"/>
              <a:ext cx="3513572" cy="966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 name="1 Título"/>
          <p:cNvSpPr>
            <a:spLocks noGrp="1"/>
          </p:cNvSpPr>
          <p:nvPr>
            <p:ph type="title"/>
          </p:nvPr>
        </p:nvSpPr>
        <p:spPr>
          <a:xfrm>
            <a:off x="14534" y="37310"/>
            <a:ext cx="9129465" cy="1027165"/>
          </a:xfrm>
        </p:spPr>
        <p:txBody>
          <a:bodyPr>
            <a:normAutofit/>
          </a:bodyPr>
          <a:lstStyle/>
          <a:p>
            <a:pPr algn="l"/>
            <a:r>
              <a:rPr lang="es-ES" sz="3600" b="1" dirty="0" smtClean="0">
                <a:solidFill>
                  <a:schemeClr val="bg1"/>
                </a:solidFill>
              </a:rPr>
              <a:t>    Contenido </a:t>
            </a:r>
            <a:endParaRPr lang="es-CL" sz="3600" b="1" dirty="0">
              <a:solidFill>
                <a:schemeClr val="bg1"/>
              </a:solidFill>
              <a:latin typeface="Cambria" panose="02040503050406030204" pitchFamily="18" charset="0"/>
            </a:endParaRPr>
          </a:p>
        </p:txBody>
      </p:sp>
      <p:sp>
        <p:nvSpPr>
          <p:cNvPr id="5" name="Marcador de contenido 4"/>
          <p:cNvSpPr>
            <a:spLocks noGrp="1"/>
          </p:cNvSpPr>
          <p:nvPr>
            <p:ph idx="1"/>
          </p:nvPr>
        </p:nvSpPr>
        <p:spPr/>
        <p:txBody>
          <a:bodyPr/>
          <a:lstStyle/>
          <a:p>
            <a:r>
              <a:rPr lang="es-ES" dirty="0" smtClean="0"/>
              <a:t>Resumen Clase anterior.</a:t>
            </a:r>
          </a:p>
          <a:p>
            <a:r>
              <a:rPr lang="es-ES" dirty="0" smtClean="0"/>
              <a:t>Especificación </a:t>
            </a:r>
            <a:r>
              <a:rPr lang="es-ES" dirty="0"/>
              <a:t>de </a:t>
            </a:r>
            <a:r>
              <a:rPr lang="es-ES" dirty="0" smtClean="0"/>
              <a:t>Requerimientos. </a:t>
            </a:r>
            <a:endParaRPr lang="es-ES" dirty="0"/>
          </a:p>
          <a:p>
            <a:r>
              <a:rPr lang="es-ES" dirty="0" smtClean="0"/>
              <a:t>Tipos </a:t>
            </a:r>
            <a:r>
              <a:rPr lang="es-ES" dirty="0"/>
              <a:t>de </a:t>
            </a:r>
            <a:r>
              <a:rPr lang="es-ES" dirty="0" smtClean="0"/>
              <a:t>Requerimientos. </a:t>
            </a:r>
            <a:endParaRPr lang="es-ES" dirty="0"/>
          </a:p>
          <a:p>
            <a:r>
              <a:rPr lang="es-ES" dirty="0" smtClean="0"/>
              <a:t>Requerimientos Funcionales. </a:t>
            </a:r>
            <a:endParaRPr lang="es-ES" dirty="0"/>
          </a:p>
          <a:p>
            <a:endParaRPr lang="es-ES" dirty="0"/>
          </a:p>
        </p:txBody>
      </p:sp>
    </p:spTree>
    <p:extLst>
      <p:ext uri="{BB962C8B-B14F-4D97-AF65-F5344CB8AC3E}">
        <p14:creationId xmlns:p14="http://schemas.microsoft.com/office/powerpoint/2010/main" val="18823369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pSp>
        <p:nvGrpSpPr>
          <p:cNvPr id="8" name="Grupo 7"/>
          <p:cNvGrpSpPr/>
          <p:nvPr/>
        </p:nvGrpSpPr>
        <p:grpSpPr>
          <a:xfrm>
            <a:off x="-28136" y="0"/>
            <a:ext cx="9252520" cy="1296144"/>
            <a:chOff x="-7624" y="-11863"/>
            <a:chExt cx="9151624" cy="1208615"/>
          </a:xfrm>
        </p:grpSpPr>
        <p:pic>
          <p:nvPicPr>
            <p:cNvPr id="9" name="Picture 3"/>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7624" y="-11863"/>
              <a:ext cx="9151624" cy="1208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34582" y="14068"/>
              <a:ext cx="3513572" cy="966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 name="1 Título"/>
          <p:cNvSpPr>
            <a:spLocks noGrp="1"/>
          </p:cNvSpPr>
          <p:nvPr>
            <p:ph type="title"/>
          </p:nvPr>
        </p:nvSpPr>
        <p:spPr>
          <a:xfrm>
            <a:off x="14534" y="37310"/>
            <a:ext cx="9129465" cy="1027165"/>
          </a:xfrm>
        </p:spPr>
        <p:txBody>
          <a:bodyPr>
            <a:normAutofit fontScale="90000"/>
          </a:bodyPr>
          <a:lstStyle/>
          <a:p>
            <a:pPr marL="365125" algn="l"/>
            <a:r>
              <a:rPr lang="es-ES" sz="3600" b="1" dirty="0" smtClean="0">
                <a:solidFill>
                  <a:schemeClr val="bg1"/>
                </a:solidFill>
              </a:rPr>
              <a:t>Beneficios de </a:t>
            </a:r>
            <a:r>
              <a:rPr lang="es-ES" sz="3600" b="1" dirty="0">
                <a:solidFill>
                  <a:schemeClr val="bg1"/>
                </a:solidFill>
              </a:rPr>
              <a:t>una </a:t>
            </a:r>
            <a:r>
              <a:rPr lang="es-ES" sz="3600" b="1" dirty="0" smtClean="0">
                <a:solidFill>
                  <a:schemeClr val="bg1"/>
                </a:solidFill>
              </a:rPr>
              <a:t>Buena </a:t>
            </a:r>
            <a:r>
              <a:rPr lang="es-ES" sz="3600" b="1" dirty="0">
                <a:solidFill>
                  <a:schemeClr val="bg1"/>
                </a:solidFill>
              </a:rPr>
              <a:t/>
            </a:r>
            <a:br>
              <a:rPr lang="es-ES" sz="3600" b="1" dirty="0">
                <a:solidFill>
                  <a:schemeClr val="bg1"/>
                </a:solidFill>
              </a:rPr>
            </a:br>
            <a:r>
              <a:rPr lang="es-ES" sz="3600" b="1" dirty="0">
                <a:solidFill>
                  <a:schemeClr val="bg1"/>
                </a:solidFill>
              </a:rPr>
              <a:t>Administración de </a:t>
            </a:r>
            <a:r>
              <a:rPr lang="es-ES" sz="3600" b="1" dirty="0" smtClean="0">
                <a:solidFill>
                  <a:schemeClr val="bg1"/>
                </a:solidFill>
              </a:rPr>
              <a:t>Requerimientos. </a:t>
            </a:r>
            <a:endParaRPr lang="es-CL" sz="3600" b="1" dirty="0">
              <a:solidFill>
                <a:schemeClr val="bg1"/>
              </a:solidFill>
              <a:latin typeface="Cambria" panose="02040503050406030204" pitchFamily="18" charset="0"/>
            </a:endParaRPr>
          </a:p>
        </p:txBody>
      </p:sp>
      <p:sp>
        <p:nvSpPr>
          <p:cNvPr id="5" name="Marcador de contenido 4"/>
          <p:cNvSpPr>
            <a:spLocks noGrp="1"/>
          </p:cNvSpPr>
          <p:nvPr>
            <p:ph idx="1"/>
          </p:nvPr>
        </p:nvSpPr>
        <p:spPr/>
        <p:txBody>
          <a:bodyPr>
            <a:normAutofit/>
          </a:bodyPr>
          <a:lstStyle/>
          <a:p>
            <a:pPr marL="609600">
              <a:buFont typeface="Wingdings" panose="05000000000000000000" pitchFamily="2" charset="2"/>
              <a:buChar char="ü"/>
            </a:pPr>
            <a:r>
              <a:rPr lang="es-ES" sz="2400" dirty="0" smtClean="0"/>
              <a:t>Mejor </a:t>
            </a:r>
            <a:r>
              <a:rPr lang="es-ES" sz="2400" dirty="0"/>
              <a:t>control de proyectos complejos</a:t>
            </a:r>
            <a:r>
              <a:rPr lang="es-ES" sz="2400" dirty="0" smtClean="0"/>
              <a:t>.</a:t>
            </a:r>
          </a:p>
          <a:p>
            <a:pPr marL="609600">
              <a:buFont typeface="Wingdings" panose="05000000000000000000" pitchFamily="2" charset="2"/>
              <a:buChar char="ü"/>
            </a:pPr>
            <a:endParaRPr lang="es-ES" sz="2400" dirty="0"/>
          </a:p>
          <a:p>
            <a:pPr marL="609600">
              <a:buFont typeface="Wingdings" panose="05000000000000000000" pitchFamily="2" charset="2"/>
              <a:buChar char="ü"/>
            </a:pPr>
            <a:r>
              <a:rPr lang="es-ES" sz="2400" dirty="0" smtClean="0"/>
              <a:t>Mejora </a:t>
            </a:r>
            <a:r>
              <a:rPr lang="es-ES" sz="2400" dirty="0"/>
              <a:t>en la calidad del software y en </a:t>
            </a:r>
            <a:r>
              <a:rPr lang="es-ES" sz="2400" dirty="0" smtClean="0"/>
              <a:t>la satisfacción </a:t>
            </a:r>
            <a:r>
              <a:rPr lang="es-ES" sz="2400" dirty="0"/>
              <a:t>del cliente</a:t>
            </a:r>
            <a:r>
              <a:rPr lang="es-ES" sz="2400" dirty="0" smtClean="0"/>
              <a:t>.</a:t>
            </a:r>
          </a:p>
          <a:p>
            <a:pPr marL="609600">
              <a:buFont typeface="Wingdings" panose="05000000000000000000" pitchFamily="2" charset="2"/>
              <a:buChar char="ü"/>
            </a:pPr>
            <a:endParaRPr lang="es-ES" sz="2400" dirty="0"/>
          </a:p>
          <a:p>
            <a:pPr marL="609600">
              <a:buFont typeface="Wingdings" panose="05000000000000000000" pitchFamily="2" charset="2"/>
              <a:buChar char="ü"/>
            </a:pPr>
            <a:r>
              <a:rPr lang="es-ES" sz="2400" dirty="0" smtClean="0"/>
              <a:t>Reducción </a:t>
            </a:r>
            <a:r>
              <a:rPr lang="es-ES" sz="2400" dirty="0"/>
              <a:t>en los retrasos y en los costos </a:t>
            </a:r>
            <a:r>
              <a:rPr lang="es-ES" sz="2400" dirty="0" smtClean="0"/>
              <a:t>del proyecto.</a:t>
            </a:r>
          </a:p>
          <a:p>
            <a:pPr marL="609600">
              <a:buFont typeface="Wingdings" panose="05000000000000000000" pitchFamily="2" charset="2"/>
              <a:buChar char="ü"/>
            </a:pPr>
            <a:endParaRPr lang="es-ES" sz="2400" dirty="0"/>
          </a:p>
          <a:p>
            <a:pPr marL="609600">
              <a:buFont typeface="Wingdings" panose="05000000000000000000" pitchFamily="2" charset="2"/>
              <a:buChar char="ü"/>
            </a:pPr>
            <a:r>
              <a:rPr lang="es-ES" sz="2400" dirty="0" smtClean="0"/>
              <a:t>Mejora </a:t>
            </a:r>
            <a:r>
              <a:rPr lang="es-ES" sz="2400" dirty="0"/>
              <a:t>en la comunicación del equipo</a:t>
            </a:r>
            <a:r>
              <a:rPr lang="es-ES" sz="2400" dirty="0" smtClean="0"/>
              <a:t>.</a:t>
            </a:r>
          </a:p>
          <a:p>
            <a:pPr marL="609600">
              <a:buFont typeface="Wingdings" panose="05000000000000000000" pitchFamily="2" charset="2"/>
              <a:buChar char="ü"/>
            </a:pPr>
            <a:endParaRPr lang="es-ES" sz="2400" dirty="0"/>
          </a:p>
          <a:p>
            <a:pPr marL="609600">
              <a:buFont typeface="Wingdings" panose="05000000000000000000" pitchFamily="2" charset="2"/>
              <a:buChar char="ü"/>
            </a:pPr>
            <a:r>
              <a:rPr lang="es-ES" sz="2400" dirty="0" smtClean="0"/>
              <a:t>Facilita </a:t>
            </a:r>
            <a:r>
              <a:rPr lang="es-ES" sz="2400" dirty="0"/>
              <a:t>la conformidad con estándares </a:t>
            </a:r>
            <a:r>
              <a:rPr lang="es-ES" sz="2400" dirty="0" smtClean="0"/>
              <a:t>y regulaciones</a:t>
            </a:r>
            <a:r>
              <a:rPr lang="es-ES" sz="2400" dirty="0"/>
              <a:t>.</a:t>
            </a:r>
          </a:p>
          <a:p>
            <a:endParaRPr lang="es-ES" dirty="0"/>
          </a:p>
        </p:txBody>
      </p:sp>
    </p:spTree>
    <p:extLst>
      <p:ext uri="{BB962C8B-B14F-4D97-AF65-F5344CB8AC3E}">
        <p14:creationId xmlns:p14="http://schemas.microsoft.com/office/powerpoint/2010/main" val="41803609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pSp>
        <p:nvGrpSpPr>
          <p:cNvPr id="8" name="Grupo 7"/>
          <p:cNvGrpSpPr/>
          <p:nvPr/>
        </p:nvGrpSpPr>
        <p:grpSpPr>
          <a:xfrm>
            <a:off x="-28136" y="0"/>
            <a:ext cx="9252520" cy="1296144"/>
            <a:chOff x="-7624" y="-11863"/>
            <a:chExt cx="9151624" cy="1208615"/>
          </a:xfrm>
        </p:grpSpPr>
        <p:pic>
          <p:nvPicPr>
            <p:cNvPr id="9" name="Picture 3"/>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7624" y="-11863"/>
              <a:ext cx="9151624" cy="1208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34582" y="14068"/>
              <a:ext cx="3513572" cy="966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 name="1 Título"/>
          <p:cNvSpPr>
            <a:spLocks noGrp="1"/>
          </p:cNvSpPr>
          <p:nvPr>
            <p:ph type="title"/>
          </p:nvPr>
        </p:nvSpPr>
        <p:spPr>
          <a:xfrm>
            <a:off x="14534" y="37310"/>
            <a:ext cx="9129465" cy="1027165"/>
          </a:xfrm>
        </p:spPr>
        <p:txBody>
          <a:bodyPr>
            <a:normAutofit fontScale="90000"/>
          </a:bodyPr>
          <a:lstStyle/>
          <a:p>
            <a:pPr marL="365125" indent="-365125" algn="l"/>
            <a:r>
              <a:rPr lang="es-ES" sz="3600" b="1" dirty="0">
                <a:solidFill>
                  <a:schemeClr val="bg1"/>
                </a:solidFill>
              </a:rPr>
              <a:t>    Los Problemas de la Administración</a:t>
            </a:r>
            <a:br>
              <a:rPr lang="es-ES" sz="3600" b="1" dirty="0">
                <a:solidFill>
                  <a:schemeClr val="bg1"/>
                </a:solidFill>
              </a:rPr>
            </a:br>
            <a:r>
              <a:rPr lang="es-ES" sz="3600" b="1" dirty="0">
                <a:solidFill>
                  <a:schemeClr val="bg1"/>
                </a:solidFill>
              </a:rPr>
              <a:t>de Requerimientos</a:t>
            </a:r>
            <a:endParaRPr lang="es-CL" sz="3600" b="1" dirty="0">
              <a:solidFill>
                <a:schemeClr val="bg1"/>
              </a:solidFill>
              <a:latin typeface="Cambria" panose="02040503050406030204" pitchFamily="18" charset="0"/>
            </a:endParaRPr>
          </a:p>
        </p:txBody>
      </p:sp>
      <p:sp>
        <p:nvSpPr>
          <p:cNvPr id="5" name="Marcador de contenido 4"/>
          <p:cNvSpPr>
            <a:spLocks noGrp="1"/>
          </p:cNvSpPr>
          <p:nvPr>
            <p:ph idx="1"/>
          </p:nvPr>
        </p:nvSpPr>
        <p:spPr/>
        <p:txBody>
          <a:bodyPr>
            <a:normAutofit/>
          </a:bodyPr>
          <a:lstStyle/>
          <a:p>
            <a:pPr marL="633413" indent="-450850">
              <a:buFont typeface="Wingdings" panose="05000000000000000000" pitchFamily="2" charset="2"/>
              <a:buChar char="ü"/>
            </a:pPr>
            <a:r>
              <a:rPr lang="es-ES" sz="2400" dirty="0" smtClean="0"/>
              <a:t>No </a:t>
            </a:r>
            <a:r>
              <a:rPr lang="es-ES" sz="2400" dirty="0"/>
              <a:t>son siempre obvios y tienen muchas fuentes.</a:t>
            </a:r>
          </a:p>
          <a:p>
            <a:pPr marL="633413" indent="-450850">
              <a:buFont typeface="Wingdings" panose="05000000000000000000" pitchFamily="2" charset="2"/>
              <a:buChar char="ü"/>
            </a:pPr>
            <a:r>
              <a:rPr lang="es-ES" sz="2400" dirty="0" smtClean="0"/>
              <a:t>No </a:t>
            </a:r>
            <a:r>
              <a:rPr lang="es-ES" sz="2400" dirty="0"/>
              <a:t>son siempre fáciles de expresar en palabras.</a:t>
            </a:r>
          </a:p>
          <a:p>
            <a:pPr marL="633413" indent="-450850">
              <a:buFont typeface="Wingdings" panose="05000000000000000000" pitchFamily="2" charset="2"/>
              <a:buChar char="ü"/>
            </a:pPr>
            <a:r>
              <a:rPr lang="es-ES" sz="2400" dirty="0" smtClean="0"/>
              <a:t>Hay </a:t>
            </a:r>
            <a:r>
              <a:rPr lang="es-ES" sz="2400" dirty="0"/>
              <a:t>muchos tipos diferentes a distintos </a:t>
            </a:r>
            <a:r>
              <a:rPr lang="es-ES" sz="2400" dirty="0" smtClean="0"/>
              <a:t>niveles de </a:t>
            </a:r>
            <a:r>
              <a:rPr lang="es-ES" sz="2400" dirty="0"/>
              <a:t>detalle.</a:t>
            </a:r>
          </a:p>
          <a:p>
            <a:pPr marL="633413" indent="-450850">
              <a:buFont typeface="Wingdings" panose="05000000000000000000" pitchFamily="2" charset="2"/>
              <a:buChar char="ü"/>
            </a:pPr>
            <a:r>
              <a:rPr lang="es-ES" sz="2400" dirty="0" smtClean="0"/>
              <a:t>El </a:t>
            </a:r>
            <a:r>
              <a:rPr lang="es-ES" sz="2400" dirty="0"/>
              <a:t>número puede llegar a ser inmanejable.</a:t>
            </a:r>
          </a:p>
          <a:p>
            <a:pPr marL="633413" indent="-450850">
              <a:buFont typeface="Wingdings" panose="05000000000000000000" pitchFamily="2" charset="2"/>
              <a:buChar char="ü"/>
            </a:pPr>
            <a:r>
              <a:rPr lang="es-ES" sz="2400" dirty="0" smtClean="0"/>
              <a:t>Están </a:t>
            </a:r>
            <a:r>
              <a:rPr lang="es-ES" sz="2400" dirty="0"/>
              <a:t>relacionados a otros en una variedad </a:t>
            </a:r>
            <a:r>
              <a:rPr lang="es-ES" sz="2400" dirty="0" smtClean="0"/>
              <a:t>de formas</a:t>
            </a:r>
            <a:r>
              <a:rPr lang="es-ES" sz="2400" dirty="0"/>
              <a:t>.</a:t>
            </a:r>
          </a:p>
          <a:p>
            <a:pPr marL="633413" indent="-450850">
              <a:buFont typeface="Wingdings" panose="05000000000000000000" pitchFamily="2" charset="2"/>
              <a:buChar char="ü"/>
            </a:pPr>
            <a:r>
              <a:rPr lang="es-ES" sz="2400" dirty="0" smtClean="0"/>
              <a:t>Hay </a:t>
            </a:r>
            <a:r>
              <a:rPr lang="es-ES" sz="2400" dirty="0"/>
              <a:t>muchos interesados y partes responsables.</a:t>
            </a:r>
          </a:p>
          <a:p>
            <a:pPr marL="633413" indent="-450850">
              <a:buFont typeface="Wingdings" panose="05000000000000000000" pitchFamily="2" charset="2"/>
              <a:buChar char="ü"/>
            </a:pPr>
            <a:r>
              <a:rPr lang="es-ES" sz="2400" dirty="0" smtClean="0"/>
              <a:t>Cambian</a:t>
            </a:r>
            <a:r>
              <a:rPr lang="es-ES" sz="2400" dirty="0"/>
              <a:t>.</a:t>
            </a:r>
          </a:p>
          <a:p>
            <a:pPr marL="633413" indent="-450850">
              <a:buFont typeface="Wingdings" panose="05000000000000000000" pitchFamily="2" charset="2"/>
              <a:buChar char="ü"/>
            </a:pPr>
            <a:r>
              <a:rPr lang="es-ES" sz="2400" dirty="0" smtClean="0"/>
              <a:t>Pueden </a:t>
            </a:r>
            <a:r>
              <a:rPr lang="es-ES" sz="2400" dirty="0"/>
              <a:t>ser sensibles al tiempo.</a:t>
            </a:r>
          </a:p>
          <a:p>
            <a:endParaRPr lang="es-ES" dirty="0"/>
          </a:p>
        </p:txBody>
      </p:sp>
    </p:spTree>
    <p:extLst>
      <p:ext uri="{BB962C8B-B14F-4D97-AF65-F5344CB8AC3E}">
        <p14:creationId xmlns:p14="http://schemas.microsoft.com/office/powerpoint/2010/main" val="40260637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pSp>
        <p:nvGrpSpPr>
          <p:cNvPr id="8" name="Grupo 7"/>
          <p:cNvGrpSpPr/>
          <p:nvPr/>
        </p:nvGrpSpPr>
        <p:grpSpPr>
          <a:xfrm>
            <a:off x="-28136" y="0"/>
            <a:ext cx="9252520" cy="1296144"/>
            <a:chOff x="-7624" y="-11863"/>
            <a:chExt cx="9151624" cy="1208615"/>
          </a:xfrm>
        </p:grpSpPr>
        <p:pic>
          <p:nvPicPr>
            <p:cNvPr id="9" name="Picture 3"/>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7624" y="-11863"/>
              <a:ext cx="9151624" cy="1208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34582" y="14068"/>
              <a:ext cx="3513572" cy="966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 name="1 Título"/>
          <p:cNvSpPr>
            <a:spLocks noGrp="1"/>
          </p:cNvSpPr>
          <p:nvPr>
            <p:ph type="title"/>
          </p:nvPr>
        </p:nvSpPr>
        <p:spPr>
          <a:xfrm>
            <a:off x="14534" y="37310"/>
            <a:ext cx="9129465" cy="1027165"/>
          </a:xfrm>
        </p:spPr>
        <p:txBody>
          <a:bodyPr>
            <a:normAutofit fontScale="90000"/>
          </a:bodyPr>
          <a:lstStyle/>
          <a:p>
            <a:pPr marL="365125" indent="-365125" algn="l"/>
            <a:r>
              <a:rPr lang="es-ES" sz="3600" b="1" dirty="0">
                <a:solidFill>
                  <a:schemeClr val="bg1"/>
                </a:solidFill>
              </a:rPr>
              <a:t>    Especificación de requerimientos</a:t>
            </a:r>
            <a:br>
              <a:rPr lang="es-ES" sz="3600" b="1" dirty="0">
                <a:solidFill>
                  <a:schemeClr val="bg1"/>
                </a:solidFill>
              </a:rPr>
            </a:br>
            <a:r>
              <a:rPr lang="es-ES" sz="3600" b="1" dirty="0">
                <a:solidFill>
                  <a:schemeClr val="bg1"/>
                </a:solidFill>
              </a:rPr>
              <a:t>en lenguaje natural</a:t>
            </a:r>
            <a:endParaRPr lang="es-CL" sz="3600" b="1" dirty="0">
              <a:solidFill>
                <a:schemeClr val="bg1"/>
              </a:solidFill>
              <a:latin typeface="Cambria" panose="02040503050406030204" pitchFamily="18" charset="0"/>
            </a:endParaRPr>
          </a:p>
        </p:txBody>
      </p:sp>
      <p:sp>
        <p:nvSpPr>
          <p:cNvPr id="5" name="Marcador de contenido 4"/>
          <p:cNvSpPr>
            <a:spLocks noGrp="1"/>
          </p:cNvSpPr>
          <p:nvPr>
            <p:ph idx="1"/>
          </p:nvPr>
        </p:nvSpPr>
        <p:spPr/>
        <p:txBody>
          <a:bodyPr>
            <a:normAutofit/>
          </a:bodyPr>
          <a:lstStyle/>
          <a:p>
            <a:pPr marL="0" indent="0">
              <a:buNone/>
            </a:pPr>
            <a:r>
              <a:rPr lang="es-ES" b="1" dirty="0"/>
              <a:t>Los requerimientos</a:t>
            </a:r>
            <a:r>
              <a:rPr lang="es-ES" b="1" dirty="0" smtClean="0"/>
              <a:t>…</a:t>
            </a:r>
          </a:p>
          <a:p>
            <a:pPr marL="0" indent="0">
              <a:buNone/>
            </a:pPr>
            <a:endParaRPr lang="es-ES" b="1" dirty="0"/>
          </a:p>
          <a:p>
            <a:pPr>
              <a:buFont typeface="Wingdings" panose="05000000000000000000" pitchFamily="2" charset="2"/>
              <a:buChar char="Ø"/>
            </a:pPr>
            <a:r>
              <a:rPr lang="es-ES" sz="2800" dirty="0" smtClean="0"/>
              <a:t>se </a:t>
            </a:r>
            <a:r>
              <a:rPr lang="es-ES" sz="2800" dirty="0"/>
              <a:t>suelen especificar en lenguaje natural,</a:t>
            </a:r>
          </a:p>
          <a:p>
            <a:pPr>
              <a:buFont typeface="Wingdings" panose="05000000000000000000" pitchFamily="2" charset="2"/>
              <a:buChar char="Ø"/>
            </a:pPr>
            <a:r>
              <a:rPr lang="es-ES" sz="2800" dirty="0" smtClean="0"/>
              <a:t>se </a:t>
            </a:r>
            <a:r>
              <a:rPr lang="es-ES" sz="2800" dirty="0"/>
              <a:t>expresan de forma </a:t>
            </a:r>
            <a:r>
              <a:rPr lang="es-ES" sz="2800" dirty="0" smtClean="0"/>
              <a:t>individual (</a:t>
            </a:r>
            <a:r>
              <a:rPr lang="es-ES" sz="2800" dirty="0"/>
              <a:t>p.ej. esquemáticamente</a:t>
            </a:r>
            <a:r>
              <a:rPr lang="es-ES" sz="2800" dirty="0" smtClean="0"/>
              <a:t>),  </a:t>
            </a:r>
          </a:p>
          <a:p>
            <a:pPr>
              <a:buFont typeface="Wingdings" panose="05000000000000000000" pitchFamily="2" charset="2"/>
              <a:buChar char="Ø"/>
            </a:pPr>
            <a:r>
              <a:rPr lang="es-ES" sz="2800" dirty="0" smtClean="0"/>
              <a:t>se </a:t>
            </a:r>
            <a:r>
              <a:rPr lang="es-ES" sz="2800" dirty="0"/>
              <a:t>organizan de forma </a:t>
            </a:r>
            <a:r>
              <a:rPr lang="es-ES" sz="2800" dirty="0" smtClean="0"/>
              <a:t>jerárquica (</a:t>
            </a:r>
            <a:r>
              <a:rPr lang="es-ES" sz="2800" dirty="0"/>
              <a:t>a distintos niveles de detalle</a:t>
            </a:r>
            <a:r>
              <a:rPr lang="es-ES" sz="2800" dirty="0" smtClean="0"/>
              <a:t>),  </a:t>
            </a:r>
          </a:p>
          <a:p>
            <a:pPr>
              <a:buFont typeface="Wingdings" panose="05000000000000000000" pitchFamily="2" charset="2"/>
              <a:buChar char="Ø"/>
            </a:pPr>
            <a:r>
              <a:rPr lang="es-ES" sz="2800" dirty="0" smtClean="0"/>
              <a:t>a </a:t>
            </a:r>
            <a:r>
              <a:rPr lang="es-ES" sz="2800" dirty="0"/>
              <a:t>menudo, se </a:t>
            </a:r>
            <a:r>
              <a:rPr lang="es-ES" sz="2800" dirty="0" smtClean="0"/>
              <a:t>numeran (</a:t>
            </a:r>
            <a:r>
              <a:rPr lang="es-ES" sz="2800" dirty="0"/>
              <a:t>para facilitar su gestión),</a:t>
            </a:r>
          </a:p>
        </p:txBody>
      </p:sp>
    </p:spTree>
    <p:extLst>
      <p:ext uri="{BB962C8B-B14F-4D97-AF65-F5344CB8AC3E}">
        <p14:creationId xmlns:p14="http://schemas.microsoft.com/office/powerpoint/2010/main" val="33627406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pSp>
        <p:nvGrpSpPr>
          <p:cNvPr id="8" name="Grupo 7"/>
          <p:cNvGrpSpPr/>
          <p:nvPr/>
        </p:nvGrpSpPr>
        <p:grpSpPr>
          <a:xfrm>
            <a:off x="-28136" y="0"/>
            <a:ext cx="9252520" cy="1296144"/>
            <a:chOff x="-7624" y="-11863"/>
            <a:chExt cx="9151624" cy="1208615"/>
          </a:xfrm>
        </p:grpSpPr>
        <p:pic>
          <p:nvPicPr>
            <p:cNvPr id="9" name="Picture 3"/>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7624" y="-11863"/>
              <a:ext cx="9151624" cy="1208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34582" y="14068"/>
              <a:ext cx="3513572" cy="966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 name="1 Título"/>
          <p:cNvSpPr>
            <a:spLocks noGrp="1"/>
          </p:cNvSpPr>
          <p:nvPr>
            <p:ph type="title"/>
          </p:nvPr>
        </p:nvSpPr>
        <p:spPr>
          <a:xfrm>
            <a:off x="14534" y="37310"/>
            <a:ext cx="9129465" cy="1027165"/>
          </a:xfrm>
        </p:spPr>
        <p:txBody>
          <a:bodyPr>
            <a:normAutofit fontScale="90000"/>
          </a:bodyPr>
          <a:lstStyle/>
          <a:p>
            <a:pPr marL="365125" indent="-365125" algn="l"/>
            <a:r>
              <a:rPr lang="es-ES" sz="3600" b="1" dirty="0">
                <a:solidFill>
                  <a:schemeClr val="bg1"/>
                </a:solidFill>
              </a:rPr>
              <a:t>    Especificación de requerimientos</a:t>
            </a:r>
            <a:br>
              <a:rPr lang="es-ES" sz="3600" b="1" dirty="0">
                <a:solidFill>
                  <a:schemeClr val="bg1"/>
                </a:solidFill>
              </a:rPr>
            </a:br>
            <a:r>
              <a:rPr lang="es-ES" sz="3600" b="1" dirty="0">
                <a:solidFill>
                  <a:schemeClr val="bg1"/>
                </a:solidFill>
              </a:rPr>
              <a:t>en lenguaje natural</a:t>
            </a:r>
            <a:endParaRPr lang="es-CL" sz="3600" b="1" dirty="0">
              <a:solidFill>
                <a:schemeClr val="bg1"/>
              </a:solidFill>
              <a:latin typeface="Cambria" panose="02040503050406030204" pitchFamily="18" charset="0"/>
            </a:endParaRPr>
          </a:p>
        </p:txBody>
      </p:sp>
      <p:sp>
        <p:nvSpPr>
          <p:cNvPr id="5" name="Marcador de contenido 4"/>
          <p:cNvSpPr>
            <a:spLocks noGrp="1"/>
          </p:cNvSpPr>
          <p:nvPr>
            <p:ph idx="1"/>
          </p:nvPr>
        </p:nvSpPr>
        <p:spPr/>
        <p:txBody>
          <a:bodyPr>
            <a:normAutofit fontScale="85000" lnSpcReduction="20000"/>
          </a:bodyPr>
          <a:lstStyle/>
          <a:p>
            <a:pPr marL="0" indent="0">
              <a:buNone/>
            </a:pPr>
            <a:r>
              <a:rPr lang="es-ES" b="1" dirty="0"/>
              <a:t>Los requerimientos han de ser…</a:t>
            </a:r>
          </a:p>
          <a:p>
            <a:pPr marL="0" indent="0">
              <a:buNone/>
            </a:pPr>
            <a:endParaRPr lang="es-ES" b="1" dirty="0" smtClean="0">
              <a:solidFill>
                <a:srgbClr val="FF0000"/>
              </a:solidFill>
            </a:endParaRPr>
          </a:p>
          <a:p>
            <a:pPr marL="0" indent="0">
              <a:buNone/>
            </a:pPr>
            <a:r>
              <a:rPr lang="es-ES" b="1" dirty="0" smtClean="0">
                <a:solidFill>
                  <a:srgbClr val="FF0000"/>
                </a:solidFill>
              </a:rPr>
              <a:t>claros </a:t>
            </a:r>
            <a:r>
              <a:rPr lang="es-ES" b="1" dirty="0">
                <a:solidFill>
                  <a:srgbClr val="FF0000"/>
                </a:solidFill>
              </a:rPr>
              <a:t>y concretos</a:t>
            </a:r>
          </a:p>
          <a:p>
            <a:r>
              <a:rPr lang="es-ES" dirty="0"/>
              <a:t>(evitando imprecisiones y ambigüedades)</a:t>
            </a:r>
          </a:p>
          <a:p>
            <a:r>
              <a:rPr lang="es-ES" dirty="0"/>
              <a:t>p.ej. Uso de puntos suspensivos, etcétera</a:t>
            </a:r>
            <a:r>
              <a:rPr lang="es-ES" dirty="0" smtClean="0"/>
              <a:t>…</a:t>
            </a:r>
          </a:p>
          <a:p>
            <a:endParaRPr lang="es-ES" dirty="0"/>
          </a:p>
          <a:p>
            <a:pPr marL="0" indent="0">
              <a:buNone/>
            </a:pPr>
            <a:r>
              <a:rPr lang="es-ES" b="1" dirty="0" smtClean="0">
                <a:solidFill>
                  <a:srgbClr val="FF0000"/>
                </a:solidFill>
              </a:rPr>
              <a:t>concisos</a:t>
            </a:r>
            <a:endParaRPr lang="es-ES" b="1" dirty="0">
              <a:solidFill>
                <a:srgbClr val="FF0000"/>
              </a:solidFill>
            </a:endParaRPr>
          </a:p>
          <a:p>
            <a:r>
              <a:rPr lang="es-ES" dirty="0"/>
              <a:t>(sin rodeos ni figuras retóricas</a:t>
            </a:r>
            <a:r>
              <a:rPr lang="es-ES" dirty="0" smtClean="0"/>
              <a:t>),</a:t>
            </a:r>
          </a:p>
          <a:p>
            <a:endParaRPr lang="es-ES" dirty="0"/>
          </a:p>
          <a:p>
            <a:pPr marL="0" indent="0">
              <a:buNone/>
            </a:pPr>
            <a:r>
              <a:rPr lang="es-ES" b="1" dirty="0" smtClean="0">
                <a:solidFill>
                  <a:srgbClr val="FF0000"/>
                </a:solidFill>
              </a:rPr>
              <a:t>completos </a:t>
            </a:r>
            <a:r>
              <a:rPr lang="es-ES" b="1" dirty="0">
                <a:solidFill>
                  <a:srgbClr val="FF0000"/>
                </a:solidFill>
              </a:rPr>
              <a:t>y consistentes</a:t>
            </a:r>
            <a:r>
              <a:rPr lang="es-ES" dirty="0">
                <a:solidFill>
                  <a:srgbClr val="FF0000"/>
                </a:solidFill>
              </a:rPr>
              <a:t>,</a:t>
            </a:r>
          </a:p>
        </p:txBody>
      </p:sp>
    </p:spTree>
    <p:extLst>
      <p:ext uri="{BB962C8B-B14F-4D97-AF65-F5344CB8AC3E}">
        <p14:creationId xmlns:p14="http://schemas.microsoft.com/office/powerpoint/2010/main" val="31042229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pSp>
        <p:nvGrpSpPr>
          <p:cNvPr id="8" name="Grupo 7"/>
          <p:cNvGrpSpPr/>
          <p:nvPr/>
        </p:nvGrpSpPr>
        <p:grpSpPr>
          <a:xfrm>
            <a:off x="-28136" y="0"/>
            <a:ext cx="9252520" cy="1296144"/>
            <a:chOff x="-7624" y="-11863"/>
            <a:chExt cx="9151624" cy="1208615"/>
          </a:xfrm>
        </p:grpSpPr>
        <p:pic>
          <p:nvPicPr>
            <p:cNvPr id="9" name="Picture 3"/>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7624" y="-11863"/>
              <a:ext cx="9151624" cy="1208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34582" y="14068"/>
              <a:ext cx="3513572" cy="966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 name="1 Título"/>
          <p:cNvSpPr>
            <a:spLocks noGrp="1"/>
          </p:cNvSpPr>
          <p:nvPr>
            <p:ph type="title"/>
          </p:nvPr>
        </p:nvSpPr>
        <p:spPr>
          <a:xfrm>
            <a:off x="14534" y="37310"/>
            <a:ext cx="9129465" cy="1027165"/>
          </a:xfrm>
        </p:spPr>
        <p:txBody>
          <a:bodyPr>
            <a:normAutofit fontScale="90000"/>
          </a:bodyPr>
          <a:lstStyle/>
          <a:p>
            <a:pPr marL="365125" indent="-365125" algn="l"/>
            <a:r>
              <a:rPr lang="es-ES" sz="3600" b="1" dirty="0">
                <a:solidFill>
                  <a:schemeClr val="bg1"/>
                </a:solidFill>
              </a:rPr>
              <a:t>    Especificación de requerimientos</a:t>
            </a:r>
            <a:br>
              <a:rPr lang="es-ES" sz="3600" b="1" dirty="0">
                <a:solidFill>
                  <a:schemeClr val="bg1"/>
                </a:solidFill>
              </a:rPr>
            </a:br>
            <a:r>
              <a:rPr lang="es-ES" sz="3600" b="1" dirty="0">
                <a:solidFill>
                  <a:schemeClr val="bg1"/>
                </a:solidFill>
              </a:rPr>
              <a:t>en lenguaje natural</a:t>
            </a:r>
            <a:endParaRPr lang="es-CL" sz="3600" b="1" dirty="0">
              <a:solidFill>
                <a:schemeClr val="bg1"/>
              </a:solidFill>
              <a:latin typeface="Cambria" panose="02040503050406030204" pitchFamily="18" charset="0"/>
            </a:endParaRPr>
          </a:p>
        </p:txBody>
      </p:sp>
      <p:sp>
        <p:nvSpPr>
          <p:cNvPr id="5" name="Marcador de contenido 4"/>
          <p:cNvSpPr>
            <a:spLocks noGrp="1"/>
          </p:cNvSpPr>
          <p:nvPr>
            <p:ph idx="1"/>
          </p:nvPr>
        </p:nvSpPr>
        <p:spPr>
          <a:xfrm>
            <a:off x="467544" y="1484784"/>
            <a:ext cx="8229600" cy="4709120"/>
          </a:xfrm>
        </p:spPr>
        <p:txBody>
          <a:bodyPr>
            <a:normAutofit fontScale="85000" lnSpcReduction="10000"/>
          </a:bodyPr>
          <a:lstStyle/>
          <a:p>
            <a:pPr marL="0" indent="0">
              <a:buNone/>
            </a:pPr>
            <a:r>
              <a:rPr lang="es-ES" dirty="0"/>
              <a:t>Los </a:t>
            </a:r>
            <a:r>
              <a:rPr lang="es-ES" b="1" dirty="0"/>
              <a:t>requerimientos funcionales</a:t>
            </a:r>
            <a:r>
              <a:rPr lang="es-ES" dirty="0"/>
              <a:t>…</a:t>
            </a:r>
          </a:p>
          <a:p>
            <a:pPr algn="just"/>
            <a:r>
              <a:rPr lang="es-ES" dirty="0" smtClean="0"/>
              <a:t>deben </a:t>
            </a:r>
            <a:r>
              <a:rPr lang="es-ES" dirty="0"/>
              <a:t>estar redactados de tal forma que </a:t>
            </a:r>
            <a:r>
              <a:rPr lang="es-ES" dirty="0" smtClean="0"/>
              <a:t>sean comprensibles </a:t>
            </a:r>
            <a:r>
              <a:rPr lang="es-ES" dirty="0"/>
              <a:t>para usuarios sin </a:t>
            </a:r>
            <a:r>
              <a:rPr lang="es-ES" dirty="0" smtClean="0"/>
              <a:t>conocimientos técnicos </a:t>
            </a:r>
            <a:r>
              <a:rPr lang="es-ES" dirty="0"/>
              <a:t>avanzados (de Informática, se entiende</a:t>
            </a:r>
            <a:r>
              <a:rPr lang="es-ES" dirty="0" smtClean="0"/>
              <a:t>),</a:t>
            </a:r>
          </a:p>
          <a:p>
            <a:pPr algn="just"/>
            <a:endParaRPr lang="es-ES" dirty="0"/>
          </a:p>
          <a:p>
            <a:pPr algn="just"/>
            <a:r>
              <a:rPr lang="es-ES" dirty="0"/>
              <a:t> deben especificar el comportamiento externo </a:t>
            </a:r>
            <a:r>
              <a:rPr lang="es-ES" dirty="0" smtClean="0"/>
              <a:t>del sistema </a:t>
            </a:r>
            <a:r>
              <a:rPr lang="es-ES" dirty="0"/>
              <a:t>y evitar, en la medida de lo posible, </a:t>
            </a:r>
            <a:r>
              <a:rPr lang="es-ES" dirty="0" smtClean="0"/>
              <a:t>establecer características </a:t>
            </a:r>
            <a:r>
              <a:rPr lang="es-ES" dirty="0"/>
              <a:t>de su diseño</a:t>
            </a:r>
            <a:r>
              <a:rPr lang="es-ES" dirty="0" smtClean="0"/>
              <a:t>,</a:t>
            </a:r>
          </a:p>
          <a:p>
            <a:pPr algn="just"/>
            <a:endParaRPr lang="es-ES" dirty="0"/>
          </a:p>
          <a:p>
            <a:pPr algn="just"/>
            <a:r>
              <a:rPr lang="es-ES" dirty="0" smtClean="0"/>
              <a:t>deben </a:t>
            </a:r>
            <a:r>
              <a:rPr lang="es-ES" dirty="0"/>
              <a:t>priorizarse (al menos, se ha de distinguir </a:t>
            </a:r>
            <a:r>
              <a:rPr lang="es-ES" dirty="0" smtClean="0"/>
              <a:t>entre requisitos </a:t>
            </a:r>
            <a:r>
              <a:rPr lang="es-ES" dirty="0"/>
              <a:t>obligatorios y requisitos deseables).</a:t>
            </a:r>
          </a:p>
        </p:txBody>
      </p:sp>
    </p:spTree>
    <p:extLst>
      <p:ext uri="{BB962C8B-B14F-4D97-AF65-F5344CB8AC3E}">
        <p14:creationId xmlns:p14="http://schemas.microsoft.com/office/powerpoint/2010/main" val="41908832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pSp>
        <p:nvGrpSpPr>
          <p:cNvPr id="8" name="Grupo 7"/>
          <p:cNvGrpSpPr/>
          <p:nvPr/>
        </p:nvGrpSpPr>
        <p:grpSpPr>
          <a:xfrm>
            <a:off x="-28136" y="0"/>
            <a:ext cx="9252520" cy="1296144"/>
            <a:chOff x="-7624" y="-11863"/>
            <a:chExt cx="9151624" cy="1208615"/>
          </a:xfrm>
        </p:grpSpPr>
        <p:pic>
          <p:nvPicPr>
            <p:cNvPr id="9" name="Picture 3"/>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7624" y="-11863"/>
              <a:ext cx="9151624" cy="1208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34582" y="14068"/>
              <a:ext cx="3513572" cy="966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 name="1 Título"/>
          <p:cNvSpPr>
            <a:spLocks noGrp="1"/>
          </p:cNvSpPr>
          <p:nvPr>
            <p:ph type="title"/>
          </p:nvPr>
        </p:nvSpPr>
        <p:spPr>
          <a:xfrm>
            <a:off x="14534" y="37310"/>
            <a:ext cx="9129465" cy="1027165"/>
          </a:xfrm>
        </p:spPr>
        <p:txBody>
          <a:bodyPr>
            <a:normAutofit fontScale="90000"/>
          </a:bodyPr>
          <a:lstStyle/>
          <a:p>
            <a:pPr marL="365125" indent="-365125" algn="l"/>
            <a:r>
              <a:rPr lang="es-ES" sz="3600" b="1" dirty="0">
                <a:solidFill>
                  <a:schemeClr val="bg1"/>
                </a:solidFill>
              </a:rPr>
              <a:t>    Especificación de requerimientos</a:t>
            </a:r>
            <a:br>
              <a:rPr lang="es-ES" sz="3600" b="1" dirty="0">
                <a:solidFill>
                  <a:schemeClr val="bg1"/>
                </a:solidFill>
              </a:rPr>
            </a:br>
            <a:r>
              <a:rPr lang="es-ES" sz="3600" b="1" dirty="0">
                <a:solidFill>
                  <a:schemeClr val="bg1"/>
                </a:solidFill>
              </a:rPr>
              <a:t>en lenguaje natural</a:t>
            </a:r>
            <a:endParaRPr lang="es-CL" sz="3600" b="1" dirty="0">
              <a:solidFill>
                <a:schemeClr val="bg1"/>
              </a:solidFill>
              <a:latin typeface="Cambria" panose="02040503050406030204" pitchFamily="18" charset="0"/>
            </a:endParaRPr>
          </a:p>
        </p:txBody>
      </p:sp>
      <p:sp>
        <p:nvSpPr>
          <p:cNvPr id="5" name="Marcador de contenido 4"/>
          <p:cNvSpPr>
            <a:spLocks noGrp="1"/>
          </p:cNvSpPr>
          <p:nvPr>
            <p:ph idx="1"/>
          </p:nvPr>
        </p:nvSpPr>
        <p:spPr/>
        <p:txBody>
          <a:bodyPr>
            <a:normAutofit/>
          </a:bodyPr>
          <a:lstStyle/>
          <a:p>
            <a:pPr marL="0" indent="0">
              <a:buNone/>
            </a:pPr>
            <a:r>
              <a:rPr lang="es-ES" dirty="0"/>
              <a:t>Los </a:t>
            </a:r>
            <a:r>
              <a:rPr lang="es-ES" b="1" dirty="0"/>
              <a:t>requerimientos no funcionales</a:t>
            </a:r>
            <a:r>
              <a:rPr lang="es-ES" dirty="0" smtClean="0"/>
              <a:t>…</a:t>
            </a:r>
          </a:p>
          <a:p>
            <a:pPr marL="0" indent="0">
              <a:buNone/>
            </a:pPr>
            <a:endParaRPr lang="es-ES" dirty="0"/>
          </a:p>
          <a:p>
            <a:pPr algn="just"/>
            <a:r>
              <a:rPr lang="es-ES" sz="2800" dirty="0" smtClean="0"/>
              <a:t>han </a:t>
            </a:r>
            <a:r>
              <a:rPr lang="es-ES" sz="2800" dirty="0"/>
              <a:t>de especificarse cuantitativamente</a:t>
            </a:r>
            <a:r>
              <a:rPr lang="es-ES" sz="2800" dirty="0" smtClean="0"/>
              <a:t>, siempre </a:t>
            </a:r>
            <a:r>
              <a:rPr lang="es-ES" sz="2800" dirty="0"/>
              <a:t>que sea </a:t>
            </a:r>
            <a:r>
              <a:rPr lang="es-ES" sz="2800" dirty="0" smtClean="0"/>
              <a:t>posible (</a:t>
            </a:r>
            <a:r>
              <a:rPr lang="es-ES" sz="2800" dirty="0"/>
              <a:t>para que se pueda verificar su cumplimiento).</a:t>
            </a:r>
          </a:p>
        </p:txBody>
      </p:sp>
    </p:spTree>
    <p:extLst>
      <p:ext uri="{BB962C8B-B14F-4D97-AF65-F5344CB8AC3E}">
        <p14:creationId xmlns:p14="http://schemas.microsoft.com/office/powerpoint/2010/main" val="4401888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pSp>
        <p:nvGrpSpPr>
          <p:cNvPr id="8" name="Grupo 7"/>
          <p:cNvGrpSpPr/>
          <p:nvPr/>
        </p:nvGrpSpPr>
        <p:grpSpPr>
          <a:xfrm>
            <a:off x="-28136" y="0"/>
            <a:ext cx="9252520" cy="1296144"/>
            <a:chOff x="-7624" y="-11863"/>
            <a:chExt cx="9151624" cy="1208615"/>
          </a:xfrm>
        </p:grpSpPr>
        <p:pic>
          <p:nvPicPr>
            <p:cNvPr id="9" name="Picture 3"/>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7624" y="-11863"/>
              <a:ext cx="9151624" cy="1208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34582" y="14068"/>
              <a:ext cx="3513572" cy="966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 name="1 Título"/>
          <p:cNvSpPr>
            <a:spLocks noGrp="1"/>
          </p:cNvSpPr>
          <p:nvPr>
            <p:ph type="title"/>
          </p:nvPr>
        </p:nvSpPr>
        <p:spPr>
          <a:xfrm>
            <a:off x="14534" y="37310"/>
            <a:ext cx="9129465" cy="1027165"/>
          </a:xfrm>
        </p:spPr>
        <p:txBody>
          <a:bodyPr>
            <a:normAutofit fontScale="90000"/>
          </a:bodyPr>
          <a:lstStyle/>
          <a:p>
            <a:pPr marL="365125" indent="-365125" algn="l"/>
            <a:r>
              <a:rPr lang="es-ES" sz="3600" b="1" dirty="0">
                <a:solidFill>
                  <a:schemeClr val="bg1"/>
                </a:solidFill>
              </a:rPr>
              <a:t>    Especificación de requerimientos</a:t>
            </a:r>
            <a:br>
              <a:rPr lang="es-ES" sz="3600" b="1" dirty="0">
                <a:solidFill>
                  <a:schemeClr val="bg1"/>
                </a:solidFill>
              </a:rPr>
            </a:br>
            <a:r>
              <a:rPr lang="es-ES" sz="3600" b="1" dirty="0">
                <a:solidFill>
                  <a:schemeClr val="bg1"/>
                </a:solidFill>
              </a:rPr>
              <a:t>en lenguaje natural</a:t>
            </a:r>
            <a:endParaRPr lang="es-CL" sz="3600" b="1" dirty="0">
              <a:solidFill>
                <a:schemeClr val="bg1"/>
              </a:solidFill>
              <a:latin typeface="Cambria" panose="02040503050406030204" pitchFamily="18" charset="0"/>
            </a:endParaRPr>
          </a:p>
        </p:txBody>
      </p:sp>
      <p:sp>
        <p:nvSpPr>
          <p:cNvPr id="5" name="Marcador de contenido 4"/>
          <p:cNvSpPr>
            <a:spLocks noGrp="1"/>
          </p:cNvSpPr>
          <p:nvPr>
            <p:ph idx="1"/>
          </p:nvPr>
        </p:nvSpPr>
        <p:spPr/>
        <p:txBody>
          <a:bodyPr>
            <a:normAutofit fontScale="85000" lnSpcReduction="10000"/>
          </a:bodyPr>
          <a:lstStyle/>
          <a:p>
            <a:pPr marL="0" indent="0">
              <a:buNone/>
            </a:pPr>
            <a:r>
              <a:rPr lang="es-ES" b="1" dirty="0">
                <a:solidFill>
                  <a:srgbClr val="C00000"/>
                </a:solidFill>
              </a:rPr>
              <a:t>MAL</a:t>
            </a:r>
          </a:p>
          <a:p>
            <a:pPr marL="0" indent="0" algn="just">
              <a:buNone/>
            </a:pPr>
            <a:r>
              <a:rPr lang="es-ES" i="1" dirty="0">
                <a:solidFill>
                  <a:srgbClr val="C00000"/>
                </a:solidFill>
              </a:rPr>
              <a:t>Para facilitar el uso del editor gráfico, se podrá </a:t>
            </a:r>
            <a:r>
              <a:rPr lang="es-ES" i="1" dirty="0" smtClean="0">
                <a:solidFill>
                  <a:srgbClr val="C00000"/>
                </a:solidFill>
              </a:rPr>
              <a:t>activar y </a:t>
            </a:r>
            <a:r>
              <a:rPr lang="es-ES" i="1" dirty="0">
                <a:solidFill>
                  <a:srgbClr val="C00000"/>
                </a:solidFill>
              </a:rPr>
              <a:t>desactivar una rejilla que permitirá alinear las </a:t>
            </a:r>
            <a:r>
              <a:rPr lang="es-ES" i="1" dirty="0" smtClean="0">
                <a:solidFill>
                  <a:srgbClr val="C00000"/>
                </a:solidFill>
              </a:rPr>
              <a:t>figuras del </a:t>
            </a:r>
            <a:r>
              <a:rPr lang="es-ES" i="1" dirty="0">
                <a:solidFill>
                  <a:srgbClr val="C00000"/>
                </a:solidFill>
              </a:rPr>
              <a:t>diagrama. Cuando se ajuste la figura al tamaño </a:t>
            </a:r>
            <a:r>
              <a:rPr lang="es-ES" i="1" dirty="0" smtClean="0">
                <a:solidFill>
                  <a:srgbClr val="C00000"/>
                </a:solidFill>
              </a:rPr>
              <a:t>de la </a:t>
            </a:r>
            <a:r>
              <a:rPr lang="es-ES" i="1" dirty="0">
                <a:solidFill>
                  <a:srgbClr val="C00000"/>
                </a:solidFill>
              </a:rPr>
              <a:t>pantalla, se reducirá el número de líneas de la </a:t>
            </a:r>
            <a:r>
              <a:rPr lang="es-ES" i="1" dirty="0" smtClean="0">
                <a:solidFill>
                  <a:srgbClr val="C00000"/>
                </a:solidFill>
              </a:rPr>
              <a:t>rejilla para </a:t>
            </a:r>
            <a:r>
              <a:rPr lang="es-ES" i="1" dirty="0">
                <a:solidFill>
                  <a:srgbClr val="C00000"/>
                </a:solidFill>
              </a:rPr>
              <a:t>que no se dificulte la visualización del diagrama</a:t>
            </a:r>
            <a:r>
              <a:rPr lang="es-ES" i="1" dirty="0" smtClean="0">
                <a:solidFill>
                  <a:srgbClr val="C00000"/>
                </a:solidFill>
              </a:rPr>
              <a:t>.</a:t>
            </a:r>
          </a:p>
          <a:p>
            <a:endParaRPr lang="es-ES" dirty="0"/>
          </a:p>
          <a:p>
            <a:pPr marL="0" indent="0">
              <a:buNone/>
            </a:pPr>
            <a:r>
              <a:rPr lang="es-ES" dirty="0"/>
              <a:t>¿Por qué</a:t>
            </a:r>
            <a:r>
              <a:rPr lang="es-ES" dirty="0" smtClean="0"/>
              <a:t>?</a:t>
            </a:r>
          </a:p>
          <a:p>
            <a:pPr marL="0" indent="0">
              <a:buNone/>
            </a:pPr>
            <a:endParaRPr lang="es-ES" dirty="0"/>
          </a:p>
          <a:p>
            <a:pPr marL="0" indent="0">
              <a:buNone/>
            </a:pPr>
            <a:r>
              <a:rPr lang="es-ES" dirty="0" smtClean="0"/>
              <a:t>Una mezcla de </a:t>
            </a:r>
            <a:r>
              <a:rPr lang="es-ES" dirty="0"/>
              <a:t>varios requisitos.</a:t>
            </a:r>
          </a:p>
        </p:txBody>
      </p:sp>
    </p:spTree>
    <p:extLst>
      <p:ext uri="{BB962C8B-B14F-4D97-AF65-F5344CB8AC3E}">
        <p14:creationId xmlns:p14="http://schemas.microsoft.com/office/powerpoint/2010/main" val="30298489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pSp>
        <p:nvGrpSpPr>
          <p:cNvPr id="8" name="Grupo 7"/>
          <p:cNvGrpSpPr/>
          <p:nvPr/>
        </p:nvGrpSpPr>
        <p:grpSpPr>
          <a:xfrm>
            <a:off x="-28136" y="0"/>
            <a:ext cx="9252520" cy="1296144"/>
            <a:chOff x="-7624" y="-11863"/>
            <a:chExt cx="9151624" cy="1208615"/>
          </a:xfrm>
        </p:grpSpPr>
        <p:pic>
          <p:nvPicPr>
            <p:cNvPr id="9" name="Picture 3"/>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7624" y="-11863"/>
              <a:ext cx="9151624" cy="1208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34582" y="14068"/>
              <a:ext cx="3513572" cy="966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 name="1 Título"/>
          <p:cNvSpPr>
            <a:spLocks noGrp="1"/>
          </p:cNvSpPr>
          <p:nvPr>
            <p:ph type="title"/>
          </p:nvPr>
        </p:nvSpPr>
        <p:spPr>
          <a:xfrm>
            <a:off x="14534" y="37310"/>
            <a:ext cx="9129465" cy="1027165"/>
          </a:xfrm>
        </p:spPr>
        <p:txBody>
          <a:bodyPr>
            <a:normAutofit fontScale="90000"/>
          </a:bodyPr>
          <a:lstStyle/>
          <a:p>
            <a:pPr marL="365125" indent="-365125" algn="l"/>
            <a:r>
              <a:rPr lang="es-ES" sz="3600" b="1" dirty="0">
                <a:solidFill>
                  <a:schemeClr val="bg1"/>
                </a:solidFill>
              </a:rPr>
              <a:t>    Especificación de requerimientos</a:t>
            </a:r>
            <a:br>
              <a:rPr lang="es-ES" sz="3600" b="1" dirty="0">
                <a:solidFill>
                  <a:schemeClr val="bg1"/>
                </a:solidFill>
              </a:rPr>
            </a:br>
            <a:r>
              <a:rPr lang="es-ES" sz="3600" b="1" dirty="0">
                <a:solidFill>
                  <a:schemeClr val="bg1"/>
                </a:solidFill>
              </a:rPr>
              <a:t>en lenguaje natural</a:t>
            </a:r>
            <a:endParaRPr lang="es-CL" sz="3600" b="1" dirty="0">
              <a:solidFill>
                <a:schemeClr val="bg1"/>
              </a:solidFill>
              <a:latin typeface="Cambria" panose="02040503050406030204" pitchFamily="18" charset="0"/>
            </a:endParaRPr>
          </a:p>
        </p:txBody>
      </p:sp>
      <p:sp>
        <p:nvSpPr>
          <p:cNvPr id="5" name="Marcador de contenido 4"/>
          <p:cNvSpPr>
            <a:spLocks noGrp="1"/>
          </p:cNvSpPr>
          <p:nvPr>
            <p:ph idx="1"/>
          </p:nvPr>
        </p:nvSpPr>
        <p:spPr/>
        <p:txBody>
          <a:bodyPr>
            <a:normAutofit fontScale="77500" lnSpcReduction="20000"/>
          </a:bodyPr>
          <a:lstStyle/>
          <a:p>
            <a:pPr marL="0" indent="0">
              <a:buNone/>
            </a:pPr>
            <a:r>
              <a:rPr lang="es-ES" b="1" dirty="0">
                <a:solidFill>
                  <a:srgbClr val="0070C0"/>
                </a:solidFill>
              </a:rPr>
              <a:t>BIEN</a:t>
            </a:r>
          </a:p>
          <a:p>
            <a:pPr marL="0" indent="0" algn="just">
              <a:buNone/>
            </a:pPr>
            <a:r>
              <a:rPr lang="es-ES" i="1" dirty="0">
                <a:solidFill>
                  <a:srgbClr val="0070C0"/>
                </a:solidFill>
              </a:rPr>
              <a:t>El editor permitirá el uso de una rejilla de </a:t>
            </a:r>
            <a:r>
              <a:rPr lang="es-ES" i="1" dirty="0" smtClean="0">
                <a:solidFill>
                  <a:srgbClr val="0070C0"/>
                </a:solidFill>
              </a:rPr>
              <a:t>líneas horizontales </a:t>
            </a:r>
            <a:r>
              <a:rPr lang="es-ES" i="1" dirty="0">
                <a:solidFill>
                  <a:srgbClr val="0070C0"/>
                </a:solidFill>
              </a:rPr>
              <a:t>y verticales que aparecerán </a:t>
            </a:r>
            <a:r>
              <a:rPr lang="es-ES" i="1" dirty="0" smtClean="0">
                <a:solidFill>
                  <a:srgbClr val="0070C0"/>
                </a:solidFill>
              </a:rPr>
              <a:t>dibujadas tras </a:t>
            </a:r>
            <a:r>
              <a:rPr lang="es-ES" i="1" dirty="0">
                <a:solidFill>
                  <a:srgbClr val="0070C0"/>
                </a:solidFill>
              </a:rPr>
              <a:t>el diagrama.</a:t>
            </a:r>
          </a:p>
          <a:p>
            <a:pPr marL="0" indent="0">
              <a:buNone/>
            </a:pPr>
            <a:endParaRPr lang="es-ES" b="1" dirty="0" smtClean="0"/>
          </a:p>
          <a:p>
            <a:pPr marL="0" indent="0" algn="just">
              <a:buNone/>
            </a:pPr>
            <a:r>
              <a:rPr lang="es-ES" b="1" dirty="0" smtClean="0"/>
              <a:t>Justificación</a:t>
            </a:r>
            <a:r>
              <a:rPr lang="es-ES" dirty="0"/>
              <a:t>: La rejilla facilita la creación de </a:t>
            </a:r>
            <a:r>
              <a:rPr lang="es-ES" dirty="0" smtClean="0"/>
              <a:t>diagramas cuidados </a:t>
            </a:r>
            <a:r>
              <a:rPr lang="es-ES" dirty="0"/>
              <a:t>en los que las figuras se </a:t>
            </a:r>
            <a:r>
              <a:rPr lang="es-ES" dirty="0" smtClean="0"/>
              <a:t>puedan </a:t>
            </a:r>
            <a:r>
              <a:rPr lang="es-ES" dirty="0"/>
              <a:t>alinear con </a:t>
            </a:r>
            <a:r>
              <a:rPr lang="es-ES" dirty="0" smtClean="0"/>
              <a:t>facilidad.</a:t>
            </a:r>
          </a:p>
          <a:p>
            <a:pPr marL="0" indent="0" algn="r">
              <a:buNone/>
            </a:pPr>
            <a:r>
              <a:rPr lang="es-ES" sz="2600" dirty="0" smtClean="0"/>
              <a:t>(</a:t>
            </a:r>
            <a:r>
              <a:rPr lang="es-ES" sz="2600" dirty="0"/>
              <a:t>Manual Práctico de Usabilidad, sección 15.3).</a:t>
            </a:r>
          </a:p>
          <a:p>
            <a:pPr marL="0" indent="0">
              <a:buNone/>
            </a:pPr>
            <a:endParaRPr lang="es-ES" dirty="0" smtClean="0"/>
          </a:p>
          <a:p>
            <a:pPr marL="0" indent="0">
              <a:buNone/>
            </a:pPr>
            <a:endParaRPr lang="es-ES" dirty="0"/>
          </a:p>
          <a:p>
            <a:pPr marL="0" indent="0">
              <a:buNone/>
            </a:pPr>
            <a:r>
              <a:rPr lang="es-ES" dirty="0" smtClean="0"/>
              <a:t>¿</a:t>
            </a:r>
            <a:r>
              <a:rPr lang="es-ES" dirty="0"/>
              <a:t>Por qué?</a:t>
            </a:r>
          </a:p>
          <a:p>
            <a:pPr marL="0" indent="0">
              <a:buNone/>
            </a:pPr>
            <a:endParaRPr lang="es-ES" dirty="0" smtClean="0"/>
          </a:p>
          <a:p>
            <a:pPr marL="0" indent="0">
              <a:buNone/>
            </a:pPr>
            <a:r>
              <a:rPr lang="es-ES" dirty="0" smtClean="0"/>
              <a:t>Preciso</a:t>
            </a:r>
            <a:r>
              <a:rPr lang="es-ES" dirty="0"/>
              <a:t>, conciso y justificado correctamente.</a:t>
            </a:r>
          </a:p>
        </p:txBody>
      </p:sp>
    </p:spTree>
    <p:extLst>
      <p:ext uri="{BB962C8B-B14F-4D97-AF65-F5344CB8AC3E}">
        <p14:creationId xmlns:p14="http://schemas.microsoft.com/office/powerpoint/2010/main" val="14441830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pSp>
        <p:nvGrpSpPr>
          <p:cNvPr id="8" name="Grupo 7"/>
          <p:cNvGrpSpPr/>
          <p:nvPr/>
        </p:nvGrpSpPr>
        <p:grpSpPr>
          <a:xfrm>
            <a:off x="-28136" y="0"/>
            <a:ext cx="9252520" cy="1296144"/>
            <a:chOff x="-7624" y="-11863"/>
            <a:chExt cx="9151624" cy="1208615"/>
          </a:xfrm>
        </p:grpSpPr>
        <p:pic>
          <p:nvPicPr>
            <p:cNvPr id="9" name="Picture 3"/>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7624" y="-11863"/>
              <a:ext cx="9151624" cy="1208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34582" y="14068"/>
              <a:ext cx="3513572" cy="966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 name="1 Título"/>
          <p:cNvSpPr>
            <a:spLocks noGrp="1"/>
          </p:cNvSpPr>
          <p:nvPr>
            <p:ph type="title"/>
          </p:nvPr>
        </p:nvSpPr>
        <p:spPr>
          <a:xfrm>
            <a:off x="14534" y="37310"/>
            <a:ext cx="9129465" cy="1027165"/>
          </a:xfrm>
        </p:spPr>
        <p:txBody>
          <a:bodyPr>
            <a:normAutofit fontScale="90000"/>
          </a:bodyPr>
          <a:lstStyle/>
          <a:p>
            <a:pPr marL="365125" indent="-365125" algn="l"/>
            <a:r>
              <a:rPr lang="es-ES" sz="3600" b="1" dirty="0">
                <a:solidFill>
                  <a:schemeClr val="bg1"/>
                </a:solidFill>
              </a:rPr>
              <a:t>    Especificación de requerimientos</a:t>
            </a:r>
            <a:br>
              <a:rPr lang="es-ES" sz="3600" b="1" dirty="0">
                <a:solidFill>
                  <a:schemeClr val="bg1"/>
                </a:solidFill>
              </a:rPr>
            </a:br>
            <a:r>
              <a:rPr lang="es-ES" sz="3600" b="1" dirty="0">
                <a:solidFill>
                  <a:schemeClr val="bg1"/>
                </a:solidFill>
              </a:rPr>
              <a:t>en lenguaje natural</a:t>
            </a:r>
            <a:endParaRPr lang="es-CL" sz="3600" b="1" dirty="0">
              <a:solidFill>
                <a:schemeClr val="bg1"/>
              </a:solidFill>
              <a:latin typeface="Cambria" panose="02040503050406030204" pitchFamily="18" charset="0"/>
            </a:endParaRPr>
          </a:p>
        </p:txBody>
      </p:sp>
      <p:pic>
        <p:nvPicPr>
          <p:cNvPr id="3" name="Imagen 2"/>
          <p:cNvPicPr>
            <a:picLocks noChangeAspect="1"/>
          </p:cNvPicPr>
          <p:nvPr/>
        </p:nvPicPr>
        <p:blipFill rotWithShape="1">
          <a:blip r:embed="rId4"/>
          <a:srcRect l="25096" t="36219" r="26756" b="9641"/>
          <a:stretch/>
        </p:blipFill>
        <p:spPr>
          <a:xfrm>
            <a:off x="434495" y="1628800"/>
            <a:ext cx="7881921" cy="4608512"/>
          </a:xfrm>
          <a:prstGeom prst="rect">
            <a:avLst/>
          </a:prstGeom>
        </p:spPr>
      </p:pic>
    </p:spTree>
    <p:extLst>
      <p:ext uri="{BB962C8B-B14F-4D97-AF65-F5344CB8AC3E}">
        <p14:creationId xmlns:p14="http://schemas.microsoft.com/office/powerpoint/2010/main" val="7835275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pSp>
        <p:nvGrpSpPr>
          <p:cNvPr id="8" name="Grupo 7"/>
          <p:cNvGrpSpPr/>
          <p:nvPr/>
        </p:nvGrpSpPr>
        <p:grpSpPr>
          <a:xfrm>
            <a:off x="-28136" y="0"/>
            <a:ext cx="9252520" cy="1296144"/>
            <a:chOff x="-7624" y="-11863"/>
            <a:chExt cx="9151624" cy="1208615"/>
          </a:xfrm>
        </p:grpSpPr>
        <p:pic>
          <p:nvPicPr>
            <p:cNvPr id="9" name="Picture 3"/>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7624" y="-11863"/>
              <a:ext cx="9151624" cy="1208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34582" y="14068"/>
              <a:ext cx="3513572" cy="966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 name="1 Título"/>
          <p:cNvSpPr>
            <a:spLocks noGrp="1"/>
          </p:cNvSpPr>
          <p:nvPr>
            <p:ph type="title"/>
          </p:nvPr>
        </p:nvSpPr>
        <p:spPr>
          <a:xfrm>
            <a:off x="14534" y="37310"/>
            <a:ext cx="9129465" cy="1027165"/>
          </a:xfrm>
        </p:spPr>
        <p:txBody>
          <a:bodyPr>
            <a:normAutofit fontScale="90000"/>
          </a:bodyPr>
          <a:lstStyle/>
          <a:p>
            <a:pPr marL="365125" indent="-365125" algn="l"/>
            <a:r>
              <a:rPr lang="es-ES" sz="3600" b="1" dirty="0">
                <a:solidFill>
                  <a:schemeClr val="bg1"/>
                </a:solidFill>
              </a:rPr>
              <a:t>    Especificación de requerimientos</a:t>
            </a:r>
            <a:br>
              <a:rPr lang="es-ES" sz="3600" b="1" dirty="0">
                <a:solidFill>
                  <a:schemeClr val="bg1"/>
                </a:solidFill>
              </a:rPr>
            </a:br>
            <a:r>
              <a:rPr lang="es-ES" sz="3600" b="1" dirty="0">
                <a:solidFill>
                  <a:schemeClr val="bg1"/>
                </a:solidFill>
              </a:rPr>
              <a:t>en lenguaje natural</a:t>
            </a:r>
            <a:endParaRPr lang="es-CL" sz="3600" b="1" dirty="0">
              <a:solidFill>
                <a:schemeClr val="bg1"/>
              </a:solidFill>
              <a:latin typeface="Cambria" panose="02040503050406030204" pitchFamily="18" charset="0"/>
            </a:endParaRPr>
          </a:p>
        </p:txBody>
      </p:sp>
      <p:sp>
        <p:nvSpPr>
          <p:cNvPr id="3" name="Marcador de contenido 2"/>
          <p:cNvSpPr>
            <a:spLocks noGrp="1"/>
          </p:cNvSpPr>
          <p:nvPr>
            <p:ph idx="1"/>
          </p:nvPr>
        </p:nvSpPr>
        <p:spPr/>
        <p:txBody>
          <a:bodyPr/>
          <a:lstStyle/>
          <a:p>
            <a:endParaRPr lang="es-ES"/>
          </a:p>
        </p:txBody>
      </p:sp>
      <p:pic>
        <p:nvPicPr>
          <p:cNvPr id="4" name="Imagen 3"/>
          <p:cNvPicPr>
            <a:picLocks noChangeAspect="1"/>
          </p:cNvPicPr>
          <p:nvPr/>
        </p:nvPicPr>
        <p:blipFill rotWithShape="1">
          <a:blip r:embed="rId4"/>
          <a:srcRect l="22881" t="36219" r="23989" b="20469"/>
          <a:stretch/>
        </p:blipFill>
        <p:spPr>
          <a:xfrm>
            <a:off x="457199" y="1600200"/>
            <a:ext cx="8232035" cy="3845024"/>
          </a:xfrm>
          <a:prstGeom prst="rect">
            <a:avLst/>
          </a:prstGeom>
        </p:spPr>
      </p:pic>
    </p:spTree>
    <p:extLst>
      <p:ext uri="{BB962C8B-B14F-4D97-AF65-F5344CB8AC3E}">
        <p14:creationId xmlns:p14="http://schemas.microsoft.com/office/powerpoint/2010/main" val="2659973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pSp>
        <p:nvGrpSpPr>
          <p:cNvPr id="8" name="Grupo 7"/>
          <p:cNvGrpSpPr/>
          <p:nvPr/>
        </p:nvGrpSpPr>
        <p:grpSpPr>
          <a:xfrm>
            <a:off x="-28136" y="0"/>
            <a:ext cx="9252520" cy="1296144"/>
            <a:chOff x="-7624" y="-11863"/>
            <a:chExt cx="9151624" cy="1208615"/>
          </a:xfrm>
        </p:grpSpPr>
        <p:pic>
          <p:nvPicPr>
            <p:cNvPr id="9" name="Picture 3"/>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7624" y="-11863"/>
              <a:ext cx="9151624" cy="1208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34582" y="14068"/>
              <a:ext cx="3513572" cy="966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 name="1 Título"/>
          <p:cNvSpPr>
            <a:spLocks noGrp="1"/>
          </p:cNvSpPr>
          <p:nvPr>
            <p:ph type="title"/>
          </p:nvPr>
        </p:nvSpPr>
        <p:spPr>
          <a:xfrm>
            <a:off x="14534" y="37310"/>
            <a:ext cx="9129465" cy="1027165"/>
          </a:xfrm>
        </p:spPr>
        <p:txBody>
          <a:bodyPr>
            <a:normAutofit/>
          </a:bodyPr>
          <a:lstStyle/>
          <a:p>
            <a:pPr algn="l"/>
            <a:r>
              <a:rPr lang="es-ES" sz="3600" b="1" dirty="0" smtClean="0">
                <a:solidFill>
                  <a:schemeClr val="bg1"/>
                </a:solidFill>
              </a:rPr>
              <a:t>   ¿Qué es un requerimiento de Software? </a:t>
            </a:r>
            <a:endParaRPr lang="es-CL" sz="3600" b="1" dirty="0">
              <a:solidFill>
                <a:schemeClr val="bg1"/>
              </a:solidFill>
              <a:latin typeface="Cambria" panose="02040503050406030204" pitchFamily="18" charset="0"/>
            </a:endParaRPr>
          </a:p>
        </p:txBody>
      </p:sp>
      <p:sp>
        <p:nvSpPr>
          <p:cNvPr id="3" name="Marcador de contenido 2"/>
          <p:cNvSpPr>
            <a:spLocks noGrp="1"/>
          </p:cNvSpPr>
          <p:nvPr>
            <p:ph idx="1"/>
          </p:nvPr>
        </p:nvSpPr>
        <p:spPr>
          <a:xfrm>
            <a:off x="323528" y="1600201"/>
            <a:ext cx="8363272" cy="1828800"/>
          </a:xfrm>
        </p:spPr>
        <p:txBody>
          <a:bodyPr>
            <a:normAutofit fontScale="70000" lnSpcReduction="20000"/>
          </a:bodyPr>
          <a:lstStyle/>
          <a:p>
            <a:pPr marL="0" indent="0" algn="just">
              <a:buNone/>
            </a:pPr>
            <a:r>
              <a:rPr lang="es-ES" dirty="0"/>
              <a:t>En aplicaciones de software y hardware, los requerimientos de software son las características que debe tener el software instalado en una computadora para poder soportar y/o ejecutar una aplicación o un dispositivo específicos. Contrasta con los requerimientos de hardware.</a:t>
            </a:r>
            <a:br>
              <a:rPr lang="es-ES" dirty="0"/>
            </a:br>
            <a:r>
              <a:rPr lang="es-ES" dirty="0"/>
              <a:t/>
            </a:r>
            <a:br>
              <a:rPr lang="es-ES" dirty="0"/>
            </a:br>
            <a:endParaRPr lang="es-ES" dirty="0"/>
          </a:p>
        </p:txBody>
      </p:sp>
      <p:sp>
        <p:nvSpPr>
          <p:cNvPr id="4" name="CuadroTexto 3"/>
          <p:cNvSpPr txBox="1"/>
          <p:nvPr/>
        </p:nvSpPr>
        <p:spPr>
          <a:xfrm>
            <a:off x="323528" y="2924944"/>
            <a:ext cx="8507288" cy="3077766"/>
          </a:xfrm>
          <a:prstGeom prst="rect">
            <a:avLst/>
          </a:prstGeom>
          <a:noFill/>
        </p:spPr>
        <p:txBody>
          <a:bodyPr wrap="square" rtlCol="0">
            <a:spAutoFit/>
          </a:bodyPr>
          <a:lstStyle/>
          <a:p>
            <a:r>
              <a:rPr lang="es-ES" sz="2200" dirty="0"/>
              <a:t>Los requerimientos de software pueden ser</a:t>
            </a:r>
            <a:r>
              <a:rPr lang="es-ES" sz="2200" dirty="0" smtClean="0"/>
              <a:t>:</a:t>
            </a:r>
          </a:p>
          <a:p>
            <a:endParaRPr lang="es-ES" sz="2200" dirty="0" smtClean="0"/>
          </a:p>
          <a:p>
            <a:pPr marL="650875" indent="-285750">
              <a:buFont typeface="Arial" panose="020B0604020202020204" pitchFamily="34" charset="0"/>
              <a:buChar char="•"/>
            </a:pPr>
            <a:r>
              <a:rPr lang="es-ES" sz="2200" dirty="0" smtClean="0"/>
              <a:t>Requisitos </a:t>
            </a:r>
            <a:r>
              <a:rPr lang="es-ES" sz="2200" dirty="0"/>
              <a:t>de sistema operativo</a:t>
            </a:r>
            <a:r>
              <a:rPr lang="es-ES" sz="2200" dirty="0" smtClean="0"/>
              <a:t>.</a:t>
            </a:r>
          </a:p>
          <a:p>
            <a:pPr marL="650875" indent="-285750">
              <a:buFont typeface="Arial" panose="020B0604020202020204" pitchFamily="34" charset="0"/>
              <a:buChar char="•"/>
            </a:pPr>
            <a:r>
              <a:rPr lang="es-ES" sz="2200" dirty="0" smtClean="0"/>
              <a:t>Requisitos </a:t>
            </a:r>
            <a:r>
              <a:rPr lang="es-ES" sz="2200" dirty="0"/>
              <a:t>de aplicaciones  específicas </a:t>
            </a:r>
            <a:r>
              <a:rPr lang="es-ES" sz="2200" dirty="0" smtClean="0"/>
              <a:t>instaladas.</a:t>
            </a:r>
          </a:p>
          <a:p>
            <a:pPr marL="650875" indent="-285750">
              <a:buFont typeface="Arial" panose="020B0604020202020204" pitchFamily="34" charset="0"/>
              <a:buChar char="•"/>
            </a:pPr>
            <a:r>
              <a:rPr lang="es-ES" sz="2200" dirty="0" smtClean="0"/>
              <a:t>Requisitos </a:t>
            </a:r>
            <a:r>
              <a:rPr lang="es-ES" sz="2200" dirty="0"/>
              <a:t>de ciertas aplicaciones no instaladas en el mismo sistema</a:t>
            </a:r>
            <a:r>
              <a:rPr lang="es-ES" sz="2200" dirty="0" smtClean="0"/>
              <a:t>.</a:t>
            </a:r>
          </a:p>
          <a:p>
            <a:pPr marL="650875" indent="-285750">
              <a:buFont typeface="Arial" panose="020B0604020202020204" pitchFamily="34" charset="0"/>
              <a:buChar char="•"/>
            </a:pPr>
            <a:r>
              <a:rPr lang="es-ES" sz="2200" dirty="0" smtClean="0"/>
              <a:t>Requisitos </a:t>
            </a:r>
            <a:r>
              <a:rPr lang="es-ES" sz="2200" dirty="0"/>
              <a:t>de determinadas configuraciones en el sistema operativo o en ciertas aplicaciones. </a:t>
            </a:r>
          </a:p>
          <a:p>
            <a:endParaRPr lang="es-ES" dirty="0"/>
          </a:p>
        </p:txBody>
      </p:sp>
    </p:spTree>
    <p:extLst>
      <p:ext uri="{BB962C8B-B14F-4D97-AF65-F5344CB8AC3E}">
        <p14:creationId xmlns:p14="http://schemas.microsoft.com/office/powerpoint/2010/main" val="72438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pSp>
        <p:nvGrpSpPr>
          <p:cNvPr id="8" name="Grupo 7"/>
          <p:cNvGrpSpPr/>
          <p:nvPr/>
        </p:nvGrpSpPr>
        <p:grpSpPr>
          <a:xfrm>
            <a:off x="-28136" y="0"/>
            <a:ext cx="9252520" cy="1296144"/>
            <a:chOff x="-7624" y="-11863"/>
            <a:chExt cx="9151624" cy="1208615"/>
          </a:xfrm>
        </p:grpSpPr>
        <p:pic>
          <p:nvPicPr>
            <p:cNvPr id="9" name="Picture 3"/>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7624" y="-11863"/>
              <a:ext cx="9151624" cy="1208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34582" y="14068"/>
              <a:ext cx="3513572" cy="966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 name="1 Título"/>
          <p:cNvSpPr>
            <a:spLocks noGrp="1"/>
          </p:cNvSpPr>
          <p:nvPr>
            <p:ph type="title"/>
          </p:nvPr>
        </p:nvSpPr>
        <p:spPr>
          <a:xfrm>
            <a:off x="14534" y="37310"/>
            <a:ext cx="9129465" cy="1027165"/>
          </a:xfrm>
        </p:spPr>
        <p:txBody>
          <a:bodyPr>
            <a:normAutofit fontScale="90000"/>
          </a:bodyPr>
          <a:lstStyle/>
          <a:p>
            <a:pPr marL="365125" indent="-365125" algn="l"/>
            <a:r>
              <a:rPr lang="es-ES" sz="3600" b="1" dirty="0">
                <a:solidFill>
                  <a:schemeClr val="bg1"/>
                </a:solidFill>
              </a:rPr>
              <a:t>    Especificación de requerimientos</a:t>
            </a:r>
            <a:br>
              <a:rPr lang="es-ES" sz="3600" b="1" dirty="0">
                <a:solidFill>
                  <a:schemeClr val="bg1"/>
                </a:solidFill>
              </a:rPr>
            </a:br>
            <a:r>
              <a:rPr lang="es-ES" sz="3600" b="1" dirty="0">
                <a:solidFill>
                  <a:schemeClr val="bg1"/>
                </a:solidFill>
              </a:rPr>
              <a:t>en lenguaje natural</a:t>
            </a:r>
            <a:endParaRPr lang="es-CL" sz="3600" b="1" dirty="0">
              <a:solidFill>
                <a:schemeClr val="bg1"/>
              </a:solidFill>
              <a:latin typeface="Cambria" panose="02040503050406030204" pitchFamily="18" charset="0"/>
            </a:endParaRPr>
          </a:p>
        </p:txBody>
      </p:sp>
      <p:sp>
        <p:nvSpPr>
          <p:cNvPr id="3" name="Marcador de contenido 2"/>
          <p:cNvSpPr>
            <a:spLocks noGrp="1"/>
          </p:cNvSpPr>
          <p:nvPr>
            <p:ph idx="1"/>
          </p:nvPr>
        </p:nvSpPr>
        <p:spPr/>
        <p:txBody>
          <a:bodyPr/>
          <a:lstStyle/>
          <a:p>
            <a:endParaRPr lang="es-ES" dirty="0"/>
          </a:p>
        </p:txBody>
      </p:sp>
      <p:pic>
        <p:nvPicPr>
          <p:cNvPr id="5" name="Imagen 4"/>
          <p:cNvPicPr>
            <a:picLocks noChangeAspect="1"/>
          </p:cNvPicPr>
          <p:nvPr/>
        </p:nvPicPr>
        <p:blipFill rotWithShape="1">
          <a:blip r:embed="rId4"/>
          <a:srcRect l="22882" t="35235" r="23435" b="21453"/>
          <a:stretch/>
        </p:blipFill>
        <p:spPr>
          <a:xfrm>
            <a:off x="457200" y="1484784"/>
            <a:ext cx="8229600" cy="3733015"/>
          </a:xfrm>
          <a:prstGeom prst="rect">
            <a:avLst/>
          </a:prstGeom>
        </p:spPr>
      </p:pic>
    </p:spTree>
    <p:extLst>
      <p:ext uri="{BB962C8B-B14F-4D97-AF65-F5344CB8AC3E}">
        <p14:creationId xmlns:p14="http://schemas.microsoft.com/office/powerpoint/2010/main" val="196104292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pSp>
        <p:nvGrpSpPr>
          <p:cNvPr id="8" name="Grupo 7"/>
          <p:cNvGrpSpPr/>
          <p:nvPr/>
        </p:nvGrpSpPr>
        <p:grpSpPr>
          <a:xfrm>
            <a:off x="-28136" y="0"/>
            <a:ext cx="9252520" cy="1296144"/>
            <a:chOff x="-7624" y="-11863"/>
            <a:chExt cx="9151624" cy="1208615"/>
          </a:xfrm>
        </p:grpSpPr>
        <p:pic>
          <p:nvPicPr>
            <p:cNvPr id="9" name="Picture 3"/>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7624" y="-11863"/>
              <a:ext cx="9151624" cy="1208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34582" y="14068"/>
              <a:ext cx="3513572" cy="966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 name="1 Título"/>
          <p:cNvSpPr>
            <a:spLocks noGrp="1"/>
          </p:cNvSpPr>
          <p:nvPr>
            <p:ph type="title"/>
          </p:nvPr>
        </p:nvSpPr>
        <p:spPr>
          <a:xfrm>
            <a:off x="14534" y="37310"/>
            <a:ext cx="9129465" cy="1027165"/>
          </a:xfrm>
        </p:spPr>
        <p:txBody>
          <a:bodyPr>
            <a:normAutofit fontScale="90000"/>
          </a:bodyPr>
          <a:lstStyle/>
          <a:p>
            <a:pPr marL="365125" indent="-365125" algn="l"/>
            <a:r>
              <a:rPr lang="es-ES" sz="3600" b="1" dirty="0">
                <a:solidFill>
                  <a:schemeClr val="bg1"/>
                </a:solidFill>
              </a:rPr>
              <a:t>    Especificación de requerimientos</a:t>
            </a:r>
            <a:br>
              <a:rPr lang="es-ES" sz="3600" b="1" dirty="0">
                <a:solidFill>
                  <a:schemeClr val="bg1"/>
                </a:solidFill>
              </a:rPr>
            </a:br>
            <a:r>
              <a:rPr lang="es-ES" sz="3600" b="1" dirty="0">
                <a:solidFill>
                  <a:schemeClr val="bg1"/>
                </a:solidFill>
              </a:rPr>
              <a:t>en lenguaje natural</a:t>
            </a:r>
            <a:endParaRPr lang="es-CL" sz="3600" b="1" dirty="0">
              <a:solidFill>
                <a:schemeClr val="bg1"/>
              </a:solidFill>
              <a:latin typeface="Cambria" panose="02040503050406030204" pitchFamily="18" charset="0"/>
            </a:endParaRPr>
          </a:p>
        </p:txBody>
      </p:sp>
      <p:pic>
        <p:nvPicPr>
          <p:cNvPr id="5" name="Marcador de contenido 4"/>
          <p:cNvPicPr>
            <a:picLocks noGrp="1" noChangeAspect="1"/>
          </p:cNvPicPr>
          <p:nvPr>
            <p:ph idx="1"/>
          </p:nvPr>
        </p:nvPicPr>
        <p:blipFill rotWithShape="1">
          <a:blip r:embed="rId4"/>
          <a:srcRect l="24059" t="34043" r="24954" b="18227"/>
          <a:stretch/>
        </p:blipFill>
        <p:spPr>
          <a:xfrm>
            <a:off x="179512" y="1333454"/>
            <a:ext cx="7661655" cy="4032448"/>
          </a:xfrm>
          <a:prstGeom prst="rect">
            <a:avLst/>
          </a:prstGeom>
        </p:spPr>
      </p:pic>
    </p:spTree>
    <p:extLst>
      <p:ext uri="{BB962C8B-B14F-4D97-AF65-F5344CB8AC3E}">
        <p14:creationId xmlns:p14="http://schemas.microsoft.com/office/powerpoint/2010/main" val="25819751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pSp>
        <p:nvGrpSpPr>
          <p:cNvPr id="8" name="Grupo 7"/>
          <p:cNvGrpSpPr/>
          <p:nvPr/>
        </p:nvGrpSpPr>
        <p:grpSpPr>
          <a:xfrm>
            <a:off x="-28136" y="0"/>
            <a:ext cx="9252520" cy="1296144"/>
            <a:chOff x="-7624" y="-11863"/>
            <a:chExt cx="9151624" cy="1208615"/>
          </a:xfrm>
        </p:grpSpPr>
        <p:pic>
          <p:nvPicPr>
            <p:cNvPr id="9" name="Picture 3"/>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7624" y="-11863"/>
              <a:ext cx="9151624" cy="1208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34582" y="14068"/>
              <a:ext cx="3513572" cy="966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 name="1 Título"/>
          <p:cNvSpPr>
            <a:spLocks noGrp="1"/>
          </p:cNvSpPr>
          <p:nvPr>
            <p:ph type="title"/>
          </p:nvPr>
        </p:nvSpPr>
        <p:spPr>
          <a:xfrm>
            <a:off x="14534" y="37310"/>
            <a:ext cx="9129465" cy="1027165"/>
          </a:xfrm>
        </p:spPr>
        <p:txBody>
          <a:bodyPr>
            <a:normAutofit fontScale="90000"/>
          </a:bodyPr>
          <a:lstStyle/>
          <a:p>
            <a:pPr marL="365125" indent="-365125" algn="l"/>
            <a:r>
              <a:rPr lang="es-ES" sz="3600" b="1" dirty="0">
                <a:solidFill>
                  <a:schemeClr val="bg1"/>
                </a:solidFill>
              </a:rPr>
              <a:t>    EL DOCUMENTO DE REQUERIMIENTOS DEL SOFTWARE </a:t>
            </a:r>
            <a:endParaRPr lang="es-CL" sz="3600" b="1" dirty="0">
              <a:solidFill>
                <a:schemeClr val="bg1"/>
              </a:solidFill>
              <a:latin typeface="Cambria" panose="02040503050406030204" pitchFamily="18" charset="0"/>
            </a:endParaRPr>
          </a:p>
        </p:txBody>
      </p:sp>
      <p:sp>
        <p:nvSpPr>
          <p:cNvPr id="5" name="Marcador de contenido 4"/>
          <p:cNvSpPr>
            <a:spLocks noGrp="1"/>
          </p:cNvSpPr>
          <p:nvPr>
            <p:ph idx="1"/>
          </p:nvPr>
        </p:nvSpPr>
        <p:spPr>
          <a:xfrm>
            <a:off x="539552" y="1484784"/>
            <a:ext cx="8435280" cy="4925144"/>
          </a:xfrm>
        </p:spPr>
        <p:txBody>
          <a:bodyPr>
            <a:normAutofit fontScale="25000" lnSpcReduction="20000"/>
          </a:bodyPr>
          <a:lstStyle/>
          <a:p>
            <a:pPr>
              <a:buNone/>
            </a:pPr>
            <a:r>
              <a:rPr lang="es-ES" sz="8000" dirty="0"/>
              <a:t>El IEEE sugiere la siguiente estructura para los documentos </a:t>
            </a:r>
            <a:r>
              <a:rPr lang="es-ES" sz="8000" dirty="0" smtClean="0"/>
              <a:t>de requerimientos</a:t>
            </a:r>
            <a:r>
              <a:rPr lang="es-ES" sz="8000" dirty="0"/>
              <a:t>. </a:t>
            </a:r>
            <a:endParaRPr lang="es-ES" sz="8000" dirty="0" smtClean="0"/>
          </a:p>
          <a:p>
            <a:pPr>
              <a:buNone/>
            </a:pPr>
            <a:endParaRPr lang="es-ES" sz="8000" dirty="0"/>
          </a:p>
          <a:p>
            <a:pPr>
              <a:buNone/>
            </a:pPr>
            <a:r>
              <a:rPr lang="es-ES" sz="8000" dirty="0"/>
              <a:t>1. Introducción </a:t>
            </a:r>
          </a:p>
          <a:p>
            <a:pPr marL="633413"/>
            <a:r>
              <a:rPr lang="es-ES" sz="8000" dirty="0"/>
              <a:t>P</a:t>
            </a:r>
            <a:r>
              <a:rPr lang="es-ES" sz="8000" dirty="0" smtClean="0"/>
              <a:t>ropósito </a:t>
            </a:r>
            <a:r>
              <a:rPr lang="es-ES" sz="8000" dirty="0"/>
              <a:t>del documento de </a:t>
            </a:r>
            <a:r>
              <a:rPr lang="es-ES" sz="8000" dirty="0" smtClean="0"/>
              <a:t>requerimientos. </a:t>
            </a:r>
            <a:endParaRPr lang="es-ES" sz="8000" dirty="0"/>
          </a:p>
          <a:p>
            <a:pPr marL="633413"/>
            <a:r>
              <a:rPr lang="es-ES" sz="8000" dirty="0" smtClean="0"/>
              <a:t>Alcance </a:t>
            </a:r>
            <a:r>
              <a:rPr lang="es-ES" sz="8000" dirty="0"/>
              <a:t>del </a:t>
            </a:r>
            <a:r>
              <a:rPr lang="es-ES" sz="8000" dirty="0" smtClean="0"/>
              <a:t>producto. </a:t>
            </a:r>
            <a:endParaRPr lang="es-ES" sz="8000" dirty="0"/>
          </a:p>
          <a:p>
            <a:pPr marL="633413"/>
            <a:r>
              <a:rPr lang="es-ES" sz="8000" dirty="0" smtClean="0"/>
              <a:t>Definiciones, acrónimos y abreviaturas. </a:t>
            </a:r>
          </a:p>
          <a:p>
            <a:pPr marL="633413"/>
            <a:r>
              <a:rPr lang="es-ES" sz="8000" dirty="0" smtClean="0"/>
              <a:t>Referencias.  </a:t>
            </a:r>
          </a:p>
          <a:p>
            <a:pPr marL="633413"/>
            <a:r>
              <a:rPr lang="es-ES" sz="8000" dirty="0" smtClean="0"/>
              <a:t>Resumen </a:t>
            </a:r>
            <a:r>
              <a:rPr lang="es-ES" sz="8000" dirty="0"/>
              <a:t>del resto del </a:t>
            </a:r>
            <a:r>
              <a:rPr lang="es-ES" sz="8000" dirty="0" smtClean="0"/>
              <a:t>documento. </a:t>
            </a:r>
          </a:p>
          <a:p>
            <a:pPr marL="633413"/>
            <a:endParaRPr lang="es-ES" sz="8000" dirty="0"/>
          </a:p>
          <a:p>
            <a:pPr>
              <a:buNone/>
            </a:pPr>
            <a:r>
              <a:rPr lang="es-ES" sz="8000" dirty="0"/>
              <a:t>2. Descripción general </a:t>
            </a:r>
          </a:p>
          <a:p>
            <a:pPr marL="633413"/>
            <a:r>
              <a:rPr lang="es-ES" sz="8000" dirty="0" smtClean="0"/>
              <a:t>Perspectiva </a:t>
            </a:r>
            <a:r>
              <a:rPr lang="es-ES" sz="8000" dirty="0"/>
              <a:t>del producto </a:t>
            </a:r>
          </a:p>
          <a:p>
            <a:pPr marL="633413"/>
            <a:r>
              <a:rPr lang="es-ES" sz="8000" dirty="0"/>
              <a:t>F</a:t>
            </a:r>
            <a:r>
              <a:rPr lang="es-ES" sz="8000" dirty="0" smtClean="0"/>
              <a:t>unciones </a:t>
            </a:r>
            <a:r>
              <a:rPr lang="es-ES" sz="8000" dirty="0"/>
              <a:t>del producto </a:t>
            </a:r>
          </a:p>
          <a:p>
            <a:pPr marL="633413"/>
            <a:r>
              <a:rPr lang="es-ES" sz="8000" dirty="0"/>
              <a:t>C</a:t>
            </a:r>
            <a:r>
              <a:rPr lang="es-ES" sz="8000" dirty="0" smtClean="0"/>
              <a:t>aracterísticas </a:t>
            </a:r>
            <a:r>
              <a:rPr lang="es-ES" sz="8000" dirty="0"/>
              <a:t>del usuario </a:t>
            </a:r>
          </a:p>
          <a:p>
            <a:pPr marL="633413"/>
            <a:r>
              <a:rPr lang="es-ES" sz="8000" dirty="0" smtClean="0"/>
              <a:t>Restricciones </a:t>
            </a:r>
            <a:r>
              <a:rPr lang="es-ES" sz="8000" dirty="0"/>
              <a:t>generales </a:t>
            </a:r>
          </a:p>
          <a:p>
            <a:pPr marL="633413"/>
            <a:r>
              <a:rPr lang="es-ES" sz="8000" dirty="0" smtClean="0"/>
              <a:t>Suposiciones </a:t>
            </a:r>
            <a:r>
              <a:rPr lang="es-ES" sz="8000" dirty="0"/>
              <a:t>y dependencias </a:t>
            </a:r>
          </a:p>
          <a:p>
            <a:endParaRPr lang="es-ES" dirty="0"/>
          </a:p>
        </p:txBody>
      </p:sp>
    </p:spTree>
    <p:extLst>
      <p:ext uri="{BB962C8B-B14F-4D97-AF65-F5344CB8AC3E}">
        <p14:creationId xmlns:p14="http://schemas.microsoft.com/office/powerpoint/2010/main" val="80565478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pSp>
        <p:nvGrpSpPr>
          <p:cNvPr id="8" name="Grupo 7"/>
          <p:cNvGrpSpPr/>
          <p:nvPr/>
        </p:nvGrpSpPr>
        <p:grpSpPr>
          <a:xfrm>
            <a:off x="-28136" y="0"/>
            <a:ext cx="9252520" cy="1296144"/>
            <a:chOff x="-7624" y="-11863"/>
            <a:chExt cx="9151624" cy="1208615"/>
          </a:xfrm>
        </p:grpSpPr>
        <p:pic>
          <p:nvPicPr>
            <p:cNvPr id="9" name="Picture 3"/>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7624" y="-11863"/>
              <a:ext cx="9151624" cy="1208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34582" y="14068"/>
              <a:ext cx="3513572" cy="966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3" name="Marcador de contenido 2"/>
          <p:cNvSpPr>
            <a:spLocks noGrp="1"/>
          </p:cNvSpPr>
          <p:nvPr>
            <p:ph idx="1"/>
          </p:nvPr>
        </p:nvSpPr>
        <p:spPr/>
        <p:txBody>
          <a:bodyPr/>
          <a:lstStyle/>
          <a:p>
            <a:endParaRPr lang="es-ES" dirty="0"/>
          </a:p>
        </p:txBody>
      </p:sp>
      <p:sp>
        <p:nvSpPr>
          <p:cNvPr id="11" name="Título 1"/>
          <p:cNvSpPr txBox="1">
            <a:spLocks/>
          </p:cNvSpPr>
          <p:nvPr/>
        </p:nvSpPr>
        <p:spPr>
          <a:xfrm>
            <a:off x="251520" y="-4296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 sz="3600" b="1" dirty="0" smtClean="0">
                <a:solidFill>
                  <a:schemeClr val="bg1"/>
                </a:solidFill>
              </a:rPr>
              <a:t>Documento de especificación del sistema</a:t>
            </a:r>
            <a:endParaRPr lang="es-ES" sz="3600" dirty="0">
              <a:solidFill>
                <a:schemeClr val="bg1"/>
              </a:solidFill>
            </a:endParaRPr>
          </a:p>
        </p:txBody>
      </p:sp>
      <p:sp>
        <p:nvSpPr>
          <p:cNvPr id="12" name="Rectángulo redondeado 11"/>
          <p:cNvSpPr/>
          <p:nvPr/>
        </p:nvSpPr>
        <p:spPr>
          <a:xfrm>
            <a:off x="581461" y="1612667"/>
            <a:ext cx="8116808" cy="434908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marL="717550" indent="-342900" algn="just">
              <a:buAutoNum type="arabicPeriod"/>
              <a:tabLst>
                <a:tab pos="717550" algn="l"/>
              </a:tabLst>
            </a:pPr>
            <a:r>
              <a:rPr lang="es-ES" sz="2800" b="1" dirty="0" smtClean="0">
                <a:solidFill>
                  <a:schemeClr val="tx1"/>
                </a:solidFill>
              </a:rPr>
              <a:t>Definición </a:t>
            </a:r>
            <a:r>
              <a:rPr lang="es-ES" sz="2800" b="1" dirty="0">
                <a:solidFill>
                  <a:schemeClr val="tx1"/>
                </a:solidFill>
              </a:rPr>
              <a:t>del </a:t>
            </a:r>
            <a:r>
              <a:rPr lang="es-ES" sz="2800" b="1" dirty="0" smtClean="0">
                <a:solidFill>
                  <a:schemeClr val="tx1"/>
                </a:solidFill>
              </a:rPr>
              <a:t>problema</a:t>
            </a:r>
          </a:p>
          <a:p>
            <a:pPr marL="717550" indent="-342900" algn="just">
              <a:buAutoNum type="arabicPeriod"/>
            </a:pPr>
            <a:r>
              <a:rPr lang="es-ES" sz="2800" b="1" dirty="0" smtClean="0">
                <a:solidFill>
                  <a:schemeClr val="tx1"/>
                </a:solidFill>
              </a:rPr>
              <a:t>Descripción funcional.</a:t>
            </a:r>
          </a:p>
          <a:p>
            <a:pPr marL="717550" indent="-342900" algn="just">
              <a:buAutoNum type="arabicPeriod"/>
            </a:pPr>
            <a:r>
              <a:rPr lang="es-ES" sz="2800" b="1" dirty="0" smtClean="0">
                <a:solidFill>
                  <a:schemeClr val="tx1"/>
                </a:solidFill>
              </a:rPr>
              <a:t>Restricciones</a:t>
            </a:r>
          </a:p>
          <a:p>
            <a:r>
              <a:rPr lang="es-ES" sz="2800" dirty="0" smtClean="0"/>
              <a:t>         </a:t>
            </a:r>
            <a:r>
              <a:rPr lang="es-ES" sz="2400" dirty="0" smtClean="0"/>
              <a:t>(</a:t>
            </a:r>
            <a:r>
              <a:rPr lang="es-ES" sz="2400" dirty="0"/>
              <a:t>requerimientos no </a:t>
            </a:r>
            <a:r>
              <a:rPr lang="es-ES" sz="2400" dirty="0" smtClean="0"/>
              <a:t>funcionales)</a:t>
            </a:r>
            <a:endParaRPr lang="es-ES" sz="2400" b="1" dirty="0" smtClean="0">
              <a:solidFill>
                <a:schemeClr val="tx1"/>
              </a:solidFill>
            </a:endParaRPr>
          </a:p>
          <a:p>
            <a:pPr marL="374650" algn="just"/>
            <a:r>
              <a:rPr lang="es-ES" sz="2800" b="1" dirty="0" smtClean="0">
                <a:solidFill>
                  <a:schemeClr val="tx1"/>
                </a:solidFill>
              </a:rPr>
              <a:t>4. Documentos adicionales</a:t>
            </a:r>
          </a:p>
          <a:p>
            <a:pPr marL="374650" algn="just"/>
            <a:r>
              <a:rPr lang="es-ES" sz="2800" b="1" dirty="0">
                <a:solidFill>
                  <a:schemeClr val="tx1"/>
                </a:solidFill>
              </a:rPr>
              <a:t> </a:t>
            </a:r>
            <a:r>
              <a:rPr lang="es-ES" sz="2800" b="1" dirty="0" smtClean="0">
                <a:solidFill>
                  <a:schemeClr val="tx1"/>
                </a:solidFill>
              </a:rPr>
              <a:t>    </a:t>
            </a:r>
            <a:r>
              <a:rPr lang="es-ES" sz="2400" dirty="0" smtClean="0">
                <a:solidFill>
                  <a:schemeClr val="tx1"/>
                </a:solidFill>
              </a:rPr>
              <a:t>(Técnica de Obtención de Requerimiento)</a:t>
            </a:r>
            <a:r>
              <a:rPr lang="es-ES" sz="2400" dirty="0" smtClean="0"/>
              <a:t>.</a:t>
            </a:r>
          </a:p>
          <a:p>
            <a:pPr marL="342900" indent="-342900" algn="ctr">
              <a:buAutoNum type="arabicPeriod"/>
            </a:pPr>
            <a:endParaRPr lang="es-ES" dirty="0"/>
          </a:p>
        </p:txBody>
      </p:sp>
    </p:spTree>
    <p:extLst>
      <p:ext uri="{BB962C8B-B14F-4D97-AF65-F5344CB8AC3E}">
        <p14:creationId xmlns:p14="http://schemas.microsoft.com/office/powerpoint/2010/main" val="9131874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pSp>
        <p:nvGrpSpPr>
          <p:cNvPr id="8" name="Grupo 7"/>
          <p:cNvGrpSpPr/>
          <p:nvPr/>
        </p:nvGrpSpPr>
        <p:grpSpPr>
          <a:xfrm>
            <a:off x="-28136" y="0"/>
            <a:ext cx="9252520" cy="1296144"/>
            <a:chOff x="-7624" y="-11863"/>
            <a:chExt cx="9151624" cy="1208615"/>
          </a:xfrm>
        </p:grpSpPr>
        <p:pic>
          <p:nvPicPr>
            <p:cNvPr id="9" name="Picture 3"/>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7624" y="-11863"/>
              <a:ext cx="9151624" cy="1208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34582" y="14068"/>
              <a:ext cx="3513572" cy="966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 name="1 Título"/>
          <p:cNvSpPr>
            <a:spLocks noGrp="1"/>
          </p:cNvSpPr>
          <p:nvPr>
            <p:ph type="title"/>
          </p:nvPr>
        </p:nvSpPr>
        <p:spPr>
          <a:xfrm>
            <a:off x="14534" y="37310"/>
            <a:ext cx="9129465" cy="1027165"/>
          </a:xfrm>
        </p:spPr>
        <p:txBody>
          <a:bodyPr>
            <a:normAutofit/>
          </a:bodyPr>
          <a:lstStyle/>
          <a:p>
            <a:pPr algn="l"/>
            <a:r>
              <a:rPr lang="es-ES" sz="3600" b="1" dirty="0" smtClean="0">
                <a:solidFill>
                  <a:schemeClr val="bg1"/>
                </a:solidFill>
              </a:rPr>
              <a:t>   ¿Qué es un requerimiento de Software? </a:t>
            </a:r>
            <a:endParaRPr lang="es-CL" sz="3600" b="1" dirty="0">
              <a:solidFill>
                <a:schemeClr val="bg1"/>
              </a:solidFill>
              <a:latin typeface="Cambria" panose="02040503050406030204" pitchFamily="18" charset="0"/>
            </a:endParaRPr>
          </a:p>
        </p:txBody>
      </p:sp>
      <p:sp>
        <p:nvSpPr>
          <p:cNvPr id="3" name="Marcador de contenido 2"/>
          <p:cNvSpPr>
            <a:spLocks noGrp="1"/>
          </p:cNvSpPr>
          <p:nvPr>
            <p:ph idx="1"/>
          </p:nvPr>
        </p:nvSpPr>
        <p:spPr>
          <a:xfrm>
            <a:off x="323528" y="1600200"/>
            <a:ext cx="8363272" cy="4565104"/>
          </a:xfrm>
        </p:spPr>
        <p:txBody>
          <a:bodyPr>
            <a:normAutofit fontScale="25000" lnSpcReduction="20000"/>
          </a:bodyPr>
          <a:lstStyle/>
          <a:p>
            <a:pPr marL="0" indent="0" algn="just">
              <a:buNone/>
            </a:pPr>
            <a:r>
              <a:rPr lang="es-ES" sz="8000" dirty="0"/>
              <a:t>En </a:t>
            </a:r>
            <a:r>
              <a:rPr lang="es-ES" sz="8000" dirty="0" smtClean="0"/>
              <a:t>Wikipedia… La </a:t>
            </a:r>
            <a:r>
              <a:rPr lang="es-ES" sz="8000" b="1" dirty="0">
                <a:solidFill>
                  <a:srgbClr val="0070C0"/>
                </a:solidFill>
              </a:rPr>
              <a:t>especificación de requisitos de software</a:t>
            </a:r>
            <a:r>
              <a:rPr lang="es-ES" sz="8000" dirty="0">
                <a:solidFill>
                  <a:srgbClr val="0070C0"/>
                </a:solidFill>
              </a:rPr>
              <a:t> (</a:t>
            </a:r>
            <a:r>
              <a:rPr lang="es-ES" sz="8000" b="1" dirty="0">
                <a:solidFill>
                  <a:srgbClr val="0070C0"/>
                </a:solidFill>
              </a:rPr>
              <a:t>ERS</a:t>
            </a:r>
            <a:r>
              <a:rPr lang="es-ES" sz="8000" dirty="0">
                <a:solidFill>
                  <a:srgbClr val="0070C0"/>
                </a:solidFill>
              </a:rPr>
              <a:t>) </a:t>
            </a:r>
            <a:r>
              <a:rPr lang="es-ES" sz="8000" dirty="0"/>
              <a:t>es una descripción completa del comportamiento del sistema que se va a desarrollar</a:t>
            </a:r>
            <a:r>
              <a:rPr lang="es-ES" sz="8000" dirty="0" smtClean="0"/>
              <a:t>.</a:t>
            </a:r>
          </a:p>
          <a:p>
            <a:pPr marL="0" indent="0" algn="just">
              <a:buNone/>
            </a:pPr>
            <a:r>
              <a:rPr lang="es-ES" sz="8000" dirty="0" smtClean="0"/>
              <a:t> </a:t>
            </a:r>
          </a:p>
          <a:p>
            <a:pPr marL="0" indent="0" algn="just">
              <a:buNone/>
            </a:pPr>
            <a:r>
              <a:rPr lang="es-ES" sz="8000" dirty="0" smtClean="0"/>
              <a:t>Incluye </a:t>
            </a:r>
            <a:r>
              <a:rPr lang="es-ES" sz="8000" dirty="0"/>
              <a:t>un conjunto de casos de uso que describe todas las interacciones que tendrán los usuarios con el software. Los casos de uso también son conocidos como </a:t>
            </a:r>
            <a:r>
              <a:rPr lang="es-ES" sz="8000" b="1" dirty="0">
                <a:solidFill>
                  <a:srgbClr val="0070C0"/>
                </a:solidFill>
              </a:rPr>
              <a:t>requisitos funcionales.</a:t>
            </a:r>
            <a:r>
              <a:rPr lang="es-ES" sz="8000" dirty="0">
                <a:solidFill>
                  <a:srgbClr val="0070C0"/>
                </a:solidFill>
              </a:rPr>
              <a:t> </a:t>
            </a:r>
            <a:endParaRPr lang="es-ES" sz="8000" dirty="0" smtClean="0">
              <a:solidFill>
                <a:srgbClr val="0070C0"/>
              </a:solidFill>
            </a:endParaRPr>
          </a:p>
          <a:p>
            <a:pPr marL="0" indent="0" algn="just">
              <a:buNone/>
            </a:pPr>
            <a:endParaRPr lang="es-ES" sz="8000" dirty="0" smtClean="0"/>
          </a:p>
          <a:p>
            <a:pPr marL="0" indent="0" algn="just">
              <a:buNone/>
            </a:pPr>
            <a:r>
              <a:rPr lang="es-ES" sz="8000" dirty="0" smtClean="0"/>
              <a:t>Además </a:t>
            </a:r>
            <a:r>
              <a:rPr lang="es-ES" sz="8000" dirty="0"/>
              <a:t>de los casos de uso, la ERS también contiene </a:t>
            </a:r>
            <a:r>
              <a:rPr lang="es-ES" sz="8000" b="1" dirty="0">
                <a:solidFill>
                  <a:srgbClr val="0070C0"/>
                </a:solidFill>
              </a:rPr>
              <a:t>requisitos no funcionales </a:t>
            </a:r>
            <a:r>
              <a:rPr lang="es-ES" sz="8000" dirty="0"/>
              <a:t>(o complementarios). Los requisitos no funcionales son requisitos que imponen restricciones en el diseño o la implementación, como, por ejemplo, </a:t>
            </a:r>
            <a:r>
              <a:rPr lang="es-ES" sz="8000" i="1" dirty="0">
                <a:solidFill>
                  <a:srgbClr val="FF0000"/>
                </a:solidFill>
              </a:rPr>
              <a:t>restricciones en el diseño o estándares de calidad</a:t>
            </a:r>
            <a:r>
              <a:rPr lang="es-ES" sz="8000" dirty="0" smtClean="0"/>
              <a:t>.</a:t>
            </a:r>
          </a:p>
          <a:p>
            <a:pPr marL="0" indent="0" algn="just">
              <a:buNone/>
            </a:pPr>
            <a:endParaRPr lang="es-ES" sz="8000" dirty="0"/>
          </a:p>
          <a:p>
            <a:pPr marL="0" indent="0" algn="just">
              <a:buNone/>
            </a:pPr>
            <a:r>
              <a:rPr lang="es-ES" sz="8000" dirty="0"/>
              <a:t>Está dirigida tanto al cliente como al equipo de desarrollo. El lenguaje utilizado para su redacción debe ser informal, de forma que sea fácilmente comprensible para todas las partes involucradas en el desarrollo.</a:t>
            </a:r>
          </a:p>
          <a:p>
            <a:pPr marL="0" indent="0" algn="just">
              <a:buNone/>
            </a:pPr>
            <a:r>
              <a:rPr lang="es-ES" dirty="0" smtClean="0"/>
              <a:t>.</a:t>
            </a:r>
            <a:r>
              <a:rPr lang="es-ES" dirty="0"/>
              <a:t/>
            </a:r>
            <a:br>
              <a:rPr lang="es-ES" dirty="0"/>
            </a:br>
            <a:r>
              <a:rPr lang="es-ES" dirty="0"/>
              <a:t/>
            </a:r>
            <a:br>
              <a:rPr lang="es-ES" dirty="0"/>
            </a:br>
            <a:endParaRPr lang="es-ES" dirty="0"/>
          </a:p>
        </p:txBody>
      </p:sp>
    </p:spTree>
    <p:extLst>
      <p:ext uri="{BB962C8B-B14F-4D97-AF65-F5344CB8AC3E}">
        <p14:creationId xmlns:p14="http://schemas.microsoft.com/office/powerpoint/2010/main" val="38831468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251520" y="1484784"/>
            <a:ext cx="8609387" cy="4536504"/>
          </a:xfrm>
          <a:prstGeom prst="rect">
            <a:avLst/>
          </a:prstGeom>
        </p:spPr>
      </p:pic>
      <p:grpSp>
        <p:nvGrpSpPr>
          <p:cNvPr id="5" name="Grupo 4"/>
          <p:cNvGrpSpPr/>
          <p:nvPr/>
        </p:nvGrpSpPr>
        <p:grpSpPr>
          <a:xfrm>
            <a:off x="-28136" y="0"/>
            <a:ext cx="9252520" cy="1296144"/>
            <a:chOff x="-7624" y="-11863"/>
            <a:chExt cx="9151624" cy="1208615"/>
          </a:xfrm>
        </p:grpSpPr>
        <p:pic>
          <p:nvPicPr>
            <p:cNvPr id="6" name="Picture 3"/>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7624" y="-11863"/>
              <a:ext cx="9151624" cy="1208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p:blipFill>
          <p:spPr bwMode="auto">
            <a:xfrm>
              <a:off x="34582" y="14068"/>
              <a:ext cx="3513572" cy="966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9263622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pSp>
        <p:nvGrpSpPr>
          <p:cNvPr id="8" name="Grupo 7"/>
          <p:cNvGrpSpPr/>
          <p:nvPr/>
        </p:nvGrpSpPr>
        <p:grpSpPr>
          <a:xfrm>
            <a:off x="-28136" y="0"/>
            <a:ext cx="9252520" cy="1296144"/>
            <a:chOff x="-7624" y="-11863"/>
            <a:chExt cx="9151624" cy="1208615"/>
          </a:xfrm>
        </p:grpSpPr>
        <p:pic>
          <p:nvPicPr>
            <p:cNvPr id="9" name="Picture 3"/>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7624" y="-11863"/>
              <a:ext cx="9151624" cy="1208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34582" y="14068"/>
              <a:ext cx="3513572" cy="966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 name="1 Título"/>
          <p:cNvSpPr>
            <a:spLocks noGrp="1"/>
          </p:cNvSpPr>
          <p:nvPr>
            <p:ph type="title"/>
          </p:nvPr>
        </p:nvSpPr>
        <p:spPr>
          <a:xfrm>
            <a:off x="14534" y="37310"/>
            <a:ext cx="9129465" cy="1027165"/>
          </a:xfrm>
        </p:spPr>
        <p:txBody>
          <a:bodyPr>
            <a:normAutofit/>
          </a:bodyPr>
          <a:lstStyle/>
          <a:p>
            <a:pPr algn="l"/>
            <a:r>
              <a:rPr lang="es-CL" sz="3600" b="1" dirty="0" smtClean="0">
                <a:solidFill>
                  <a:schemeClr val="bg1"/>
                </a:solidFill>
                <a:latin typeface="Cambria" panose="02040503050406030204" pitchFamily="18" charset="0"/>
              </a:rPr>
              <a:t>   Especificación </a:t>
            </a:r>
            <a:r>
              <a:rPr lang="es-CL" sz="3600" b="1" dirty="0">
                <a:solidFill>
                  <a:schemeClr val="bg1"/>
                </a:solidFill>
                <a:latin typeface="Cambria" panose="02040503050406030204" pitchFamily="18" charset="0"/>
              </a:rPr>
              <a:t>de Requerimientos</a:t>
            </a:r>
          </a:p>
        </p:txBody>
      </p:sp>
      <p:sp>
        <p:nvSpPr>
          <p:cNvPr id="7" name="Marcador de contenido 4"/>
          <p:cNvSpPr>
            <a:spLocks noGrp="1"/>
          </p:cNvSpPr>
          <p:nvPr>
            <p:ph idx="1"/>
          </p:nvPr>
        </p:nvSpPr>
        <p:spPr>
          <a:xfrm>
            <a:off x="323528" y="1319231"/>
            <a:ext cx="8568952" cy="5422137"/>
          </a:xfrm>
        </p:spPr>
        <p:txBody>
          <a:bodyPr>
            <a:normAutofit/>
          </a:bodyPr>
          <a:lstStyle/>
          <a:p>
            <a:pPr marL="0" indent="0" algn="just">
              <a:buNone/>
            </a:pPr>
            <a:r>
              <a:rPr lang="es-ES" sz="2400" dirty="0" smtClean="0"/>
              <a:t>La </a:t>
            </a:r>
            <a:r>
              <a:rPr lang="es-ES" sz="2400" dirty="0"/>
              <a:t>Especificación de Requerimientos es un insumo fundamental en el desarrollo de software: </a:t>
            </a:r>
          </a:p>
          <a:p>
            <a:pPr marL="900113" algn="just">
              <a:buFont typeface="Wingdings" panose="05000000000000000000" pitchFamily="2" charset="2"/>
              <a:buChar char="ü"/>
            </a:pPr>
            <a:r>
              <a:rPr lang="es-ES" sz="2400" dirty="0" smtClean="0"/>
              <a:t>Es </a:t>
            </a:r>
            <a:r>
              <a:rPr lang="es-ES" sz="2400" dirty="0"/>
              <a:t>la principal fuente de información a partir de la cual se diseña, implementa y testea el sistema </a:t>
            </a:r>
          </a:p>
          <a:p>
            <a:pPr marL="900113" algn="just">
              <a:buFont typeface="Wingdings" panose="05000000000000000000" pitchFamily="2" charset="2"/>
              <a:buChar char="ü"/>
            </a:pPr>
            <a:r>
              <a:rPr lang="es-ES" sz="2400" dirty="0" smtClean="0"/>
              <a:t>Es </a:t>
            </a:r>
            <a:r>
              <a:rPr lang="es-ES" sz="2400" dirty="0"/>
              <a:t>uno de los aspectos más delicados de un proyecto: </a:t>
            </a:r>
            <a:endParaRPr lang="es-ES" sz="2400" dirty="0" smtClean="0"/>
          </a:p>
          <a:p>
            <a:pPr marL="1435100"/>
            <a:r>
              <a:rPr lang="es-ES" sz="2000" dirty="0" smtClean="0"/>
              <a:t>Es </a:t>
            </a:r>
            <a:r>
              <a:rPr lang="es-ES" sz="2000" dirty="0"/>
              <a:t>algo complejo de </a:t>
            </a:r>
            <a:r>
              <a:rPr lang="es-ES" sz="2000" dirty="0" smtClean="0"/>
              <a:t>obtener.</a:t>
            </a:r>
            <a:endParaRPr lang="es-ES" sz="2000" dirty="0"/>
          </a:p>
          <a:p>
            <a:pPr marL="1435100"/>
            <a:r>
              <a:rPr lang="es-ES" sz="2000" dirty="0" smtClean="0"/>
              <a:t>De </a:t>
            </a:r>
            <a:r>
              <a:rPr lang="es-ES" sz="2000" dirty="0"/>
              <a:t>su </a:t>
            </a:r>
            <a:r>
              <a:rPr lang="es-ES" sz="2000" dirty="0" err="1"/>
              <a:t>correctitud</a:t>
            </a:r>
            <a:r>
              <a:rPr lang="es-ES" sz="2000" dirty="0"/>
              <a:t> depende el éxito del </a:t>
            </a:r>
            <a:r>
              <a:rPr lang="es-ES" sz="2000" dirty="0" smtClean="0"/>
              <a:t>proyecto. </a:t>
            </a:r>
          </a:p>
          <a:p>
            <a:pPr marL="900113" algn="just">
              <a:buFont typeface="Wingdings" panose="05000000000000000000" pitchFamily="2" charset="2"/>
              <a:buChar char="ü"/>
            </a:pPr>
            <a:r>
              <a:rPr lang="es-ES" sz="2400" dirty="0" smtClean="0"/>
              <a:t>Representa </a:t>
            </a:r>
            <a:r>
              <a:rPr lang="es-ES" sz="2400" dirty="0"/>
              <a:t>un “contrato” con el </a:t>
            </a:r>
            <a:r>
              <a:rPr lang="es-ES" sz="2400" dirty="0" smtClean="0"/>
              <a:t>usuario.</a:t>
            </a:r>
            <a:endParaRPr lang="es-ES" sz="2400" dirty="0"/>
          </a:p>
          <a:p>
            <a:pPr marL="900113" algn="just">
              <a:buFont typeface="Wingdings" panose="05000000000000000000" pitchFamily="2" charset="2"/>
              <a:buChar char="ü"/>
            </a:pPr>
            <a:r>
              <a:rPr lang="es-ES" sz="2400" dirty="0" smtClean="0"/>
              <a:t>No </a:t>
            </a:r>
            <a:r>
              <a:rPr lang="es-ES" sz="2400" dirty="0"/>
              <a:t>se genera por completo al inicio del proyecto, sino </a:t>
            </a:r>
            <a:r>
              <a:rPr lang="es-ES" sz="2400" dirty="0" smtClean="0"/>
              <a:t>incrementalmente. </a:t>
            </a:r>
            <a:endParaRPr lang="es-ES" sz="2400" dirty="0"/>
          </a:p>
          <a:p>
            <a:pPr marL="900113" algn="just">
              <a:buFont typeface="Wingdings" panose="05000000000000000000" pitchFamily="2" charset="2"/>
              <a:buChar char="ü"/>
            </a:pPr>
            <a:r>
              <a:rPr lang="es-ES" sz="2400" dirty="0" smtClean="0"/>
              <a:t>Suele </a:t>
            </a:r>
            <a:r>
              <a:rPr lang="es-ES" sz="2400" dirty="0"/>
              <a:t>presentarse como la agregación de diferentes </a:t>
            </a:r>
            <a:r>
              <a:rPr lang="es-ES" sz="2400" dirty="0" smtClean="0"/>
              <a:t>artefactos. </a:t>
            </a:r>
            <a:endParaRPr lang="es-ES" sz="2400" dirty="0"/>
          </a:p>
          <a:p>
            <a:pPr marL="1435100"/>
            <a:endParaRPr lang="es-ES" sz="2000" dirty="0"/>
          </a:p>
          <a:p>
            <a:pPr marL="1300163" lvl="1" algn="just"/>
            <a:endParaRPr lang="es-ES" sz="2400" dirty="0"/>
          </a:p>
          <a:p>
            <a:endParaRPr lang="es-ES" dirty="0"/>
          </a:p>
        </p:txBody>
      </p:sp>
    </p:spTree>
    <p:extLst>
      <p:ext uri="{BB962C8B-B14F-4D97-AF65-F5344CB8AC3E}">
        <p14:creationId xmlns:p14="http://schemas.microsoft.com/office/powerpoint/2010/main" val="28123498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pSp>
        <p:nvGrpSpPr>
          <p:cNvPr id="8" name="Grupo 7"/>
          <p:cNvGrpSpPr/>
          <p:nvPr/>
        </p:nvGrpSpPr>
        <p:grpSpPr>
          <a:xfrm>
            <a:off x="-28136" y="0"/>
            <a:ext cx="9252520" cy="1296144"/>
            <a:chOff x="-7624" y="-11863"/>
            <a:chExt cx="9151624" cy="1208615"/>
          </a:xfrm>
        </p:grpSpPr>
        <p:pic>
          <p:nvPicPr>
            <p:cNvPr id="9" name="Picture 3"/>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7624" y="-11863"/>
              <a:ext cx="9151624" cy="1208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34582" y="14068"/>
              <a:ext cx="3513572" cy="966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 name="1 Título"/>
          <p:cNvSpPr>
            <a:spLocks noGrp="1"/>
          </p:cNvSpPr>
          <p:nvPr>
            <p:ph type="title"/>
          </p:nvPr>
        </p:nvSpPr>
        <p:spPr>
          <a:xfrm>
            <a:off x="14534" y="37310"/>
            <a:ext cx="9129465" cy="1027165"/>
          </a:xfrm>
        </p:spPr>
        <p:txBody>
          <a:bodyPr>
            <a:normAutofit/>
          </a:bodyPr>
          <a:lstStyle/>
          <a:p>
            <a:pPr algn="l"/>
            <a:r>
              <a:rPr lang="es-ES" sz="3600" b="1" dirty="0">
                <a:solidFill>
                  <a:schemeClr val="bg1"/>
                </a:solidFill>
              </a:rPr>
              <a:t> </a:t>
            </a:r>
            <a:r>
              <a:rPr lang="es-ES" sz="3600" b="1" dirty="0" smtClean="0">
                <a:solidFill>
                  <a:schemeClr val="bg1"/>
                </a:solidFill>
              </a:rPr>
              <a:t>   ¿Qué son los requerimientos?</a:t>
            </a:r>
            <a:endParaRPr lang="es-CL" sz="3600" b="1" dirty="0">
              <a:solidFill>
                <a:schemeClr val="bg1"/>
              </a:solidFill>
              <a:latin typeface="Cambria" panose="02040503050406030204" pitchFamily="18" charset="0"/>
            </a:endParaRPr>
          </a:p>
        </p:txBody>
      </p:sp>
      <p:sp>
        <p:nvSpPr>
          <p:cNvPr id="5" name="Marcador de contenido 4"/>
          <p:cNvSpPr>
            <a:spLocks noGrp="1"/>
          </p:cNvSpPr>
          <p:nvPr>
            <p:ph idx="1"/>
          </p:nvPr>
        </p:nvSpPr>
        <p:spPr>
          <a:xfrm>
            <a:off x="323528" y="1600200"/>
            <a:ext cx="8363272" cy="4525963"/>
          </a:xfrm>
        </p:spPr>
        <p:txBody>
          <a:bodyPr>
            <a:normAutofit/>
          </a:bodyPr>
          <a:lstStyle/>
          <a:p>
            <a:pPr algn="just">
              <a:buNone/>
            </a:pPr>
            <a:r>
              <a:rPr lang="es-ES" sz="2400" dirty="0" smtClean="0"/>
              <a:t>• Los </a:t>
            </a:r>
            <a:r>
              <a:rPr lang="es-ES" sz="2400" dirty="0">
                <a:solidFill>
                  <a:srgbClr val="0070C0"/>
                </a:solidFill>
              </a:rPr>
              <a:t>requerimientos de usuario </a:t>
            </a:r>
            <a:r>
              <a:rPr lang="es-ES" sz="2400" dirty="0"/>
              <a:t>representan </a:t>
            </a:r>
            <a:r>
              <a:rPr lang="es-ES" sz="2400" dirty="0" smtClean="0"/>
              <a:t>el conjunto </a:t>
            </a:r>
            <a:r>
              <a:rPr lang="es-ES" sz="2400" dirty="0"/>
              <a:t>completo de resultados a </a:t>
            </a:r>
            <a:r>
              <a:rPr lang="es-ES" sz="2400" dirty="0" smtClean="0"/>
              <a:t>ser obtenidos </a:t>
            </a:r>
            <a:r>
              <a:rPr lang="es-ES" sz="2400" dirty="0"/>
              <a:t>utilizando el sistema</a:t>
            </a:r>
            <a:r>
              <a:rPr lang="es-ES" sz="2400" dirty="0" smtClean="0"/>
              <a:t>.</a:t>
            </a:r>
          </a:p>
          <a:p>
            <a:pPr algn="just">
              <a:buNone/>
            </a:pPr>
            <a:endParaRPr lang="es-ES" sz="2400" dirty="0"/>
          </a:p>
          <a:p>
            <a:pPr algn="just">
              <a:buNone/>
            </a:pPr>
            <a:r>
              <a:rPr lang="es-ES" sz="2400" dirty="0"/>
              <a:t>• Los </a:t>
            </a:r>
            <a:r>
              <a:rPr lang="es-ES" sz="2400" dirty="0">
                <a:solidFill>
                  <a:srgbClr val="0070C0"/>
                </a:solidFill>
              </a:rPr>
              <a:t>requerimientos de sistemas </a:t>
            </a:r>
            <a:r>
              <a:rPr lang="es-ES" sz="2400" dirty="0" smtClean="0"/>
              <a:t>deben mostrar </a:t>
            </a:r>
            <a:r>
              <a:rPr lang="es-ES" sz="2400" dirty="0"/>
              <a:t>todo lo que el sistema debe </a:t>
            </a:r>
            <a:r>
              <a:rPr lang="es-ES" sz="2400" dirty="0" smtClean="0"/>
              <a:t>hacer mas </a:t>
            </a:r>
            <a:r>
              <a:rPr lang="es-ES" sz="2400" dirty="0"/>
              <a:t>todas las restricciones sobre </a:t>
            </a:r>
            <a:r>
              <a:rPr lang="es-ES" sz="2400" dirty="0" smtClean="0"/>
              <a:t>la funcionalidad.</a:t>
            </a:r>
          </a:p>
          <a:p>
            <a:pPr algn="just">
              <a:buNone/>
            </a:pPr>
            <a:endParaRPr lang="es-ES" sz="2400" dirty="0"/>
          </a:p>
          <a:p>
            <a:pPr algn="just">
              <a:buNone/>
            </a:pPr>
            <a:r>
              <a:rPr lang="es-ES" sz="2400" dirty="0"/>
              <a:t>• Los </a:t>
            </a:r>
            <a:r>
              <a:rPr lang="es-ES" sz="2400" dirty="0">
                <a:solidFill>
                  <a:srgbClr val="0070C0"/>
                </a:solidFill>
              </a:rPr>
              <a:t>requerimientos </a:t>
            </a:r>
            <a:r>
              <a:rPr lang="es-ES" sz="2400" dirty="0"/>
              <a:t>forman un </a:t>
            </a:r>
            <a:r>
              <a:rPr lang="es-ES" sz="2400" dirty="0" smtClean="0"/>
              <a:t>modelo completo</a:t>
            </a:r>
            <a:r>
              <a:rPr lang="es-ES" sz="2400" dirty="0"/>
              <a:t>, representando el sistema total </a:t>
            </a:r>
            <a:r>
              <a:rPr lang="es-ES" sz="2400" dirty="0" smtClean="0"/>
              <a:t>a algún </a:t>
            </a:r>
            <a:r>
              <a:rPr lang="es-ES" sz="2400" dirty="0"/>
              <a:t>nivel de abstracción.</a:t>
            </a:r>
          </a:p>
          <a:p>
            <a:endParaRPr lang="es-ES" dirty="0"/>
          </a:p>
        </p:txBody>
      </p:sp>
    </p:spTree>
    <p:extLst>
      <p:ext uri="{BB962C8B-B14F-4D97-AF65-F5344CB8AC3E}">
        <p14:creationId xmlns:p14="http://schemas.microsoft.com/office/powerpoint/2010/main" val="30995254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pSp>
        <p:nvGrpSpPr>
          <p:cNvPr id="8" name="Grupo 7"/>
          <p:cNvGrpSpPr/>
          <p:nvPr/>
        </p:nvGrpSpPr>
        <p:grpSpPr>
          <a:xfrm>
            <a:off x="-28136" y="0"/>
            <a:ext cx="9252520" cy="1296144"/>
            <a:chOff x="-7624" y="-11863"/>
            <a:chExt cx="9151624" cy="1208615"/>
          </a:xfrm>
        </p:grpSpPr>
        <p:pic>
          <p:nvPicPr>
            <p:cNvPr id="9" name="Picture 3"/>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7624" y="-11863"/>
              <a:ext cx="9151624" cy="1208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34582" y="14068"/>
              <a:ext cx="3513572" cy="966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 name="1 Título"/>
          <p:cNvSpPr>
            <a:spLocks noGrp="1"/>
          </p:cNvSpPr>
          <p:nvPr>
            <p:ph type="title"/>
          </p:nvPr>
        </p:nvSpPr>
        <p:spPr>
          <a:xfrm>
            <a:off x="14534" y="37310"/>
            <a:ext cx="9129465" cy="1027165"/>
          </a:xfrm>
        </p:spPr>
        <p:txBody>
          <a:bodyPr>
            <a:normAutofit/>
          </a:bodyPr>
          <a:lstStyle/>
          <a:p>
            <a:pPr algn="l"/>
            <a:r>
              <a:rPr lang="es-ES" sz="3600" b="1" dirty="0">
                <a:solidFill>
                  <a:schemeClr val="bg1"/>
                </a:solidFill>
              </a:rPr>
              <a:t> </a:t>
            </a:r>
            <a:r>
              <a:rPr lang="es-ES" sz="3600" b="1" dirty="0" smtClean="0">
                <a:solidFill>
                  <a:schemeClr val="bg1"/>
                </a:solidFill>
              </a:rPr>
              <a:t>   ¿Cómo identificar los requerimientos?</a:t>
            </a:r>
            <a:endParaRPr lang="es-CL" sz="3600" b="1" dirty="0">
              <a:solidFill>
                <a:schemeClr val="bg1"/>
              </a:solidFill>
              <a:latin typeface="Cambria" panose="02040503050406030204" pitchFamily="18" charset="0"/>
            </a:endParaRPr>
          </a:p>
        </p:txBody>
      </p:sp>
      <p:sp>
        <p:nvSpPr>
          <p:cNvPr id="5" name="Marcador de contenido 4"/>
          <p:cNvSpPr>
            <a:spLocks noGrp="1"/>
          </p:cNvSpPr>
          <p:nvPr>
            <p:ph idx="1"/>
          </p:nvPr>
        </p:nvSpPr>
        <p:spPr>
          <a:xfrm>
            <a:off x="323528" y="1600200"/>
            <a:ext cx="8363272" cy="4525963"/>
          </a:xfrm>
        </p:spPr>
        <p:txBody>
          <a:bodyPr>
            <a:normAutofit fontScale="92500"/>
          </a:bodyPr>
          <a:lstStyle/>
          <a:p>
            <a:pPr marL="266700" indent="-266700" algn="just">
              <a:buNone/>
            </a:pPr>
            <a:r>
              <a:rPr lang="es-ES" sz="2600" dirty="0" smtClean="0"/>
              <a:t>• Los </a:t>
            </a:r>
            <a:r>
              <a:rPr lang="es-ES" sz="2600" dirty="0"/>
              <a:t>Requerimientos toman vida desde </a:t>
            </a:r>
            <a:r>
              <a:rPr lang="es-ES" sz="2600" dirty="0" smtClean="0"/>
              <a:t>que realizamos </a:t>
            </a:r>
            <a:r>
              <a:rPr lang="es-ES" sz="2600" dirty="0"/>
              <a:t>nuestro primer encuentro </a:t>
            </a:r>
            <a:r>
              <a:rPr lang="es-ES" sz="2600" dirty="0" smtClean="0"/>
              <a:t>de interlocución </a:t>
            </a:r>
            <a:r>
              <a:rPr lang="es-ES" sz="2600" dirty="0"/>
              <a:t>con usuarios o clientes</a:t>
            </a:r>
            <a:r>
              <a:rPr lang="es-ES" sz="2600" dirty="0" smtClean="0"/>
              <a:t>.</a:t>
            </a:r>
          </a:p>
          <a:p>
            <a:pPr marL="266700" indent="-266700" algn="just">
              <a:buNone/>
            </a:pPr>
            <a:endParaRPr lang="es-ES" sz="2600" dirty="0"/>
          </a:p>
          <a:p>
            <a:pPr marL="266700" indent="-266700" algn="just">
              <a:buNone/>
            </a:pPr>
            <a:r>
              <a:rPr lang="es-ES" sz="2600" dirty="0"/>
              <a:t>• Este puede desarrollarse utilizando </a:t>
            </a:r>
            <a:r>
              <a:rPr lang="es-ES" sz="2600" dirty="0" smtClean="0"/>
              <a:t>cualquiera de </a:t>
            </a:r>
            <a:r>
              <a:rPr lang="es-ES" sz="2600" dirty="0"/>
              <a:t>una variedad de técnicas como </a:t>
            </a:r>
            <a:r>
              <a:rPr lang="es-ES" sz="2600" dirty="0" smtClean="0"/>
              <a:t>entrevistas para </a:t>
            </a:r>
            <a:r>
              <a:rPr lang="es-ES" sz="2600" dirty="0"/>
              <a:t>intercambiar opiniones, </a:t>
            </a:r>
            <a:r>
              <a:rPr lang="es-ES" sz="2600" dirty="0" smtClean="0"/>
              <a:t>reuniones, cuestionarios, casos de uso, escenarios, </a:t>
            </a:r>
            <a:r>
              <a:rPr lang="es-ES" sz="2600" dirty="0" err="1" smtClean="0"/>
              <a:t>brainstorming</a:t>
            </a:r>
            <a:r>
              <a:rPr lang="es-ES" sz="2600" dirty="0" smtClean="0"/>
              <a:t>, </a:t>
            </a:r>
            <a:r>
              <a:rPr lang="es-ES" sz="2600" dirty="0" err="1" smtClean="0"/>
              <a:t>prototipeo</a:t>
            </a:r>
            <a:r>
              <a:rPr lang="es-ES" sz="2600" dirty="0" smtClean="0"/>
              <a:t>, sistema existente, entre otras.</a:t>
            </a:r>
          </a:p>
          <a:p>
            <a:pPr marL="266700" indent="-266700" algn="just">
              <a:buNone/>
            </a:pPr>
            <a:endParaRPr lang="es-ES" sz="2600" dirty="0"/>
          </a:p>
          <a:p>
            <a:pPr marL="266700" indent="-266700" algn="just">
              <a:buNone/>
            </a:pPr>
            <a:r>
              <a:rPr lang="es-ES" sz="2600" dirty="0"/>
              <a:t>• Cuando los requerimientos se logran redactar </a:t>
            </a:r>
            <a:r>
              <a:rPr lang="es-ES" sz="2600" dirty="0" smtClean="0"/>
              <a:t>a un </a:t>
            </a:r>
            <a:r>
              <a:rPr lang="es-ES" sz="2600" dirty="0"/>
              <a:t>significativo nivel de detalle, tendremos </a:t>
            </a:r>
            <a:r>
              <a:rPr lang="es-ES" sz="2600" dirty="0" smtClean="0"/>
              <a:t>listo el </a:t>
            </a:r>
            <a:r>
              <a:rPr lang="es-ES" sz="2600" dirty="0"/>
              <a:t>documento denominado </a:t>
            </a:r>
            <a:r>
              <a:rPr lang="es-ES" sz="2600" dirty="0">
                <a:solidFill>
                  <a:srgbClr val="00B050"/>
                </a:solidFill>
              </a:rPr>
              <a:t>“Especificación </a:t>
            </a:r>
            <a:r>
              <a:rPr lang="es-ES" sz="2600" dirty="0" smtClean="0">
                <a:solidFill>
                  <a:srgbClr val="00B050"/>
                </a:solidFill>
              </a:rPr>
              <a:t>de Requerimientos</a:t>
            </a:r>
            <a:r>
              <a:rPr lang="es-ES" sz="2600" dirty="0">
                <a:solidFill>
                  <a:srgbClr val="00B050"/>
                </a:solidFill>
              </a:rPr>
              <a:t>”.</a:t>
            </a:r>
          </a:p>
          <a:p>
            <a:endParaRPr lang="es-ES" b="1" dirty="0"/>
          </a:p>
        </p:txBody>
      </p:sp>
    </p:spTree>
    <p:extLst>
      <p:ext uri="{BB962C8B-B14F-4D97-AF65-F5344CB8AC3E}">
        <p14:creationId xmlns:p14="http://schemas.microsoft.com/office/powerpoint/2010/main" val="33557326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pSp>
        <p:nvGrpSpPr>
          <p:cNvPr id="8" name="Grupo 7"/>
          <p:cNvGrpSpPr/>
          <p:nvPr/>
        </p:nvGrpSpPr>
        <p:grpSpPr>
          <a:xfrm>
            <a:off x="-28136" y="0"/>
            <a:ext cx="9252520" cy="1296144"/>
            <a:chOff x="-7624" y="-11863"/>
            <a:chExt cx="9151624" cy="1208615"/>
          </a:xfrm>
        </p:grpSpPr>
        <p:pic>
          <p:nvPicPr>
            <p:cNvPr id="9" name="Picture 3"/>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7624" y="-11863"/>
              <a:ext cx="9151624" cy="1208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34582" y="14068"/>
              <a:ext cx="3513572" cy="966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 name="1 Título"/>
          <p:cNvSpPr>
            <a:spLocks noGrp="1"/>
          </p:cNvSpPr>
          <p:nvPr>
            <p:ph type="title"/>
          </p:nvPr>
        </p:nvSpPr>
        <p:spPr>
          <a:xfrm>
            <a:off x="14534" y="37310"/>
            <a:ext cx="9129465" cy="1027165"/>
          </a:xfrm>
        </p:spPr>
        <p:txBody>
          <a:bodyPr>
            <a:normAutofit/>
          </a:bodyPr>
          <a:lstStyle/>
          <a:p>
            <a:pPr algn="l"/>
            <a:r>
              <a:rPr lang="es-ES" sz="3600" b="1" dirty="0">
                <a:solidFill>
                  <a:schemeClr val="bg1"/>
                </a:solidFill>
              </a:rPr>
              <a:t> </a:t>
            </a:r>
            <a:r>
              <a:rPr lang="es-ES" sz="3600" b="1" dirty="0" smtClean="0">
                <a:solidFill>
                  <a:schemeClr val="bg1"/>
                </a:solidFill>
              </a:rPr>
              <a:t>   ¿Qué son los requerimientos?</a:t>
            </a:r>
            <a:endParaRPr lang="es-CL" sz="3600" b="1" dirty="0">
              <a:solidFill>
                <a:schemeClr val="bg1"/>
              </a:solidFill>
              <a:latin typeface="Cambria" panose="02040503050406030204" pitchFamily="18" charset="0"/>
            </a:endParaRPr>
          </a:p>
        </p:txBody>
      </p:sp>
      <p:sp>
        <p:nvSpPr>
          <p:cNvPr id="5" name="Marcador de contenido 4"/>
          <p:cNvSpPr>
            <a:spLocks noGrp="1"/>
          </p:cNvSpPr>
          <p:nvPr>
            <p:ph idx="1"/>
          </p:nvPr>
        </p:nvSpPr>
        <p:spPr>
          <a:xfrm>
            <a:off x="323528" y="1600200"/>
            <a:ext cx="8363272" cy="4525963"/>
          </a:xfrm>
        </p:spPr>
        <p:txBody>
          <a:bodyPr>
            <a:normAutofit fontScale="92500" lnSpcReduction="20000"/>
          </a:bodyPr>
          <a:lstStyle/>
          <a:p>
            <a:pPr>
              <a:buNone/>
            </a:pPr>
            <a:r>
              <a:rPr lang="es-ES" dirty="0"/>
              <a:t>• Los </a:t>
            </a:r>
            <a:r>
              <a:rPr lang="es-ES" dirty="0">
                <a:solidFill>
                  <a:srgbClr val="0070C0"/>
                </a:solidFill>
              </a:rPr>
              <a:t>requerimientos de usuario </a:t>
            </a:r>
            <a:r>
              <a:rPr lang="es-ES" dirty="0"/>
              <a:t>representan </a:t>
            </a:r>
            <a:r>
              <a:rPr lang="es-ES" dirty="0" smtClean="0"/>
              <a:t>el conjunto </a:t>
            </a:r>
            <a:r>
              <a:rPr lang="es-ES" dirty="0"/>
              <a:t>completo de resultados a </a:t>
            </a:r>
            <a:r>
              <a:rPr lang="es-ES" dirty="0" smtClean="0"/>
              <a:t>ser obtenidos </a:t>
            </a:r>
            <a:r>
              <a:rPr lang="es-ES" dirty="0"/>
              <a:t>utilizando el sistema</a:t>
            </a:r>
            <a:r>
              <a:rPr lang="es-ES" dirty="0" smtClean="0"/>
              <a:t>.</a:t>
            </a:r>
          </a:p>
          <a:p>
            <a:pPr>
              <a:buNone/>
            </a:pPr>
            <a:endParaRPr lang="es-ES" dirty="0"/>
          </a:p>
          <a:p>
            <a:pPr>
              <a:buNone/>
            </a:pPr>
            <a:r>
              <a:rPr lang="es-ES" dirty="0"/>
              <a:t>• Los </a:t>
            </a:r>
            <a:r>
              <a:rPr lang="es-ES" dirty="0">
                <a:solidFill>
                  <a:srgbClr val="0070C0"/>
                </a:solidFill>
              </a:rPr>
              <a:t>requerimientos de sistemas </a:t>
            </a:r>
            <a:r>
              <a:rPr lang="es-ES" dirty="0" smtClean="0"/>
              <a:t>deben mostrar </a:t>
            </a:r>
            <a:r>
              <a:rPr lang="es-ES" dirty="0"/>
              <a:t>todo lo que el sistema debe </a:t>
            </a:r>
            <a:r>
              <a:rPr lang="es-ES" dirty="0" smtClean="0"/>
              <a:t>hacer mas </a:t>
            </a:r>
            <a:r>
              <a:rPr lang="es-ES" dirty="0"/>
              <a:t>todas las restricciones sobre </a:t>
            </a:r>
            <a:r>
              <a:rPr lang="es-ES" dirty="0" smtClean="0"/>
              <a:t>la funcionalidad.</a:t>
            </a:r>
          </a:p>
          <a:p>
            <a:pPr>
              <a:buNone/>
            </a:pPr>
            <a:endParaRPr lang="es-ES" dirty="0"/>
          </a:p>
          <a:p>
            <a:pPr>
              <a:buNone/>
            </a:pPr>
            <a:r>
              <a:rPr lang="es-ES" dirty="0"/>
              <a:t>• Los </a:t>
            </a:r>
            <a:r>
              <a:rPr lang="es-ES" dirty="0">
                <a:solidFill>
                  <a:srgbClr val="0070C0"/>
                </a:solidFill>
              </a:rPr>
              <a:t>requerimientos </a:t>
            </a:r>
            <a:r>
              <a:rPr lang="es-ES" dirty="0"/>
              <a:t>forman un </a:t>
            </a:r>
            <a:r>
              <a:rPr lang="es-ES" dirty="0" smtClean="0"/>
              <a:t>modelo completo</a:t>
            </a:r>
            <a:r>
              <a:rPr lang="es-ES" dirty="0"/>
              <a:t>, representando el sistema total </a:t>
            </a:r>
            <a:r>
              <a:rPr lang="es-ES" dirty="0" smtClean="0"/>
              <a:t>a algún </a:t>
            </a:r>
            <a:r>
              <a:rPr lang="es-ES" dirty="0"/>
              <a:t>nivel de abstracción.</a:t>
            </a:r>
          </a:p>
          <a:p>
            <a:endParaRPr lang="es-ES" dirty="0"/>
          </a:p>
        </p:txBody>
      </p:sp>
    </p:spTree>
    <p:extLst>
      <p:ext uri="{BB962C8B-B14F-4D97-AF65-F5344CB8AC3E}">
        <p14:creationId xmlns:p14="http://schemas.microsoft.com/office/powerpoint/2010/main" val="2569795674"/>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4623</TotalTime>
  <Words>1883</Words>
  <Application>Microsoft Office PowerPoint</Application>
  <PresentationFormat>Presentación en pantalla (4:3)</PresentationFormat>
  <Paragraphs>209</Paragraphs>
  <Slides>33</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33</vt:i4>
      </vt:variant>
    </vt:vector>
  </HeadingPairs>
  <TitlesOfParts>
    <vt:vector size="39" baseType="lpstr">
      <vt:lpstr>Arial</vt:lpstr>
      <vt:lpstr>Calibri</vt:lpstr>
      <vt:lpstr>Cambria</vt:lpstr>
      <vt:lpstr>Tahoma</vt:lpstr>
      <vt:lpstr>Wingdings</vt:lpstr>
      <vt:lpstr>Tema de Office</vt:lpstr>
      <vt:lpstr>Ingeniería y Gestión de Requerimiento</vt:lpstr>
      <vt:lpstr>    Contenido </vt:lpstr>
      <vt:lpstr>   ¿Qué es un requerimiento de Software? </vt:lpstr>
      <vt:lpstr>   ¿Qué es un requerimiento de Software? </vt:lpstr>
      <vt:lpstr>Presentación de PowerPoint</vt:lpstr>
      <vt:lpstr>   Especificación de Requerimientos</vt:lpstr>
      <vt:lpstr>    ¿Qué son los requerimientos?</vt:lpstr>
      <vt:lpstr>    ¿Cómo identificar los requerimientos?</vt:lpstr>
      <vt:lpstr>    ¿Qué son los requerimientos?</vt:lpstr>
      <vt:lpstr>    Tipo de Requerimientos</vt:lpstr>
      <vt:lpstr>   Requerimientos de Usuario</vt:lpstr>
      <vt:lpstr>   Requerimientos de Usuario</vt:lpstr>
      <vt:lpstr>   Requerimientos de Dominio</vt:lpstr>
      <vt:lpstr>   Requerimientos de Sistema</vt:lpstr>
      <vt:lpstr>    Requerimientos Funcionales</vt:lpstr>
      <vt:lpstr>    Requerimientos No Funcionales</vt:lpstr>
      <vt:lpstr>     Funcional y No Funcional</vt:lpstr>
      <vt:lpstr>     Funcional y No Funcional</vt:lpstr>
      <vt:lpstr>     Funcional y No Funcional</vt:lpstr>
      <vt:lpstr>Beneficios de una Buena  Administración de Requerimientos. </vt:lpstr>
      <vt:lpstr>    Los Problemas de la Administración de Requerimientos</vt:lpstr>
      <vt:lpstr>    Especificación de requerimientos en lenguaje natural</vt:lpstr>
      <vt:lpstr>    Especificación de requerimientos en lenguaje natural</vt:lpstr>
      <vt:lpstr>    Especificación de requerimientos en lenguaje natural</vt:lpstr>
      <vt:lpstr>    Especificación de requerimientos en lenguaje natural</vt:lpstr>
      <vt:lpstr>    Especificación de requerimientos en lenguaje natural</vt:lpstr>
      <vt:lpstr>    Especificación de requerimientos en lenguaje natural</vt:lpstr>
      <vt:lpstr>    Especificación de requerimientos en lenguaje natural</vt:lpstr>
      <vt:lpstr>    Especificación de requerimientos en lenguaje natural</vt:lpstr>
      <vt:lpstr>    Especificación de requerimientos en lenguaje natural</vt:lpstr>
      <vt:lpstr>    Especificación de requerimientos en lenguaje natural</vt:lpstr>
      <vt:lpstr>    EL DOCUMENTO DE REQUERIMIENTOS DEL SOFTWARE </vt:lpstr>
      <vt:lpstr>Presentación de PowerPoint</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Victoria Villalón</dc:creator>
  <cp:lastModifiedBy>PEDRO ANDRES GAETE VILLEGAS</cp:lastModifiedBy>
  <cp:revision>69</cp:revision>
  <dcterms:created xsi:type="dcterms:W3CDTF">2011-11-22T13:21:48Z</dcterms:created>
  <dcterms:modified xsi:type="dcterms:W3CDTF">2020-08-14T23:09:22Z</dcterms:modified>
</cp:coreProperties>
</file>