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260" r:id="rId3"/>
    <p:sldId id="287" r:id="rId4"/>
    <p:sldId id="288" r:id="rId5"/>
    <p:sldId id="289" r:id="rId6"/>
    <p:sldId id="290" r:id="rId7"/>
    <p:sldId id="291" r:id="rId8"/>
    <p:sldId id="292" r:id="rId9"/>
    <p:sldId id="293" r:id="rId10"/>
    <p:sldId id="294" r:id="rId11"/>
    <p:sldId id="295" r:id="rId12"/>
    <p:sldId id="296" r:id="rId13"/>
    <p:sldId id="297"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59" r:id="rId3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p:cViewPr varScale="1">
        <p:scale>
          <a:sx n="112" d="100"/>
          <a:sy n="112" d="100"/>
        </p:scale>
        <p:origin x="1368" y="78"/>
      </p:cViewPr>
      <p:guideLst>
        <p:guide orient="horz" pos="2160"/>
        <p:guide pos="2880"/>
      </p:guideLst>
    </p:cSldViewPr>
  </p:slideViewPr>
  <p:notesTextViewPr>
    <p:cViewPr>
      <p:scale>
        <a:sx n="3" d="2"/>
        <a:sy n="3" d="2"/>
      </p:scale>
      <p:origin x="0" y="0"/>
    </p:cViewPr>
  </p:notesTextViewPr>
  <p:notesViewPr>
    <p:cSldViewPr>
      <p:cViewPr varScale="1">
        <p:scale>
          <a:sx n="60" d="100"/>
          <a:sy n="60" d="100"/>
        </p:scale>
        <p:origin x="-249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BFFF691-92BA-499F-AE72-597204017BA1}" type="datetimeFigureOut">
              <a:rPr lang="es-ES" smtClean="0"/>
              <a:t>28/03/2022</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1E75B9-3F68-4EA3-B58B-8BF383DB0FC9}" type="slidenum">
              <a:rPr lang="es-ES" smtClean="0"/>
              <a:t>‹Nº›</a:t>
            </a:fld>
            <a:endParaRPr lang="es-ES"/>
          </a:p>
        </p:txBody>
      </p:sp>
    </p:spTree>
    <p:extLst>
      <p:ext uri="{BB962C8B-B14F-4D97-AF65-F5344CB8AC3E}">
        <p14:creationId xmlns:p14="http://schemas.microsoft.com/office/powerpoint/2010/main" val="38162464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15DE01-95F8-4854-8C54-A645D003DBD2}" type="datetimeFigureOut">
              <a:rPr lang="es-419" smtClean="0"/>
              <a:t>28/3/2022</a:t>
            </a:fld>
            <a:endParaRPr lang="es-419"/>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419"/>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A37438-EF7B-472C-BA0A-09CCC85CBD81}" type="slidenum">
              <a:rPr lang="es-419" smtClean="0"/>
              <a:t>‹Nº›</a:t>
            </a:fld>
            <a:endParaRPr lang="es-419"/>
          </a:p>
        </p:txBody>
      </p:sp>
    </p:spTree>
    <p:extLst>
      <p:ext uri="{BB962C8B-B14F-4D97-AF65-F5344CB8AC3E}">
        <p14:creationId xmlns:p14="http://schemas.microsoft.com/office/powerpoint/2010/main" val="1220741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Picture 2" descr="C:\Users\v_segala\Desktop\casita y fondo.jpg"/>
          <p:cNvPicPr>
            <a:picLocks noChangeAspect="1" noChangeArrowheads="1"/>
          </p:cNvPicPr>
          <p:nvPr userDrawn="1"/>
        </p:nvPicPr>
        <p:blipFill>
          <a:blip r:embed="rId2" cstate="print"/>
          <a:srcRect/>
          <a:stretch>
            <a:fillRect/>
          </a:stretch>
        </p:blipFill>
        <p:spPr bwMode="auto">
          <a:xfrm>
            <a:off x="1" y="-88900"/>
            <a:ext cx="9251951" cy="69469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srcRect/>
          <a:stretch>
            <a:fillRect/>
          </a:stretch>
        </p:blipFill>
        <p:spPr bwMode="auto">
          <a:xfrm>
            <a:off x="-75192" y="-43730"/>
            <a:ext cx="9207500" cy="6921500"/>
          </a:xfrm>
          <a:prstGeom prst="rect">
            <a:avLst/>
          </a:prstGeom>
          <a:noFill/>
          <a:ln w="9525">
            <a:noFill/>
            <a:miter lim="800000"/>
            <a:headEnd/>
            <a:tailEnd/>
          </a:ln>
        </p:spPr>
      </p:pic>
      <p:sp>
        <p:nvSpPr>
          <p:cNvPr id="2" name="1 Título"/>
          <p:cNvSpPr>
            <a:spLocks noGrp="1"/>
          </p:cNvSpPr>
          <p:nvPr>
            <p:ph type="title" hasCustomPrompt="1"/>
          </p:nvPr>
        </p:nvSpPr>
        <p:spPr>
          <a:xfrm>
            <a:off x="111968" y="3417020"/>
            <a:ext cx="7772400" cy="1362075"/>
          </a:xfrm>
          <a:prstGeom prst="rect">
            <a:avLst/>
          </a:prstGeom>
        </p:spPr>
        <p:txBody>
          <a:bodyPr anchor="t">
            <a:normAutofit/>
          </a:bodyPr>
          <a:lstStyle>
            <a:lvl1pPr algn="l">
              <a:defRPr sz="2800" b="1" cap="none">
                <a:solidFill>
                  <a:srgbClr val="FFFF00"/>
                </a:solidFill>
                <a:latin typeface="ITC Avant Garde Std Md" pitchFamily="34" charset="0"/>
              </a:defRPr>
            </a:lvl1pPr>
          </a:lstStyle>
          <a:p>
            <a:r>
              <a:rPr lang="es-ES" dirty="0" smtClean="0"/>
              <a:t>ÚLTIMA LÍNEA DEL TÍTULO</a:t>
            </a:r>
            <a:endParaRPr lang="es-ES" dirty="0"/>
          </a:p>
        </p:txBody>
      </p:sp>
      <p:sp>
        <p:nvSpPr>
          <p:cNvPr id="3" name="2 Marcador de texto"/>
          <p:cNvSpPr>
            <a:spLocks noGrp="1"/>
          </p:cNvSpPr>
          <p:nvPr>
            <p:ph type="body" idx="1" hasCustomPrompt="1"/>
          </p:nvPr>
        </p:nvSpPr>
        <p:spPr>
          <a:xfrm>
            <a:off x="111968" y="1916833"/>
            <a:ext cx="7772400" cy="1500187"/>
          </a:xfrm>
          <a:prstGeom prst="rect">
            <a:avLst/>
          </a:prstGeom>
        </p:spPr>
        <p:txBody>
          <a:bodyPr anchor="b">
            <a:normAutofit/>
          </a:bodyPr>
          <a:lstStyle>
            <a:lvl1pPr marL="0" indent="0">
              <a:buNone/>
              <a:defRPr sz="2800" b="1" baseline="0">
                <a:solidFill>
                  <a:schemeClr val="bg1"/>
                </a:solidFill>
                <a:latin typeface="ITC Avant Garde Std Md"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CL" dirty="0" smtClean="0"/>
              <a:t>TÍTULO PRESENTACIÓN</a:t>
            </a:r>
            <a:endParaRPr lang="es-ES" dirty="0" smtClean="0"/>
          </a:p>
        </p:txBody>
      </p:sp>
      <p:sp>
        <p:nvSpPr>
          <p:cNvPr id="4" name="CuadroTexto 3"/>
          <p:cNvSpPr txBox="1"/>
          <p:nvPr userDrawn="1"/>
        </p:nvSpPr>
        <p:spPr>
          <a:xfrm>
            <a:off x="6588224" y="6237312"/>
            <a:ext cx="2134815" cy="523220"/>
          </a:xfrm>
          <a:prstGeom prst="rect">
            <a:avLst/>
          </a:prstGeom>
          <a:noFill/>
        </p:spPr>
        <p:txBody>
          <a:bodyPr wrap="none" rtlCol="0">
            <a:spAutoFit/>
          </a:bodyPr>
          <a:lstStyle/>
          <a:p>
            <a:r>
              <a:rPr lang="es-ES" sz="1400" b="0" dirty="0" smtClean="0">
                <a:solidFill>
                  <a:srgbClr val="FFFF00"/>
                </a:solidFill>
                <a:latin typeface="Gill Sans MT Condensed" panose="020B0506020104020203" pitchFamily="34" charset="0"/>
              </a:rPr>
              <a:t>Pedro </a:t>
            </a:r>
            <a:r>
              <a:rPr lang="es-ES" sz="1400" b="0" dirty="0" err="1" smtClean="0">
                <a:solidFill>
                  <a:srgbClr val="FFFF00"/>
                </a:solidFill>
                <a:latin typeface="Gill Sans MT Condensed" panose="020B0506020104020203" pitchFamily="34" charset="0"/>
              </a:rPr>
              <a:t>G@ete</a:t>
            </a:r>
            <a:r>
              <a:rPr lang="es-ES" sz="1400" b="0" dirty="0" smtClean="0">
                <a:solidFill>
                  <a:srgbClr val="FFFF00"/>
                </a:solidFill>
                <a:latin typeface="Gill Sans MT Condensed" panose="020B0506020104020203" pitchFamily="34" charset="0"/>
              </a:rPr>
              <a:t> – 2022</a:t>
            </a:r>
          </a:p>
          <a:p>
            <a:r>
              <a:rPr lang="es-ES" sz="1400" b="0" dirty="0" smtClean="0">
                <a:solidFill>
                  <a:srgbClr val="FFFF00"/>
                </a:solidFill>
                <a:latin typeface="Gill Sans MT Condensed" panose="020B0506020104020203" pitchFamily="34" charset="0"/>
              </a:rPr>
              <a:t>Mg. en</a:t>
            </a:r>
            <a:r>
              <a:rPr lang="es-ES" sz="1400" b="0" baseline="0" dirty="0" smtClean="0">
                <a:solidFill>
                  <a:srgbClr val="FFFF00"/>
                </a:solidFill>
                <a:latin typeface="Gill Sans MT Condensed" panose="020B0506020104020203" pitchFamily="34" charset="0"/>
              </a:rPr>
              <a:t> Tecnologías de la Información</a:t>
            </a:r>
            <a:endParaRPr lang="es-ES" sz="1400" b="0" dirty="0">
              <a:solidFill>
                <a:srgbClr val="FFFF00"/>
              </a:solidFill>
              <a:latin typeface="Gill Sans MT Condensed" panose="020B0506020104020203"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1">
        <a:schemeClr val="bg1"/>
      </p:bgRef>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389"/>
            <a:ext cx="9150053" cy="6855544"/>
          </a:xfrm>
          <a:prstGeom prst="rect">
            <a:avLst/>
          </a:prstGeom>
        </p:spPr>
      </p:pic>
      <p:sp>
        <p:nvSpPr>
          <p:cNvPr id="2" name="1 Título"/>
          <p:cNvSpPr>
            <a:spLocks noGrp="1"/>
          </p:cNvSpPr>
          <p:nvPr>
            <p:ph type="ctrTitle" hasCustomPrompt="1"/>
          </p:nvPr>
        </p:nvSpPr>
        <p:spPr>
          <a:xfrm>
            <a:off x="111968" y="186210"/>
            <a:ext cx="7772400" cy="578495"/>
          </a:xfrm>
          <a:prstGeom prst="rect">
            <a:avLst/>
          </a:prstGeom>
        </p:spPr>
        <p:txBody>
          <a:bodyPr anchor="ctr">
            <a:normAutofit/>
          </a:bodyPr>
          <a:lstStyle>
            <a:lvl1pPr algn="l">
              <a:defRPr sz="2400" b="1" baseline="0">
                <a:solidFill>
                  <a:srgbClr val="FFFF00"/>
                </a:solidFill>
                <a:latin typeface="ITC Avant Garde Std Md" pitchFamily="34" charset="0"/>
              </a:defRPr>
            </a:lvl1pPr>
          </a:lstStyle>
          <a:p>
            <a:r>
              <a:rPr lang="es-CL" dirty="0" smtClean="0"/>
              <a:t>TÍTULO DIAPOSITIVA</a:t>
            </a:r>
            <a:endParaRPr lang="es-ES" dirty="0"/>
          </a:p>
        </p:txBody>
      </p:sp>
      <p:sp>
        <p:nvSpPr>
          <p:cNvPr id="3" name="2 Subtítulo"/>
          <p:cNvSpPr>
            <a:spLocks noGrp="1"/>
          </p:cNvSpPr>
          <p:nvPr>
            <p:ph type="subTitle" idx="1" hasCustomPrompt="1"/>
          </p:nvPr>
        </p:nvSpPr>
        <p:spPr>
          <a:xfrm>
            <a:off x="797768" y="1889475"/>
            <a:ext cx="6400800" cy="1752600"/>
          </a:xfrm>
          <a:prstGeom prst="rect">
            <a:avLst/>
          </a:prstGeom>
        </p:spPr>
        <p:txBody>
          <a:bodyPr anchor="ctr">
            <a:noAutofit/>
          </a:bodyPr>
          <a:lstStyle>
            <a:lvl1pPr marL="0" indent="0" algn="l">
              <a:buNone/>
              <a:defRPr sz="1600" b="1">
                <a:solidFill>
                  <a:schemeClr val="tx1">
                    <a:tint val="75000"/>
                  </a:schemeClr>
                </a:solidFill>
                <a:latin typeface="ITC Avant Garde Std M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Texto, texto, texto, texto, texto, texto, texto, texto, texto, texto, texto, texto, texto, texto, texto, texto, texto, texto, texto, texto, texto, texto, texto, texto.</a:t>
            </a:r>
            <a:endParaRPr lang="es-ES" dirty="0"/>
          </a:p>
        </p:txBody>
      </p:sp>
      <p:sp>
        <p:nvSpPr>
          <p:cNvPr id="7" name="CuadroTexto 6"/>
          <p:cNvSpPr txBox="1"/>
          <p:nvPr userDrawn="1"/>
        </p:nvSpPr>
        <p:spPr>
          <a:xfrm>
            <a:off x="6808362" y="6326313"/>
            <a:ext cx="2134815" cy="523220"/>
          </a:xfrm>
          <a:prstGeom prst="rect">
            <a:avLst/>
          </a:prstGeom>
          <a:noFill/>
        </p:spPr>
        <p:txBody>
          <a:bodyPr wrap="none" rtlCol="0">
            <a:spAutoFit/>
          </a:bodyPr>
          <a:lstStyle/>
          <a:p>
            <a:r>
              <a:rPr lang="es-ES" sz="1400" b="0" dirty="0" smtClean="0">
                <a:solidFill>
                  <a:srgbClr val="FFFF00"/>
                </a:solidFill>
                <a:latin typeface="Gill Sans MT Condensed" panose="020B0506020104020203" pitchFamily="34" charset="0"/>
              </a:rPr>
              <a:t>Pedro </a:t>
            </a:r>
            <a:r>
              <a:rPr lang="es-ES" sz="1400" b="0" dirty="0" err="1" smtClean="0">
                <a:solidFill>
                  <a:srgbClr val="FFFF00"/>
                </a:solidFill>
                <a:latin typeface="Gill Sans MT Condensed" panose="020B0506020104020203" pitchFamily="34" charset="0"/>
              </a:rPr>
              <a:t>G@ete</a:t>
            </a:r>
            <a:r>
              <a:rPr lang="es-ES" sz="1400" b="0" dirty="0" smtClean="0">
                <a:solidFill>
                  <a:srgbClr val="FFFF00"/>
                </a:solidFill>
                <a:latin typeface="Gill Sans MT Condensed" panose="020B0506020104020203" pitchFamily="34" charset="0"/>
              </a:rPr>
              <a:t> – 2022</a:t>
            </a:r>
          </a:p>
          <a:p>
            <a:r>
              <a:rPr lang="es-ES" sz="1400" b="0" dirty="0" smtClean="0">
                <a:solidFill>
                  <a:srgbClr val="FFFF00"/>
                </a:solidFill>
                <a:latin typeface="Gill Sans MT Condensed" panose="020B0506020104020203" pitchFamily="34" charset="0"/>
              </a:rPr>
              <a:t>Mg. en</a:t>
            </a:r>
            <a:r>
              <a:rPr lang="es-ES" sz="1400" b="0" baseline="0" dirty="0" smtClean="0">
                <a:solidFill>
                  <a:srgbClr val="FFFF00"/>
                </a:solidFill>
                <a:latin typeface="Gill Sans MT Condensed" panose="020B0506020104020203" pitchFamily="34" charset="0"/>
              </a:rPr>
              <a:t> Tecnologías de la Información</a:t>
            </a:r>
            <a:endParaRPr lang="es-ES" sz="1400" b="0" dirty="0">
              <a:solidFill>
                <a:srgbClr val="FFFF00"/>
              </a:solidFill>
              <a:latin typeface="Gill Sans MT Condensed" panose="020B0506020104020203" pitchFamily="34" charset="0"/>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1" r:id="rId2"/>
    <p:sldLayoutId id="214748364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Ejemplo E/S</a:t>
            </a:r>
            <a:endParaRPr lang="es-ES" dirty="0"/>
          </a:p>
        </p:txBody>
      </p:sp>
      <p:sp>
        <p:nvSpPr>
          <p:cNvPr id="3" name="Subtítulo 2"/>
          <p:cNvSpPr>
            <a:spLocks noGrp="1"/>
          </p:cNvSpPr>
          <p:nvPr>
            <p:ph type="subTitle" idx="1"/>
          </p:nvPr>
        </p:nvSpPr>
        <p:spPr>
          <a:xfrm>
            <a:off x="111968" y="908720"/>
            <a:ext cx="8852520" cy="4824536"/>
          </a:xfrm>
        </p:spPr>
        <p:txBody>
          <a:bodyPr/>
          <a:lstStyle/>
          <a:p>
            <a:pPr algn="just"/>
            <a:r>
              <a:rPr lang="es-ES" b="0" dirty="0" smtClean="0">
                <a:solidFill>
                  <a:schemeClr val="tx1"/>
                </a:solidFill>
              </a:rPr>
              <a:t>El cliente del sistema de comercialización en línea de la empresa </a:t>
            </a:r>
            <a:r>
              <a:rPr lang="es-ES" b="0" dirty="0" err="1" smtClean="0">
                <a:solidFill>
                  <a:schemeClr val="tx1"/>
                </a:solidFill>
              </a:rPr>
              <a:t>McGegor</a:t>
            </a:r>
            <a:r>
              <a:rPr lang="es-ES" b="0" dirty="0" smtClean="0">
                <a:solidFill>
                  <a:schemeClr val="tx1"/>
                </a:solidFill>
              </a:rPr>
              <a:t> no están interesados en lo que ocurra detrás del telón. Su objetivo principal será su interacción con el sistema, en otras palabras, las entradas que deberá proporcionar (información, dinero) y las salidas que reciba (información, una nueva nevera, servicios al cliente). </a:t>
            </a:r>
          </a:p>
          <a:p>
            <a:pPr algn="just"/>
            <a:endParaRPr lang="es-ES" b="0" dirty="0" smtClean="0">
              <a:solidFill>
                <a:schemeClr val="tx1"/>
              </a:solidFill>
            </a:endParaRPr>
          </a:p>
          <a:p>
            <a:pPr algn="just"/>
            <a:r>
              <a:rPr lang="es-ES" b="0" dirty="0" smtClean="0">
                <a:solidFill>
                  <a:schemeClr val="tx1"/>
                </a:solidFill>
              </a:rPr>
              <a:t>Esta actuación la denominamos técnica de la caja negra, ya que oculta por completo las tareas internas del sistema. Todo lo que se puede ver es lo que entra o sale del sistema.</a:t>
            </a:r>
          </a:p>
          <a:p>
            <a:pPr algn="just"/>
            <a:endParaRPr lang="es-ES" b="0" dirty="0">
              <a:solidFill>
                <a:schemeClr val="tx1"/>
              </a:solidFill>
            </a:endParaRPr>
          </a:p>
          <a:p>
            <a:pPr algn="just"/>
            <a:r>
              <a:rPr lang="es-ES" b="0" dirty="0" smtClean="0">
                <a:solidFill>
                  <a:schemeClr val="tx1"/>
                </a:solidFill>
              </a:rPr>
              <a:t>Una salida de un sistema puede ser simultáneamente la entrada a otro. Los dos sistemas comparten parte de su frontera, a lo largo de la cual las entradas y salidas pasan de uno a otro. La frontera compartida es una interfaz. Por ejemplo, la pagina web usada por este cliente para solicitar una nueva nevera es su interfaz con el sistema de la empresa </a:t>
            </a:r>
            <a:r>
              <a:rPr lang="es-ES" b="0" dirty="0" err="1" smtClean="0">
                <a:solidFill>
                  <a:schemeClr val="tx1"/>
                </a:solidFill>
              </a:rPr>
              <a:t>McGregor</a:t>
            </a:r>
            <a:r>
              <a:rPr lang="es-ES" b="0" dirty="0" smtClean="0">
                <a:solidFill>
                  <a:schemeClr val="tx1"/>
                </a:solidFill>
              </a:rPr>
              <a:t>. El contenido y la estructura de los datos de la pagina web definen y limitan su interacción con el sistema de compra en línea. Por ejemplo, si no existiera un campo dentro de la pagina web donde pudiera escribir su dirección, no le seria posible obtener el nuevo frigorífico, ya que este no podría ser entregado en su casa.</a:t>
            </a:r>
            <a:endParaRPr lang="es-ES" b="0" dirty="0">
              <a:solidFill>
                <a:schemeClr val="tx1"/>
              </a:solidFill>
            </a:endParaRPr>
          </a:p>
        </p:txBody>
      </p:sp>
    </p:spTree>
    <p:extLst>
      <p:ext uri="{BB962C8B-B14F-4D97-AF65-F5344CB8AC3E}">
        <p14:creationId xmlns:p14="http://schemas.microsoft.com/office/powerpoint/2010/main" val="3810678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Control de sistemas</a:t>
            </a:r>
            <a:endParaRPr lang="es-ES" dirty="0"/>
          </a:p>
        </p:txBody>
      </p:sp>
      <p:sp>
        <p:nvSpPr>
          <p:cNvPr id="3" name="Subtítulo 2"/>
          <p:cNvSpPr>
            <a:spLocks noGrp="1"/>
          </p:cNvSpPr>
          <p:nvPr>
            <p:ph type="subTitle" idx="1"/>
          </p:nvPr>
        </p:nvSpPr>
        <p:spPr>
          <a:xfrm>
            <a:off x="251520" y="764705"/>
            <a:ext cx="8640960" cy="3753120"/>
          </a:xfrm>
        </p:spPr>
        <p:txBody>
          <a:bodyPr/>
          <a:lstStyle/>
          <a:p>
            <a:pPr algn="just"/>
            <a:r>
              <a:rPr lang="es-ES" sz="1800" b="0" dirty="0" smtClean="0">
                <a:solidFill>
                  <a:schemeClr val="tx1"/>
                </a:solidFill>
              </a:rPr>
              <a:t>Otros sistemas cuentan con un subsistema especializado cuya función es controlar la operación del sistema como un todo. De hecho, la teoría general de sistema deriva, parcialmente, de la ciencia cibernética que estudia el control de los sistemas naturales y artificiales. Un tipo familiar de control cibernético es la familia de dispositivos termostáticos de control como los sistemas de calefacción central, agua caliente y aire acondicionado; y también los electrodomésticos que controlan la temperatura, como frigoríficos y hornos. Muchos de ellos están basados en un simple bucle de retroalimentación. </a:t>
            </a:r>
          </a:p>
          <a:p>
            <a:pPr algn="just"/>
            <a:endParaRPr lang="es-ES" sz="1800" b="0" dirty="0">
              <a:solidFill>
                <a:schemeClr val="tx1"/>
              </a:solidFill>
            </a:endParaRPr>
          </a:p>
          <a:p>
            <a:pPr algn="just"/>
            <a:r>
              <a:rPr lang="es-ES" sz="1800" b="0" dirty="0" smtClean="0">
                <a:solidFill>
                  <a:schemeClr val="tx1"/>
                </a:solidFill>
              </a:rPr>
              <a:t>El control del sistema suele estar basado en una comparación entre dos o mas valores de entrada, cuya similitud o diferencia obliga al sistema a tomar una decisión sobre si hace falta realizar alguna acción de control.</a:t>
            </a:r>
            <a:endParaRPr lang="es-ES" sz="1800" b="0" dirty="0">
              <a:solidFill>
                <a:schemeClr val="tx1"/>
              </a:solidFill>
            </a:endParaRPr>
          </a:p>
        </p:txBody>
      </p:sp>
    </p:spTree>
    <p:extLst>
      <p:ext uri="{BB962C8B-B14F-4D97-AF65-F5344CB8AC3E}">
        <p14:creationId xmlns:p14="http://schemas.microsoft.com/office/powerpoint/2010/main" val="756214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Información y sistema de información</a:t>
            </a:r>
            <a:endParaRPr lang="es-ES" dirty="0"/>
          </a:p>
        </p:txBody>
      </p:sp>
      <p:sp>
        <p:nvSpPr>
          <p:cNvPr id="3" name="Subtítulo 2"/>
          <p:cNvSpPr>
            <a:spLocks noGrp="1"/>
          </p:cNvSpPr>
          <p:nvPr>
            <p:ph type="subTitle" idx="1"/>
          </p:nvPr>
        </p:nvSpPr>
        <p:spPr>
          <a:xfrm>
            <a:off x="251520" y="811382"/>
            <a:ext cx="8640960" cy="4705850"/>
          </a:xfrm>
        </p:spPr>
        <p:txBody>
          <a:bodyPr/>
          <a:lstStyle/>
          <a:p>
            <a:pPr algn="just"/>
            <a:r>
              <a:rPr lang="es-ES" sz="1800" b="0" dirty="0" smtClean="0">
                <a:solidFill>
                  <a:schemeClr val="tx1"/>
                </a:solidFill>
              </a:rPr>
              <a:t>En esencia, algunos profesionales de la informática contemplan al desarrollo de los sistemas de información como una cuestión de diseño y construcción de una tecnología informática (incluyendo software) que satisface un conjunto de necesidades claramente entendidas. Aunque esta puede ser la situación ideal, en la practica suele ser una visión simplista que se olvida de numerosos elementos importantes. Sucede que la tecnología de la información es, en la actualidad, la tecnología normalmente utilizada para implantar un sistema de información.</a:t>
            </a:r>
          </a:p>
          <a:p>
            <a:pPr algn="just"/>
            <a:endParaRPr lang="es-ES" sz="1800" b="0" dirty="0">
              <a:solidFill>
                <a:schemeClr val="tx1"/>
              </a:solidFill>
            </a:endParaRPr>
          </a:p>
          <a:p>
            <a:pPr algn="just"/>
            <a:r>
              <a:rPr lang="es-ES" sz="1800" b="0" dirty="0" smtClean="0">
                <a:solidFill>
                  <a:schemeClr val="tx1"/>
                </a:solidFill>
              </a:rPr>
              <a:t>Diseñar y construir tecnología puede ser la parte fácil del trabajo al menos la parte fácil de entender mientras que la difícil suele determinar las necesidades a las que esa tecnología debe dar servicio. Esto implica identificar las formas en que un sistema de la información puede dar soporte a los propósitos de un sistema de actividad humana. El conocimiento de la información que resulta útil a los actores humanos es un ingrediente importante de este proceso, como también lo es conocer de que manera la información puede ser utilizada de forma eficaz. </a:t>
            </a:r>
            <a:endParaRPr lang="es-ES" sz="1800" b="0" dirty="0">
              <a:solidFill>
                <a:schemeClr val="tx1"/>
              </a:solidFill>
            </a:endParaRPr>
          </a:p>
        </p:txBody>
      </p:sp>
    </p:spTree>
    <p:extLst>
      <p:ext uri="{BB962C8B-B14F-4D97-AF65-F5344CB8AC3E}">
        <p14:creationId xmlns:p14="http://schemas.microsoft.com/office/powerpoint/2010/main" val="3744989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Información</a:t>
            </a:r>
            <a:endParaRPr lang="es-ES" dirty="0"/>
          </a:p>
        </p:txBody>
      </p:sp>
      <p:sp>
        <p:nvSpPr>
          <p:cNvPr id="3" name="Subtítulo 2"/>
          <p:cNvSpPr>
            <a:spLocks noGrp="1"/>
          </p:cNvSpPr>
          <p:nvPr>
            <p:ph type="subTitle" idx="1"/>
          </p:nvPr>
        </p:nvSpPr>
        <p:spPr>
          <a:xfrm>
            <a:off x="111968" y="785914"/>
            <a:ext cx="9032032" cy="1490958"/>
          </a:xfrm>
        </p:spPr>
        <p:txBody>
          <a:bodyPr/>
          <a:lstStyle/>
          <a:p>
            <a:pPr algn="just"/>
            <a:r>
              <a:rPr lang="es-ES" b="0" dirty="0" smtClean="0">
                <a:solidFill>
                  <a:schemeClr val="tx1"/>
                </a:solidFill>
              </a:rPr>
              <a:t>La información se transporta en los mensajes y tiene un significado. El significado siempre depende de la perspectiva de la persona que recibe el mensaje. Constantemente, estamos rodeados de una gran masa de información potencial, pero solo alguna de esta atrae nuestra atención y solo parte de ella es realmente significativa en nuestro contexto actual. </a:t>
            </a:r>
            <a:endParaRPr lang="es-ES" b="0" dirty="0">
              <a:solidFill>
                <a:schemeClr val="tx1"/>
              </a:solidFill>
            </a:endParaRPr>
          </a:p>
        </p:txBody>
      </p:sp>
      <p:pic>
        <p:nvPicPr>
          <p:cNvPr id="4" name="Imagen 3"/>
          <p:cNvPicPr>
            <a:picLocks noChangeAspect="1"/>
          </p:cNvPicPr>
          <p:nvPr/>
        </p:nvPicPr>
        <p:blipFill>
          <a:blip r:embed="rId2"/>
          <a:stretch>
            <a:fillRect/>
          </a:stretch>
        </p:blipFill>
        <p:spPr>
          <a:xfrm>
            <a:off x="755576" y="2708920"/>
            <a:ext cx="3910652" cy="2376264"/>
          </a:xfrm>
          <a:prstGeom prst="rect">
            <a:avLst/>
          </a:prstGeom>
        </p:spPr>
      </p:pic>
      <p:pic>
        <p:nvPicPr>
          <p:cNvPr id="5" name="Imagen 4"/>
          <p:cNvPicPr>
            <a:picLocks noChangeAspect="1"/>
          </p:cNvPicPr>
          <p:nvPr/>
        </p:nvPicPr>
        <p:blipFill>
          <a:blip r:embed="rId3"/>
          <a:stretch>
            <a:fillRect/>
          </a:stretch>
        </p:blipFill>
        <p:spPr>
          <a:xfrm>
            <a:off x="5868144" y="2852936"/>
            <a:ext cx="2592288" cy="2592288"/>
          </a:xfrm>
          <a:prstGeom prst="rect">
            <a:avLst/>
          </a:prstGeom>
        </p:spPr>
      </p:pic>
    </p:spTree>
    <p:extLst>
      <p:ext uri="{BB962C8B-B14F-4D97-AF65-F5344CB8AC3E}">
        <p14:creationId xmlns:p14="http://schemas.microsoft.com/office/powerpoint/2010/main" val="3985419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 sz="2000" dirty="0" smtClean="0"/>
              <a:t>El Análisis</a:t>
            </a:r>
            <a:endParaRPr lang="es-ES" sz="2000" dirty="0"/>
          </a:p>
        </p:txBody>
      </p:sp>
      <p:sp>
        <p:nvSpPr>
          <p:cNvPr id="3" name="Subtítulo 2"/>
          <p:cNvSpPr>
            <a:spLocks noGrp="1"/>
          </p:cNvSpPr>
          <p:nvPr>
            <p:ph type="subTitle" idx="1"/>
          </p:nvPr>
        </p:nvSpPr>
        <p:spPr>
          <a:xfrm>
            <a:off x="575048" y="908720"/>
            <a:ext cx="8568952" cy="4536504"/>
          </a:xfrm>
        </p:spPr>
        <p:txBody>
          <a:bodyPr/>
          <a:lstStyle/>
          <a:p>
            <a:pPr algn="just"/>
            <a:r>
              <a:rPr lang="es-ES" b="0" dirty="0" smtClean="0">
                <a:solidFill>
                  <a:schemeClr val="tx1"/>
                </a:solidFill>
              </a:rPr>
              <a:t>Comenzaremos </a:t>
            </a:r>
            <a:r>
              <a:rPr lang="es-ES" b="0" dirty="0">
                <a:solidFill>
                  <a:schemeClr val="tx1"/>
                </a:solidFill>
              </a:rPr>
              <a:t>trabajando con la forma en que piensas </a:t>
            </a:r>
            <a:r>
              <a:rPr lang="es-ES" b="0" dirty="0" smtClean="0">
                <a:solidFill>
                  <a:schemeClr val="tx1"/>
                </a:solidFill>
              </a:rPr>
              <a:t>y cambiaremos </a:t>
            </a:r>
            <a:r>
              <a:rPr lang="es-ES" b="0" dirty="0">
                <a:solidFill>
                  <a:schemeClr val="tx1"/>
                </a:solidFill>
              </a:rPr>
              <a:t>el modo en la que analizas las cosas, el objetivo </a:t>
            </a:r>
            <a:r>
              <a:rPr lang="es-ES" b="0" dirty="0" smtClean="0">
                <a:solidFill>
                  <a:schemeClr val="tx1"/>
                </a:solidFill>
              </a:rPr>
              <a:t>es convertirte </a:t>
            </a:r>
            <a:r>
              <a:rPr lang="es-ES" b="0" dirty="0">
                <a:solidFill>
                  <a:schemeClr val="tx1"/>
                </a:solidFill>
              </a:rPr>
              <a:t>en una persona </a:t>
            </a:r>
            <a:r>
              <a:rPr lang="es-ES" b="0" dirty="0" smtClean="0">
                <a:solidFill>
                  <a:schemeClr val="tx1"/>
                </a:solidFill>
              </a:rPr>
              <a:t>sea capaz </a:t>
            </a:r>
            <a:r>
              <a:rPr lang="es-ES" b="0" dirty="0">
                <a:solidFill>
                  <a:schemeClr val="tx1"/>
                </a:solidFill>
              </a:rPr>
              <a:t>de hacer un buen análisis </a:t>
            </a:r>
            <a:r>
              <a:rPr lang="es-ES" b="0" dirty="0" smtClean="0">
                <a:solidFill>
                  <a:schemeClr val="tx1"/>
                </a:solidFill>
              </a:rPr>
              <a:t>sobre las </a:t>
            </a:r>
            <a:r>
              <a:rPr lang="es-ES" b="0" dirty="0">
                <a:solidFill>
                  <a:schemeClr val="tx1"/>
                </a:solidFill>
              </a:rPr>
              <a:t>situaciones que te rodean, ya que esto tendrá un </a:t>
            </a:r>
            <a:r>
              <a:rPr lang="es-ES" b="0" dirty="0" smtClean="0">
                <a:solidFill>
                  <a:schemeClr val="tx1"/>
                </a:solidFill>
              </a:rPr>
              <a:t>directo beneficio </a:t>
            </a:r>
            <a:r>
              <a:rPr lang="es-ES" b="0" dirty="0">
                <a:solidFill>
                  <a:schemeClr val="tx1"/>
                </a:solidFill>
              </a:rPr>
              <a:t>en los programas computacionales que crearás en </a:t>
            </a:r>
            <a:r>
              <a:rPr lang="es-ES" b="0" dirty="0" smtClean="0">
                <a:solidFill>
                  <a:schemeClr val="tx1"/>
                </a:solidFill>
              </a:rPr>
              <a:t>el futuro </a:t>
            </a:r>
            <a:r>
              <a:rPr lang="es-ES" b="0" dirty="0">
                <a:solidFill>
                  <a:schemeClr val="tx1"/>
                </a:solidFill>
              </a:rPr>
              <a:t>próximo y la forma en la que entregarás soluciones al </a:t>
            </a:r>
            <a:r>
              <a:rPr lang="es-ES" b="0" dirty="0" smtClean="0">
                <a:solidFill>
                  <a:schemeClr val="tx1"/>
                </a:solidFill>
              </a:rPr>
              <a:t>medio que </a:t>
            </a:r>
            <a:r>
              <a:rPr lang="es-ES" b="0" dirty="0">
                <a:solidFill>
                  <a:schemeClr val="tx1"/>
                </a:solidFill>
              </a:rPr>
              <a:t>te rodea. </a:t>
            </a:r>
            <a:endParaRPr lang="es-ES" b="0" dirty="0" smtClean="0">
              <a:solidFill>
                <a:schemeClr val="tx1"/>
              </a:solidFill>
            </a:endParaRPr>
          </a:p>
          <a:p>
            <a:pPr algn="just"/>
            <a:endParaRPr lang="es-ES" b="0" dirty="0" smtClean="0">
              <a:solidFill>
                <a:schemeClr val="tx1"/>
              </a:solidFill>
            </a:endParaRPr>
          </a:p>
          <a:p>
            <a:pPr algn="just"/>
            <a:r>
              <a:rPr lang="es-ES" b="0" dirty="0" smtClean="0">
                <a:solidFill>
                  <a:schemeClr val="tx1"/>
                </a:solidFill>
              </a:rPr>
              <a:t>Por </a:t>
            </a:r>
            <a:r>
              <a:rPr lang="es-ES" b="0" dirty="0">
                <a:solidFill>
                  <a:schemeClr val="tx1"/>
                </a:solidFill>
              </a:rPr>
              <a:t>eso es tan importante tener una buena capacidad de análisis</a:t>
            </a:r>
            <a:r>
              <a:rPr lang="es-ES" b="0" dirty="0" smtClean="0">
                <a:solidFill>
                  <a:schemeClr val="tx1"/>
                </a:solidFill>
              </a:rPr>
              <a:t>, de </a:t>
            </a:r>
            <a:r>
              <a:rPr lang="es-ES" b="0" dirty="0">
                <a:solidFill>
                  <a:schemeClr val="tx1"/>
                </a:solidFill>
              </a:rPr>
              <a:t>esta forma comprenderás mejor las cosas y podrás </a:t>
            </a:r>
            <a:r>
              <a:rPr lang="es-ES" b="0" dirty="0" smtClean="0">
                <a:solidFill>
                  <a:schemeClr val="tx1"/>
                </a:solidFill>
              </a:rPr>
              <a:t>tomar mejores </a:t>
            </a:r>
            <a:r>
              <a:rPr lang="es-ES" b="0" dirty="0">
                <a:solidFill>
                  <a:schemeClr val="tx1"/>
                </a:solidFill>
              </a:rPr>
              <a:t>decisiones, mientras más comprendemos </a:t>
            </a:r>
            <a:r>
              <a:rPr lang="es-ES" b="0" dirty="0" smtClean="0">
                <a:solidFill>
                  <a:schemeClr val="tx1"/>
                </a:solidFill>
              </a:rPr>
              <a:t>menos deberemos </a:t>
            </a:r>
            <a:r>
              <a:rPr lang="es-ES" b="0" dirty="0">
                <a:solidFill>
                  <a:schemeClr val="tx1"/>
                </a:solidFill>
              </a:rPr>
              <a:t>memorizar</a:t>
            </a:r>
            <a:r>
              <a:rPr lang="es-ES" b="0" dirty="0" smtClean="0">
                <a:solidFill>
                  <a:schemeClr val="tx1"/>
                </a:solidFill>
              </a:rPr>
              <a:t>.</a:t>
            </a:r>
          </a:p>
          <a:p>
            <a:pPr algn="just"/>
            <a:endParaRPr lang="es-ES" b="0" dirty="0" smtClean="0">
              <a:solidFill>
                <a:schemeClr val="tx1"/>
              </a:solidFill>
            </a:endParaRPr>
          </a:p>
          <a:p>
            <a:pPr algn="just"/>
            <a:r>
              <a:rPr lang="es-ES" b="0" dirty="0" smtClean="0">
                <a:solidFill>
                  <a:schemeClr val="tx1"/>
                </a:solidFill>
              </a:rPr>
              <a:t>Paso previos a la construcción de un Software:</a:t>
            </a:r>
          </a:p>
          <a:p>
            <a:pPr algn="just"/>
            <a:endParaRPr lang="es-ES" b="0" dirty="0">
              <a:solidFill>
                <a:schemeClr val="tx1"/>
              </a:solidFill>
            </a:endParaRPr>
          </a:p>
          <a:p>
            <a:pPr marL="285750" indent="-285750">
              <a:buFont typeface="Arial" panose="020B0604020202020204" pitchFamily="34" charset="0"/>
              <a:buChar char="•"/>
            </a:pPr>
            <a:r>
              <a:rPr lang="es-ES" dirty="0">
                <a:solidFill>
                  <a:srgbClr val="92D050"/>
                </a:solidFill>
              </a:rPr>
              <a:t>El primer paso consiste en hacer análisis, entender el problema </a:t>
            </a:r>
            <a:r>
              <a:rPr lang="es-ES" dirty="0" smtClean="0">
                <a:solidFill>
                  <a:srgbClr val="92D050"/>
                </a:solidFill>
              </a:rPr>
              <a:t>de tu </a:t>
            </a:r>
            <a:r>
              <a:rPr lang="es-ES" dirty="0">
                <a:solidFill>
                  <a:srgbClr val="92D050"/>
                </a:solidFill>
              </a:rPr>
              <a:t>cliente e identificar una buena solución. </a:t>
            </a:r>
            <a:endParaRPr lang="es-ES" dirty="0" smtClean="0">
              <a:solidFill>
                <a:srgbClr val="92D050"/>
              </a:solidFill>
            </a:endParaRPr>
          </a:p>
          <a:p>
            <a:pPr marL="285750" indent="-285750">
              <a:buFont typeface="Arial" panose="020B0604020202020204" pitchFamily="34" charset="0"/>
              <a:buChar char="•"/>
            </a:pPr>
            <a:endParaRPr lang="es-ES" dirty="0">
              <a:solidFill>
                <a:srgbClr val="92D050"/>
              </a:solidFill>
            </a:endParaRPr>
          </a:p>
          <a:p>
            <a:pPr marL="285750" indent="-285750">
              <a:buFont typeface="Arial" panose="020B0604020202020204" pitchFamily="34" charset="0"/>
              <a:buChar char="•"/>
            </a:pPr>
            <a:r>
              <a:rPr lang="es-ES" dirty="0" smtClean="0">
                <a:solidFill>
                  <a:srgbClr val="92D050"/>
                </a:solidFill>
              </a:rPr>
              <a:t>Lo segundo </a:t>
            </a:r>
            <a:r>
              <a:rPr lang="es-ES" dirty="0">
                <a:solidFill>
                  <a:srgbClr val="92D050"/>
                </a:solidFill>
              </a:rPr>
              <a:t>paso </a:t>
            </a:r>
            <a:r>
              <a:rPr lang="es-ES" dirty="0" smtClean="0">
                <a:solidFill>
                  <a:srgbClr val="92D050"/>
                </a:solidFill>
              </a:rPr>
              <a:t>será diseñarla</a:t>
            </a:r>
            <a:r>
              <a:rPr lang="es-ES" dirty="0">
                <a:solidFill>
                  <a:srgbClr val="92D050"/>
                </a:solidFill>
              </a:rPr>
              <a:t>, el paso previo a construirla. </a:t>
            </a:r>
            <a:endParaRPr lang="es-ES" b="0" dirty="0">
              <a:solidFill>
                <a:srgbClr val="92D050"/>
              </a:solidFill>
            </a:endParaRPr>
          </a:p>
        </p:txBody>
      </p:sp>
    </p:spTree>
    <p:extLst>
      <p:ext uri="{BB962C8B-B14F-4D97-AF65-F5344CB8AC3E}">
        <p14:creationId xmlns:p14="http://schemas.microsoft.com/office/powerpoint/2010/main" val="20289634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ES"/>
          </a:p>
        </p:txBody>
      </p:sp>
      <p:sp>
        <p:nvSpPr>
          <p:cNvPr id="3" name="Subtítulo 2"/>
          <p:cNvSpPr>
            <a:spLocks noGrp="1"/>
          </p:cNvSpPr>
          <p:nvPr>
            <p:ph type="subTitle" idx="1"/>
          </p:nvPr>
        </p:nvSpPr>
        <p:spPr/>
        <p:txBody>
          <a:bodyPr/>
          <a:lstStyle/>
          <a:p>
            <a:endParaRPr lang="es-ES"/>
          </a:p>
        </p:txBody>
      </p:sp>
      <p:pic>
        <p:nvPicPr>
          <p:cNvPr id="4" name="Imagen 3"/>
          <p:cNvPicPr>
            <a:picLocks noChangeAspect="1"/>
          </p:cNvPicPr>
          <p:nvPr/>
        </p:nvPicPr>
        <p:blipFill rotWithShape="1">
          <a:blip r:embed="rId2"/>
          <a:srcRect l="38931" t="22438" r="32844" b="14563"/>
          <a:stretch/>
        </p:blipFill>
        <p:spPr>
          <a:xfrm>
            <a:off x="2075805" y="186210"/>
            <a:ext cx="4464496" cy="5602503"/>
          </a:xfrm>
          <a:prstGeom prst="rect">
            <a:avLst/>
          </a:prstGeom>
        </p:spPr>
      </p:pic>
    </p:spTree>
    <p:extLst>
      <p:ext uri="{BB962C8B-B14F-4D97-AF65-F5344CB8AC3E}">
        <p14:creationId xmlns:p14="http://schemas.microsoft.com/office/powerpoint/2010/main" val="6130559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a:xfrm>
            <a:off x="611560" y="1071320"/>
            <a:ext cx="8056984" cy="3941856"/>
          </a:xfrm>
        </p:spPr>
        <p:txBody>
          <a:bodyPr anchor="t"/>
          <a:lstStyle/>
          <a:p>
            <a:pPr algn="just"/>
            <a:r>
              <a:rPr lang="es-CL" sz="1800" b="0" dirty="0">
                <a:solidFill>
                  <a:schemeClr val="tx1"/>
                </a:solidFill>
              </a:rPr>
              <a:t>El análisis y diseño </a:t>
            </a:r>
            <a:r>
              <a:rPr lang="es-CL" sz="1800" b="0" dirty="0" smtClean="0">
                <a:solidFill>
                  <a:schemeClr val="tx1"/>
                </a:solidFill>
              </a:rPr>
              <a:t>es </a:t>
            </a:r>
            <a:r>
              <a:rPr lang="es-CL" sz="1800" b="0" dirty="0">
                <a:solidFill>
                  <a:schemeClr val="tx1"/>
                </a:solidFill>
              </a:rPr>
              <a:t>un enfoque de la ingeniería de software que permite modelar un sistema como un conjunto de objetos relacionados que interactúan entre si. </a:t>
            </a:r>
            <a:endParaRPr lang="es-CL" sz="1800" b="0" dirty="0" smtClean="0">
              <a:solidFill>
                <a:schemeClr val="tx1"/>
              </a:solidFill>
            </a:endParaRPr>
          </a:p>
          <a:p>
            <a:pPr algn="just"/>
            <a:endParaRPr lang="es-CL" sz="1800" b="0" dirty="0">
              <a:solidFill>
                <a:schemeClr val="tx1"/>
              </a:solidFill>
            </a:endParaRPr>
          </a:p>
          <a:p>
            <a:pPr algn="just"/>
            <a:r>
              <a:rPr lang="es-ES" sz="1800" b="0" dirty="0" smtClean="0">
                <a:solidFill>
                  <a:schemeClr val="tx1"/>
                </a:solidFill>
              </a:rPr>
              <a:t>Para lograr </a:t>
            </a:r>
            <a:r>
              <a:rPr lang="es-ES" sz="1800" b="0" dirty="0">
                <a:solidFill>
                  <a:schemeClr val="tx1"/>
                </a:solidFill>
              </a:rPr>
              <a:t>esta tarea, el análisis y diseño orientado a objetos </a:t>
            </a:r>
            <a:r>
              <a:rPr lang="es-ES" sz="1800" b="0" dirty="0" smtClean="0">
                <a:solidFill>
                  <a:schemeClr val="tx1"/>
                </a:solidFill>
              </a:rPr>
              <a:t>propone una </a:t>
            </a:r>
            <a:r>
              <a:rPr lang="es-ES" sz="1800" b="0" dirty="0">
                <a:solidFill>
                  <a:schemeClr val="tx1"/>
                </a:solidFill>
              </a:rPr>
              <a:t>serie de diagramas entre los que destacan los </a:t>
            </a:r>
            <a:r>
              <a:rPr lang="es-ES" sz="1800" b="0" dirty="0" smtClean="0">
                <a:solidFill>
                  <a:schemeClr val="tx1"/>
                </a:solidFill>
              </a:rPr>
              <a:t>diagramas propuestos </a:t>
            </a:r>
            <a:r>
              <a:rPr lang="es-ES" sz="1800" b="0" dirty="0">
                <a:solidFill>
                  <a:schemeClr val="tx1"/>
                </a:solidFill>
              </a:rPr>
              <a:t>en </a:t>
            </a:r>
            <a:r>
              <a:rPr lang="es-ES" sz="1800" b="0" dirty="0" smtClean="0">
                <a:solidFill>
                  <a:schemeClr val="tx1"/>
                </a:solidFill>
              </a:rPr>
              <a:t>UML.</a:t>
            </a:r>
          </a:p>
          <a:p>
            <a:pPr algn="just"/>
            <a:endParaRPr lang="es-ES" sz="1800" b="0" dirty="0">
              <a:solidFill>
                <a:schemeClr val="tx1"/>
              </a:solidFill>
            </a:endParaRPr>
          </a:p>
          <a:p>
            <a:pPr algn="just"/>
            <a:r>
              <a:rPr lang="es-ES" sz="1800" b="0" dirty="0">
                <a:solidFill>
                  <a:schemeClr val="tx1"/>
                </a:solidFill>
              </a:rPr>
              <a:t>El proceso de análisis y diseño </a:t>
            </a:r>
            <a:r>
              <a:rPr lang="es-ES" sz="1800" b="0" dirty="0" smtClean="0">
                <a:solidFill>
                  <a:schemeClr val="tx1"/>
                </a:solidFill>
              </a:rPr>
              <a:t>se </a:t>
            </a:r>
            <a:r>
              <a:rPr lang="es-ES" sz="1800" b="0" dirty="0">
                <a:solidFill>
                  <a:schemeClr val="tx1"/>
                </a:solidFill>
              </a:rPr>
              <a:t>basa en analizar un problema (generalmente asociado </a:t>
            </a:r>
            <a:r>
              <a:rPr lang="es-ES" sz="1800" b="0" dirty="0" smtClean="0">
                <a:solidFill>
                  <a:schemeClr val="tx1"/>
                </a:solidFill>
              </a:rPr>
              <a:t>al manejo </a:t>
            </a:r>
            <a:r>
              <a:rPr lang="es-ES" sz="1800" b="0" dirty="0">
                <a:solidFill>
                  <a:schemeClr val="tx1"/>
                </a:solidFill>
              </a:rPr>
              <a:t>de datos) y tratar de resolverlo utilizando para </a:t>
            </a:r>
            <a:r>
              <a:rPr lang="es-ES" sz="1800" b="0" dirty="0" smtClean="0">
                <a:solidFill>
                  <a:schemeClr val="tx1"/>
                </a:solidFill>
              </a:rPr>
              <a:t>esto estructuras </a:t>
            </a:r>
            <a:r>
              <a:rPr lang="es-ES" sz="1800" b="0" dirty="0">
                <a:solidFill>
                  <a:schemeClr val="tx1"/>
                </a:solidFill>
              </a:rPr>
              <a:t>del mundo real.</a:t>
            </a:r>
          </a:p>
        </p:txBody>
      </p:sp>
      <p:sp>
        <p:nvSpPr>
          <p:cNvPr id="2" name="TextBox 1"/>
          <p:cNvSpPr txBox="1"/>
          <p:nvPr/>
        </p:nvSpPr>
        <p:spPr>
          <a:xfrm>
            <a:off x="251520" y="188640"/>
            <a:ext cx="6643165" cy="738664"/>
          </a:xfrm>
          <a:prstGeom prst="rect">
            <a:avLst/>
          </a:prstGeom>
          <a:noFill/>
        </p:spPr>
        <p:txBody>
          <a:bodyPr wrap="none" rtlCol="0">
            <a:spAutoFit/>
          </a:bodyPr>
          <a:lstStyle/>
          <a:p>
            <a:r>
              <a:rPr lang="es-ES" sz="2400" dirty="0">
                <a:solidFill>
                  <a:srgbClr val="FFFF00"/>
                </a:solidFill>
                <a:latin typeface="Verdana" pitchFamily="34" charset="0"/>
                <a:ea typeface="Verdana" pitchFamily="34" charset="0"/>
                <a:cs typeface="Verdana" pitchFamily="34" charset="0"/>
              </a:rPr>
              <a:t>Definición del análisis </a:t>
            </a:r>
            <a:r>
              <a:rPr lang="es-ES" sz="2400" dirty="0" smtClean="0">
                <a:solidFill>
                  <a:srgbClr val="FFFF00"/>
                </a:solidFill>
                <a:latin typeface="Verdana" pitchFamily="34" charset="0"/>
                <a:ea typeface="Verdana" pitchFamily="34" charset="0"/>
                <a:cs typeface="Verdana" pitchFamily="34" charset="0"/>
              </a:rPr>
              <a:t>orientado </a:t>
            </a:r>
            <a:r>
              <a:rPr lang="es-ES" sz="2400" dirty="0">
                <a:solidFill>
                  <a:srgbClr val="FFFF00"/>
                </a:solidFill>
                <a:latin typeface="Verdana" pitchFamily="34" charset="0"/>
                <a:ea typeface="Verdana" pitchFamily="34" charset="0"/>
                <a:cs typeface="Verdana" pitchFamily="34" charset="0"/>
              </a:rPr>
              <a:t>a objetos</a:t>
            </a:r>
            <a:endParaRPr lang="es-CL" sz="2400" dirty="0">
              <a:solidFill>
                <a:srgbClr val="FFFF00"/>
              </a:solidFill>
              <a:latin typeface="Verdana" pitchFamily="34" charset="0"/>
              <a:ea typeface="Verdana" pitchFamily="34" charset="0"/>
              <a:cs typeface="Verdana" pitchFamily="34" charset="0"/>
            </a:endParaRPr>
          </a:p>
          <a:p>
            <a:endParaRPr lang="es-CL" dirty="0">
              <a:solidFill>
                <a:srgbClr val="C00000"/>
              </a:solidFill>
            </a:endParaRPr>
          </a:p>
        </p:txBody>
      </p:sp>
    </p:spTree>
    <p:extLst>
      <p:ext uri="{BB962C8B-B14F-4D97-AF65-F5344CB8AC3E}">
        <p14:creationId xmlns:p14="http://schemas.microsoft.com/office/powerpoint/2010/main" val="20699718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a:xfrm>
            <a:off x="361390" y="1052736"/>
            <a:ext cx="8459082" cy="4680520"/>
          </a:xfrm>
        </p:spPr>
        <p:txBody>
          <a:bodyPr anchor="t"/>
          <a:lstStyle/>
          <a:p>
            <a:pPr marL="285750" indent="-285750" algn="just">
              <a:buFont typeface="Arial" pitchFamily="34" charset="0"/>
              <a:buChar char="•"/>
            </a:pPr>
            <a:r>
              <a:rPr lang="es-CL" sz="1800" b="0" dirty="0">
                <a:solidFill>
                  <a:schemeClr val="tx1"/>
                </a:solidFill>
              </a:rPr>
              <a:t>El </a:t>
            </a:r>
            <a:r>
              <a:rPr lang="es-CL" sz="1800" b="0" dirty="0" smtClean="0">
                <a:solidFill>
                  <a:schemeClr val="tx1"/>
                </a:solidFill>
              </a:rPr>
              <a:t>AD </a:t>
            </a:r>
            <a:r>
              <a:rPr lang="es-CL" sz="1800" b="0" dirty="0">
                <a:solidFill>
                  <a:schemeClr val="tx1"/>
                </a:solidFill>
              </a:rPr>
              <a:t>es parte de un proceso que se conoce como Ingeniería de </a:t>
            </a:r>
            <a:r>
              <a:rPr lang="es-CL" sz="1800" b="0" dirty="0" smtClean="0">
                <a:solidFill>
                  <a:schemeClr val="tx1"/>
                </a:solidFill>
              </a:rPr>
              <a:t>Requerimientos.</a:t>
            </a:r>
          </a:p>
          <a:p>
            <a:pPr marL="285750" indent="-285750" algn="just">
              <a:buFont typeface="Arial" pitchFamily="34" charset="0"/>
              <a:buChar char="•"/>
            </a:pPr>
            <a:endParaRPr lang="es-CL" sz="1800" b="0" dirty="0">
              <a:solidFill>
                <a:schemeClr val="tx1"/>
              </a:solidFill>
            </a:endParaRPr>
          </a:p>
          <a:p>
            <a:pPr marL="285750" indent="-285750" algn="just">
              <a:buFont typeface="Arial" pitchFamily="34" charset="0"/>
              <a:buChar char="•"/>
            </a:pPr>
            <a:r>
              <a:rPr lang="es-CL" sz="1800" b="0" dirty="0">
                <a:solidFill>
                  <a:schemeClr val="tx1"/>
                </a:solidFill>
              </a:rPr>
              <a:t>Las tecnologías de información son un grupo de tecnologías cuyo propósito es gestionar de forma lo más correcta posible los datos que son importantes para una </a:t>
            </a:r>
            <a:r>
              <a:rPr lang="es-CL" sz="1800" b="0" dirty="0" smtClean="0">
                <a:solidFill>
                  <a:schemeClr val="tx1"/>
                </a:solidFill>
              </a:rPr>
              <a:t>organización.</a:t>
            </a:r>
          </a:p>
          <a:p>
            <a:pPr marL="285750" indent="-285750" algn="just">
              <a:buFont typeface="Arial" pitchFamily="34" charset="0"/>
              <a:buChar char="•"/>
            </a:pPr>
            <a:endParaRPr lang="es-CL" sz="1800" b="0" dirty="0">
              <a:solidFill>
                <a:schemeClr val="tx1"/>
              </a:solidFill>
            </a:endParaRPr>
          </a:p>
          <a:p>
            <a:pPr marL="285750" indent="-285750" algn="just">
              <a:buFont typeface="Arial" pitchFamily="34" charset="0"/>
              <a:buChar char="•"/>
            </a:pPr>
            <a:r>
              <a:rPr lang="es-ES" sz="1800" b="0" dirty="0">
                <a:solidFill>
                  <a:schemeClr val="tx1"/>
                </a:solidFill>
              </a:rPr>
              <a:t>Un correcto proceso de análisis permitirá a los ingenieros </a:t>
            </a:r>
            <a:r>
              <a:rPr lang="es-ES" sz="1800" b="0" dirty="0" smtClean="0">
                <a:solidFill>
                  <a:schemeClr val="tx1"/>
                </a:solidFill>
              </a:rPr>
              <a:t>de software </a:t>
            </a:r>
            <a:r>
              <a:rPr lang="es-ES" sz="1800" b="0" dirty="0">
                <a:solidFill>
                  <a:schemeClr val="tx1"/>
                </a:solidFill>
              </a:rPr>
              <a:t>tomar mejores decisiones para la creación, gestión </a:t>
            </a:r>
            <a:r>
              <a:rPr lang="es-ES" sz="1800" b="0" dirty="0" smtClean="0">
                <a:solidFill>
                  <a:schemeClr val="tx1"/>
                </a:solidFill>
              </a:rPr>
              <a:t>y administración </a:t>
            </a:r>
            <a:r>
              <a:rPr lang="es-ES" sz="1800" b="0" dirty="0">
                <a:solidFill>
                  <a:schemeClr val="tx1"/>
                </a:solidFill>
              </a:rPr>
              <a:t>de proyectos de tecnologías de información</a:t>
            </a:r>
            <a:r>
              <a:rPr lang="es-ES" sz="1800" b="0" dirty="0" smtClean="0">
                <a:solidFill>
                  <a:schemeClr val="tx1"/>
                </a:solidFill>
              </a:rPr>
              <a:t>.</a:t>
            </a:r>
          </a:p>
          <a:p>
            <a:pPr marL="285750" indent="-285750" algn="just">
              <a:buFont typeface="Arial" pitchFamily="34" charset="0"/>
              <a:buChar char="•"/>
            </a:pPr>
            <a:endParaRPr lang="es-ES" sz="1800" b="0" dirty="0">
              <a:solidFill>
                <a:schemeClr val="tx1"/>
              </a:solidFill>
            </a:endParaRPr>
          </a:p>
          <a:p>
            <a:pPr marL="285750" indent="-285750" algn="just">
              <a:buFont typeface="Arial" pitchFamily="34" charset="0"/>
              <a:buChar char="•"/>
            </a:pPr>
            <a:r>
              <a:rPr lang="es-ES" sz="1800" b="0" dirty="0" smtClean="0">
                <a:solidFill>
                  <a:schemeClr val="tx1"/>
                </a:solidFill>
              </a:rPr>
              <a:t>Un análisis </a:t>
            </a:r>
            <a:r>
              <a:rPr lang="es-ES" sz="1800" b="0" dirty="0">
                <a:solidFill>
                  <a:schemeClr val="tx1"/>
                </a:solidFill>
              </a:rPr>
              <a:t>incorrecto puede generar un enorme costo para </a:t>
            </a:r>
            <a:r>
              <a:rPr lang="es-ES" sz="1800" b="0" dirty="0" smtClean="0">
                <a:solidFill>
                  <a:schemeClr val="tx1"/>
                </a:solidFill>
              </a:rPr>
              <a:t>la organización</a:t>
            </a:r>
            <a:r>
              <a:rPr lang="es-ES" sz="1800" b="0" dirty="0">
                <a:solidFill>
                  <a:schemeClr val="tx1"/>
                </a:solidFill>
              </a:rPr>
              <a:t>, pues ésta puede tomar malas decisiones respecto </a:t>
            </a:r>
            <a:r>
              <a:rPr lang="es-ES" sz="1800" b="0" dirty="0" smtClean="0">
                <a:solidFill>
                  <a:schemeClr val="tx1"/>
                </a:solidFill>
              </a:rPr>
              <a:t>a su </a:t>
            </a:r>
            <a:r>
              <a:rPr lang="es-ES" sz="1800" b="0" dirty="0">
                <a:solidFill>
                  <a:schemeClr val="tx1"/>
                </a:solidFill>
              </a:rPr>
              <a:t>negocio por no contar con la información correcta en </a:t>
            </a:r>
            <a:r>
              <a:rPr lang="es-ES" sz="1800" b="0" dirty="0" smtClean="0">
                <a:solidFill>
                  <a:schemeClr val="tx1"/>
                </a:solidFill>
              </a:rPr>
              <a:t>el momento </a:t>
            </a:r>
            <a:r>
              <a:rPr lang="es-ES" sz="1800" b="0" dirty="0">
                <a:solidFill>
                  <a:schemeClr val="tx1"/>
                </a:solidFill>
              </a:rPr>
              <a:t>adecuado.</a:t>
            </a:r>
            <a:endParaRPr lang="es-CL" sz="1800" b="0" dirty="0" smtClean="0">
              <a:solidFill>
                <a:schemeClr val="tx1"/>
              </a:solidFill>
            </a:endParaRPr>
          </a:p>
          <a:p>
            <a:pPr marL="285750" indent="-285750">
              <a:buFont typeface="Arial" pitchFamily="34" charset="0"/>
              <a:buChar char="•"/>
            </a:pPr>
            <a:endParaRPr lang="es-CL" sz="1800" dirty="0" smtClean="0"/>
          </a:p>
        </p:txBody>
      </p:sp>
      <p:sp>
        <p:nvSpPr>
          <p:cNvPr id="2" name="TextBox 1"/>
          <p:cNvSpPr txBox="1"/>
          <p:nvPr/>
        </p:nvSpPr>
        <p:spPr>
          <a:xfrm>
            <a:off x="286020" y="260648"/>
            <a:ext cx="8132354" cy="400110"/>
          </a:xfrm>
          <a:prstGeom prst="rect">
            <a:avLst/>
          </a:prstGeom>
          <a:noFill/>
        </p:spPr>
        <p:txBody>
          <a:bodyPr wrap="none" rtlCol="0">
            <a:spAutoFit/>
          </a:bodyPr>
          <a:lstStyle/>
          <a:p>
            <a:r>
              <a:rPr lang="es-CL" sz="2000" dirty="0">
                <a:solidFill>
                  <a:srgbClr val="FFFF00"/>
                </a:solidFill>
                <a:latin typeface="Verdana" pitchFamily="34" charset="0"/>
                <a:ea typeface="Verdana" pitchFamily="34" charset="0"/>
                <a:cs typeface="Verdana" pitchFamily="34" charset="0"/>
              </a:rPr>
              <a:t>Importancia del análisis y diseño de sistemas de información</a:t>
            </a:r>
            <a:r>
              <a:rPr lang="es-CL" sz="2000" dirty="0">
                <a:solidFill>
                  <a:srgbClr val="C00000"/>
                </a:solidFill>
                <a:latin typeface="Verdana" pitchFamily="34" charset="0"/>
                <a:ea typeface="Verdana" pitchFamily="34" charset="0"/>
                <a:cs typeface="Verdana" pitchFamily="34" charset="0"/>
              </a:rPr>
              <a:t>.</a:t>
            </a:r>
            <a:endParaRPr lang="es-CL" sz="2000" dirty="0">
              <a:solidFill>
                <a:srgbClr val="C00000"/>
              </a:solidFill>
            </a:endParaRPr>
          </a:p>
        </p:txBody>
      </p:sp>
    </p:spTree>
    <p:extLst>
      <p:ext uri="{BB962C8B-B14F-4D97-AF65-F5344CB8AC3E}">
        <p14:creationId xmlns:p14="http://schemas.microsoft.com/office/powerpoint/2010/main" val="17618198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a:xfrm>
            <a:off x="467544" y="1700808"/>
            <a:ext cx="8056984" cy="2808312"/>
          </a:xfrm>
        </p:spPr>
        <p:txBody>
          <a:bodyPr anchor="t"/>
          <a:lstStyle/>
          <a:p>
            <a:pPr algn="just"/>
            <a:r>
              <a:rPr lang="es-ES" sz="1800" b="0" dirty="0">
                <a:solidFill>
                  <a:schemeClr val="tx1"/>
                </a:solidFill>
              </a:rPr>
              <a:t>Al realizar el análisis de procesos en las organizaciones, </a:t>
            </a:r>
            <a:r>
              <a:rPr lang="es-ES" sz="1800" b="0" dirty="0" smtClean="0">
                <a:solidFill>
                  <a:schemeClr val="tx1"/>
                </a:solidFill>
              </a:rPr>
              <a:t>existen diferentes </a:t>
            </a:r>
            <a:r>
              <a:rPr lang="es-ES" sz="1800" b="0" dirty="0">
                <a:solidFill>
                  <a:schemeClr val="tx1"/>
                </a:solidFill>
              </a:rPr>
              <a:t>metodologías que se pueden ocupar para lograr </a:t>
            </a:r>
            <a:r>
              <a:rPr lang="es-ES" sz="1800" b="0" dirty="0" smtClean="0">
                <a:solidFill>
                  <a:schemeClr val="tx1"/>
                </a:solidFill>
              </a:rPr>
              <a:t>el resultado esperado.</a:t>
            </a:r>
            <a:endParaRPr lang="es-CL" sz="1800" b="0" dirty="0" smtClean="0">
              <a:solidFill>
                <a:schemeClr val="tx1"/>
              </a:solidFill>
            </a:endParaRPr>
          </a:p>
          <a:p>
            <a:endParaRPr lang="es-CL" sz="1800" dirty="0">
              <a:solidFill>
                <a:schemeClr val="tx1"/>
              </a:solidFill>
            </a:endParaRPr>
          </a:p>
          <a:p>
            <a:r>
              <a:rPr lang="es-CL" sz="1800" dirty="0" smtClean="0">
                <a:solidFill>
                  <a:schemeClr val="tx1"/>
                </a:solidFill>
              </a:rPr>
              <a:t>“…</a:t>
            </a:r>
            <a:r>
              <a:rPr lang="es-CL" sz="1800" dirty="0">
                <a:solidFill>
                  <a:schemeClr val="tx1"/>
                </a:solidFill>
              </a:rPr>
              <a:t>hace referencia al conjunto de procedimientos racionales, utilizados para alcanzar una gama de objetivos que rigen en una investigación científica, una exposición doctrinal o tareas que requieran habilidades, conocimientos o cuidados específicos. Alternativamente puede definirse la metodología como el estudio o elección de un método pertinente para un determinado objetivo</a:t>
            </a:r>
            <a:r>
              <a:rPr lang="es-CL" sz="1800" dirty="0" smtClean="0">
                <a:solidFill>
                  <a:schemeClr val="tx1"/>
                </a:solidFill>
              </a:rPr>
              <a:t>.”</a:t>
            </a:r>
            <a:endParaRPr lang="es-CL" sz="1800" dirty="0">
              <a:solidFill>
                <a:schemeClr val="tx1"/>
              </a:solidFill>
            </a:endParaRPr>
          </a:p>
          <a:p>
            <a:endParaRPr lang="es-ES" sz="1800" dirty="0"/>
          </a:p>
        </p:txBody>
      </p:sp>
      <p:sp>
        <p:nvSpPr>
          <p:cNvPr id="2" name="TextBox 1"/>
          <p:cNvSpPr txBox="1"/>
          <p:nvPr/>
        </p:nvSpPr>
        <p:spPr>
          <a:xfrm>
            <a:off x="223318" y="236258"/>
            <a:ext cx="7741222" cy="461665"/>
          </a:xfrm>
          <a:prstGeom prst="rect">
            <a:avLst/>
          </a:prstGeom>
          <a:noFill/>
        </p:spPr>
        <p:txBody>
          <a:bodyPr wrap="none" rtlCol="0">
            <a:spAutoFit/>
          </a:bodyPr>
          <a:lstStyle/>
          <a:p>
            <a:r>
              <a:rPr lang="es-CL" sz="2400" dirty="0">
                <a:solidFill>
                  <a:srgbClr val="FFFF00"/>
                </a:solidFill>
                <a:latin typeface="Verdana" pitchFamily="34" charset="0"/>
                <a:ea typeface="Verdana" pitchFamily="34" charset="0"/>
                <a:cs typeface="Verdana" pitchFamily="34" charset="0"/>
              </a:rPr>
              <a:t>Diferentes metodologías de análisis de sistemas.</a:t>
            </a:r>
            <a:endParaRPr lang="es-CL" sz="2400" dirty="0">
              <a:solidFill>
                <a:srgbClr val="FFFF00"/>
              </a:solidFill>
            </a:endParaRPr>
          </a:p>
        </p:txBody>
      </p:sp>
      <p:sp>
        <p:nvSpPr>
          <p:cNvPr id="6" name="TextBox 5"/>
          <p:cNvSpPr txBox="1"/>
          <p:nvPr/>
        </p:nvSpPr>
        <p:spPr>
          <a:xfrm>
            <a:off x="252631" y="1052736"/>
            <a:ext cx="3584636" cy="400110"/>
          </a:xfrm>
          <a:prstGeom prst="rect">
            <a:avLst/>
          </a:prstGeom>
          <a:noFill/>
        </p:spPr>
        <p:txBody>
          <a:bodyPr wrap="none" rtlCol="0">
            <a:spAutoFit/>
          </a:bodyPr>
          <a:lstStyle/>
          <a:p>
            <a:r>
              <a:rPr lang="es-CL" sz="2000" dirty="0" smtClean="0">
                <a:solidFill>
                  <a:srgbClr val="FFFF00"/>
                </a:solidFill>
                <a:latin typeface="Verdana" pitchFamily="34" charset="0"/>
                <a:ea typeface="Verdana" pitchFamily="34" charset="0"/>
                <a:cs typeface="Verdana" pitchFamily="34" charset="0"/>
              </a:rPr>
              <a:t>Definición de Metodología.</a:t>
            </a:r>
            <a:endParaRPr lang="es-CL" sz="2000" dirty="0">
              <a:solidFill>
                <a:srgbClr val="FFFF00"/>
              </a:solidFill>
            </a:endParaRPr>
          </a:p>
        </p:txBody>
      </p:sp>
    </p:spTree>
    <p:extLst>
      <p:ext uri="{BB962C8B-B14F-4D97-AF65-F5344CB8AC3E}">
        <p14:creationId xmlns:p14="http://schemas.microsoft.com/office/powerpoint/2010/main" val="10381823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a:xfrm>
            <a:off x="395536" y="1556792"/>
            <a:ext cx="8056984" cy="3528392"/>
          </a:xfrm>
        </p:spPr>
        <p:txBody>
          <a:bodyPr anchor="t"/>
          <a:lstStyle/>
          <a:p>
            <a:pPr algn="just"/>
            <a:r>
              <a:rPr lang="es-CL" sz="1800" b="0" dirty="0">
                <a:solidFill>
                  <a:schemeClr val="tx1"/>
                </a:solidFill>
              </a:rPr>
              <a:t>La </a:t>
            </a:r>
            <a:r>
              <a:rPr lang="es-CL" sz="1800" b="0" dirty="0">
                <a:solidFill>
                  <a:srgbClr val="FFFF00"/>
                </a:solidFill>
              </a:rPr>
              <a:t>metodología estructurada </a:t>
            </a:r>
            <a:r>
              <a:rPr lang="es-CL" sz="1800" b="0" dirty="0">
                <a:solidFill>
                  <a:schemeClr val="tx1"/>
                </a:solidFill>
              </a:rPr>
              <a:t>se originó en los lenguajes de programación estructuradas para dar soporte a las necesidades del lenguaje. Esta metodología sentó las primeras estructuras para la definición de la llamada “ingeniería de software” es decir se definieron fases y etapas para dar solución a proyectos de software que se van a desarrollar utilizando un lenguaje de programación estructurado.</a:t>
            </a:r>
          </a:p>
          <a:p>
            <a:endParaRPr lang="es-ES" sz="1800" dirty="0"/>
          </a:p>
        </p:txBody>
      </p:sp>
      <p:sp>
        <p:nvSpPr>
          <p:cNvPr id="2" name="TextBox 1"/>
          <p:cNvSpPr txBox="1"/>
          <p:nvPr/>
        </p:nvSpPr>
        <p:spPr>
          <a:xfrm>
            <a:off x="234760" y="404664"/>
            <a:ext cx="7741222" cy="461665"/>
          </a:xfrm>
          <a:prstGeom prst="rect">
            <a:avLst/>
          </a:prstGeom>
          <a:noFill/>
        </p:spPr>
        <p:txBody>
          <a:bodyPr wrap="none" rtlCol="0">
            <a:spAutoFit/>
          </a:bodyPr>
          <a:lstStyle/>
          <a:p>
            <a:r>
              <a:rPr lang="es-CL" sz="2400" dirty="0">
                <a:solidFill>
                  <a:srgbClr val="FFFF00"/>
                </a:solidFill>
                <a:latin typeface="Verdana" pitchFamily="34" charset="0"/>
                <a:ea typeface="Verdana" pitchFamily="34" charset="0"/>
                <a:cs typeface="Verdana" pitchFamily="34" charset="0"/>
              </a:rPr>
              <a:t>Diferentes metodologías de análisis de sistemas.</a:t>
            </a:r>
            <a:endParaRPr lang="es-CL" sz="2400" dirty="0">
              <a:solidFill>
                <a:srgbClr val="FFFF00"/>
              </a:solidFill>
            </a:endParaRPr>
          </a:p>
        </p:txBody>
      </p:sp>
      <p:sp>
        <p:nvSpPr>
          <p:cNvPr id="7" name="TextBox 6"/>
          <p:cNvSpPr txBox="1"/>
          <p:nvPr/>
        </p:nvSpPr>
        <p:spPr>
          <a:xfrm>
            <a:off x="234760" y="935431"/>
            <a:ext cx="3554499" cy="400110"/>
          </a:xfrm>
          <a:prstGeom prst="rect">
            <a:avLst/>
          </a:prstGeom>
          <a:noFill/>
        </p:spPr>
        <p:txBody>
          <a:bodyPr wrap="none" rtlCol="0">
            <a:spAutoFit/>
          </a:bodyPr>
          <a:lstStyle/>
          <a:p>
            <a:r>
              <a:rPr lang="es-CL" sz="2000" dirty="0" smtClean="0">
                <a:solidFill>
                  <a:srgbClr val="FFFF00"/>
                </a:solidFill>
                <a:latin typeface="Verdana" pitchFamily="34" charset="0"/>
                <a:ea typeface="Verdana" pitchFamily="34" charset="0"/>
                <a:cs typeface="Verdana" pitchFamily="34" charset="0"/>
              </a:rPr>
              <a:t>Metodología Estructurada.</a:t>
            </a:r>
            <a:endParaRPr lang="es-CL" sz="2000" dirty="0">
              <a:solidFill>
                <a:srgbClr val="FFFF00"/>
              </a:solidFill>
            </a:endParaRPr>
          </a:p>
        </p:txBody>
      </p:sp>
    </p:spTree>
    <p:extLst>
      <p:ext uri="{BB962C8B-B14F-4D97-AF65-F5344CB8AC3E}">
        <p14:creationId xmlns:p14="http://schemas.microsoft.com/office/powerpoint/2010/main" val="3294374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3212976"/>
            <a:ext cx="7772400" cy="1362075"/>
          </a:xfrm>
        </p:spPr>
        <p:txBody>
          <a:bodyPr>
            <a:normAutofit fontScale="90000"/>
          </a:bodyPr>
          <a:lstStyle/>
          <a:p>
            <a:r>
              <a:rPr lang="es-ES" dirty="0" smtClean="0"/>
              <a:t>CLASE 1</a:t>
            </a:r>
            <a:br>
              <a:rPr lang="es-ES" dirty="0" smtClean="0"/>
            </a:br>
            <a:r>
              <a:rPr lang="es-ES" dirty="0" smtClean="0"/>
              <a:t/>
            </a:r>
            <a:br>
              <a:rPr lang="es-ES" dirty="0" smtClean="0"/>
            </a:br>
            <a:r>
              <a:rPr lang="es-ES" dirty="0" smtClean="0"/>
              <a:t>Unidad 1 – Considera aspectos de la teoría general de sistema.</a:t>
            </a:r>
            <a:endParaRPr lang="es-ES" dirty="0"/>
          </a:p>
        </p:txBody>
      </p:sp>
      <p:sp>
        <p:nvSpPr>
          <p:cNvPr id="3" name="2 Marcador de texto"/>
          <p:cNvSpPr>
            <a:spLocks noGrp="1"/>
          </p:cNvSpPr>
          <p:nvPr>
            <p:ph type="body" idx="1"/>
          </p:nvPr>
        </p:nvSpPr>
        <p:spPr>
          <a:xfrm>
            <a:off x="137897" y="1124744"/>
            <a:ext cx="7772400" cy="1500187"/>
          </a:xfrm>
        </p:spPr>
        <p:txBody>
          <a:bodyPr/>
          <a:lstStyle/>
          <a:p>
            <a:r>
              <a:rPr lang="es-CL" dirty="0" smtClean="0"/>
              <a:t>Diseño de Sistemas</a:t>
            </a:r>
          </a:p>
        </p:txBody>
      </p:sp>
    </p:spTree>
    <p:extLst>
      <p:ext uri="{BB962C8B-B14F-4D97-AF65-F5344CB8AC3E}">
        <p14:creationId xmlns:p14="http://schemas.microsoft.com/office/powerpoint/2010/main" val="6398426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a:xfrm>
            <a:off x="240727" y="836712"/>
            <a:ext cx="8732602" cy="3528392"/>
          </a:xfrm>
        </p:spPr>
        <p:txBody>
          <a:bodyPr anchor="t"/>
          <a:lstStyle/>
          <a:p>
            <a:pPr algn="just"/>
            <a:r>
              <a:rPr lang="es-CL" sz="1800" b="0" dirty="0" smtClean="0">
                <a:solidFill>
                  <a:schemeClr val="tx1"/>
                </a:solidFill>
              </a:rPr>
              <a:t>La </a:t>
            </a:r>
            <a:r>
              <a:rPr lang="es-CL" sz="1800" b="0" dirty="0" smtClean="0">
                <a:solidFill>
                  <a:srgbClr val="FFFF00"/>
                </a:solidFill>
              </a:rPr>
              <a:t>metodología Orientada a Objetos o </a:t>
            </a:r>
            <a:r>
              <a:rPr lang="es-CL" sz="1800" b="0" dirty="0" err="1" smtClean="0">
                <a:solidFill>
                  <a:srgbClr val="FFFF00"/>
                </a:solidFill>
              </a:rPr>
              <a:t>aAgil</a:t>
            </a:r>
            <a:r>
              <a:rPr lang="es-CL" sz="1800" b="0" dirty="0" smtClean="0">
                <a:solidFill>
                  <a:srgbClr val="FFFF00"/>
                </a:solidFill>
              </a:rPr>
              <a:t> </a:t>
            </a:r>
            <a:r>
              <a:rPr lang="es-ES" sz="1800" b="0" dirty="0" smtClean="0">
                <a:solidFill>
                  <a:schemeClr val="tx1"/>
                </a:solidFill>
              </a:rPr>
              <a:t>se </a:t>
            </a:r>
            <a:r>
              <a:rPr lang="es-ES" sz="1800" b="0" dirty="0">
                <a:solidFill>
                  <a:schemeClr val="tx1"/>
                </a:solidFill>
              </a:rPr>
              <a:t>ha desarrollado y ha permanecido en el tiempo siendo </a:t>
            </a:r>
            <a:r>
              <a:rPr lang="es-ES" sz="1800" b="0" dirty="0" smtClean="0">
                <a:solidFill>
                  <a:schemeClr val="tx1"/>
                </a:solidFill>
              </a:rPr>
              <a:t>el paradigma </a:t>
            </a:r>
            <a:r>
              <a:rPr lang="es-ES" sz="1800" b="0" dirty="0">
                <a:solidFill>
                  <a:schemeClr val="tx1"/>
                </a:solidFill>
              </a:rPr>
              <a:t>de análisis y diseño de proyectos de tecnologías </a:t>
            </a:r>
            <a:r>
              <a:rPr lang="es-ES" sz="1800" b="0" dirty="0" smtClean="0">
                <a:solidFill>
                  <a:schemeClr val="tx1"/>
                </a:solidFill>
              </a:rPr>
              <a:t>de información </a:t>
            </a:r>
            <a:r>
              <a:rPr lang="es-ES" sz="1800" b="0" dirty="0">
                <a:solidFill>
                  <a:schemeClr val="tx1"/>
                </a:solidFill>
              </a:rPr>
              <a:t>más utilizada en estos tiempos</a:t>
            </a:r>
            <a:r>
              <a:rPr lang="es-ES" sz="1800" b="0" dirty="0" smtClean="0">
                <a:solidFill>
                  <a:schemeClr val="tx1"/>
                </a:solidFill>
              </a:rPr>
              <a:t>.</a:t>
            </a:r>
          </a:p>
          <a:p>
            <a:pPr algn="just"/>
            <a:endParaRPr lang="es-ES" sz="1800" b="0" dirty="0">
              <a:solidFill>
                <a:schemeClr val="tx1"/>
              </a:solidFill>
            </a:endParaRPr>
          </a:p>
          <a:p>
            <a:pPr algn="just"/>
            <a:r>
              <a:rPr lang="es-CL" sz="1800" b="0" dirty="0" smtClean="0">
                <a:solidFill>
                  <a:schemeClr val="tx1"/>
                </a:solidFill>
              </a:rPr>
              <a:t>La que requiere </a:t>
            </a:r>
            <a:r>
              <a:rPr lang="es-CL" sz="1800" b="0" dirty="0">
                <a:solidFill>
                  <a:schemeClr val="tx1"/>
                </a:solidFill>
              </a:rPr>
              <a:t>que se detecten los objetos del sistema, </a:t>
            </a:r>
            <a:r>
              <a:rPr lang="es-CL" sz="1800" b="0" dirty="0" smtClean="0">
                <a:solidFill>
                  <a:schemeClr val="tx1"/>
                </a:solidFill>
              </a:rPr>
              <a:t>cómo </a:t>
            </a:r>
            <a:r>
              <a:rPr lang="es-CL" sz="1800" b="0" dirty="0">
                <a:solidFill>
                  <a:schemeClr val="tx1"/>
                </a:solidFill>
              </a:rPr>
              <a:t>estos interactúan, </a:t>
            </a:r>
            <a:r>
              <a:rPr lang="es-CL" sz="1800" b="0" dirty="0" smtClean="0">
                <a:solidFill>
                  <a:schemeClr val="tx1"/>
                </a:solidFill>
              </a:rPr>
              <a:t>cómo </a:t>
            </a:r>
            <a:r>
              <a:rPr lang="es-CL" sz="1800" b="0" dirty="0">
                <a:solidFill>
                  <a:schemeClr val="tx1"/>
                </a:solidFill>
              </a:rPr>
              <a:t>se comportan en el tiempo y las responsabilidades que asumen al relacionarse con otros objetos. </a:t>
            </a:r>
            <a:endParaRPr lang="es-CL" sz="1800" b="0" dirty="0" smtClean="0">
              <a:solidFill>
                <a:schemeClr val="tx1"/>
              </a:solidFill>
            </a:endParaRPr>
          </a:p>
          <a:p>
            <a:pPr algn="just"/>
            <a:endParaRPr lang="es-CL" sz="1800" b="0" dirty="0">
              <a:solidFill>
                <a:schemeClr val="tx1"/>
              </a:solidFill>
            </a:endParaRPr>
          </a:p>
          <a:p>
            <a:pPr algn="just"/>
            <a:r>
              <a:rPr lang="es-CL" sz="1800" b="0" dirty="0" smtClean="0">
                <a:solidFill>
                  <a:schemeClr val="tx1"/>
                </a:solidFill>
              </a:rPr>
              <a:t>El </a:t>
            </a:r>
            <a:r>
              <a:rPr lang="es-CL" sz="1800" b="0" dirty="0">
                <a:solidFill>
                  <a:schemeClr val="tx1"/>
                </a:solidFill>
              </a:rPr>
              <a:t>análisis orientado a objetos mira todos los objetos en el sistema, agrupa sus características y comportamientos comunes, estudia sus diferencias y </a:t>
            </a:r>
            <a:r>
              <a:rPr lang="es-CL" sz="1800" b="0" dirty="0" smtClean="0">
                <a:solidFill>
                  <a:schemeClr val="tx1"/>
                </a:solidFill>
              </a:rPr>
              <a:t>cómo </a:t>
            </a:r>
            <a:r>
              <a:rPr lang="es-CL" sz="1800" b="0" dirty="0">
                <a:solidFill>
                  <a:schemeClr val="tx1"/>
                </a:solidFill>
              </a:rPr>
              <a:t>el sistema maneja estos objetos para lograr su </a:t>
            </a:r>
            <a:r>
              <a:rPr lang="es-CL" sz="1800" b="0" dirty="0" smtClean="0">
                <a:solidFill>
                  <a:schemeClr val="tx1"/>
                </a:solidFill>
              </a:rPr>
              <a:t>objetivo.</a:t>
            </a:r>
            <a:endParaRPr lang="es-ES" sz="1800" b="0" dirty="0">
              <a:solidFill>
                <a:schemeClr val="tx1"/>
              </a:solidFill>
            </a:endParaRPr>
          </a:p>
        </p:txBody>
      </p:sp>
      <p:sp>
        <p:nvSpPr>
          <p:cNvPr id="7" name="TextBox 6"/>
          <p:cNvSpPr txBox="1"/>
          <p:nvPr/>
        </p:nvSpPr>
        <p:spPr>
          <a:xfrm>
            <a:off x="97460" y="260648"/>
            <a:ext cx="4509568" cy="400110"/>
          </a:xfrm>
          <a:prstGeom prst="rect">
            <a:avLst/>
          </a:prstGeom>
          <a:noFill/>
        </p:spPr>
        <p:txBody>
          <a:bodyPr wrap="none" rtlCol="0">
            <a:spAutoFit/>
          </a:bodyPr>
          <a:lstStyle/>
          <a:p>
            <a:r>
              <a:rPr lang="es-CL" sz="2000" dirty="0" smtClean="0">
                <a:solidFill>
                  <a:srgbClr val="FFFF00"/>
                </a:solidFill>
                <a:latin typeface="Verdana" pitchFamily="34" charset="0"/>
                <a:ea typeface="Verdana" pitchFamily="34" charset="0"/>
                <a:cs typeface="Verdana" pitchFamily="34" charset="0"/>
              </a:rPr>
              <a:t>Metodología Orientada a Objetos.</a:t>
            </a:r>
            <a:endParaRPr lang="es-CL" sz="2000" dirty="0">
              <a:solidFill>
                <a:srgbClr val="FFFF00"/>
              </a:solidFill>
            </a:endParaRPr>
          </a:p>
        </p:txBody>
      </p:sp>
    </p:spTree>
    <p:extLst>
      <p:ext uri="{BB962C8B-B14F-4D97-AF65-F5344CB8AC3E}">
        <p14:creationId xmlns:p14="http://schemas.microsoft.com/office/powerpoint/2010/main" val="21283381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976"/>
            <a:ext cx="9144000" cy="6979368"/>
          </a:xfrm>
          <a:prstGeom prst="rect">
            <a:avLst/>
          </a:prstGeom>
        </p:spPr>
      </p:pic>
    </p:spTree>
    <p:extLst>
      <p:ext uri="{BB962C8B-B14F-4D97-AF65-F5344CB8AC3E}">
        <p14:creationId xmlns:p14="http://schemas.microsoft.com/office/powerpoint/2010/main" val="38962539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a:xfrm>
            <a:off x="395536" y="764704"/>
            <a:ext cx="8056984" cy="3816424"/>
          </a:xfrm>
        </p:spPr>
        <p:txBody>
          <a:bodyPr anchor="t"/>
          <a:lstStyle/>
          <a:p>
            <a:r>
              <a:rPr lang="es-CL" sz="1800" b="0" dirty="0">
                <a:solidFill>
                  <a:schemeClr val="tx1">
                    <a:lumMod val="95000"/>
                  </a:schemeClr>
                </a:solidFill>
              </a:rPr>
              <a:t>Las etapas básicas del diseño de sistemas en un modelo orientado a objetos, se pueden listar de la siguiente forma</a:t>
            </a:r>
            <a:r>
              <a:rPr lang="es-CL" sz="1800" b="0" dirty="0" smtClean="0">
                <a:solidFill>
                  <a:schemeClr val="tx1">
                    <a:lumMod val="95000"/>
                  </a:schemeClr>
                </a:solidFill>
              </a:rPr>
              <a:t>:</a:t>
            </a:r>
          </a:p>
          <a:p>
            <a:endParaRPr lang="es-CL" sz="1800" dirty="0">
              <a:solidFill>
                <a:schemeClr val="tx1">
                  <a:lumMod val="95000"/>
                </a:schemeClr>
              </a:solidFill>
            </a:endParaRPr>
          </a:p>
          <a:p>
            <a:pPr marL="285750" lvl="0" indent="-285750">
              <a:buFont typeface="Arial" pitchFamily="34" charset="0"/>
              <a:buChar char="•"/>
            </a:pPr>
            <a:r>
              <a:rPr lang="es-ES" sz="1800" dirty="0">
                <a:solidFill>
                  <a:schemeClr val="tx1">
                    <a:lumMod val="95000"/>
                  </a:schemeClr>
                </a:solidFill>
              </a:rPr>
              <a:t>Análisis de Sistemas.</a:t>
            </a:r>
            <a:endParaRPr lang="es-CL" sz="1800" dirty="0">
              <a:solidFill>
                <a:schemeClr val="tx1">
                  <a:lumMod val="95000"/>
                </a:schemeClr>
              </a:solidFill>
            </a:endParaRPr>
          </a:p>
          <a:p>
            <a:pPr marL="285750" lvl="0" indent="-285750">
              <a:buFont typeface="Arial" pitchFamily="34" charset="0"/>
              <a:buChar char="•"/>
            </a:pPr>
            <a:r>
              <a:rPr lang="es-ES" sz="1800" dirty="0">
                <a:solidFill>
                  <a:schemeClr val="tx1">
                    <a:lumMod val="95000"/>
                  </a:schemeClr>
                </a:solidFill>
              </a:rPr>
              <a:t>Diseño del sistema.</a:t>
            </a:r>
            <a:endParaRPr lang="es-CL" sz="1800" dirty="0">
              <a:solidFill>
                <a:schemeClr val="tx1">
                  <a:lumMod val="95000"/>
                </a:schemeClr>
              </a:solidFill>
            </a:endParaRPr>
          </a:p>
          <a:p>
            <a:pPr marL="285750" lvl="0" indent="-285750">
              <a:buFont typeface="Arial" pitchFamily="34" charset="0"/>
              <a:buChar char="•"/>
            </a:pPr>
            <a:r>
              <a:rPr lang="es-ES" sz="1800" dirty="0">
                <a:solidFill>
                  <a:schemeClr val="tx1">
                    <a:lumMod val="95000"/>
                  </a:schemeClr>
                </a:solidFill>
              </a:rPr>
              <a:t>Diseño de los objetos.</a:t>
            </a:r>
            <a:endParaRPr lang="es-CL" sz="1800" dirty="0">
              <a:solidFill>
                <a:schemeClr val="tx1">
                  <a:lumMod val="95000"/>
                </a:schemeClr>
              </a:solidFill>
            </a:endParaRPr>
          </a:p>
          <a:p>
            <a:pPr marL="285750" lvl="0" indent="-285750">
              <a:buFont typeface="Arial" pitchFamily="34" charset="0"/>
              <a:buChar char="•"/>
            </a:pPr>
            <a:r>
              <a:rPr lang="es-ES" sz="1800" dirty="0">
                <a:solidFill>
                  <a:schemeClr val="tx1">
                    <a:lumMod val="95000"/>
                  </a:schemeClr>
                </a:solidFill>
              </a:rPr>
              <a:t>Implementación.</a:t>
            </a:r>
            <a:endParaRPr lang="es-CL" sz="1800" dirty="0">
              <a:solidFill>
                <a:schemeClr val="tx1">
                  <a:lumMod val="95000"/>
                </a:schemeClr>
              </a:solidFill>
            </a:endParaRPr>
          </a:p>
          <a:p>
            <a:endParaRPr lang="es-ES" sz="1800" dirty="0"/>
          </a:p>
        </p:txBody>
      </p:sp>
      <p:sp>
        <p:nvSpPr>
          <p:cNvPr id="2" name="TextBox 1"/>
          <p:cNvSpPr txBox="1"/>
          <p:nvPr/>
        </p:nvSpPr>
        <p:spPr>
          <a:xfrm>
            <a:off x="211140" y="116632"/>
            <a:ext cx="7741222" cy="461665"/>
          </a:xfrm>
          <a:prstGeom prst="rect">
            <a:avLst/>
          </a:prstGeom>
          <a:noFill/>
        </p:spPr>
        <p:txBody>
          <a:bodyPr wrap="none" rtlCol="0">
            <a:spAutoFit/>
          </a:bodyPr>
          <a:lstStyle/>
          <a:p>
            <a:r>
              <a:rPr lang="es-CL" sz="2400" dirty="0">
                <a:solidFill>
                  <a:srgbClr val="FFFF00"/>
                </a:solidFill>
                <a:latin typeface="Verdana" pitchFamily="34" charset="0"/>
                <a:ea typeface="Verdana" pitchFamily="34" charset="0"/>
                <a:cs typeface="Verdana" pitchFamily="34" charset="0"/>
              </a:rPr>
              <a:t>Diferentes metodologías de análisis de sistemas.</a:t>
            </a:r>
            <a:endParaRPr lang="es-CL" sz="2400" dirty="0">
              <a:solidFill>
                <a:srgbClr val="FFFF00"/>
              </a:solidFill>
            </a:endParaRPr>
          </a:p>
        </p:txBody>
      </p:sp>
    </p:spTree>
    <p:extLst>
      <p:ext uri="{BB962C8B-B14F-4D97-AF65-F5344CB8AC3E}">
        <p14:creationId xmlns:p14="http://schemas.microsoft.com/office/powerpoint/2010/main" val="17974613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a:xfrm>
            <a:off x="253589" y="1268760"/>
            <a:ext cx="8435729" cy="3528392"/>
          </a:xfrm>
        </p:spPr>
        <p:txBody>
          <a:bodyPr anchor="t"/>
          <a:lstStyle/>
          <a:p>
            <a:pPr algn="just"/>
            <a:r>
              <a:rPr lang="es-CL" sz="1800" b="0" dirty="0">
                <a:solidFill>
                  <a:schemeClr val="tx1"/>
                </a:solidFill>
              </a:rPr>
              <a:t>La etapa de análisis de sistemas es la primera parte del proceso de desarrollo de proyectos de tecnologías de información orientados a objetos al igual que en las otras metodologías. En esta fase es necesario interactuar con los usuarios del sistema (los que realizan las acciones) para encontrar lo que necesitan y analizar el sistema para entender su </a:t>
            </a:r>
            <a:r>
              <a:rPr lang="es-CL" sz="1800" b="0" dirty="0" smtClean="0">
                <a:solidFill>
                  <a:schemeClr val="tx1"/>
                </a:solidFill>
              </a:rPr>
              <a:t>funcionalidad.</a:t>
            </a:r>
          </a:p>
          <a:p>
            <a:pPr algn="just"/>
            <a:endParaRPr lang="es-CL" sz="1800" b="0" dirty="0" smtClean="0">
              <a:solidFill>
                <a:schemeClr val="tx1"/>
              </a:solidFill>
            </a:endParaRPr>
          </a:p>
          <a:p>
            <a:pPr algn="just"/>
            <a:r>
              <a:rPr lang="es-CL" sz="1800" b="0" dirty="0">
                <a:solidFill>
                  <a:schemeClr val="tx1"/>
                </a:solidFill>
              </a:rPr>
              <a:t>Basándose en el sistema estudiado, se prepara un modelo del sistema definido. Este modelo está basado puramente en lo que se requiere que el sistema haga. En esta etapa los detalles de implementación (como se van a hacer las cosas) no son tomados en cuenta. Sólo se prepara un modelo del sistema basándose en la idea de que el sistema es un conjunto de objetos que </a:t>
            </a:r>
            <a:r>
              <a:rPr lang="es-CL" sz="1800" b="0" dirty="0" smtClean="0">
                <a:solidFill>
                  <a:schemeClr val="tx1"/>
                </a:solidFill>
              </a:rPr>
              <a:t>interactúan.</a:t>
            </a:r>
            <a:endParaRPr lang="es-ES" sz="1800" b="0" dirty="0">
              <a:solidFill>
                <a:schemeClr val="tx1"/>
              </a:solidFill>
            </a:endParaRPr>
          </a:p>
        </p:txBody>
      </p:sp>
      <p:sp>
        <p:nvSpPr>
          <p:cNvPr id="2" name="TextBox 1"/>
          <p:cNvSpPr txBox="1"/>
          <p:nvPr/>
        </p:nvSpPr>
        <p:spPr>
          <a:xfrm>
            <a:off x="0" y="188640"/>
            <a:ext cx="7741222" cy="461665"/>
          </a:xfrm>
          <a:prstGeom prst="rect">
            <a:avLst/>
          </a:prstGeom>
          <a:noFill/>
        </p:spPr>
        <p:txBody>
          <a:bodyPr wrap="none" rtlCol="0">
            <a:spAutoFit/>
          </a:bodyPr>
          <a:lstStyle/>
          <a:p>
            <a:r>
              <a:rPr lang="es-CL" sz="2400" dirty="0">
                <a:solidFill>
                  <a:srgbClr val="FFFF00"/>
                </a:solidFill>
                <a:latin typeface="Verdana" pitchFamily="34" charset="0"/>
                <a:ea typeface="Verdana" pitchFamily="34" charset="0"/>
                <a:cs typeface="Verdana" pitchFamily="34" charset="0"/>
              </a:rPr>
              <a:t>Diferentes metodologías de análisis de sistemas.</a:t>
            </a:r>
            <a:endParaRPr lang="es-CL" sz="2400" dirty="0">
              <a:solidFill>
                <a:srgbClr val="FFFF00"/>
              </a:solidFill>
            </a:endParaRPr>
          </a:p>
        </p:txBody>
      </p:sp>
      <p:sp>
        <p:nvSpPr>
          <p:cNvPr id="7" name="TextBox 6"/>
          <p:cNvSpPr txBox="1"/>
          <p:nvPr/>
        </p:nvSpPr>
        <p:spPr>
          <a:xfrm>
            <a:off x="253589" y="675388"/>
            <a:ext cx="2906565" cy="400110"/>
          </a:xfrm>
          <a:prstGeom prst="rect">
            <a:avLst/>
          </a:prstGeom>
          <a:noFill/>
        </p:spPr>
        <p:txBody>
          <a:bodyPr wrap="none" rtlCol="0">
            <a:spAutoFit/>
          </a:bodyPr>
          <a:lstStyle/>
          <a:p>
            <a:r>
              <a:rPr lang="es-CL" sz="2000" dirty="0" smtClean="0">
                <a:solidFill>
                  <a:srgbClr val="FFFF00"/>
                </a:solidFill>
                <a:latin typeface="Verdana" pitchFamily="34" charset="0"/>
                <a:ea typeface="Verdana" pitchFamily="34" charset="0"/>
                <a:cs typeface="Verdana" pitchFamily="34" charset="0"/>
              </a:rPr>
              <a:t>Análisis de Sistemas.</a:t>
            </a:r>
            <a:endParaRPr lang="es-CL" sz="2000" dirty="0">
              <a:solidFill>
                <a:srgbClr val="FFFF00"/>
              </a:solidFill>
            </a:endParaRPr>
          </a:p>
        </p:txBody>
      </p:sp>
    </p:spTree>
    <p:extLst>
      <p:ext uri="{BB962C8B-B14F-4D97-AF65-F5344CB8AC3E}">
        <p14:creationId xmlns:p14="http://schemas.microsoft.com/office/powerpoint/2010/main" val="5775269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a:xfrm>
            <a:off x="250003" y="908720"/>
            <a:ext cx="8435729" cy="3888432"/>
          </a:xfrm>
        </p:spPr>
        <p:txBody>
          <a:bodyPr anchor="t"/>
          <a:lstStyle/>
          <a:p>
            <a:pPr algn="just"/>
            <a:r>
              <a:rPr lang="es-CL" sz="1800" b="0" dirty="0">
                <a:solidFill>
                  <a:schemeClr val="tx1"/>
                </a:solidFill>
              </a:rPr>
              <a:t>La etapa de diseño del sistema es la siguiente etapa de desarrollo dónde se decide la arquitectura del modelo completo (hardware y software). </a:t>
            </a:r>
            <a:endParaRPr lang="es-CL" sz="1800" b="0" dirty="0" smtClean="0">
              <a:solidFill>
                <a:schemeClr val="tx1"/>
              </a:solidFill>
            </a:endParaRPr>
          </a:p>
          <a:p>
            <a:pPr algn="just"/>
            <a:endParaRPr lang="es-CL" sz="1800" b="0" dirty="0">
              <a:solidFill>
                <a:schemeClr val="tx1"/>
              </a:solidFill>
            </a:endParaRPr>
          </a:p>
          <a:p>
            <a:pPr algn="just"/>
            <a:r>
              <a:rPr lang="es-CL" sz="1800" b="0" dirty="0" smtClean="0">
                <a:solidFill>
                  <a:schemeClr val="tx1"/>
                </a:solidFill>
              </a:rPr>
              <a:t>Este </a:t>
            </a:r>
            <a:r>
              <a:rPr lang="es-CL" sz="1800" b="0" dirty="0">
                <a:solidFill>
                  <a:schemeClr val="tx1"/>
                </a:solidFill>
              </a:rPr>
              <a:t>sistema complejo es organizado en un conjunto de sub procesos, cada uno con su proyecto individual, los cuales van a interactuar unos con otros. Mientras se diseña el sistema, es necesario poner especial atención a las especificaciones de los procesos definidos en la etapa anterior por parte de los usuarios. </a:t>
            </a:r>
            <a:endParaRPr lang="es-CL" sz="1800" b="0" dirty="0" smtClean="0">
              <a:solidFill>
                <a:schemeClr val="tx1"/>
              </a:solidFill>
            </a:endParaRPr>
          </a:p>
          <a:p>
            <a:pPr algn="just"/>
            <a:endParaRPr lang="es-CL" sz="1800" b="0" dirty="0">
              <a:solidFill>
                <a:schemeClr val="tx1"/>
              </a:solidFill>
            </a:endParaRPr>
          </a:p>
          <a:p>
            <a:pPr algn="just"/>
            <a:r>
              <a:rPr lang="es-CL" sz="1800" b="0" dirty="0" smtClean="0">
                <a:solidFill>
                  <a:schemeClr val="tx1"/>
                </a:solidFill>
              </a:rPr>
              <a:t>Como </a:t>
            </a:r>
            <a:r>
              <a:rPr lang="es-CL" sz="1800" b="0" dirty="0">
                <a:solidFill>
                  <a:schemeClr val="tx1"/>
                </a:solidFill>
              </a:rPr>
              <a:t>el análisis orientado a objetos percibe los sistemas como un conjunto de objetos que interactúan, así mismo los sistemas más grandes y complejos se pueden ver como un conjunto de pequeños sistemas que interactúan entre si.</a:t>
            </a:r>
            <a:endParaRPr lang="es-ES" sz="1800" b="0" dirty="0">
              <a:solidFill>
                <a:schemeClr val="tx1"/>
              </a:solidFill>
            </a:endParaRPr>
          </a:p>
        </p:txBody>
      </p:sp>
      <p:sp>
        <p:nvSpPr>
          <p:cNvPr id="7" name="TextBox 6"/>
          <p:cNvSpPr txBox="1"/>
          <p:nvPr/>
        </p:nvSpPr>
        <p:spPr>
          <a:xfrm>
            <a:off x="234660" y="260648"/>
            <a:ext cx="2746265" cy="400110"/>
          </a:xfrm>
          <a:prstGeom prst="rect">
            <a:avLst/>
          </a:prstGeom>
          <a:noFill/>
        </p:spPr>
        <p:txBody>
          <a:bodyPr wrap="none" rtlCol="0">
            <a:spAutoFit/>
          </a:bodyPr>
          <a:lstStyle/>
          <a:p>
            <a:r>
              <a:rPr lang="es-CL" sz="2000" dirty="0" smtClean="0">
                <a:solidFill>
                  <a:srgbClr val="FFFF00"/>
                </a:solidFill>
                <a:latin typeface="Verdana" pitchFamily="34" charset="0"/>
                <a:ea typeface="Verdana" pitchFamily="34" charset="0"/>
                <a:cs typeface="Verdana" pitchFamily="34" charset="0"/>
              </a:rPr>
              <a:t>Diseño del Sistema.</a:t>
            </a:r>
            <a:endParaRPr lang="es-CL" sz="2000" dirty="0">
              <a:solidFill>
                <a:srgbClr val="FFFF00"/>
              </a:solidFill>
            </a:endParaRPr>
          </a:p>
        </p:txBody>
      </p:sp>
    </p:spTree>
    <p:extLst>
      <p:ext uri="{BB962C8B-B14F-4D97-AF65-F5344CB8AC3E}">
        <p14:creationId xmlns:p14="http://schemas.microsoft.com/office/powerpoint/2010/main" val="16016356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a:xfrm>
            <a:off x="240726" y="980728"/>
            <a:ext cx="8435729" cy="3528392"/>
          </a:xfrm>
        </p:spPr>
        <p:txBody>
          <a:bodyPr anchor="t"/>
          <a:lstStyle/>
          <a:p>
            <a:pPr algn="just"/>
            <a:r>
              <a:rPr lang="es-CL" sz="1800" b="0" dirty="0">
                <a:solidFill>
                  <a:schemeClr val="tx1"/>
                </a:solidFill>
              </a:rPr>
              <a:t>En la etapa de diseño de los objetos, se definen los detalles del análisis del sistema y del diseño para definir como serán implementados. </a:t>
            </a:r>
            <a:endParaRPr lang="es-CL" sz="1800" b="0" dirty="0" smtClean="0">
              <a:solidFill>
                <a:schemeClr val="tx1"/>
              </a:solidFill>
            </a:endParaRPr>
          </a:p>
          <a:p>
            <a:pPr algn="just"/>
            <a:endParaRPr lang="es-CL" sz="1800" b="0" dirty="0">
              <a:solidFill>
                <a:schemeClr val="tx1"/>
              </a:solidFill>
            </a:endParaRPr>
          </a:p>
          <a:p>
            <a:pPr algn="just"/>
            <a:r>
              <a:rPr lang="es-CL" sz="1800" b="0" dirty="0" smtClean="0">
                <a:solidFill>
                  <a:schemeClr val="tx1"/>
                </a:solidFill>
              </a:rPr>
              <a:t>Acá </a:t>
            </a:r>
            <a:r>
              <a:rPr lang="es-CL" sz="1800" b="0" dirty="0">
                <a:solidFill>
                  <a:schemeClr val="tx1"/>
                </a:solidFill>
              </a:rPr>
              <a:t>se decide la forma en la que se van a construir los objetos de forma de implementar las estructuras de datos, los comportamientos  y las relaciones entre cada uno de los objetos.</a:t>
            </a:r>
            <a:endParaRPr lang="es-ES" sz="1800" b="0" dirty="0">
              <a:solidFill>
                <a:schemeClr val="tx1"/>
              </a:solidFill>
            </a:endParaRPr>
          </a:p>
        </p:txBody>
      </p:sp>
      <p:sp>
        <p:nvSpPr>
          <p:cNvPr id="7" name="TextBox 6"/>
          <p:cNvSpPr txBox="1"/>
          <p:nvPr/>
        </p:nvSpPr>
        <p:spPr>
          <a:xfrm>
            <a:off x="240726" y="332656"/>
            <a:ext cx="3081293" cy="400110"/>
          </a:xfrm>
          <a:prstGeom prst="rect">
            <a:avLst/>
          </a:prstGeom>
          <a:noFill/>
        </p:spPr>
        <p:txBody>
          <a:bodyPr wrap="none" rtlCol="0">
            <a:spAutoFit/>
          </a:bodyPr>
          <a:lstStyle/>
          <a:p>
            <a:r>
              <a:rPr lang="es-CL" sz="2000" dirty="0" smtClean="0">
                <a:solidFill>
                  <a:srgbClr val="FFFF00"/>
                </a:solidFill>
                <a:latin typeface="Verdana" pitchFamily="34" charset="0"/>
                <a:ea typeface="Verdana" pitchFamily="34" charset="0"/>
                <a:cs typeface="Verdana" pitchFamily="34" charset="0"/>
              </a:rPr>
              <a:t>Diseño de los Objetos.</a:t>
            </a:r>
            <a:endParaRPr lang="es-CL" sz="2000" dirty="0">
              <a:solidFill>
                <a:srgbClr val="FFFF00"/>
              </a:solidFill>
            </a:endParaRPr>
          </a:p>
        </p:txBody>
      </p:sp>
    </p:spTree>
    <p:extLst>
      <p:ext uri="{BB962C8B-B14F-4D97-AF65-F5344CB8AC3E}">
        <p14:creationId xmlns:p14="http://schemas.microsoft.com/office/powerpoint/2010/main" val="36821253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a:xfrm>
            <a:off x="395536" y="1052736"/>
            <a:ext cx="8435729" cy="3528392"/>
          </a:xfrm>
        </p:spPr>
        <p:txBody>
          <a:bodyPr anchor="t"/>
          <a:lstStyle/>
          <a:p>
            <a:pPr algn="just"/>
            <a:r>
              <a:rPr lang="es-CL" sz="1800" b="0" dirty="0">
                <a:solidFill>
                  <a:schemeClr val="tx1"/>
                </a:solidFill>
              </a:rPr>
              <a:t>La fase de implementación implica trasladar el diseño de los objetos a código utilizando algún lenguaje de programación. </a:t>
            </a:r>
            <a:endParaRPr lang="es-CL" sz="1800" b="0" dirty="0" smtClean="0">
              <a:solidFill>
                <a:schemeClr val="tx1"/>
              </a:solidFill>
            </a:endParaRPr>
          </a:p>
          <a:p>
            <a:pPr algn="just"/>
            <a:endParaRPr lang="es-CL" sz="1800" b="0" dirty="0">
              <a:solidFill>
                <a:schemeClr val="tx1"/>
              </a:solidFill>
            </a:endParaRPr>
          </a:p>
          <a:p>
            <a:pPr algn="just"/>
            <a:r>
              <a:rPr lang="es-CL" sz="1800" b="0" dirty="0" smtClean="0">
                <a:solidFill>
                  <a:schemeClr val="tx1"/>
                </a:solidFill>
              </a:rPr>
              <a:t>Adicionalmente </a:t>
            </a:r>
            <a:r>
              <a:rPr lang="es-CL" sz="1800" b="0" dirty="0">
                <a:solidFill>
                  <a:schemeClr val="tx1"/>
                </a:solidFill>
              </a:rPr>
              <a:t>se construyen todas las estructuras que darán soporte al funcionamiento del software (hardware y procedimientos). También se construyen los almacenes de datos o bases de datos, para dar una forma lo más funcional posible al proyecto.</a:t>
            </a:r>
            <a:endParaRPr lang="es-ES" sz="1800" b="0" dirty="0">
              <a:solidFill>
                <a:schemeClr val="tx1"/>
              </a:solidFill>
            </a:endParaRPr>
          </a:p>
        </p:txBody>
      </p:sp>
      <p:sp>
        <p:nvSpPr>
          <p:cNvPr id="7" name="TextBox 6"/>
          <p:cNvSpPr txBox="1"/>
          <p:nvPr/>
        </p:nvSpPr>
        <p:spPr>
          <a:xfrm>
            <a:off x="240726" y="332656"/>
            <a:ext cx="2358338" cy="400110"/>
          </a:xfrm>
          <a:prstGeom prst="rect">
            <a:avLst/>
          </a:prstGeom>
          <a:noFill/>
        </p:spPr>
        <p:txBody>
          <a:bodyPr wrap="none" rtlCol="0">
            <a:spAutoFit/>
          </a:bodyPr>
          <a:lstStyle/>
          <a:p>
            <a:r>
              <a:rPr lang="es-CL" sz="2000" dirty="0" smtClean="0">
                <a:solidFill>
                  <a:srgbClr val="FFFF00"/>
                </a:solidFill>
                <a:latin typeface="Verdana" pitchFamily="34" charset="0"/>
                <a:ea typeface="Verdana" pitchFamily="34" charset="0"/>
                <a:cs typeface="Verdana" pitchFamily="34" charset="0"/>
              </a:rPr>
              <a:t>Implementación.</a:t>
            </a:r>
            <a:endParaRPr lang="es-CL" sz="2000" dirty="0">
              <a:solidFill>
                <a:srgbClr val="FFFF00"/>
              </a:solidFill>
            </a:endParaRPr>
          </a:p>
        </p:txBody>
      </p:sp>
    </p:spTree>
    <p:extLst>
      <p:ext uri="{BB962C8B-B14F-4D97-AF65-F5344CB8AC3E}">
        <p14:creationId xmlns:p14="http://schemas.microsoft.com/office/powerpoint/2010/main" val="34223895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a:xfrm>
            <a:off x="218546" y="1484784"/>
            <a:ext cx="8435729" cy="3528392"/>
          </a:xfrm>
        </p:spPr>
        <p:txBody>
          <a:bodyPr anchor="t"/>
          <a:lstStyle/>
          <a:p>
            <a:pPr lvl="0" algn="just"/>
            <a:r>
              <a:rPr lang="es-ES" sz="1800" dirty="0" smtClean="0">
                <a:solidFill>
                  <a:srgbClr val="FFFF00"/>
                </a:solidFill>
              </a:rPr>
              <a:t>Reusabilidad</a:t>
            </a:r>
            <a:r>
              <a:rPr lang="es-ES" sz="1800" dirty="0">
                <a:solidFill>
                  <a:srgbClr val="FFFF00"/>
                </a:solidFill>
              </a:rPr>
              <a:t>: </a:t>
            </a:r>
            <a:r>
              <a:rPr lang="es-ES" sz="1800" b="0" dirty="0">
                <a:solidFill>
                  <a:schemeClr val="tx1"/>
                </a:solidFill>
              </a:rPr>
              <a:t>Las estructuras que se construyen pueden ser utilizadas en otros proyectos, lo cual </a:t>
            </a:r>
            <a:r>
              <a:rPr lang="es-ES" sz="1800" b="0" dirty="0" smtClean="0">
                <a:solidFill>
                  <a:schemeClr val="tx1"/>
                </a:solidFill>
              </a:rPr>
              <a:t>permite optimizar tu trabajo </a:t>
            </a:r>
            <a:r>
              <a:rPr lang="es-ES" sz="1800" b="0" dirty="0">
                <a:solidFill>
                  <a:schemeClr val="tx1"/>
                </a:solidFill>
              </a:rPr>
              <a:t>pues las clases que se construyen se crean de tal forma que pueden ser mantenidas para usos futuros</a:t>
            </a:r>
            <a:r>
              <a:rPr lang="es-ES" sz="1800" b="0" dirty="0" smtClean="0">
                <a:solidFill>
                  <a:schemeClr val="tx1"/>
                </a:solidFill>
              </a:rPr>
              <a:t>.</a:t>
            </a:r>
            <a:endParaRPr lang="es-CL" sz="1800" b="0" dirty="0">
              <a:solidFill>
                <a:schemeClr val="tx1"/>
              </a:solidFill>
            </a:endParaRPr>
          </a:p>
        </p:txBody>
      </p:sp>
      <p:sp>
        <p:nvSpPr>
          <p:cNvPr id="2" name="TextBox 1"/>
          <p:cNvSpPr txBox="1"/>
          <p:nvPr/>
        </p:nvSpPr>
        <p:spPr>
          <a:xfrm>
            <a:off x="218546" y="188640"/>
            <a:ext cx="7741222" cy="461665"/>
          </a:xfrm>
          <a:prstGeom prst="rect">
            <a:avLst/>
          </a:prstGeom>
          <a:noFill/>
        </p:spPr>
        <p:txBody>
          <a:bodyPr wrap="none" rtlCol="0">
            <a:spAutoFit/>
          </a:bodyPr>
          <a:lstStyle/>
          <a:p>
            <a:r>
              <a:rPr lang="es-CL" sz="2400" dirty="0">
                <a:solidFill>
                  <a:srgbClr val="FFFF00"/>
                </a:solidFill>
                <a:latin typeface="Verdana" pitchFamily="34" charset="0"/>
                <a:ea typeface="Verdana" pitchFamily="34" charset="0"/>
                <a:cs typeface="Verdana" pitchFamily="34" charset="0"/>
              </a:rPr>
              <a:t>Diferentes metodologías de análisis de sistemas.</a:t>
            </a:r>
            <a:endParaRPr lang="es-CL" sz="2400" dirty="0">
              <a:solidFill>
                <a:srgbClr val="FFFF00"/>
              </a:solidFill>
            </a:endParaRPr>
          </a:p>
        </p:txBody>
      </p:sp>
      <p:sp>
        <p:nvSpPr>
          <p:cNvPr id="7" name="TextBox 6"/>
          <p:cNvSpPr txBox="1"/>
          <p:nvPr/>
        </p:nvSpPr>
        <p:spPr>
          <a:xfrm>
            <a:off x="218546" y="804400"/>
            <a:ext cx="2718758" cy="400110"/>
          </a:xfrm>
          <a:prstGeom prst="rect">
            <a:avLst/>
          </a:prstGeom>
          <a:noFill/>
        </p:spPr>
        <p:txBody>
          <a:bodyPr wrap="none" rtlCol="0">
            <a:spAutoFit/>
          </a:bodyPr>
          <a:lstStyle/>
          <a:p>
            <a:r>
              <a:rPr lang="es-CL" sz="2000" dirty="0" smtClean="0">
                <a:solidFill>
                  <a:srgbClr val="FFFF00"/>
                </a:solidFill>
                <a:latin typeface="Verdana" pitchFamily="34" charset="0"/>
                <a:ea typeface="Verdana" pitchFamily="34" charset="0"/>
                <a:cs typeface="Verdana" pitchFamily="34" charset="0"/>
              </a:rPr>
              <a:t>Ventajas del ADOO.</a:t>
            </a:r>
            <a:endParaRPr lang="es-CL" sz="2000" dirty="0">
              <a:solidFill>
                <a:srgbClr val="FFFF00"/>
              </a:solidFill>
            </a:endParaRPr>
          </a:p>
        </p:txBody>
      </p:sp>
    </p:spTree>
    <p:extLst>
      <p:ext uri="{BB962C8B-B14F-4D97-AF65-F5344CB8AC3E}">
        <p14:creationId xmlns:p14="http://schemas.microsoft.com/office/powerpoint/2010/main" val="8342925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a:xfrm>
            <a:off x="279317" y="1474843"/>
            <a:ext cx="8435729" cy="3528392"/>
          </a:xfrm>
        </p:spPr>
        <p:txBody>
          <a:bodyPr anchor="t"/>
          <a:lstStyle/>
          <a:p>
            <a:pPr lvl="0" algn="just"/>
            <a:r>
              <a:rPr lang="es-ES" sz="1800" dirty="0" smtClean="0">
                <a:solidFill>
                  <a:srgbClr val="C00000"/>
                </a:solidFill>
              </a:rPr>
              <a:t>Herencia: </a:t>
            </a:r>
            <a:r>
              <a:rPr lang="es-ES" sz="1800" b="0" dirty="0" smtClean="0">
                <a:solidFill>
                  <a:schemeClr val="accent1">
                    <a:lumMod val="75000"/>
                  </a:schemeClr>
                </a:solidFill>
              </a:rPr>
              <a:t>El concepto de herencia ayuda al programador a usar código existente de otra forma, es decir se pueden agregar nuevas funcionalidad o extender la funcionalidad ya existente para crear nuevas clases</a:t>
            </a:r>
            <a:r>
              <a:rPr lang="es-ES" sz="1800" dirty="0" smtClean="0"/>
              <a:t>.</a:t>
            </a:r>
          </a:p>
          <a:p>
            <a:endParaRPr lang="es-ES" sz="1800" dirty="0"/>
          </a:p>
        </p:txBody>
      </p:sp>
      <p:sp>
        <p:nvSpPr>
          <p:cNvPr id="2" name="TextBox 1"/>
          <p:cNvSpPr txBox="1"/>
          <p:nvPr/>
        </p:nvSpPr>
        <p:spPr>
          <a:xfrm>
            <a:off x="204954" y="260648"/>
            <a:ext cx="7741222" cy="461665"/>
          </a:xfrm>
          <a:prstGeom prst="rect">
            <a:avLst/>
          </a:prstGeom>
          <a:noFill/>
        </p:spPr>
        <p:txBody>
          <a:bodyPr wrap="none" rtlCol="0">
            <a:spAutoFit/>
          </a:bodyPr>
          <a:lstStyle/>
          <a:p>
            <a:r>
              <a:rPr lang="es-CL" sz="2400" dirty="0">
                <a:solidFill>
                  <a:srgbClr val="C00000"/>
                </a:solidFill>
                <a:latin typeface="Verdana" pitchFamily="34" charset="0"/>
                <a:ea typeface="Verdana" pitchFamily="34" charset="0"/>
                <a:cs typeface="Verdana" pitchFamily="34" charset="0"/>
              </a:rPr>
              <a:t>Diferentes metodologías de análisis de sistemas.</a:t>
            </a:r>
            <a:endParaRPr lang="es-CL" sz="2400" dirty="0">
              <a:solidFill>
                <a:srgbClr val="C00000"/>
              </a:solidFill>
            </a:endParaRPr>
          </a:p>
        </p:txBody>
      </p:sp>
      <p:sp>
        <p:nvSpPr>
          <p:cNvPr id="7" name="TextBox 6"/>
          <p:cNvSpPr txBox="1"/>
          <p:nvPr/>
        </p:nvSpPr>
        <p:spPr>
          <a:xfrm>
            <a:off x="240726" y="898523"/>
            <a:ext cx="2718758" cy="400110"/>
          </a:xfrm>
          <a:prstGeom prst="rect">
            <a:avLst/>
          </a:prstGeom>
          <a:noFill/>
        </p:spPr>
        <p:txBody>
          <a:bodyPr wrap="none" rtlCol="0">
            <a:spAutoFit/>
          </a:bodyPr>
          <a:lstStyle/>
          <a:p>
            <a:r>
              <a:rPr lang="es-CL" sz="2000" dirty="0" smtClean="0">
                <a:solidFill>
                  <a:srgbClr val="C00000"/>
                </a:solidFill>
                <a:latin typeface="Verdana" pitchFamily="34" charset="0"/>
                <a:ea typeface="Verdana" pitchFamily="34" charset="0"/>
                <a:cs typeface="Verdana" pitchFamily="34" charset="0"/>
              </a:rPr>
              <a:t>Ventajas del ADOO.</a:t>
            </a:r>
            <a:endParaRPr lang="es-CL" sz="2000" dirty="0">
              <a:solidFill>
                <a:srgbClr val="C00000"/>
              </a:solidFill>
            </a:endParaRPr>
          </a:p>
        </p:txBody>
      </p:sp>
    </p:spTree>
    <p:extLst>
      <p:ext uri="{BB962C8B-B14F-4D97-AF65-F5344CB8AC3E}">
        <p14:creationId xmlns:p14="http://schemas.microsoft.com/office/powerpoint/2010/main" val="30263840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a:xfrm>
            <a:off x="276222" y="1556792"/>
            <a:ext cx="8435729" cy="3528392"/>
          </a:xfrm>
        </p:spPr>
        <p:txBody>
          <a:bodyPr anchor="t"/>
          <a:lstStyle/>
          <a:p>
            <a:pPr algn="just"/>
            <a:r>
              <a:rPr lang="es-CL" sz="1800" dirty="0" smtClean="0">
                <a:solidFill>
                  <a:srgbClr val="C00000"/>
                </a:solidFill>
              </a:rPr>
              <a:t>Ignorancia selectiva: </a:t>
            </a:r>
            <a:r>
              <a:rPr lang="es-CL" sz="1800" b="0" dirty="0" smtClean="0">
                <a:solidFill>
                  <a:schemeClr val="accent1">
                    <a:lumMod val="75000"/>
                  </a:schemeClr>
                </a:solidFill>
              </a:rPr>
              <a:t>la encapsulación es la técnica que permite al programador esconder el funcionamiento interno de los métodos al usuario. </a:t>
            </a:r>
          </a:p>
          <a:p>
            <a:pPr algn="just"/>
            <a:r>
              <a:rPr lang="es-CL" sz="1800" b="0" dirty="0" smtClean="0">
                <a:solidFill>
                  <a:schemeClr val="accent1">
                    <a:lumMod val="75000"/>
                  </a:schemeClr>
                </a:solidFill>
              </a:rPr>
              <a:t>La encapsulación separa la funcionalidad interna del objeto de las funciones externas provistas al usuario. </a:t>
            </a:r>
          </a:p>
          <a:p>
            <a:pPr algn="just"/>
            <a:r>
              <a:rPr lang="es-CL" sz="1800" b="0" dirty="0" smtClean="0">
                <a:solidFill>
                  <a:schemeClr val="accent1">
                    <a:lumMod val="75000"/>
                  </a:schemeClr>
                </a:solidFill>
              </a:rPr>
              <a:t>Esto permite al programador proteger el código de cambios realizados por el usuario.</a:t>
            </a:r>
          </a:p>
          <a:p>
            <a:pPr algn="just"/>
            <a:endParaRPr lang="es-ES" sz="1800" b="0" dirty="0">
              <a:solidFill>
                <a:schemeClr val="accent1">
                  <a:lumMod val="75000"/>
                </a:schemeClr>
              </a:solidFill>
            </a:endParaRPr>
          </a:p>
        </p:txBody>
      </p:sp>
      <p:sp>
        <p:nvSpPr>
          <p:cNvPr id="2" name="TextBox 1"/>
          <p:cNvSpPr txBox="1"/>
          <p:nvPr/>
        </p:nvSpPr>
        <p:spPr>
          <a:xfrm>
            <a:off x="0" y="188640"/>
            <a:ext cx="7741222" cy="461665"/>
          </a:xfrm>
          <a:prstGeom prst="rect">
            <a:avLst/>
          </a:prstGeom>
          <a:noFill/>
        </p:spPr>
        <p:txBody>
          <a:bodyPr wrap="none" rtlCol="0">
            <a:spAutoFit/>
          </a:bodyPr>
          <a:lstStyle/>
          <a:p>
            <a:r>
              <a:rPr lang="es-CL" sz="2400" dirty="0">
                <a:solidFill>
                  <a:srgbClr val="C00000"/>
                </a:solidFill>
                <a:latin typeface="Verdana" pitchFamily="34" charset="0"/>
                <a:ea typeface="Verdana" pitchFamily="34" charset="0"/>
                <a:cs typeface="Verdana" pitchFamily="34" charset="0"/>
              </a:rPr>
              <a:t>Diferentes metodologías de análisis de sistemas.</a:t>
            </a:r>
            <a:endParaRPr lang="es-CL" sz="2400" dirty="0">
              <a:solidFill>
                <a:srgbClr val="C00000"/>
              </a:solidFill>
            </a:endParaRPr>
          </a:p>
        </p:txBody>
      </p:sp>
      <p:sp>
        <p:nvSpPr>
          <p:cNvPr id="7" name="TextBox 6"/>
          <p:cNvSpPr txBox="1"/>
          <p:nvPr/>
        </p:nvSpPr>
        <p:spPr>
          <a:xfrm>
            <a:off x="264317" y="827419"/>
            <a:ext cx="2718758" cy="400110"/>
          </a:xfrm>
          <a:prstGeom prst="rect">
            <a:avLst/>
          </a:prstGeom>
          <a:noFill/>
        </p:spPr>
        <p:txBody>
          <a:bodyPr wrap="none" rtlCol="0">
            <a:spAutoFit/>
          </a:bodyPr>
          <a:lstStyle/>
          <a:p>
            <a:r>
              <a:rPr lang="es-CL" sz="2000" dirty="0" smtClean="0">
                <a:solidFill>
                  <a:srgbClr val="C00000"/>
                </a:solidFill>
                <a:latin typeface="Verdana" pitchFamily="34" charset="0"/>
                <a:ea typeface="Verdana" pitchFamily="34" charset="0"/>
                <a:cs typeface="Verdana" pitchFamily="34" charset="0"/>
              </a:rPr>
              <a:t>Ventajas del ADOO.</a:t>
            </a:r>
            <a:endParaRPr lang="es-CL" sz="2000" dirty="0">
              <a:solidFill>
                <a:srgbClr val="C00000"/>
              </a:solidFill>
            </a:endParaRPr>
          </a:p>
        </p:txBody>
      </p:sp>
    </p:spTree>
    <p:extLst>
      <p:ext uri="{BB962C8B-B14F-4D97-AF65-F5344CB8AC3E}">
        <p14:creationId xmlns:p14="http://schemas.microsoft.com/office/powerpoint/2010/main" val="178677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251520" y="188640"/>
            <a:ext cx="8204448" cy="578495"/>
          </a:xfrm>
        </p:spPr>
        <p:txBody>
          <a:bodyPr>
            <a:normAutofit/>
          </a:bodyPr>
          <a:lstStyle/>
          <a:p>
            <a:r>
              <a:rPr lang="es-ES" dirty="0" smtClean="0"/>
              <a:t>Introducción</a:t>
            </a:r>
            <a:endParaRPr lang="es-ES" dirty="0"/>
          </a:p>
        </p:txBody>
      </p:sp>
      <p:sp>
        <p:nvSpPr>
          <p:cNvPr id="5" name="4 Subtítulo"/>
          <p:cNvSpPr>
            <a:spLocks noGrp="1"/>
          </p:cNvSpPr>
          <p:nvPr>
            <p:ph type="subTitle" idx="1"/>
          </p:nvPr>
        </p:nvSpPr>
        <p:spPr>
          <a:xfrm>
            <a:off x="467544" y="1052736"/>
            <a:ext cx="8136904" cy="4464496"/>
          </a:xfrm>
        </p:spPr>
        <p:txBody>
          <a:bodyPr anchor="t"/>
          <a:lstStyle/>
          <a:p>
            <a:pPr algn="just"/>
            <a:r>
              <a:rPr lang="es-ES" dirty="0"/>
              <a:t>Los sistemas de información han jugado un importante papel en asuntos humanos </a:t>
            </a:r>
            <a:r>
              <a:rPr lang="es-ES" dirty="0" smtClean="0"/>
              <a:t>desde que </a:t>
            </a:r>
            <a:r>
              <a:rPr lang="es-ES" dirty="0"/>
              <a:t>nuestros más distantes ancestros fueron capaces de organizar acciones colectivas. </a:t>
            </a:r>
            <a:endParaRPr lang="es-ES" dirty="0" smtClean="0"/>
          </a:p>
          <a:p>
            <a:pPr algn="just"/>
            <a:endParaRPr lang="es-ES" b="0" dirty="0">
              <a:solidFill>
                <a:srgbClr val="002060"/>
              </a:solidFill>
            </a:endParaRPr>
          </a:p>
          <a:p>
            <a:pPr algn="just"/>
            <a:r>
              <a:rPr lang="es-ES" dirty="0" smtClean="0"/>
              <a:t>La aplicación de la tecnología de la información (TI) en los tiempos modernos ha producido </a:t>
            </a:r>
            <a:r>
              <a:rPr lang="es-ES" dirty="0"/>
              <a:t>inmersos cambios en el ámbito y naturaleza de los sistemas de información. Estos </a:t>
            </a:r>
            <a:r>
              <a:rPr lang="es-ES" dirty="0" smtClean="0"/>
              <a:t>cambios </a:t>
            </a:r>
            <a:r>
              <a:rPr lang="es-ES" dirty="0"/>
              <a:t>han sido tan profundos que algunos autores creen que estamos viviendo </a:t>
            </a:r>
            <a:r>
              <a:rPr lang="es-ES" dirty="0" smtClean="0"/>
              <a:t>una revolución </a:t>
            </a:r>
            <a:r>
              <a:rPr lang="es-ES" dirty="0"/>
              <a:t>de la información, a una escala sólo un poco menor que una segunda revolución </a:t>
            </a:r>
            <a:r>
              <a:rPr lang="es-ES" dirty="0" smtClean="0"/>
              <a:t>industrial.</a:t>
            </a:r>
          </a:p>
          <a:p>
            <a:pPr algn="just"/>
            <a:endParaRPr lang="es-ES" dirty="0"/>
          </a:p>
          <a:p>
            <a:pPr algn="just"/>
            <a:r>
              <a:rPr lang="es-ES" dirty="0" smtClean="0"/>
              <a:t>Cuando los técnicos informáticos lograron dominar el hardware dominar el hardware, mundo se encontraba, una vez más, en paz. Las empresas comenzaron a ser conscientes del potencial que tenían los ordenadores en relación a las actividades comerciales y, poco a poco, la atención fue centrándose en otras cuestiones, aquellas que se preocupaban por otro temas.</a:t>
            </a:r>
          </a:p>
          <a:p>
            <a:endParaRPr lang="es-ES" b="0" dirty="0">
              <a:solidFill>
                <a:srgbClr val="002060"/>
              </a:solidFill>
            </a:endParaRPr>
          </a:p>
          <a:p>
            <a:endParaRPr lang="es-ES" b="0" dirty="0">
              <a:solidFill>
                <a:srgbClr val="002060"/>
              </a:solidFill>
            </a:endParaRPr>
          </a:p>
        </p:txBody>
      </p:sp>
    </p:spTree>
    <p:extLst>
      <p:ext uri="{BB962C8B-B14F-4D97-AF65-F5344CB8AC3E}">
        <p14:creationId xmlns:p14="http://schemas.microsoft.com/office/powerpoint/2010/main" val="24753764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51520" y="116632"/>
            <a:ext cx="8280920" cy="5619054"/>
          </a:xfrm>
        </p:spPr>
        <p:txBody>
          <a:bodyPr/>
          <a:lstStyle/>
          <a:p>
            <a:pPr algn="just"/>
            <a:r>
              <a:rPr lang="es-ES" sz="1800" b="0" dirty="0">
                <a:solidFill>
                  <a:schemeClr val="accent1">
                    <a:lumMod val="75000"/>
                  </a:schemeClr>
                </a:solidFill>
              </a:rPr>
              <a:t>Los sistemas diseñados utilizando este enfoque están </a:t>
            </a:r>
            <a:r>
              <a:rPr lang="es-ES" sz="1800" b="0" dirty="0" smtClean="0">
                <a:solidFill>
                  <a:schemeClr val="accent1">
                    <a:lumMod val="75000"/>
                  </a:schemeClr>
                </a:solidFill>
              </a:rPr>
              <a:t>más cercanos </a:t>
            </a:r>
            <a:r>
              <a:rPr lang="es-ES" sz="1800" b="0" dirty="0">
                <a:solidFill>
                  <a:schemeClr val="accent1">
                    <a:lumMod val="75000"/>
                  </a:schemeClr>
                </a:solidFill>
              </a:rPr>
              <a:t>al mundo real pues las funciones del mundo real </a:t>
            </a:r>
            <a:r>
              <a:rPr lang="es-ES" sz="1800" b="0" dirty="0" smtClean="0">
                <a:solidFill>
                  <a:schemeClr val="accent1">
                    <a:lumMod val="75000"/>
                  </a:schemeClr>
                </a:solidFill>
              </a:rPr>
              <a:t>se mapean </a:t>
            </a:r>
            <a:r>
              <a:rPr lang="es-ES" sz="1800" b="0" dirty="0">
                <a:solidFill>
                  <a:schemeClr val="accent1">
                    <a:lumMod val="75000"/>
                  </a:schemeClr>
                </a:solidFill>
              </a:rPr>
              <a:t>directamente a los sistemas.  </a:t>
            </a:r>
            <a:endParaRPr lang="es-ES" sz="1800" b="0" dirty="0" smtClean="0">
              <a:solidFill>
                <a:schemeClr val="accent1">
                  <a:lumMod val="75000"/>
                </a:schemeClr>
              </a:solidFill>
            </a:endParaRPr>
          </a:p>
          <a:p>
            <a:pPr algn="just"/>
            <a:endParaRPr lang="es-ES" sz="1800" b="0" dirty="0">
              <a:solidFill>
                <a:schemeClr val="accent1">
                  <a:lumMod val="75000"/>
                </a:schemeClr>
              </a:solidFill>
            </a:endParaRPr>
          </a:p>
          <a:p>
            <a:pPr algn="just"/>
            <a:r>
              <a:rPr lang="es-ES" sz="1800" b="0" dirty="0">
                <a:solidFill>
                  <a:schemeClr val="accent1">
                    <a:lumMod val="75000"/>
                  </a:schemeClr>
                </a:solidFill>
              </a:rPr>
              <a:t>La metodología orientada a objetos </a:t>
            </a:r>
            <a:r>
              <a:rPr lang="es-ES" sz="1800" dirty="0">
                <a:solidFill>
                  <a:schemeClr val="accent1">
                    <a:lumMod val="75000"/>
                  </a:schemeClr>
                </a:solidFill>
              </a:rPr>
              <a:t>representa el dominio </a:t>
            </a:r>
            <a:r>
              <a:rPr lang="es-ES" sz="1800" dirty="0" smtClean="0">
                <a:solidFill>
                  <a:schemeClr val="accent1">
                    <a:lumMod val="75000"/>
                  </a:schemeClr>
                </a:solidFill>
              </a:rPr>
              <a:t>del problema</a:t>
            </a:r>
            <a:r>
              <a:rPr lang="es-ES" sz="1800" b="0" dirty="0">
                <a:solidFill>
                  <a:schemeClr val="accent1">
                    <a:lumMod val="75000"/>
                  </a:schemeClr>
                </a:solidFill>
              </a:rPr>
              <a:t>, pues es fácil reproducir e interpretar los diseños</a:t>
            </a:r>
            <a:r>
              <a:rPr lang="es-ES" sz="1800" b="0" dirty="0" smtClean="0">
                <a:solidFill>
                  <a:schemeClr val="accent1">
                    <a:lumMod val="75000"/>
                  </a:schemeClr>
                </a:solidFill>
              </a:rPr>
              <a:t>.</a:t>
            </a:r>
          </a:p>
          <a:p>
            <a:pPr algn="just"/>
            <a:endParaRPr lang="es-ES" sz="1800" b="0" dirty="0">
              <a:solidFill>
                <a:schemeClr val="accent1">
                  <a:lumMod val="75000"/>
                </a:schemeClr>
              </a:solidFill>
            </a:endParaRPr>
          </a:p>
          <a:p>
            <a:pPr algn="just"/>
            <a:r>
              <a:rPr lang="es-ES" sz="1800" b="0" dirty="0">
                <a:solidFill>
                  <a:schemeClr val="accent1">
                    <a:lumMod val="75000"/>
                  </a:schemeClr>
                </a:solidFill>
              </a:rPr>
              <a:t>Los objetos en el modelo son </a:t>
            </a:r>
            <a:r>
              <a:rPr lang="es-ES" sz="1800" dirty="0">
                <a:solidFill>
                  <a:schemeClr val="accent1">
                    <a:lumMod val="75000"/>
                  </a:schemeClr>
                </a:solidFill>
              </a:rPr>
              <a:t>inmunes a los cambios </a:t>
            </a:r>
            <a:r>
              <a:rPr lang="es-ES" sz="1800" b="0" dirty="0">
                <a:solidFill>
                  <a:schemeClr val="accent1">
                    <a:lumMod val="75000"/>
                  </a:schemeClr>
                </a:solidFill>
              </a:rPr>
              <a:t>en </a:t>
            </a:r>
            <a:r>
              <a:rPr lang="es-ES" sz="1800" b="0" dirty="0" smtClean="0">
                <a:solidFill>
                  <a:schemeClr val="accent1">
                    <a:lumMod val="75000"/>
                  </a:schemeClr>
                </a:solidFill>
              </a:rPr>
              <a:t>los requerimientos</a:t>
            </a:r>
            <a:r>
              <a:rPr lang="es-ES" sz="1800" b="0" dirty="0">
                <a:solidFill>
                  <a:schemeClr val="accent1">
                    <a:lumMod val="75000"/>
                  </a:schemeClr>
                </a:solidFill>
              </a:rPr>
              <a:t>, un objeto alumnos será un objeto </a:t>
            </a:r>
            <a:r>
              <a:rPr lang="es-ES" sz="1800" b="0" dirty="0" smtClean="0">
                <a:solidFill>
                  <a:schemeClr val="accent1">
                    <a:lumMod val="75000"/>
                  </a:schemeClr>
                </a:solidFill>
              </a:rPr>
              <a:t>alumno independiente </a:t>
            </a:r>
            <a:r>
              <a:rPr lang="es-ES" sz="1800" b="0" dirty="0">
                <a:solidFill>
                  <a:schemeClr val="accent1">
                    <a:lumMod val="75000"/>
                  </a:schemeClr>
                </a:solidFill>
              </a:rPr>
              <a:t>de más o menos atributos o comportamientos que</a:t>
            </a:r>
            <a:r>
              <a:rPr lang="es-ES" sz="1800" b="0" dirty="0" smtClean="0">
                <a:solidFill>
                  <a:schemeClr val="accent1">
                    <a:lumMod val="75000"/>
                  </a:schemeClr>
                </a:solidFill>
              </a:rPr>
              <a:t> </a:t>
            </a:r>
            <a:r>
              <a:rPr lang="es-ES" sz="1800" b="0" dirty="0">
                <a:solidFill>
                  <a:schemeClr val="accent1">
                    <a:lumMod val="75000"/>
                  </a:schemeClr>
                </a:solidFill>
              </a:rPr>
              <a:t>se agreguen. Por lo tanto los cambios se pueden desarrollar </a:t>
            </a:r>
            <a:r>
              <a:rPr lang="es-ES" sz="1800" b="0" dirty="0" smtClean="0">
                <a:solidFill>
                  <a:schemeClr val="accent1">
                    <a:lumMod val="75000"/>
                  </a:schemeClr>
                </a:solidFill>
              </a:rPr>
              <a:t>de forma </a:t>
            </a:r>
            <a:r>
              <a:rPr lang="es-ES" sz="1800" b="0" dirty="0">
                <a:solidFill>
                  <a:schemeClr val="accent1">
                    <a:lumMod val="75000"/>
                  </a:schemeClr>
                </a:solidFill>
              </a:rPr>
              <a:t>más fácil</a:t>
            </a:r>
            <a:r>
              <a:rPr lang="es-ES" sz="1800" b="0" dirty="0" smtClean="0">
                <a:solidFill>
                  <a:schemeClr val="accent1">
                    <a:lumMod val="75000"/>
                  </a:schemeClr>
                </a:solidFill>
              </a:rPr>
              <a:t>.</a:t>
            </a:r>
          </a:p>
          <a:p>
            <a:pPr algn="just"/>
            <a:endParaRPr lang="es-ES" sz="1800" b="0" dirty="0">
              <a:solidFill>
                <a:schemeClr val="accent1">
                  <a:lumMod val="75000"/>
                </a:schemeClr>
              </a:solidFill>
            </a:endParaRPr>
          </a:p>
          <a:p>
            <a:pPr algn="just"/>
            <a:r>
              <a:rPr lang="es-ES" sz="1800" b="0" dirty="0">
                <a:solidFill>
                  <a:schemeClr val="accent1">
                    <a:lumMod val="75000"/>
                  </a:schemeClr>
                </a:solidFill>
              </a:rPr>
              <a:t>Los diseños realizados con esta metodología </a:t>
            </a:r>
            <a:r>
              <a:rPr lang="es-ES" sz="1800" dirty="0">
                <a:solidFill>
                  <a:schemeClr val="accent1">
                    <a:lumMod val="75000"/>
                  </a:schemeClr>
                </a:solidFill>
              </a:rPr>
              <a:t>enfatizan </a:t>
            </a:r>
            <a:r>
              <a:rPr lang="es-ES" sz="1800" dirty="0" smtClean="0">
                <a:solidFill>
                  <a:schemeClr val="accent1">
                    <a:lumMod val="75000"/>
                  </a:schemeClr>
                </a:solidFill>
              </a:rPr>
              <a:t>la reutilización</a:t>
            </a:r>
            <a:r>
              <a:rPr lang="es-ES" sz="1800" b="0" dirty="0">
                <a:solidFill>
                  <a:schemeClr val="accent1">
                    <a:lumMod val="75000"/>
                  </a:schemeClr>
                </a:solidFill>
              </a:rPr>
              <a:t>. Las nuevas aplicaciones pueden usar módulos </a:t>
            </a:r>
            <a:r>
              <a:rPr lang="es-ES" sz="1800" b="0" dirty="0" smtClean="0">
                <a:solidFill>
                  <a:schemeClr val="accent1">
                    <a:lumMod val="75000"/>
                  </a:schemeClr>
                </a:solidFill>
              </a:rPr>
              <a:t>ya existentes</a:t>
            </a:r>
            <a:r>
              <a:rPr lang="es-ES" sz="1800" b="0" dirty="0">
                <a:solidFill>
                  <a:schemeClr val="accent1">
                    <a:lumMod val="75000"/>
                  </a:schemeClr>
                </a:solidFill>
              </a:rPr>
              <a:t>, por lo tanto se reduce el tiempo de análisis </a:t>
            </a:r>
            <a:r>
              <a:rPr lang="es-ES" sz="1800" b="0" dirty="0" smtClean="0">
                <a:solidFill>
                  <a:schemeClr val="accent1">
                    <a:lumMod val="75000"/>
                  </a:schemeClr>
                </a:solidFill>
              </a:rPr>
              <a:t>y desarrollo</a:t>
            </a:r>
            <a:r>
              <a:rPr lang="es-ES" sz="1800" b="0" dirty="0">
                <a:solidFill>
                  <a:schemeClr val="accent1">
                    <a:lumMod val="75000"/>
                  </a:schemeClr>
                </a:solidFill>
              </a:rPr>
              <a:t>, redundando esto en un costo final menor al término </a:t>
            </a:r>
            <a:r>
              <a:rPr lang="es-ES" sz="1800" b="0" dirty="0" smtClean="0">
                <a:solidFill>
                  <a:schemeClr val="accent1">
                    <a:lumMod val="75000"/>
                  </a:schemeClr>
                </a:solidFill>
              </a:rPr>
              <a:t>del ciclo </a:t>
            </a:r>
            <a:r>
              <a:rPr lang="es-ES" sz="1800" b="0" dirty="0">
                <a:solidFill>
                  <a:schemeClr val="accent1">
                    <a:lumMod val="75000"/>
                  </a:schemeClr>
                </a:solidFill>
              </a:rPr>
              <a:t>de </a:t>
            </a:r>
            <a:r>
              <a:rPr lang="es-ES" sz="1800" b="0" dirty="0" smtClean="0">
                <a:solidFill>
                  <a:schemeClr val="accent1">
                    <a:lumMod val="75000"/>
                  </a:schemeClr>
                </a:solidFill>
              </a:rPr>
              <a:t>vida.</a:t>
            </a:r>
          </a:p>
          <a:p>
            <a:pPr algn="just"/>
            <a:endParaRPr lang="es-ES" sz="1800" b="0" dirty="0">
              <a:solidFill>
                <a:schemeClr val="accent1">
                  <a:lumMod val="75000"/>
                </a:schemeClr>
              </a:solidFill>
            </a:endParaRPr>
          </a:p>
          <a:p>
            <a:pPr algn="just"/>
            <a:r>
              <a:rPr lang="es-ES" sz="1800" b="0" dirty="0">
                <a:solidFill>
                  <a:schemeClr val="accent1">
                    <a:lumMod val="75000"/>
                  </a:schemeClr>
                </a:solidFill>
              </a:rPr>
              <a:t>Las metodologías orientadas a objetos, tienen una </a:t>
            </a:r>
            <a:r>
              <a:rPr lang="es-ES" sz="1800" b="0" dirty="0" smtClean="0">
                <a:solidFill>
                  <a:schemeClr val="accent1">
                    <a:lumMod val="75000"/>
                  </a:schemeClr>
                </a:solidFill>
              </a:rPr>
              <a:t>aproximación más </a:t>
            </a:r>
            <a:r>
              <a:rPr lang="es-ES" sz="1800" b="0" dirty="0">
                <a:solidFill>
                  <a:schemeClr val="accent1">
                    <a:lumMod val="75000"/>
                  </a:schemeClr>
                </a:solidFill>
              </a:rPr>
              <a:t>natural, esto entrega mejores estructuras para </a:t>
            </a:r>
            <a:r>
              <a:rPr lang="es-ES" sz="1800" b="0" dirty="0" smtClean="0">
                <a:solidFill>
                  <a:schemeClr val="accent1">
                    <a:lumMod val="75000"/>
                  </a:schemeClr>
                </a:solidFill>
              </a:rPr>
              <a:t>el pensamiento </a:t>
            </a:r>
            <a:r>
              <a:rPr lang="es-ES" sz="1800" b="0" dirty="0">
                <a:solidFill>
                  <a:schemeClr val="accent1">
                    <a:lumMod val="75000"/>
                  </a:schemeClr>
                </a:solidFill>
              </a:rPr>
              <a:t>y la abstracción y permite un diseño más modular.</a:t>
            </a:r>
          </a:p>
        </p:txBody>
      </p:sp>
    </p:spTree>
    <p:extLst>
      <p:ext uri="{BB962C8B-B14F-4D97-AF65-F5344CB8AC3E}">
        <p14:creationId xmlns:p14="http://schemas.microsoft.com/office/powerpoint/2010/main" val="17116163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a:xfrm>
            <a:off x="505223" y="2204864"/>
            <a:ext cx="8056984" cy="2664296"/>
          </a:xfrm>
        </p:spPr>
        <p:txBody>
          <a:bodyPr anchor="t"/>
          <a:lstStyle/>
          <a:p>
            <a:pPr algn="just"/>
            <a:r>
              <a:rPr lang="es-CL" sz="1800" b="0" dirty="0">
                <a:solidFill>
                  <a:schemeClr val="accent1">
                    <a:lumMod val="75000"/>
                  </a:schemeClr>
                </a:solidFill>
              </a:rPr>
              <a:t>Los sistemas de información que poseen las organizaciones y los que nosotros tengamos que </a:t>
            </a:r>
            <a:r>
              <a:rPr lang="es-CL" sz="1800" b="0" dirty="0" smtClean="0">
                <a:solidFill>
                  <a:schemeClr val="accent1">
                    <a:lumMod val="75000"/>
                  </a:schemeClr>
                </a:solidFill>
              </a:rPr>
              <a:t>construir, </a:t>
            </a:r>
            <a:r>
              <a:rPr lang="es-CL" sz="1800" b="0" dirty="0">
                <a:solidFill>
                  <a:schemeClr val="accent1">
                    <a:lumMod val="75000"/>
                  </a:schemeClr>
                </a:solidFill>
              </a:rPr>
              <a:t>se basan en </a:t>
            </a:r>
            <a:r>
              <a:rPr lang="es-CL" sz="1800" b="0" dirty="0" smtClean="0">
                <a:solidFill>
                  <a:schemeClr val="accent1">
                    <a:lumMod val="75000"/>
                  </a:schemeClr>
                </a:solidFill>
              </a:rPr>
              <a:t>los procesos de:</a:t>
            </a:r>
          </a:p>
          <a:p>
            <a:pPr algn="just"/>
            <a:endParaRPr lang="es-CL" sz="1800" b="0" dirty="0" smtClean="0">
              <a:solidFill>
                <a:schemeClr val="accent1">
                  <a:lumMod val="75000"/>
                </a:schemeClr>
              </a:solidFill>
            </a:endParaRPr>
          </a:p>
          <a:p>
            <a:pPr marL="285750" indent="-285750" algn="just">
              <a:buFont typeface="Arial" pitchFamily="34" charset="0"/>
              <a:buChar char="•"/>
            </a:pPr>
            <a:r>
              <a:rPr lang="es-CL" sz="1800" b="0" dirty="0" smtClean="0">
                <a:solidFill>
                  <a:schemeClr val="accent1">
                    <a:lumMod val="75000"/>
                  </a:schemeClr>
                </a:solidFill>
              </a:rPr>
              <a:t>Capturar datos</a:t>
            </a:r>
          </a:p>
          <a:p>
            <a:pPr marL="285750" indent="-285750" algn="just">
              <a:buFont typeface="Arial" pitchFamily="34" charset="0"/>
              <a:buChar char="•"/>
            </a:pPr>
            <a:r>
              <a:rPr lang="es-CL" sz="1800" b="0" dirty="0" smtClean="0">
                <a:solidFill>
                  <a:schemeClr val="accent1">
                    <a:lumMod val="75000"/>
                  </a:schemeClr>
                </a:solidFill>
              </a:rPr>
              <a:t>Almacenarlos</a:t>
            </a:r>
          </a:p>
          <a:p>
            <a:pPr marL="285750" indent="-285750" algn="just">
              <a:buFont typeface="Arial" pitchFamily="34" charset="0"/>
              <a:buChar char="•"/>
            </a:pPr>
            <a:r>
              <a:rPr lang="es-CL" sz="1800" b="0" dirty="0" smtClean="0">
                <a:solidFill>
                  <a:schemeClr val="accent1">
                    <a:lumMod val="75000"/>
                  </a:schemeClr>
                </a:solidFill>
              </a:rPr>
              <a:t>Procesarlos </a:t>
            </a:r>
            <a:r>
              <a:rPr lang="es-CL" sz="1800" b="0" dirty="0">
                <a:solidFill>
                  <a:schemeClr val="accent1">
                    <a:lumMod val="75000"/>
                  </a:schemeClr>
                </a:solidFill>
              </a:rPr>
              <a:t>y </a:t>
            </a:r>
            <a:endParaRPr lang="es-CL" sz="1800" b="0" dirty="0" smtClean="0">
              <a:solidFill>
                <a:schemeClr val="accent1">
                  <a:lumMod val="75000"/>
                </a:schemeClr>
              </a:solidFill>
            </a:endParaRPr>
          </a:p>
          <a:p>
            <a:pPr marL="285750" indent="-285750" algn="just">
              <a:buFont typeface="Arial" pitchFamily="34" charset="0"/>
              <a:buChar char="•"/>
            </a:pPr>
            <a:r>
              <a:rPr lang="es-CL" sz="1800" b="0" dirty="0" smtClean="0">
                <a:solidFill>
                  <a:schemeClr val="accent1">
                    <a:lumMod val="75000"/>
                  </a:schemeClr>
                </a:solidFill>
              </a:rPr>
              <a:t>Obtener </a:t>
            </a:r>
            <a:r>
              <a:rPr lang="es-CL" sz="1800" b="0" dirty="0">
                <a:solidFill>
                  <a:schemeClr val="accent1">
                    <a:lumMod val="75000"/>
                  </a:schemeClr>
                </a:solidFill>
              </a:rPr>
              <a:t>un resultado que es mostrado al usuario. </a:t>
            </a:r>
            <a:endParaRPr lang="es-ES" sz="1800" b="0" dirty="0">
              <a:solidFill>
                <a:schemeClr val="accent1">
                  <a:lumMod val="75000"/>
                </a:schemeClr>
              </a:solidFill>
            </a:endParaRPr>
          </a:p>
        </p:txBody>
      </p:sp>
      <p:sp>
        <p:nvSpPr>
          <p:cNvPr id="2" name="TextBox 1"/>
          <p:cNvSpPr txBox="1"/>
          <p:nvPr/>
        </p:nvSpPr>
        <p:spPr>
          <a:xfrm>
            <a:off x="107504" y="260648"/>
            <a:ext cx="8852423" cy="400110"/>
          </a:xfrm>
          <a:prstGeom prst="rect">
            <a:avLst/>
          </a:prstGeom>
          <a:noFill/>
        </p:spPr>
        <p:txBody>
          <a:bodyPr wrap="none" rtlCol="0">
            <a:spAutoFit/>
          </a:bodyPr>
          <a:lstStyle/>
          <a:p>
            <a:r>
              <a:rPr lang="es-CL" sz="2000" dirty="0">
                <a:solidFill>
                  <a:srgbClr val="C00000"/>
                </a:solidFill>
                <a:latin typeface="Verdana" pitchFamily="34" charset="0"/>
                <a:ea typeface="Verdana" pitchFamily="34" charset="0"/>
                <a:cs typeface="Verdana" pitchFamily="34" charset="0"/>
              </a:rPr>
              <a:t>Los datos, la información y su importancia para las organizaciones.</a:t>
            </a:r>
            <a:endParaRPr lang="es-CL" sz="2000" dirty="0">
              <a:solidFill>
                <a:srgbClr val="C00000"/>
              </a:solidFill>
            </a:endParaRPr>
          </a:p>
        </p:txBody>
      </p:sp>
      <p:sp>
        <p:nvSpPr>
          <p:cNvPr id="6" name="Rectángulo 5"/>
          <p:cNvSpPr/>
          <p:nvPr/>
        </p:nvSpPr>
        <p:spPr>
          <a:xfrm>
            <a:off x="505223" y="1052736"/>
            <a:ext cx="8056984" cy="923330"/>
          </a:xfrm>
          <a:prstGeom prst="rect">
            <a:avLst/>
          </a:prstGeom>
        </p:spPr>
        <p:txBody>
          <a:bodyPr wrap="square">
            <a:spAutoFit/>
          </a:bodyPr>
          <a:lstStyle/>
          <a:p>
            <a:pPr algn="just"/>
            <a:r>
              <a:rPr lang="es-ES" dirty="0">
                <a:solidFill>
                  <a:schemeClr val="accent1">
                    <a:lumMod val="75000"/>
                  </a:schemeClr>
                </a:solidFill>
                <a:latin typeface="Verdana" panose="020B0604030504040204" pitchFamily="34" charset="0"/>
              </a:rPr>
              <a:t>Todas las organizaciones basan su quehacer en la toma </a:t>
            </a:r>
            <a:r>
              <a:rPr lang="es-ES" dirty="0" smtClean="0">
                <a:solidFill>
                  <a:schemeClr val="accent1">
                    <a:lumMod val="75000"/>
                  </a:schemeClr>
                </a:solidFill>
                <a:latin typeface="Verdana" panose="020B0604030504040204" pitchFamily="34" charset="0"/>
              </a:rPr>
              <a:t>de decisiones</a:t>
            </a:r>
            <a:r>
              <a:rPr lang="es-ES" dirty="0">
                <a:solidFill>
                  <a:schemeClr val="accent1">
                    <a:lumMod val="75000"/>
                  </a:schemeClr>
                </a:solidFill>
                <a:latin typeface="Verdana" panose="020B0604030504040204" pitchFamily="34" charset="0"/>
              </a:rPr>
              <a:t>, estas decisiones se toman utilizando los datos que </a:t>
            </a:r>
            <a:r>
              <a:rPr lang="es-ES" dirty="0" smtClean="0">
                <a:solidFill>
                  <a:schemeClr val="accent1">
                    <a:lumMod val="75000"/>
                  </a:schemeClr>
                </a:solidFill>
                <a:latin typeface="Verdana" panose="020B0604030504040204" pitchFamily="34" charset="0"/>
              </a:rPr>
              <a:t>la organización </a:t>
            </a:r>
            <a:r>
              <a:rPr lang="es-ES" dirty="0">
                <a:solidFill>
                  <a:schemeClr val="accent1">
                    <a:lumMod val="75000"/>
                  </a:schemeClr>
                </a:solidFill>
                <a:latin typeface="Verdana" panose="020B0604030504040204" pitchFamily="34" charset="0"/>
              </a:rPr>
              <a:t>posee. </a:t>
            </a:r>
            <a:endParaRPr lang="es-ES" dirty="0">
              <a:solidFill>
                <a:schemeClr val="accent1">
                  <a:lumMod val="75000"/>
                </a:schemeClr>
              </a:solidFill>
            </a:endParaRPr>
          </a:p>
        </p:txBody>
      </p:sp>
    </p:spTree>
    <p:extLst>
      <p:ext uri="{BB962C8B-B14F-4D97-AF65-F5344CB8AC3E}">
        <p14:creationId xmlns:p14="http://schemas.microsoft.com/office/powerpoint/2010/main" val="1598296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a:xfrm>
            <a:off x="395536" y="1124744"/>
            <a:ext cx="8056984" cy="1440160"/>
          </a:xfrm>
        </p:spPr>
        <p:txBody>
          <a:bodyPr anchor="t"/>
          <a:lstStyle/>
          <a:p>
            <a:pPr algn="just"/>
            <a:r>
              <a:rPr lang="es-CL" sz="1800" dirty="0" smtClean="0">
                <a:solidFill>
                  <a:schemeClr val="accent1">
                    <a:lumMod val="75000"/>
                  </a:schemeClr>
                </a:solidFill>
              </a:rPr>
              <a:t>Los </a:t>
            </a:r>
            <a:r>
              <a:rPr lang="es-CL" sz="1800" dirty="0">
                <a:solidFill>
                  <a:schemeClr val="accent1">
                    <a:lumMod val="75000"/>
                  </a:schemeClr>
                </a:solidFill>
              </a:rPr>
              <a:t>datos que son capturados </a:t>
            </a:r>
            <a:r>
              <a:rPr lang="es-CL" sz="1800" b="0" dirty="0">
                <a:solidFill>
                  <a:schemeClr val="accent1">
                    <a:lumMod val="75000"/>
                  </a:schemeClr>
                </a:solidFill>
              </a:rPr>
              <a:t>corresponden a un par ordenado de atributo con valor (atributo, valor</a:t>
            </a:r>
            <a:r>
              <a:rPr lang="es-CL" sz="1800" b="0" dirty="0" smtClean="0">
                <a:solidFill>
                  <a:schemeClr val="accent1">
                    <a:lumMod val="75000"/>
                  </a:schemeClr>
                </a:solidFill>
              </a:rPr>
              <a:t>), ejemplo (Edad, 21) que </a:t>
            </a:r>
            <a:r>
              <a:rPr lang="es-CL" sz="1800" b="0" dirty="0">
                <a:solidFill>
                  <a:schemeClr val="accent1">
                    <a:lumMod val="75000"/>
                  </a:schemeClr>
                </a:solidFill>
              </a:rPr>
              <a:t>representa el registro de un hecho importante para la organización sucedido en algún momento específico. </a:t>
            </a:r>
            <a:endParaRPr lang="es-ES" sz="1800" b="0" dirty="0">
              <a:solidFill>
                <a:schemeClr val="accent1">
                  <a:lumMod val="75000"/>
                </a:schemeClr>
              </a:solidFill>
            </a:endParaRPr>
          </a:p>
        </p:txBody>
      </p:sp>
      <p:sp>
        <p:nvSpPr>
          <p:cNvPr id="2" name="TextBox 1"/>
          <p:cNvSpPr txBox="1"/>
          <p:nvPr/>
        </p:nvSpPr>
        <p:spPr>
          <a:xfrm>
            <a:off x="240727" y="404664"/>
            <a:ext cx="8852423" cy="400110"/>
          </a:xfrm>
          <a:prstGeom prst="rect">
            <a:avLst/>
          </a:prstGeom>
          <a:noFill/>
        </p:spPr>
        <p:txBody>
          <a:bodyPr wrap="none" rtlCol="0">
            <a:spAutoFit/>
          </a:bodyPr>
          <a:lstStyle/>
          <a:p>
            <a:r>
              <a:rPr lang="es-CL" sz="2000" dirty="0">
                <a:solidFill>
                  <a:srgbClr val="C00000"/>
                </a:solidFill>
                <a:latin typeface="Verdana" pitchFamily="34" charset="0"/>
                <a:ea typeface="Verdana" pitchFamily="34" charset="0"/>
                <a:cs typeface="Verdana" pitchFamily="34" charset="0"/>
              </a:rPr>
              <a:t>Los datos, la información y su importancia para las organizaciones.</a:t>
            </a:r>
            <a:endParaRPr lang="es-CL" sz="2000" dirty="0">
              <a:solidFill>
                <a:srgbClr val="C00000"/>
              </a:solidFill>
            </a:endParaRPr>
          </a:p>
        </p:txBody>
      </p:sp>
    </p:spTree>
    <p:extLst>
      <p:ext uri="{BB962C8B-B14F-4D97-AF65-F5344CB8AC3E}">
        <p14:creationId xmlns:p14="http://schemas.microsoft.com/office/powerpoint/2010/main" val="20567493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95536" y="404664"/>
            <a:ext cx="8424936" cy="4032448"/>
          </a:xfrm>
        </p:spPr>
        <p:txBody>
          <a:bodyPr/>
          <a:lstStyle/>
          <a:p>
            <a:pPr marL="285750" indent="-285750" algn="just">
              <a:buFont typeface="Arial" panose="020B0604020202020204" pitchFamily="34" charset="0"/>
              <a:buChar char="•"/>
            </a:pPr>
            <a:r>
              <a:rPr lang="es-ES" sz="2000" dirty="0" smtClean="0"/>
              <a:t>¿Que son los sistemas de información?</a:t>
            </a:r>
          </a:p>
          <a:p>
            <a:pPr marL="285750" indent="-285750" algn="just">
              <a:buFont typeface="Arial" panose="020B0604020202020204" pitchFamily="34" charset="0"/>
              <a:buChar char="•"/>
            </a:pPr>
            <a:endParaRPr lang="es-ES" sz="2000" dirty="0" smtClean="0"/>
          </a:p>
          <a:p>
            <a:pPr marL="285750" indent="-285750" algn="just">
              <a:buFont typeface="Arial" panose="020B0604020202020204" pitchFamily="34" charset="0"/>
              <a:buChar char="•"/>
            </a:pPr>
            <a:r>
              <a:rPr lang="es-ES" sz="2000" dirty="0" smtClean="0"/>
              <a:t>¿Cómo debemos establecer los requisitos empresariales de los nuevos sistemas?</a:t>
            </a:r>
          </a:p>
          <a:p>
            <a:pPr marL="285750" indent="-285750" algn="just">
              <a:buFont typeface="Arial" panose="020B0604020202020204" pitchFamily="34" charset="0"/>
              <a:buChar char="•"/>
            </a:pPr>
            <a:endParaRPr lang="es-ES" sz="2000" dirty="0" smtClean="0"/>
          </a:p>
          <a:p>
            <a:pPr marL="285750" indent="-285750" algn="just">
              <a:buFont typeface="Arial" panose="020B0604020202020204" pitchFamily="34" charset="0"/>
              <a:buChar char="•"/>
            </a:pPr>
            <a:r>
              <a:rPr lang="es-ES" sz="2000" dirty="0" smtClean="0"/>
              <a:t>¿Qué efectos tendrán los nuevos sistemas en la empresa?</a:t>
            </a:r>
          </a:p>
          <a:p>
            <a:pPr marL="285750" indent="-285750" algn="just">
              <a:buFont typeface="Arial" panose="020B0604020202020204" pitchFamily="34" charset="0"/>
              <a:buChar char="•"/>
            </a:pPr>
            <a:endParaRPr lang="es-ES" sz="2000" dirty="0" smtClean="0"/>
          </a:p>
          <a:p>
            <a:pPr marL="285750" indent="-285750" algn="just">
              <a:buFont typeface="Arial" panose="020B0604020202020204" pitchFamily="34" charset="0"/>
              <a:buChar char="•"/>
            </a:pPr>
            <a:r>
              <a:rPr lang="es-ES" sz="2000" dirty="0" smtClean="0"/>
              <a:t>¿Cómo podremos garantizar que los sistemas que construyamos van a cumplir con los requisitos impuestos? </a:t>
            </a:r>
            <a:endParaRPr lang="es-ES" sz="2000" dirty="0"/>
          </a:p>
          <a:p>
            <a:endParaRPr lang="es-ES" dirty="0"/>
          </a:p>
        </p:txBody>
      </p:sp>
    </p:spTree>
    <p:extLst>
      <p:ext uri="{BB962C8B-B14F-4D97-AF65-F5344CB8AC3E}">
        <p14:creationId xmlns:p14="http://schemas.microsoft.com/office/powerpoint/2010/main" val="1679876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Teoría general de sistemas</a:t>
            </a:r>
            <a:endParaRPr lang="es-ES" dirty="0"/>
          </a:p>
        </p:txBody>
      </p:sp>
      <p:sp>
        <p:nvSpPr>
          <p:cNvPr id="3" name="Subtítulo 2"/>
          <p:cNvSpPr>
            <a:spLocks noGrp="1"/>
          </p:cNvSpPr>
          <p:nvPr>
            <p:ph type="subTitle" idx="1"/>
          </p:nvPr>
        </p:nvSpPr>
        <p:spPr>
          <a:xfrm>
            <a:off x="146304" y="980728"/>
            <a:ext cx="8746176" cy="4176464"/>
          </a:xfrm>
        </p:spPr>
        <p:txBody>
          <a:bodyPr/>
          <a:lstStyle/>
          <a:p>
            <a:pPr algn="just"/>
            <a:r>
              <a:rPr lang="es-ES" b="0" dirty="0" smtClean="0">
                <a:solidFill>
                  <a:schemeClr val="tx1"/>
                </a:solidFill>
              </a:rPr>
              <a:t>Algunos conceptos básicos de la teoría general de sistemas. </a:t>
            </a:r>
          </a:p>
          <a:p>
            <a:pPr algn="just"/>
            <a:endParaRPr lang="es-ES" b="0" dirty="0">
              <a:solidFill>
                <a:schemeClr val="tx1"/>
              </a:solidFill>
            </a:endParaRPr>
          </a:p>
          <a:p>
            <a:pPr algn="just"/>
            <a:r>
              <a:rPr lang="es-ES" b="0" dirty="0" smtClean="0">
                <a:solidFill>
                  <a:schemeClr val="tx1"/>
                </a:solidFill>
              </a:rPr>
              <a:t>Se trata, en esencia, de </a:t>
            </a:r>
            <a:r>
              <a:rPr lang="es-ES" b="0" dirty="0" smtClean="0">
                <a:solidFill>
                  <a:srgbClr val="92D050"/>
                </a:solidFill>
              </a:rPr>
              <a:t>poder entender a los sistemas </a:t>
            </a:r>
            <a:r>
              <a:rPr lang="es-ES" b="0" dirty="0" smtClean="0">
                <a:solidFill>
                  <a:schemeClr val="tx1"/>
                </a:solidFill>
              </a:rPr>
              <a:t>en términos de los </a:t>
            </a:r>
            <a:r>
              <a:rPr lang="es-ES" b="0" dirty="0" smtClean="0">
                <a:solidFill>
                  <a:srgbClr val="92D050"/>
                </a:solidFill>
              </a:rPr>
              <a:t>componentes</a:t>
            </a:r>
            <a:r>
              <a:rPr lang="es-ES" b="0" dirty="0" smtClean="0">
                <a:solidFill>
                  <a:schemeClr val="tx1"/>
                </a:solidFill>
              </a:rPr>
              <a:t> y </a:t>
            </a:r>
            <a:r>
              <a:rPr lang="es-ES" b="0" dirty="0" smtClean="0">
                <a:solidFill>
                  <a:srgbClr val="92D050"/>
                </a:solidFill>
              </a:rPr>
              <a:t>características</a:t>
            </a:r>
            <a:r>
              <a:rPr lang="es-ES" b="0" dirty="0" smtClean="0">
                <a:solidFill>
                  <a:schemeClr val="tx1"/>
                </a:solidFill>
              </a:rPr>
              <a:t> que son comunes a todos ellos. El termino sistema en un sentido muy especifico, aunque tenga una aplicación más amplia que la que se circunscribe únicamente a los sistemas informáticos. </a:t>
            </a:r>
          </a:p>
          <a:p>
            <a:pPr algn="just"/>
            <a:endParaRPr lang="es-ES" b="0" dirty="0" smtClean="0">
              <a:solidFill>
                <a:schemeClr val="tx1"/>
              </a:solidFill>
            </a:endParaRPr>
          </a:p>
          <a:p>
            <a:pPr algn="just"/>
            <a:r>
              <a:rPr lang="es-ES" b="0" dirty="0" smtClean="0">
                <a:solidFill>
                  <a:schemeClr val="tx1"/>
                </a:solidFill>
              </a:rPr>
              <a:t>En un lenguaje diario, las personas hacen referencia a los sistemas legales, a un sistema de tormentas tropicales, al sistema de la democracia, aun ecosistema, aun sistema concebido para ganar a la ruleta, a los sistemas informáticos de las oficinas de cualquier empresa, a un sistema para ordenar los libros en los estantes de una librería.</a:t>
            </a:r>
          </a:p>
          <a:p>
            <a:pPr algn="just"/>
            <a:endParaRPr lang="es-ES" b="0" dirty="0" smtClean="0">
              <a:solidFill>
                <a:schemeClr val="tx1"/>
              </a:solidFill>
            </a:endParaRPr>
          </a:p>
          <a:p>
            <a:pPr algn="just"/>
            <a:r>
              <a:rPr lang="es-ES" b="0" dirty="0" smtClean="0">
                <a:solidFill>
                  <a:schemeClr val="tx1"/>
                </a:solidFill>
              </a:rPr>
              <a:t>Algunos de ellos cumplen, ciertamente, con nuestra definición de sistema, pero otros no. Probablemente, la única cosa que todos tienes en común es que cuentan con alguna tipo de organización, pero en la teoría general de sistemas, un sistema es poco más que algo que muestra un cierto grado de organización.</a:t>
            </a:r>
            <a:endParaRPr lang="es-ES" b="0" dirty="0">
              <a:solidFill>
                <a:schemeClr val="tx1"/>
              </a:solidFill>
            </a:endParaRPr>
          </a:p>
        </p:txBody>
      </p:sp>
    </p:spTree>
    <p:extLst>
      <p:ext uri="{BB962C8B-B14F-4D97-AF65-F5344CB8AC3E}">
        <p14:creationId xmlns:p14="http://schemas.microsoft.com/office/powerpoint/2010/main" val="1404714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Características de un sistema</a:t>
            </a:r>
            <a:endParaRPr lang="es-ES" dirty="0"/>
          </a:p>
        </p:txBody>
      </p:sp>
      <p:sp>
        <p:nvSpPr>
          <p:cNvPr id="3" name="Subtítulo 2"/>
          <p:cNvSpPr>
            <a:spLocks noGrp="1"/>
          </p:cNvSpPr>
          <p:nvPr>
            <p:ph type="subTitle" idx="1"/>
          </p:nvPr>
        </p:nvSpPr>
        <p:spPr>
          <a:xfrm>
            <a:off x="323528" y="980728"/>
            <a:ext cx="8640960" cy="4627191"/>
          </a:xfrm>
        </p:spPr>
        <p:txBody>
          <a:bodyPr/>
          <a:lstStyle/>
          <a:p>
            <a:pPr marL="285750" indent="-285750" algn="just">
              <a:buFont typeface="Arial" panose="020B0604020202020204" pitchFamily="34" charset="0"/>
              <a:buChar char="•"/>
            </a:pPr>
            <a:r>
              <a:rPr lang="es-ES" sz="1800" b="0" dirty="0" smtClean="0">
                <a:solidFill>
                  <a:schemeClr val="tx1"/>
                </a:solidFill>
              </a:rPr>
              <a:t>Existen dentro de un entorno.</a:t>
            </a:r>
          </a:p>
          <a:p>
            <a:pPr marL="285750" indent="-285750" algn="just">
              <a:buFont typeface="Arial" panose="020B0604020202020204" pitchFamily="34" charset="0"/>
              <a:buChar char="•"/>
            </a:pPr>
            <a:r>
              <a:rPr lang="es-ES" sz="1800" b="0" dirty="0" smtClean="0">
                <a:solidFill>
                  <a:schemeClr val="tx1"/>
                </a:solidFill>
              </a:rPr>
              <a:t>Se encuentran separados de su entorno por algún tipo de frontera.</a:t>
            </a:r>
          </a:p>
          <a:p>
            <a:pPr marL="285750" indent="-285750" algn="just">
              <a:buFont typeface="Arial" panose="020B0604020202020204" pitchFamily="34" charset="0"/>
              <a:buChar char="•"/>
            </a:pPr>
            <a:r>
              <a:rPr lang="es-ES" sz="1800" b="0" dirty="0" smtClean="0">
                <a:solidFill>
                  <a:schemeClr val="tx1"/>
                </a:solidFill>
              </a:rPr>
              <a:t>Tienen entradas y salidas. Reciben entradas desde su entorno y envía salidas a su entorno.</a:t>
            </a:r>
          </a:p>
          <a:p>
            <a:pPr marL="285750" indent="-285750" algn="just">
              <a:buFont typeface="Arial" panose="020B0604020202020204" pitchFamily="34" charset="0"/>
              <a:buChar char="•"/>
            </a:pPr>
            <a:r>
              <a:rPr lang="es-ES" sz="1800" b="0" dirty="0" smtClean="0">
                <a:solidFill>
                  <a:schemeClr val="tx1"/>
                </a:solidFill>
              </a:rPr>
              <a:t>Transforman sus entradas de alguna forma para producir sus salidas, por ejemplo, combinando ingredientes simples para crear un producto más complejo.</a:t>
            </a:r>
          </a:p>
          <a:p>
            <a:pPr marL="285750" indent="-285750" algn="just">
              <a:buFont typeface="Arial" panose="020B0604020202020204" pitchFamily="34" charset="0"/>
              <a:buChar char="•"/>
            </a:pPr>
            <a:r>
              <a:rPr lang="es-ES" sz="1800" b="0" dirty="0" smtClean="0">
                <a:solidFill>
                  <a:schemeClr val="tx1"/>
                </a:solidFill>
              </a:rPr>
              <a:t>Disponen de interfaces. Las interfaces permiten la comunicación entre los sistemas.</a:t>
            </a:r>
          </a:p>
          <a:p>
            <a:pPr marL="285750" indent="-285750" algn="just">
              <a:buFont typeface="Arial" panose="020B0604020202020204" pitchFamily="34" charset="0"/>
              <a:buChar char="•"/>
            </a:pPr>
            <a:r>
              <a:rPr lang="es-ES" sz="1800" b="0" dirty="0" smtClean="0">
                <a:solidFill>
                  <a:schemeClr val="tx1"/>
                </a:solidFill>
              </a:rPr>
              <a:t>Un sistema puede estar formado por subsistemas. Un subsistema es también un sistema y puede contar en su interior con otros subsistemas.</a:t>
            </a:r>
          </a:p>
          <a:p>
            <a:pPr marL="285750" indent="-285750" algn="just">
              <a:buFont typeface="Arial" panose="020B0604020202020204" pitchFamily="34" charset="0"/>
              <a:buChar char="•"/>
            </a:pPr>
            <a:r>
              <a:rPr lang="es-ES" sz="1800" b="0" dirty="0" smtClean="0">
                <a:solidFill>
                  <a:schemeClr val="tx1"/>
                </a:solidFill>
              </a:rPr>
              <a:t>Los sistemas que realizan funciones disponen de un mecanismo de control.</a:t>
            </a:r>
          </a:p>
          <a:p>
            <a:pPr marL="285750" indent="-285750" algn="just">
              <a:buFont typeface="Arial" panose="020B0604020202020204" pitchFamily="34" charset="0"/>
              <a:buChar char="•"/>
            </a:pPr>
            <a:r>
              <a:rPr lang="es-ES" sz="1800" b="0" dirty="0" smtClean="0">
                <a:solidFill>
                  <a:schemeClr val="tx1"/>
                </a:solidFill>
              </a:rPr>
              <a:t>El mecanismo de control esta basado en la retroalimentación. La retroalimentación maneja información sobe las operaciones del sistema o su entorno, que luego se pasara al mecanismo de control.</a:t>
            </a:r>
          </a:p>
          <a:p>
            <a:endParaRPr lang="es-ES" b="0" dirty="0">
              <a:solidFill>
                <a:srgbClr val="0070C0"/>
              </a:solidFill>
            </a:endParaRPr>
          </a:p>
        </p:txBody>
      </p:sp>
    </p:spTree>
    <p:extLst>
      <p:ext uri="{BB962C8B-B14F-4D97-AF65-F5344CB8AC3E}">
        <p14:creationId xmlns:p14="http://schemas.microsoft.com/office/powerpoint/2010/main" val="3404517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1968" y="158118"/>
            <a:ext cx="7772400" cy="578495"/>
          </a:xfrm>
        </p:spPr>
        <p:txBody>
          <a:bodyPr/>
          <a:lstStyle/>
          <a:p>
            <a:r>
              <a:rPr lang="es-ES" dirty="0" smtClean="0"/>
              <a:t>Frontera y entorno</a:t>
            </a:r>
            <a:endParaRPr lang="es-ES" dirty="0"/>
          </a:p>
        </p:txBody>
      </p:sp>
      <p:sp>
        <p:nvSpPr>
          <p:cNvPr id="3" name="Subtítulo 2"/>
          <p:cNvSpPr>
            <a:spLocks noGrp="1"/>
          </p:cNvSpPr>
          <p:nvPr>
            <p:ph type="subTitle" idx="1"/>
          </p:nvPr>
        </p:nvSpPr>
        <p:spPr>
          <a:xfrm>
            <a:off x="145967" y="725081"/>
            <a:ext cx="8892480" cy="759703"/>
          </a:xfrm>
        </p:spPr>
        <p:txBody>
          <a:bodyPr/>
          <a:lstStyle/>
          <a:p>
            <a:pPr algn="just"/>
            <a:r>
              <a:rPr lang="es-ES" b="0" dirty="0" smtClean="0">
                <a:solidFill>
                  <a:schemeClr val="tx1"/>
                </a:solidFill>
              </a:rPr>
              <a:t>Frontera y entorno son conceptos estrechamente relacionados y entenderlos resulta esencial por poder </a:t>
            </a:r>
            <a:r>
              <a:rPr lang="es-ES" b="0" dirty="0" err="1" smtClean="0">
                <a:solidFill>
                  <a:schemeClr val="tx1"/>
                </a:solidFill>
              </a:rPr>
              <a:t>modelizar</a:t>
            </a:r>
            <a:r>
              <a:rPr lang="es-ES" b="0" dirty="0" smtClean="0">
                <a:solidFill>
                  <a:schemeClr val="tx1"/>
                </a:solidFill>
              </a:rPr>
              <a:t> cualquier sistema. De hecho, el primer paso para comprender un sistema es elegirlo, y esa tarea fuertemente relacionada con la elección de su frontera.</a:t>
            </a:r>
            <a:endParaRPr lang="es-ES" b="0" dirty="0">
              <a:solidFill>
                <a:schemeClr val="tx1"/>
              </a:solidFill>
            </a:endParaRPr>
          </a:p>
        </p:txBody>
      </p:sp>
    </p:spTree>
    <p:extLst>
      <p:ext uri="{BB962C8B-B14F-4D97-AF65-F5344CB8AC3E}">
        <p14:creationId xmlns:p14="http://schemas.microsoft.com/office/powerpoint/2010/main" val="1894718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ipse 5"/>
          <p:cNvSpPr/>
          <p:nvPr/>
        </p:nvSpPr>
        <p:spPr>
          <a:xfrm>
            <a:off x="689316" y="800708"/>
            <a:ext cx="7272808" cy="529258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 name="Título 1"/>
          <p:cNvSpPr>
            <a:spLocks noGrp="1"/>
          </p:cNvSpPr>
          <p:nvPr>
            <p:ph type="ctrTitle"/>
          </p:nvPr>
        </p:nvSpPr>
        <p:spPr/>
        <p:txBody>
          <a:bodyPr/>
          <a:lstStyle/>
          <a:p>
            <a:r>
              <a:rPr lang="es-ES" dirty="0" smtClean="0"/>
              <a:t>Entorno del sistema</a:t>
            </a:r>
            <a:endParaRPr lang="es-ES" dirty="0"/>
          </a:p>
        </p:txBody>
      </p:sp>
      <p:sp>
        <p:nvSpPr>
          <p:cNvPr id="4" name="Flecha a la derecha con bandas 3"/>
          <p:cNvSpPr/>
          <p:nvPr/>
        </p:nvSpPr>
        <p:spPr>
          <a:xfrm>
            <a:off x="355780" y="2060848"/>
            <a:ext cx="2152836" cy="1008112"/>
          </a:xfrm>
          <a:prstGeom prst="strip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smtClean="0">
                <a:solidFill>
                  <a:srgbClr val="FF0000"/>
                </a:solidFill>
              </a:rPr>
              <a:t>ENTRADA</a:t>
            </a:r>
            <a:endParaRPr lang="es-ES" sz="2400" b="1" dirty="0">
              <a:solidFill>
                <a:srgbClr val="FF0000"/>
              </a:solidFill>
            </a:endParaRPr>
          </a:p>
        </p:txBody>
      </p:sp>
      <p:sp>
        <p:nvSpPr>
          <p:cNvPr id="5" name="Flecha a la derecha con bandas 4"/>
          <p:cNvSpPr/>
          <p:nvPr/>
        </p:nvSpPr>
        <p:spPr>
          <a:xfrm>
            <a:off x="6293686" y="2076752"/>
            <a:ext cx="2236888" cy="992207"/>
          </a:xfrm>
          <a:prstGeom prst="strip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smtClean="0">
                <a:solidFill>
                  <a:srgbClr val="FF0000"/>
                </a:solidFill>
              </a:rPr>
              <a:t>SALIDA</a:t>
            </a:r>
            <a:endParaRPr lang="es-ES" sz="2400" b="1" dirty="0">
              <a:solidFill>
                <a:srgbClr val="FF0000"/>
              </a:solidFill>
            </a:endParaRPr>
          </a:p>
        </p:txBody>
      </p:sp>
      <p:sp>
        <p:nvSpPr>
          <p:cNvPr id="7" name="Rectángulo 6"/>
          <p:cNvSpPr/>
          <p:nvPr/>
        </p:nvSpPr>
        <p:spPr>
          <a:xfrm>
            <a:off x="2559764" y="1628800"/>
            <a:ext cx="3672408" cy="201622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smtClean="0">
                <a:solidFill>
                  <a:srgbClr val="00B0F0"/>
                </a:solidFill>
              </a:rPr>
              <a:t>FUNCIÓN DEL SISTEMA</a:t>
            </a:r>
          </a:p>
          <a:p>
            <a:pPr algn="ctr"/>
            <a:endParaRPr lang="es-ES" dirty="0"/>
          </a:p>
          <a:p>
            <a:pPr algn="ctr"/>
            <a:endParaRPr lang="es-ES" dirty="0"/>
          </a:p>
        </p:txBody>
      </p:sp>
      <p:sp>
        <p:nvSpPr>
          <p:cNvPr id="8" name="Flecha arriba 7"/>
          <p:cNvSpPr/>
          <p:nvPr/>
        </p:nvSpPr>
        <p:spPr>
          <a:xfrm>
            <a:off x="3677069" y="2870938"/>
            <a:ext cx="1242376" cy="1381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p:cNvSpPr/>
          <p:nvPr/>
        </p:nvSpPr>
        <p:spPr>
          <a:xfrm>
            <a:off x="3208399" y="4311283"/>
            <a:ext cx="2226062" cy="12685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2000" b="1" dirty="0" smtClean="0">
                <a:solidFill>
                  <a:schemeClr val="accent5">
                    <a:lumMod val="75000"/>
                  </a:schemeClr>
                </a:solidFill>
              </a:rPr>
              <a:t>Forma en que se controla el sistema</a:t>
            </a:r>
            <a:endParaRPr lang="es-ES" sz="2000" b="1" dirty="0">
              <a:solidFill>
                <a:schemeClr val="accent5">
                  <a:lumMod val="75000"/>
                </a:schemeClr>
              </a:solidFill>
            </a:endParaRPr>
          </a:p>
        </p:txBody>
      </p:sp>
      <p:sp>
        <p:nvSpPr>
          <p:cNvPr id="10" name="Flecha doblada 9"/>
          <p:cNvSpPr/>
          <p:nvPr/>
        </p:nvSpPr>
        <p:spPr>
          <a:xfrm rot="10800000">
            <a:off x="5467609" y="2940848"/>
            <a:ext cx="1981618" cy="24323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1" name="Flecha doblada 10"/>
          <p:cNvSpPr/>
          <p:nvPr/>
        </p:nvSpPr>
        <p:spPr>
          <a:xfrm rot="10800000" flipH="1">
            <a:off x="1244515" y="2940848"/>
            <a:ext cx="1904232" cy="243236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 name="CuadroTexto 2"/>
          <p:cNvSpPr txBox="1"/>
          <p:nvPr/>
        </p:nvSpPr>
        <p:spPr>
          <a:xfrm>
            <a:off x="5505864" y="4684320"/>
            <a:ext cx="1717521" cy="338554"/>
          </a:xfrm>
          <a:prstGeom prst="rect">
            <a:avLst/>
          </a:prstGeom>
          <a:noFill/>
        </p:spPr>
        <p:txBody>
          <a:bodyPr wrap="none" rtlCol="0">
            <a:spAutoFit/>
          </a:bodyPr>
          <a:lstStyle/>
          <a:p>
            <a:r>
              <a:rPr lang="es-ES" sz="1600" dirty="0" smtClean="0">
                <a:solidFill>
                  <a:schemeClr val="bg1"/>
                </a:solidFill>
              </a:rPr>
              <a:t>Retroalimentación</a:t>
            </a:r>
            <a:endParaRPr lang="es-ES" sz="1600" dirty="0">
              <a:solidFill>
                <a:schemeClr val="bg1"/>
              </a:solidFill>
            </a:endParaRPr>
          </a:p>
        </p:txBody>
      </p:sp>
      <p:sp>
        <p:nvSpPr>
          <p:cNvPr id="12" name="CuadroTexto 11"/>
          <p:cNvSpPr txBox="1"/>
          <p:nvPr/>
        </p:nvSpPr>
        <p:spPr>
          <a:xfrm>
            <a:off x="1729159" y="4591183"/>
            <a:ext cx="1317092" cy="584775"/>
          </a:xfrm>
          <a:prstGeom prst="rect">
            <a:avLst/>
          </a:prstGeom>
          <a:noFill/>
        </p:spPr>
        <p:txBody>
          <a:bodyPr wrap="none" rtlCol="0">
            <a:spAutoFit/>
          </a:bodyPr>
          <a:lstStyle/>
          <a:p>
            <a:r>
              <a:rPr lang="es-ES" sz="1600" dirty="0" smtClean="0">
                <a:solidFill>
                  <a:schemeClr val="bg1"/>
                </a:solidFill>
              </a:rPr>
              <a:t>Alimentación</a:t>
            </a:r>
          </a:p>
          <a:p>
            <a:r>
              <a:rPr lang="es-ES" sz="1600" dirty="0" smtClean="0">
                <a:solidFill>
                  <a:schemeClr val="bg1"/>
                </a:solidFill>
              </a:rPr>
              <a:t>Hacia delante</a:t>
            </a:r>
            <a:endParaRPr lang="es-ES" sz="1600" dirty="0">
              <a:solidFill>
                <a:schemeClr val="bg1"/>
              </a:solidFill>
            </a:endParaRPr>
          </a:p>
        </p:txBody>
      </p:sp>
      <p:sp>
        <p:nvSpPr>
          <p:cNvPr id="13" name="CuadroTexto 12"/>
          <p:cNvSpPr txBox="1"/>
          <p:nvPr/>
        </p:nvSpPr>
        <p:spPr>
          <a:xfrm>
            <a:off x="3897813" y="3809493"/>
            <a:ext cx="801373" cy="338554"/>
          </a:xfrm>
          <a:prstGeom prst="rect">
            <a:avLst/>
          </a:prstGeom>
          <a:noFill/>
        </p:spPr>
        <p:txBody>
          <a:bodyPr wrap="none" rtlCol="0">
            <a:spAutoFit/>
          </a:bodyPr>
          <a:lstStyle/>
          <a:p>
            <a:r>
              <a:rPr lang="es-ES" sz="1600" dirty="0" smtClean="0">
                <a:solidFill>
                  <a:schemeClr val="bg1"/>
                </a:solidFill>
              </a:rPr>
              <a:t>Control</a:t>
            </a:r>
            <a:endParaRPr lang="es-ES" sz="1600" dirty="0">
              <a:solidFill>
                <a:schemeClr val="bg1"/>
              </a:solidFill>
            </a:endParaRPr>
          </a:p>
        </p:txBody>
      </p:sp>
    </p:spTree>
    <p:extLst>
      <p:ext uri="{BB962C8B-B14F-4D97-AF65-F5344CB8AC3E}">
        <p14:creationId xmlns:p14="http://schemas.microsoft.com/office/powerpoint/2010/main" val="3191042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Entrada, Salida, interfaz y transformac</a:t>
            </a:r>
            <a:r>
              <a:rPr lang="es-ES" dirty="0" smtClean="0">
                <a:solidFill>
                  <a:srgbClr val="C00000"/>
                </a:solidFill>
              </a:rPr>
              <a:t>ión</a:t>
            </a:r>
            <a:endParaRPr lang="es-ES" dirty="0">
              <a:solidFill>
                <a:srgbClr val="C00000"/>
              </a:solidFill>
            </a:endParaRPr>
          </a:p>
        </p:txBody>
      </p:sp>
      <p:sp>
        <p:nvSpPr>
          <p:cNvPr id="3" name="Subtítulo 2"/>
          <p:cNvSpPr>
            <a:spLocks noGrp="1"/>
          </p:cNvSpPr>
          <p:nvPr>
            <p:ph type="subTitle" idx="1"/>
          </p:nvPr>
        </p:nvSpPr>
        <p:spPr>
          <a:xfrm>
            <a:off x="112396" y="780408"/>
            <a:ext cx="8780084" cy="4952848"/>
          </a:xfrm>
        </p:spPr>
        <p:txBody>
          <a:bodyPr/>
          <a:lstStyle/>
          <a:p>
            <a:pPr algn="just"/>
            <a:r>
              <a:rPr lang="es-ES" b="0" dirty="0" smtClean="0">
                <a:solidFill>
                  <a:schemeClr val="tx1"/>
                </a:solidFill>
              </a:rPr>
              <a:t>Los sistemas tiene interacciones con su entorno, por ejemplo, las células humanas toman alimento y oxigeno y lo transforman en proteínas, energía y otros productos; Otro ejemplo, algunas células sanguíneas blancas producen anticuerpos que combaten las infecciones. El sistema nervioso recibe información sensitiva en forma de luz, sonido, tacto, etc.</a:t>
            </a:r>
          </a:p>
          <a:p>
            <a:pPr algn="just"/>
            <a:endParaRPr lang="es-ES" b="0" dirty="0" smtClean="0">
              <a:solidFill>
                <a:schemeClr val="tx1"/>
              </a:solidFill>
            </a:endParaRPr>
          </a:p>
          <a:p>
            <a:pPr algn="just"/>
            <a:r>
              <a:rPr lang="es-ES" b="0" dirty="0" smtClean="0">
                <a:solidFill>
                  <a:schemeClr val="tx1"/>
                </a:solidFill>
              </a:rPr>
              <a:t>Algunas de estas señales actúan como entradas a los músculos del cuerpo, generando movimiento o el habla. Cada interacción esta basada en un conjunto de entradas y produce algunas salidas. Las entradas se originan fuera del sistema y se introducen en el de alguna forma. Las salidas son creadas por el sistema actúan para alcanzar algún propósito en el sistema.</a:t>
            </a:r>
          </a:p>
          <a:p>
            <a:pPr algn="just"/>
            <a:endParaRPr lang="es-ES" b="0" dirty="0">
              <a:solidFill>
                <a:schemeClr val="tx1"/>
              </a:solidFill>
            </a:endParaRPr>
          </a:p>
          <a:p>
            <a:pPr algn="just"/>
            <a:r>
              <a:rPr lang="es-ES" b="0" dirty="0" smtClean="0">
                <a:solidFill>
                  <a:schemeClr val="tx1"/>
                </a:solidFill>
              </a:rPr>
              <a:t>Las transformación de entradas en salidas es una característica importante de los sistemas que tiene algún propósito, tales como las empresas; es la forma en que cumplen sus objetivos. Dependiendo del interés que tenga en el sistema, puede que sea suficiente con conocer la relación que existe entre entradas y salidas.</a:t>
            </a:r>
            <a:endParaRPr lang="es-ES" b="0" dirty="0">
              <a:solidFill>
                <a:schemeClr val="tx1"/>
              </a:solidFill>
            </a:endParaRPr>
          </a:p>
        </p:txBody>
      </p:sp>
    </p:spTree>
    <p:extLst>
      <p:ext uri="{BB962C8B-B14F-4D97-AF65-F5344CB8AC3E}">
        <p14:creationId xmlns:p14="http://schemas.microsoft.com/office/powerpoint/2010/main" val="44691392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2175</TotalTime>
  <Words>2937</Words>
  <Application>Microsoft Office PowerPoint</Application>
  <PresentationFormat>Presentación en pantalla (4:3)</PresentationFormat>
  <Paragraphs>159</Paragraphs>
  <Slides>33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33</vt:i4>
      </vt:variant>
    </vt:vector>
  </HeadingPairs>
  <TitlesOfParts>
    <vt:vector size="39" baseType="lpstr">
      <vt:lpstr>Arial</vt:lpstr>
      <vt:lpstr>Calibri</vt:lpstr>
      <vt:lpstr>Gill Sans MT Condensed</vt:lpstr>
      <vt:lpstr>ITC Avant Garde Std Md</vt:lpstr>
      <vt:lpstr>Verdana</vt:lpstr>
      <vt:lpstr>Tema de Office</vt:lpstr>
      <vt:lpstr>Presentación de PowerPoint</vt:lpstr>
      <vt:lpstr>CLASE 1  Unidad 1 – Considera aspectos de la teoría general de sistema.</vt:lpstr>
      <vt:lpstr>Introducción</vt:lpstr>
      <vt:lpstr>Presentación de PowerPoint</vt:lpstr>
      <vt:lpstr>Teoría general de sistemas</vt:lpstr>
      <vt:lpstr>Características de un sistema</vt:lpstr>
      <vt:lpstr>Frontera y entorno</vt:lpstr>
      <vt:lpstr>Entorno del sistema</vt:lpstr>
      <vt:lpstr>Entrada, Salida, interfaz y transformación</vt:lpstr>
      <vt:lpstr>Ejemplo E/S</vt:lpstr>
      <vt:lpstr>Control de sistemas</vt:lpstr>
      <vt:lpstr>Información y sistema de información</vt:lpstr>
      <vt:lpstr>Información</vt:lpstr>
      <vt:lpstr>El Análisis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caedoc</dc:creator>
  <cp:lastModifiedBy>Orion</cp:lastModifiedBy>
  <cp:revision>82</cp:revision>
  <dcterms:created xsi:type="dcterms:W3CDTF">2011-07-08T15:37:00Z</dcterms:created>
  <dcterms:modified xsi:type="dcterms:W3CDTF">2022-03-28T19:54:30Z</dcterms:modified>
</cp:coreProperties>
</file>