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58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WLAN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D68FA-CEDF-435F-9009-8C88FDC33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Spettro elettromagnetico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BFE019-A173-4EC8-B094-9985401A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94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5B89B-587E-4CB6-A8A0-6364DE93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Onde radio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06F492-EEA1-4FEF-9E02-1CC555CE0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BDDF8E-F6A4-4241-8B85-0A324527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Frequenza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82F16-CFF3-4A13-8B06-73459021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510924" cy="3633047"/>
          </a:xfrm>
        </p:spPr>
        <p:txBody>
          <a:bodyPr/>
          <a:lstStyle/>
          <a:p>
            <a:r>
              <a:rPr lang="it-IT" dirty="0"/>
              <a:t>Le principali frequenze delle onde radio vanno da 0 a 300 GHz.</a:t>
            </a:r>
          </a:p>
        </p:txBody>
      </p:sp>
      <p:graphicFrame>
        <p:nvGraphicFramePr>
          <p:cNvPr id="8" name="Segnaposto contenuto 4">
            <a:extLst>
              <a:ext uri="{FF2B5EF4-FFF2-40B4-BE49-F238E27FC236}">
                <a16:creationId xmlns:a16="http://schemas.microsoft.com/office/drawing/2014/main" id="{BE1EC8A4-D401-4657-8F14-547C86C33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690411"/>
              </p:ext>
            </p:extLst>
          </p:nvPr>
        </p:nvGraphicFramePr>
        <p:xfrm>
          <a:off x="5603846" y="1994104"/>
          <a:ext cx="6006961" cy="469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Frequenza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Lunghezza d'onda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ELF (</a:t>
                      </a:r>
                      <a:r>
                        <a:rPr lang="it-IT" sz="1000" dirty="0" err="1"/>
                        <a:t>Extremely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 km – 10.000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SLF (Super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10.000 km – 1.000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ULF (Ultra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 km – 100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VLF (</a:t>
                      </a:r>
                      <a:r>
                        <a:rPr lang="it-IT" sz="1000" dirty="0" err="1"/>
                        <a:t>Very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3–30 kHz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100 km – 10 km</a:t>
                      </a:r>
                    </a:p>
                  </a:txBody>
                  <a:tcPr marL="27810" marR="27810" marT="27810" marB="278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LF (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kHz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 km – 1 km</a:t>
                      </a:r>
                    </a:p>
                  </a:txBody>
                  <a:tcPr marL="27810" marR="27810" marT="27810" marB="278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MF (Medium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kHz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km – 100 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HF (High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3–30 MHz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 m – 10 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VHF (</a:t>
                      </a:r>
                      <a:r>
                        <a:rPr lang="it-IT" sz="1000" dirty="0" err="1"/>
                        <a:t>Very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MHz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m – 1 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UHF (Ultra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MHz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m – 100 mm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SHF (Super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100 mm – 10 mm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EHF (</a:t>
                      </a:r>
                      <a:r>
                        <a:rPr lang="it-IT" sz="1000" dirty="0" err="1"/>
                        <a:t>Extremely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 mm – 1 mm	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THF (</a:t>
                      </a:r>
                      <a:r>
                        <a:rPr lang="it-IT" sz="1000" dirty="0" err="1"/>
                        <a:t>Tremendously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300-3000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mm - 100 micrometro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59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ELF - </a:t>
            </a:r>
            <a:r>
              <a:rPr lang="it-IT" b="0" dirty="0" err="1"/>
              <a:t>Extremely</a:t>
            </a:r>
            <a:r>
              <a:rPr lang="it-IT" b="0" dirty="0"/>
              <a:t>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onde ELF trovavano le principali applicazioni nella marina militare e in usi non civili.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La difficoltà di gestione di questo tipo di trasmissioni e il probabile impatto ambientale, portarono queste trasmissioni al disuso.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SLF - </a:t>
            </a:r>
            <a:r>
              <a:rPr lang="it-IT" b="0" dirty="0"/>
              <a:t>Super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onde SLF hanno usi molto simili alle onde ELF.</a:t>
            </a:r>
          </a:p>
          <a:p>
            <a:pPr marL="0" indent="0">
              <a:buNone/>
            </a:pPr>
            <a:r>
              <a:rPr lang="it-IT" dirty="0"/>
              <a:t>Le onde SLF trovavano le principali applicazioni nella marina militare e in usi non civili.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La difficoltà di gestione di questo tipo di trasmissioni e il probabile impatto ambientale, portarono queste trasmissioni al disuso.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ULF - </a:t>
            </a:r>
            <a:r>
              <a:rPr lang="it-IT" b="0" dirty="0"/>
              <a:t>Ultra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Comunicazioni ULF sono state utilizzate per trasmissioni militari segrete.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*All’ interno di questo tipo di trasmissioni si basano le </a:t>
            </a:r>
            <a:r>
              <a:rPr lang="it-IT" dirty="0" err="1"/>
              <a:t>Numbers</a:t>
            </a:r>
            <a:r>
              <a:rPr lang="it-IT" dirty="0"/>
              <a:t> station.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VLF - </a:t>
            </a:r>
            <a:r>
              <a:rPr lang="it-IT" b="0" dirty="0" err="1"/>
              <a:t>Very</a:t>
            </a:r>
            <a:r>
              <a:rPr lang="it-IT" b="0" dirty="0"/>
              <a:t>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onde VLF sono utilizzate per analisi elettromagnetiche e geofisiche. Sono anche utilizzate per comunicare con dei sottomarini vicini alla superfice, grazie alla loro buona penetrazione dell’ acqua</a:t>
            </a:r>
          </a:p>
        </p:txBody>
      </p:sp>
    </p:spTree>
    <p:extLst>
      <p:ext uri="{BB962C8B-B14F-4D97-AF65-F5344CB8AC3E}">
        <p14:creationId xmlns:p14="http://schemas.microsoft.com/office/powerpoint/2010/main" val="63335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LF -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loro utilizzo principale è per radiofari aeronautici, navigazione marittima, informazioni e sistemi meteorologici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MF – </a:t>
            </a:r>
            <a:r>
              <a:rPr lang="it-IT" b="0" dirty="0"/>
              <a:t>Medium</a:t>
            </a:r>
            <a:r>
              <a:rPr lang="it-IT" b="0" i="1" dirty="0"/>
              <a:t> 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Queste onde trovano la loro principale applicazione nella trasmissione di radiocomunicazioni. In questo spettro di frequenze si trova anche la radio AM.</a:t>
            </a:r>
          </a:p>
        </p:txBody>
      </p:sp>
    </p:spTree>
    <p:extLst>
      <p:ext uri="{BB962C8B-B14F-4D97-AF65-F5344CB8AC3E}">
        <p14:creationId xmlns:p14="http://schemas.microsoft.com/office/powerpoint/2010/main" val="88126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HF – </a:t>
            </a:r>
            <a:r>
              <a:rPr lang="it-IT" b="0" dirty="0"/>
              <a:t>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Vengono particolarmente usate in campo radioamatoriale. Le onde corte sono utilizzate per esempio nelle comunicazioni aeronautiche a lunga distanza, o oceaniche grazie alla lunga portata consentita dalla riflessione del segnale negli strati alti dell'atmosfera.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VHF – </a:t>
            </a:r>
            <a:r>
              <a:rPr lang="it-IT" b="0" dirty="0" err="1"/>
              <a:t>Very</a:t>
            </a:r>
            <a:r>
              <a:rPr lang="it-IT" b="0" dirty="0"/>
              <a:t> 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Questa banda è utilizzata per la maggior parte dai navigatori aeronautici VOR e delle comunicazioni aeronautiche civili, navali, delle forze di polizia e per la trasmissione di alcuni canali televisivi.</a:t>
            </a:r>
          </a:p>
        </p:txBody>
      </p:sp>
    </p:spTree>
    <p:extLst>
      <p:ext uri="{BB962C8B-B14F-4D97-AF65-F5344CB8AC3E}">
        <p14:creationId xmlns:p14="http://schemas.microsoft.com/office/powerpoint/2010/main" val="188755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UHF – </a:t>
            </a:r>
            <a:r>
              <a:rPr lang="it-IT" b="0" dirty="0"/>
              <a:t>Ultra 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Vengono particolarmente usate in campo radioamatoriale. Le onde corte sono utilizzate per esempio nelle comunicazioni aeronautiche a lunga distanza, o oceaniche grazie alla lunga portata consentita dalla riflessione del segnale negli strati alti dell'atmosfera.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/>
              <a:t>2,5GHz:</a:t>
            </a:r>
          </a:p>
          <a:p>
            <a:pPr marL="0" indent="0">
              <a:buNone/>
            </a:pPr>
            <a:r>
              <a:rPr lang="it-IT" dirty="0"/>
              <a:t>il protocollo Bluetooth lavora nelle frequenze libere in questa banda, suddividendola in 79 canali. Anche le reti </a:t>
            </a:r>
            <a:r>
              <a:rPr lang="it-IT" dirty="0">
                <a:hlinkClick r:id="rId2" tooltip="WLAN"/>
              </a:rPr>
              <a:t>W</a:t>
            </a:r>
            <a:r>
              <a:rPr lang="it-IT" dirty="0"/>
              <a:t>L</a:t>
            </a:r>
            <a:r>
              <a:rPr lang="it-IT" dirty="0">
                <a:hlinkClick r:id="rId2" tooltip="WLAN"/>
              </a:rPr>
              <a:t>AN</a:t>
            </a:r>
            <a:r>
              <a:rPr lang="it-IT" dirty="0"/>
              <a:t>, protocollo IEEE 802.11("Wi-Fi"), operano in questa frequenza su 13 canali</a:t>
            </a:r>
          </a:p>
        </p:txBody>
      </p:sp>
      <p:graphicFrame>
        <p:nvGraphicFramePr>
          <p:cNvPr id="11" name="Segnaposto contenuto 4">
            <a:extLst>
              <a:ext uri="{FF2B5EF4-FFF2-40B4-BE49-F238E27FC236}">
                <a16:creationId xmlns:a16="http://schemas.microsoft.com/office/drawing/2014/main" id="{E9428FD0-F2B6-45AA-8C3D-160121AC6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521650"/>
              </p:ext>
            </p:extLst>
          </p:nvPr>
        </p:nvGraphicFramePr>
        <p:xfrm>
          <a:off x="6381751" y="1982601"/>
          <a:ext cx="5229055" cy="471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74">
                <a:tc>
                  <a:txBody>
                    <a:bodyPr/>
                    <a:lstStyle/>
                    <a:p>
                      <a:r>
                        <a:rPr lang="it-IT" sz="1500" dirty="0"/>
                        <a:t>Frequenza</a:t>
                      </a:r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Utilizzi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380 - 430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433 - 434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LPD433 - Low Power Devices 433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PMR446 - Personal Mobile Radio 446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450 - 470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471,25 - 860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Televisione terrestre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860 - 869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870 - 876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telefonia cellulare</a:t>
                      </a:r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rete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 e 1800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telefonia cellulare</a:t>
                      </a:r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rete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UMTS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800 - 2600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915 - 921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2,45 GHz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Vedere al lato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65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5B89B-587E-4CB6-A8A0-6364DE93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Infrarossi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06F492-EEA1-4FEF-9E02-1CC555CE0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9CC68-E716-4D4F-A4AE-04699589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C1D01-76E9-43B2-A1B3-1F0967FF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/>
              <a:t>UTILIZZI:</a:t>
            </a:r>
            <a:endParaRPr lang="it-IT" b="1" dirty="0"/>
          </a:p>
          <a:p>
            <a:r>
              <a:rPr lang="it-IT" dirty="0"/>
              <a:t>Nei telecomandi dei televisori (per evitare interferenze con le onde radio del segnale televisivo)</a:t>
            </a:r>
          </a:p>
          <a:p>
            <a:r>
              <a:rPr lang="it-IT" dirty="0"/>
              <a:t>Tra computer portatili e fissi</a:t>
            </a:r>
          </a:p>
          <a:p>
            <a:r>
              <a:rPr lang="it-IT" dirty="0"/>
              <a:t>Nei sensori di movimento</a:t>
            </a:r>
          </a:p>
          <a:p>
            <a:r>
              <a:rPr lang="it-IT" dirty="0"/>
              <a:t>E altri apparecchi elettronici.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41165C-8958-4DF7-90A4-7A4102C0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37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F3E0F-BD78-40FC-8AEC-71F28FF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Irda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BA7C02-4EBC-4BAE-B95D-AF5CBA19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418" y="2234114"/>
            <a:ext cx="4901185" cy="536005"/>
          </a:xfrm>
        </p:spPr>
        <p:txBody>
          <a:bodyPr/>
          <a:lstStyle/>
          <a:p>
            <a:r>
              <a:rPr lang="it-IT" sz="2400" b="1" dirty="0"/>
              <a:t>IrDA (</a:t>
            </a:r>
            <a:r>
              <a:rPr lang="it-IT" sz="2400" b="1" dirty="0" err="1"/>
              <a:t>Infrared</a:t>
            </a:r>
            <a:r>
              <a:rPr lang="it-IT" sz="2400" b="1" dirty="0"/>
              <a:t> Data </a:t>
            </a:r>
            <a:r>
              <a:rPr lang="it-IT" sz="2400" b="1" dirty="0" err="1"/>
              <a:t>Association</a:t>
            </a:r>
            <a:r>
              <a:rPr lang="it-IT" sz="2400" b="1" dirty="0"/>
              <a:t>)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F9E9E0-5747-413B-AADD-BBD2365F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4536090" cy="293499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Telecomandi e apparecchi </a:t>
            </a:r>
            <a:r>
              <a:rPr lang="it-IT" b="1" dirty="0"/>
              <a:t>IrDA </a:t>
            </a:r>
            <a:r>
              <a:rPr lang="it-IT" dirty="0"/>
              <a:t>usano diodi emettitori di radiazione infrarossa. La radiazione infrarossa emessa viene messa a fuoco da lenti di plastica e modulata, cioè accesa e spenta molto rapidamente, per trasportare dati.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Picture 2" descr="Risultati immagini per diodi emettitori di radiazione infrarossa">
            <a:extLst>
              <a:ext uri="{FF2B5EF4-FFF2-40B4-BE49-F238E27FC236}">
                <a16:creationId xmlns:a16="http://schemas.microsoft.com/office/drawing/2014/main" id="{E9956B86-1987-4462-8AFE-11309FC2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508" r="2508"/>
          <a:stretch>
            <a:fillRect/>
          </a:stretch>
        </p:blipFill>
        <p:spPr bwMode="auto">
          <a:xfrm>
            <a:off x="5880684" y="2144304"/>
            <a:ext cx="5595898" cy="4418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008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41FAB-733D-4F4D-A910-8478ED6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Onde elettromagnetiche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A72103-213C-4C55-8FBA-95F43F0D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/>
              <a:t>Campo elettromagnetico</a:t>
            </a:r>
            <a:r>
              <a:rPr lang="it-IT" sz="2000" dirty="0"/>
              <a:t> è un campo tensoriale responsabile dell'interazione elettromagnetica, una delle quattro interazioni fondamentali.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Sono composte da:</a:t>
            </a:r>
          </a:p>
          <a:p>
            <a:r>
              <a:rPr lang="it-IT" sz="1600" b="1" dirty="0"/>
              <a:t>Campo elettrico: </a:t>
            </a:r>
            <a:r>
              <a:rPr lang="it-IT" sz="1500" dirty="0"/>
              <a:t>Il campo elettrico è la regione di spazio in cui agiscono le forze elettriche su altre cariche eventualmente presenti</a:t>
            </a:r>
          </a:p>
          <a:p>
            <a:r>
              <a:rPr lang="it-IT" sz="1600" b="1" dirty="0"/>
              <a:t>Campo magnetico: </a:t>
            </a:r>
            <a:r>
              <a:rPr lang="it-IT" sz="1500" dirty="0"/>
              <a:t>un campo magnetico è la regione dello spazio in cui sono sensibili le forze di attrazione e repulsione esercitate da un magnete o da un insieme di magneti</a:t>
            </a:r>
          </a:p>
          <a:p>
            <a:pPr marL="0" indent="0">
              <a:buNone/>
            </a:pPr>
            <a:r>
              <a:rPr lang="it-IT" dirty="0"/>
              <a:t>Caratteristiche:</a:t>
            </a:r>
          </a:p>
          <a:p>
            <a:r>
              <a:rPr lang="it-IT" sz="1600" b="1" dirty="0"/>
              <a:t>Velocità della luce: </a:t>
            </a:r>
            <a:r>
              <a:rPr lang="it-IT" sz="1500" dirty="0"/>
              <a:t>è la velocità a cui si propagano le onde elettromagnetiche</a:t>
            </a:r>
            <a:endParaRPr lang="it-IT" sz="1500" b="1" dirty="0"/>
          </a:p>
          <a:p>
            <a:r>
              <a:rPr lang="it-IT" sz="1600" b="1" dirty="0"/>
              <a:t>Radiazioni: </a:t>
            </a:r>
            <a:r>
              <a:rPr lang="it-IT" sz="1500" dirty="0"/>
              <a:t>le onde elettromagnetiche viaggiando irradiano energia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463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Spettro elettromagnetico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divide in varie categorie tra cui:</a:t>
            </a:r>
          </a:p>
          <a:p>
            <a:r>
              <a:rPr lang="it-IT" sz="2000" b="1" dirty="0"/>
              <a:t>Raggi gamma</a:t>
            </a:r>
          </a:p>
          <a:p>
            <a:r>
              <a:rPr lang="it-IT" sz="2000" b="1" dirty="0"/>
              <a:t>Raggi X</a:t>
            </a:r>
          </a:p>
          <a:p>
            <a:r>
              <a:rPr lang="it-IT" sz="2000" b="1" dirty="0"/>
              <a:t>Ultravioletti</a:t>
            </a:r>
          </a:p>
          <a:p>
            <a:r>
              <a:rPr lang="it-IT" sz="2000" b="1" dirty="0"/>
              <a:t>Luce visibile</a:t>
            </a:r>
          </a:p>
          <a:p>
            <a:r>
              <a:rPr lang="it-IT" sz="2000" b="1" dirty="0"/>
              <a:t>Infrarossi</a:t>
            </a:r>
          </a:p>
          <a:p>
            <a:r>
              <a:rPr lang="it-IT" sz="2000" b="1" dirty="0"/>
              <a:t>Microonde</a:t>
            </a:r>
          </a:p>
          <a:p>
            <a:r>
              <a:rPr lang="it-IT" sz="2000" b="1" dirty="0"/>
              <a:t>Onde radio</a:t>
            </a:r>
          </a:p>
        </p:txBody>
      </p:sp>
    </p:spTree>
    <p:extLst>
      <p:ext uri="{BB962C8B-B14F-4D97-AF65-F5344CB8AC3E}">
        <p14:creationId xmlns:p14="http://schemas.microsoft.com/office/powerpoint/2010/main" val="130694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78F8D-FA8D-43F2-8CC3-B25F2C2C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Microonde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C6D3-D731-4013-ADD5-32164370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Frequenza 3 GHz ÷ 300 GHz</a:t>
            </a:r>
          </a:p>
          <a:p>
            <a:pPr marL="0" indent="0">
              <a:buNone/>
            </a:pPr>
            <a:r>
              <a:rPr lang="it-IT" dirty="0"/>
              <a:t>Prodotte: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 stato solido: basati sui semiconduttori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Tubi a vuoto: si basano sul movimento degli elettroni nel vuoto sotto l'interferenza di campi elettrici o magnetici di controllo.</a:t>
            </a:r>
          </a:p>
          <a:p>
            <a:pPr marL="0" indent="0">
              <a:buNone/>
            </a:pPr>
            <a:r>
              <a:rPr lang="it-IT" dirty="0"/>
              <a:t>Il forno a microonde: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Utilizza un generatore a </a:t>
            </a:r>
            <a:r>
              <a:rPr lang="it-IT" dirty="0" err="1"/>
              <a:t>magnetra</a:t>
            </a:r>
            <a:r>
              <a:rPr lang="it-IT" dirty="0"/>
              <a:t> per produrre microonde alla </a:t>
            </a:r>
            <a:r>
              <a:rPr lang="it-IT" dirty="0" err="1"/>
              <a:t>frquenza</a:t>
            </a:r>
            <a:r>
              <a:rPr lang="it-IT" dirty="0"/>
              <a:t> di 2,45 GHz.  {Il riscaldamento e la conseguente cottura è dovuta al fatto che queste onde causano un aumento dell'energia </a:t>
            </a:r>
            <a:r>
              <a:rPr lang="it-IT" dirty="0" err="1"/>
              <a:t>dell'energia</a:t>
            </a:r>
            <a:r>
              <a:rPr lang="it-IT" dirty="0"/>
              <a:t> rotazionale delle molecole di alcune sostanze (acqua in particolare).}</a:t>
            </a:r>
          </a:p>
          <a:p>
            <a:pPr marL="0" indent="0">
              <a:buNone/>
            </a:pPr>
            <a:r>
              <a:rPr lang="it-IT" dirty="0"/>
              <a:t>Le microonde vengono </a:t>
            </a:r>
            <a:r>
              <a:rPr lang="it-IT" dirty="0" err="1"/>
              <a:t>utilizate</a:t>
            </a:r>
            <a:r>
              <a:rPr lang="it-IT" dirty="0"/>
              <a:t> per le comunicazioni con i satelliti </a:t>
            </a:r>
            <a:r>
              <a:rPr lang="it-IT" dirty="0" err="1"/>
              <a:t>poichè</a:t>
            </a:r>
            <a:r>
              <a:rPr lang="it-IT" dirty="0"/>
              <a:t> attraversano l'atmosfera terrestre senza subire interferenze.+ larghezza di banda rispetto alle radio. + informazioni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E03454-CF51-4A33-8866-2D1CB0272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04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449DE-14CE-405F-B486-A4237BE2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Tecnozio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AEC0F-2128-42F2-9814-0464C514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Tecnozio</a:t>
            </a:r>
            <a:r>
              <a:rPr lang="it-IT" dirty="0"/>
              <a:t> 0-99m</a:t>
            </a:r>
          </a:p>
          <a:p>
            <a:pPr marL="0" indent="0">
              <a:buNone/>
            </a:pPr>
            <a:r>
              <a:rPr lang="it-IT" dirty="0"/>
              <a:t>usato nella medicina nucleare: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produce radiazioni alla stessa energia di una macchina diagnostica a Raggi X, ma inferiore di quella dei fotoni terapeutici di un acceleratore lineare: 140 </a:t>
            </a:r>
            <a:r>
              <a:rPr lang="it-IT" dirty="0" err="1"/>
              <a:t>KeV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Radiazione prodotta dal decadimento nucleare è l'unico tipo di Isotopo a radiazione chiamato gamma.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8510F9-FC2C-4663-A1D1-0DCB88055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67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04375-E7A9-41DA-992B-59281A4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Raggi 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CCB28F-616B-4D52-9BB9-5B89178A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Raggi 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Hanno una lunghezza d'onda compresa tra 10nm e 1/100 di nanometri (1 </a:t>
            </a:r>
            <a:r>
              <a:rPr lang="it-IT" dirty="0" err="1"/>
              <a:t>picometro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Abbiamo anche i Raggi X molli: essi hanno lunghezza d'onda superiore a 0,1 nm. Quelli che hanno invece lunghezze d'onda minor si chiamano Raggi X duri.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Sono usati principalmente per: fini medici, attraverso le radiografie, nell'analisi chimica con la spettrofotometria e nell'analisi della struttura dei materiali con la cristallografia a Raggi X e con la spettroscopia di assorbimento dei Raggi X.</a:t>
            </a:r>
          </a:p>
          <a:p>
            <a:pPr marL="0" indent="0">
              <a:buNone/>
            </a:pPr>
            <a:r>
              <a:rPr lang="it-IT" dirty="0"/>
              <a:t>Questi raggi possono essere fermati soltanto da centimetri di piombo o da decimetri di calcestruzzo</a:t>
            </a:r>
          </a:p>
          <a:p>
            <a:pPr marL="0" indent="0">
              <a:buNone/>
            </a:pPr>
            <a:r>
              <a:rPr lang="it-IT" dirty="0"/>
              <a:t>Nikola Tesla iniziò a studiarli nel 1887, realizzando uno speciale tubo a </a:t>
            </a:r>
            <a:r>
              <a:rPr lang="it-IT" dirty="0" err="1"/>
              <a:t>Ragi</a:t>
            </a:r>
            <a:r>
              <a:rPr lang="it-IT" dirty="0"/>
              <a:t> X con un singolo elettrodo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3ACBE3-6534-4C78-A0C2-20CE7F8A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77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723C7-AA8A-4274-8D70-200FC31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Raggi Ultravioletti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007841-6423-48F1-8B3E-E31027CD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violetto</a:t>
            </a:r>
            <a:r>
              <a:rPr lang="it-IT" u="sng" dirty="0"/>
              <a:t> </a:t>
            </a:r>
            <a:r>
              <a:rPr lang="it-IT" dirty="0"/>
              <a:t>è l'ultimo colore dello spettro visibile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loro lunghezza d'onda è poco inferiore alla luce visibile dall'occhio e superiore di quella dei Raggi 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E' circa il 10% della luce emessa dal sole e viene prodotta dai gas ionizzati e da particolari lampade -&gt; a vapore di mercurio o di </a:t>
            </a:r>
            <a:r>
              <a:rPr lang="it-IT" dirty="0" err="1"/>
              <a:t>wood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r>
              <a:rPr lang="it-IT" dirty="0"/>
              <a:t>Lunghezze d'onda elevate possono provocare bagliori o fluorescenza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29BF8A-3846-4B56-BAB0-35C9352D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72EC6-3513-458C-91F4-8BDBD579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Raggi Gamma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3C0A72-E1B3-4FC0-B405-117BA5D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Raggi Gamma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Indicati con la terza lettera dell'alfabeto greco 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 Raggi y sono le radiazioni elettromagnetiche prodotte dal decadimento radioattivo dei nuclei atomici.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Sono molto pericolose per l'uomo </a:t>
            </a:r>
            <a:r>
              <a:rPr lang="it-IT" dirty="0" err="1"/>
              <a:t>perchè</a:t>
            </a:r>
            <a:r>
              <a:rPr lang="it-IT" dirty="0"/>
              <a:t> hanno sequenza molto alta.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primo a osservarle fu Paul </a:t>
            </a:r>
            <a:r>
              <a:rPr lang="it-IT" dirty="0" err="1"/>
              <a:t>Villard</a:t>
            </a:r>
            <a:r>
              <a:rPr lang="it-IT" dirty="0"/>
              <a:t> nel 1900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Frequenza maggiore di 10 alla 20 Hz; Frequenza minore di 3 x 10 alla -13 m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Radiazioni Gamma -&gt; Fotoni -&gt; non hanno massi quindi sono meno ionizzati.</a:t>
            </a:r>
          </a:p>
          <a:p>
            <a:pPr marL="0" indent="0">
              <a:buNone/>
            </a:pPr>
            <a:r>
              <a:rPr lang="it-IT" dirty="0"/>
              <a:t>Radiazioni Beta -&gt; Elettroni</a:t>
            </a:r>
          </a:p>
          <a:p>
            <a:pPr marL="0" indent="0">
              <a:buNone/>
            </a:pPr>
            <a:r>
              <a:rPr lang="it-IT" dirty="0"/>
              <a:t>Radiazioni Alfa -&gt; Nuclei di elio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Differenza dai Raggi X per l'origine ----&gt; Transazioni nucleari o subatomiche ----&gt; Transazioni energetiche dovute ad elettroni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70D715-38A2-458B-A2BA-102BA53C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93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8BB18-C191-44AC-8E5F-C679DE5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Spettro visibile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4FC16-A3E7-4B56-AD92-EFB99B45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Spettro visibile:</a:t>
            </a:r>
          </a:p>
          <a:p>
            <a:pPr marL="0" indent="0">
              <a:buNone/>
            </a:pPr>
            <a:r>
              <a:rPr lang="it-IT" dirty="0"/>
              <a:t>Parte dello spettro elettromagnetico che cade tra il rosso e il violetto includendo tutti i colori  percepibili dall'occhio umano che dando vita al fenomeno della luce.</a:t>
            </a:r>
          </a:p>
          <a:p>
            <a:pPr marL="0" indent="0">
              <a:buNone/>
            </a:pPr>
            <a:r>
              <a:rPr lang="it-IT" dirty="0"/>
              <a:t>La luce nel vuoto viaggia sempre alla medesima velocità; in presenza di altri mezzi, viaggia ad una velocità inferiore, e il rapporto tra le due velocità è detto indice di rifrazione del mezzo. Tale indice dipende dalla frequenza dell'onda luminosa e dal momento che la luce è composta da differenti frequenze elettromagnetiche, essa verrà dispersa nel passaggio dal vuoto (o dall'aria) ad un altro mezzo.</a:t>
            </a:r>
          </a:p>
          <a:p>
            <a:pPr marL="0" indent="0">
              <a:buNone/>
            </a:pPr>
            <a:r>
              <a:rPr lang="it-IT" dirty="0"/>
              <a:t>I primi studi sullo spettro visibile furono condotti da Isaac Newton, e da Goethe.</a:t>
            </a:r>
          </a:p>
          <a:p>
            <a:pPr marL="0" indent="0">
              <a:buNone/>
            </a:pPr>
            <a:r>
              <a:rPr lang="it-IT" dirty="0"/>
              <a:t>Utilizzando lo una superficie di un prisma di vetro, Newton divise così lo spettro in sette diversi colori: rosso, arancione, giallo, verde, blu, indaco e violetto.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5B3D13-018F-49C9-9D93-A884C64C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975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40</TotalTime>
  <Words>1237</Words>
  <Application>Microsoft Office PowerPoint</Application>
  <PresentationFormat>Widescreen</PresentationFormat>
  <Paragraphs>182</Paragraphs>
  <Slides>19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 2</vt:lpstr>
      <vt:lpstr>Dividendi</vt:lpstr>
      <vt:lpstr>Spettro elettromagnetico </vt:lpstr>
      <vt:lpstr>Onde elettromagnetiche</vt:lpstr>
      <vt:lpstr>Spettro elettromagnetico</vt:lpstr>
      <vt:lpstr>Microonde</vt:lpstr>
      <vt:lpstr>Il Tecnozio</vt:lpstr>
      <vt:lpstr>Raggi X</vt:lpstr>
      <vt:lpstr>Raggi Ultravioletti</vt:lpstr>
      <vt:lpstr>Raggi Gamma</vt:lpstr>
      <vt:lpstr>Spettro visibile</vt:lpstr>
      <vt:lpstr>Onde radio</vt:lpstr>
      <vt:lpstr>Frequenza</vt:lpstr>
      <vt:lpstr>Utilizzi delle frequenze</vt:lpstr>
      <vt:lpstr>Utilizzi delle frequenze</vt:lpstr>
      <vt:lpstr>Utilizzi delle frequenze</vt:lpstr>
      <vt:lpstr>Utilizzi delle frequenze</vt:lpstr>
      <vt:lpstr>Utilizzi delle frequenze</vt:lpstr>
      <vt:lpstr>Infrarossi</vt:lpstr>
      <vt:lpstr>Utilizzi</vt:lpstr>
      <vt:lpstr>Irda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Spettro elettromagnetico</dc:title>
  <dc:creator>marco giuseppini</dc:creator>
  <cp:lastModifiedBy>marco giuseppini</cp:lastModifiedBy>
  <cp:revision>34</cp:revision>
  <dcterms:created xsi:type="dcterms:W3CDTF">2018-10-22T19:39:21Z</dcterms:created>
  <dcterms:modified xsi:type="dcterms:W3CDTF">2018-10-23T05:09:48Z</dcterms:modified>
</cp:coreProperties>
</file>