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1" r:id="rId4"/>
    <p:sldId id="263" r:id="rId5"/>
    <p:sldId id="264" r:id="rId6"/>
    <p:sldId id="265" r:id="rId7"/>
    <p:sldId id="266" r:id="rId8"/>
    <p:sldId id="262" r:id="rId9"/>
    <p:sldId id="259" r:id="rId10"/>
    <p:sldId id="260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60"/>
  </p:normalViewPr>
  <p:slideViewPr>
    <p:cSldViewPr snapToGrid="0">
      <p:cViewPr>
        <p:scale>
          <a:sx n="125" d="100"/>
          <a:sy n="125" d="100"/>
        </p:scale>
        <p:origin x="-30" y="-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86D413-2D37-4DA9-BE88-D04863069880}" type="datetimeFigureOut">
              <a:rPr lang="it-IT" smtClean="0"/>
              <a:t>11/10/2018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6BA18C-E4B8-4A99-BE9F-12CD7F599D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6027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www.sapere.it/sapere/strumenti/studiafacile/fisica/L-elettromagnetismo/Il-campo-elettrico/Il-concetto-di-campo-elettrico.html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BA18C-E4B8-4A99-BE9F-12CD7F599D0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8052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http://www.meteoweb.eu/2012/11/viaggio-nel-mondo-delle-onde-elettromagnetiche-come-si-propagano-le-onde-radio/167542/#A7T2g9o0D6Zs90Yi.99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BA18C-E4B8-4A99-BE9F-12CD7F599D0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0188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295F-FE7B-4D7B-A663-836FA3227857}" type="datetimeFigureOut">
              <a:rPr lang="it-IT" smtClean="0"/>
              <a:t>11/10/2018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C790-4A53-4E89-B98C-383CEFB7A0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821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295F-FE7B-4D7B-A663-836FA3227857}" type="datetimeFigureOut">
              <a:rPr lang="it-IT" smtClean="0"/>
              <a:t>11/10/2018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C790-4A53-4E89-B98C-383CEFB7A0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284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295F-FE7B-4D7B-A663-836FA3227857}" type="datetimeFigureOut">
              <a:rPr lang="it-IT" smtClean="0"/>
              <a:t>11/10/2018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C790-4A53-4E89-B98C-383CEFB7A0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2922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295F-FE7B-4D7B-A663-836FA3227857}" type="datetimeFigureOut">
              <a:rPr lang="it-IT" smtClean="0"/>
              <a:t>11/10/2018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C790-4A53-4E89-B98C-383CEFB7A0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9181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295F-FE7B-4D7B-A663-836FA3227857}" type="datetimeFigureOut">
              <a:rPr lang="it-IT" smtClean="0"/>
              <a:t>11/10/2018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C790-4A53-4E89-B98C-383CEFB7A0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457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295F-FE7B-4D7B-A663-836FA3227857}" type="datetimeFigureOut">
              <a:rPr lang="it-IT" smtClean="0"/>
              <a:t>11/10/2018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C790-4A53-4E89-B98C-383CEFB7A0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3943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295F-FE7B-4D7B-A663-836FA3227857}" type="datetimeFigureOut">
              <a:rPr lang="it-IT" smtClean="0"/>
              <a:t>11/10/2018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C790-4A53-4E89-B98C-383CEFB7A0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9737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295F-FE7B-4D7B-A663-836FA3227857}" type="datetimeFigureOut">
              <a:rPr lang="it-IT" smtClean="0"/>
              <a:t>11/10/2018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C790-4A53-4E89-B98C-383CEFB7A0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6211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295F-FE7B-4D7B-A663-836FA3227857}" type="datetimeFigureOut">
              <a:rPr lang="it-IT" smtClean="0"/>
              <a:t>11/10/2018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C790-4A53-4E89-B98C-383CEFB7A0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1997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295F-FE7B-4D7B-A663-836FA3227857}" type="datetimeFigureOut">
              <a:rPr lang="it-IT" smtClean="0"/>
              <a:t>11/10/2018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C790-4A53-4E89-B98C-383CEFB7A0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415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295F-FE7B-4D7B-A663-836FA3227857}" type="datetimeFigureOut">
              <a:rPr lang="it-IT" smtClean="0"/>
              <a:t>11/10/2018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C790-4A53-4E89-B98C-383CEFB7A0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1926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6295F-FE7B-4D7B-A663-836FA3227857}" type="datetimeFigureOut">
              <a:rPr lang="it-IT" smtClean="0"/>
              <a:t>11/10/2018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7C790-4A53-4E89-B98C-383CEFB7A0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262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it.wikipedia.org/wiki/Informazion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Spettro </a:t>
            </a:r>
            <a:r>
              <a:rPr lang="it-IT" dirty="0" err="1" smtClean="0"/>
              <a:t>eletttromagnetico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07037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Raggi Gamma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Usate per: </a:t>
            </a:r>
          </a:p>
          <a:p>
            <a:r>
              <a:rPr lang="it-IT" sz="2000" b="1" dirty="0" smtClean="0"/>
              <a:t>PET:</a:t>
            </a:r>
            <a:r>
              <a:rPr lang="it-IT" dirty="0" smtClean="0"/>
              <a:t> </a:t>
            </a:r>
            <a:r>
              <a:rPr lang="it-IT" sz="1600" dirty="0" smtClean="0"/>
              <a:t>per </a:t>
            </a:r>
            <a:r>
              <a:rPr lang="it-IT" sz="1600" dirty="0"/>
              <a:t>alcuni esami diagnostici di medicina nucleare, come ad esempio la tomografia ad emissione di </a:t>
            </a:r>
            <a:r>
              <a:rPr lang="it-IT" sz="1600" dirty="0" smtClean="0"/>
              <a:t>positroni.</a:t>
            </a:r>
          </a:p>
          <a:p>
            <a:pPr marL="0" indent="0">
              <a:buNone/>
            </a:pPr>
            <a:endParaRPr lang="it-IT" dirty="0"/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604939"/>
              </p:ext>
            </p:extLst>
          </p:nvPr>
        </p:nvGraphicFramePr>
        <p:xfrm>
          <a:off x="8120418" y="2961565"/>
          <a:ext cx="3718258" cy="3095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1"/>
                <a:gridCol w="1889457"/>
              </a:tblGrid>
              <a:tr h="42035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  <a:tr h="464940">
                <a:tc>
                  <a:txBody>
                    <a:bodyPr/>
                    <a:lstStyle/>
                    <a:p>
                      <a:r>
                        <a:rPr lang="it-IT" dirty="0" smtClean="0"/>
                        <a:t>Nocive</a:t>
                      </a:r>
                      <a:r>
                        <a:rPr lang="it-IT" baseline="0" dirty="0" smtClean="0"/>
                        <a:t> per l’uomo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Si</a:t>
                      </a:r>
                      <a:r>
                        <a:rPr lang="it-IT" baseline="0" dirty="0" smtClean="0"/>
                        <a:t> </a:t>
                      </a:r>
                      <a:endParaRPr lang="it-IT" dirty="0"/>
                    </a:p>
                  </a:txBody>
                  <a:tcPr/>
                </a:tc>
              </a:tr>
              <a:tr h="464940">
                <a:tc>
                  <a:txBody>
                    <a:bodyPr/>
                    <a:lstStyle/>
                    <a:p>
                      <a:r>
                        <a:rPr lang="it-IT" dirty="0" smtClean="0"/>
                        <a:t>Visibili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No</a:t>
                      </a:r>
                      <a:endParaRPr lang="it-IT" dirty="0"/>
                    </a:p>
                  </a:txBody>
                  <a:tcPr/>
                </a:tc>
              </a:tr>
              <a:tr h="464940">
                <a:tc>
                  <a:txBody>
                    <a:bodyPr/>
                    <a:lstStyle/>
                    <a:p>
                      <a:r>
                        <a:rPr lang="it-IT" dirty="0" smtClean="0"/>
                        <a:t>Si estendono da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10</a:t>
                      </a:r>
                      <a:r>
                        <a:rPr lang="it-IT" baseline="30000" dirty="0" smtClean="0"/>
                        <a:t>22</a:t>
                      </a:r>
                      <a:endParaRPr lang="it-IT" dirty="0"/>
                    </a:p>
                  </a:txBody>
                  <a:tcPr/>
                </a:tc>
              </a:tr>
              <a:tr h="464940">
                <a:tc>
                  <a:txBody>
                    <a:bodyPr/>
                    <a:lstStyle/>
                    <a:p>
                      <a:r>
                        <a:rPr lang="it-IT" dirty="0" smtClean="0"/>
                        <a:t>Si</a:t>
                      </a:r>
                      <a:r>
                        <a:rPr lang="it-IT" baseline="0" dirty="0" smtClean="0"/>
                        <a:t> estende fino 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Tendente all’infinito</a:t>
                      </a:r>
                      <a:endParaRPr lang="it-IT" dirty="0"/>
                    </a:p>
                  </a:txBody>
                  <a:tcPr/>
                </a:tc>
              </a:tr>
              <a:tr h="4649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6263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Onde elettromagnetiche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825625"/>
            <a:ext cx="7623412" cy="46434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smtClean="0"/>
              <a:t>Definizione:</a:t>
            </a:r>
          </a:p>
          <a:p>
            <a:pPr marL="0" indent="0">
              <a:buNone/>
            </a:pPr>
            <a:r>
              <a:rPr lang="it-IT" sz="1800" b="1" dirty="0"/>
              <a:t>C</a:t>
            </a:r>
            <a:r>
              <a:rPr lang="it-IT" sz="1800" b="1" dirty="0" smtClean="0"/>
              <a:t>ampo </a:t>
            </a:r>
            <a:r>
              <a:rPr lang="it-IT" sz="1800" b="1" dirty="0"/>
              <a:t>elettromagnetico</a:t>
            </a:r>
            <a:r>
              <a:rPr lang="it-IT" sz="1800" dirty="0"/>
              <a:t> è un campo tensoriale responsabile dell'interazione elettromagnetica, una delle quattro interazioni </a:t>
            </a:r>
            <a:r>
              <a:rPr lang="it-IT" sz="1800" dirty="0" smtClean="0"/>
              <a:t>fondamentali.</a:t>
            </a: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Sono composte da:</a:t>
            </a:r>
          </a:p>
          <a:p>
            <a:r>
              <a:rPr lang="it-IT" sz="2000" b="1" dirty="0" smtClean="0"/>
              <a:t>Campo elettrico: </a:t>
            </a:r>
            <a:r>
              <a:rPr lang="it-IT" sz="1600" dirty="0" smtClean="0"/>
              <a:t>Il campo elettrico è la regione di spazio in cui agiscono le forze elettriche su altre cariche eventualmente presenti</a:t>
            </a:r>
          </a:p>
          <a:p>
            <a:r>
              <a:rPr lang="it-IT" sz="2000" b="1" dirty="0" smtClean="0"/>
              <a:t>Campo magnetico: </a:t>
            </a:r>
            <a:r>
              <a:rPr lang="it-IT" sz="1600" dirty="0" smtClean="0"/>
              <a:t>un campo magnetico è la regione dello spazio in cui sono sensibili le forze di attrazione e repulsione esercitate da un magnete o da un insieme di magneti</a:t>
            </a:r>
          </a:p>
          <a:p>
            <a:pPr marL="0" indent="0">
              <a:buNone/>
            </a:pPr>
            <a:r>
              <a:rPr lang="it-IT" dirty="0" smtClean="0"/>
              <a:t>Caratteristiche:</a:t>
            </a:r>
          </a:p>
          <a:p>
            <a:r>
              <a:rPr lang="it-IT" sz="2000" b="1" dirty="0" smtClean="0"/>
              <a:t>Velocità della luce: </a:t>
            </a:r>
            <a:r>
              <a:rPr lang="it-IT" sz="1600" dirty="0" smtClean="0"/>
              <a:t>è la velocità a cui si propagano le onde elettromagnetiche</a:t>
            </a:r>
            <a:endParaRPr lang="it-IT" sz="2000" b="1" dirty="0" smtClean="0"/>
          </a:p>
          <a:p>
            <a:r>
              <a:rPr lang="it-IT" sz="2000" b="1" dirty="0" smtClean="0"/>
              <a:t>Radiazioni: </a:t>
            </a:r>
            <a:r>
              <a:rPr lang="it-IT" sz="1600" dirty="0" smtClean="0"/>
              <a:t>le onde elettromagnetiche viaggiando irradiano energia</a:t>
            </a:r>
            <a:endParaRPr lang="it-IT" sz="2000" b="1" dirty="0"/>
          </a:p>
          <a:p>
            <a:pPr marL="0" indent="0">
              <a:buNone/>
            </a:pPr>
            <a:endParaRPr lang="it-IT" sz="1600" dirty="0" smtClean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628" y="2098580"/>
            <a:ext cx="330517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040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Onde radio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Frequenze occupate: tra 0 e 300 GHz</a:t>
            </a:r>
          </a:p>
          <a:p>
            <a:pPr marL="0" indent="0">
              <a:buNone/>
            </a:pPr>
            <a:r>
              <a:rPr lang="it-IT" dirty="0" smtClean="0"/>
              <a:t>Caratteristiche:</a:t>
            </a:r>
          </a:p>
          <a:p>
            <a:pPr marL="0" indent="0">
              <a:buNone/>
            </a:pPr>
            <a:r>
              <a:rPr lang="it-IT" dirty="0" smtClean="0"/>
              <a:t>I metalli le riflettono, gli isolanti in genere le deviano (</a:t>
            </a:r>
            <a:r>
              <a:rPr lang="it-IT" b="1" dirty="0" smtClean="0"/>
              <a:t>rifrazione</a:t>
            </a:r>
            <a:r>
              <a:rPr lang="it-IT" dirty="0" smtClean="0"/>
              <a:t>)</a:t>
            </a:r>
          </a:p>
          <a:p>
            <a:pPr marL="0" indent="0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541429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Onde radio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dirty="0" smtClean="0"/>
              <a:t>Punti chiave:</a:t>
            </a:r>
          </a:p>
          <a:p>
            <a:pPr marL="0" indent="0">
              <a:buNone/>
            </a:pPr>
            <a:r>
              <a:rPr lang="it-IT" dirty="0"/>
              <a:t>Frequenze occupate: tra 0 e 300 </a:t>
            </a:r>
            <a:r>
              <a:rPr lang="it-IT" dirty="0" smtClean="0"/>
              <a:t>GHz /</a:t>
            </a:r>
          </a:p>
          <a:p>
            <a:pPr marL="0" indent="0">
              <a:buNone/>
            </a:pPr>
            <a:r>
              <a:rPr lang="it-IT" dirty="0" smtClean="0"/>
              <a:t>Possono </a:t>
            </a:r>
            <a:r>
              <a:rPr lang="it-IT" dirty="0" err="1" smtClean="0"/>
              <a:t>atraverrsare</a:t>
            </a:r>
            <a:r>
              <a:rPr lang="it-IT" dirty="0" smtClean="0"/>
              <a:t> o meno i materiali</a:t>
            </a:r>
          </a:p>
          <a:p>
            <a:pPr marL="0" indent="0">
              <a:buNone/>
            </a:pPr>
            <a:r>
              <a:rPr lang="it-IT" dirty="0" err="1" smtClean="0"/>
              <a:t>Legistlazione</a:t>
            </a:r>
            <a:r>
              <a:rPr lang="it-IT" dirty="0" smtClean="0"/>
              <a:t> severa e stringente</a:t>
            </a:r>
          </a:p>
          <a:p>
            <a:pPr marL="0" indent="0">
              <a:buNone/>
            </a:pPr>
            <a:r>
              <a:rPr lang="it-IT" dirty="0" smtClean="0"/>
              <a:t>Suddivisione in canali</a:t>
            </a:r>
          </a:p>
          <a:p>
            <a:pPr marL="0" indent="0">
              <a:buNone/>
            </a:pPr>
            <a:r>
              <a:rPr lang="it-IT" dirty="0" err="1" smtClean="0"/>
              <a:t>Narrow</a:t>
            </a:r>
            <a:r>
              <a:rPr lang="it-IT" dirty="0" smtClean="0"/>
              <a:t> </a:t>
            </a:r>
            <a:r>
              <a:rPr lang="it-IT" dirty="0" err="1" smtClean="0"/>
              <a:t>bend</a:t>
            </a:r>
            <a:r>
              <a:rPr lang="it-IT" dirty="0" smtClean="0"/>
              <a:t> e spread </a:t>
            </a:r>
            <a:r>
              <a:rPr lang="it-IT" dirty="0" err="1" smtClean="0"/>
              <a:t>spectrum</a:t>
            </a:r>
            <a:r>
              <a:rPr lang="it-IT" dirty="0"/>
              <a:t> </a:t>
            </a:r>
            <a:r>
              <a:rPr lang="it-IT" dirty="0" smtClean="0"/>
              <a:t>(focus)</a:t>
            </a: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La </a:t>
            </a:r>
            <a:r>
              <a:rPr lang="it-IT" dirty="0"/>
              <a:t>quantità di </a:t>
            </a:r>
            <a:r>
              <a:rPr lang="it-IT" dirty="0">
                <a:hlinkClick r:id="rId2" tooltip="Informazione"/>
              </a:rPr>
              <a:t>informazione</a:t>
            </a:r>
            <a:r>
              <a:rPr lang="it-IT" dirty="0"/>
              <a:t> che può essere trasportata da un segnale radio </a:t>
            </a:r>
            <a:r>
              <a:rPr lang="it-IT" dirty="0" smtClean="0"/>
              <a:t>è </a:t>
            </a:r>
            <a:r>
              <a:rPr lang="it-IT" dirty="0"/>
              <a:t>proporzionale alla sua frequenza; </a:t>
            </a:r>
            <a:endParaRPr lang="it-IT" dirty="0"/>
          </a:p>
          <a:p>
            <a:pPr marL="0" indent="0">
              <a:buNone/>
            </a:pPr>
            <a:r>
              <a:rPr lang="it-IT" dirty="0" smtClean="0"/>
              <a:t>vantaggio </a:t>
            </a:r>
            <a:r>
              <a:rPr lang="it-IT" dirty="0"/>
              <a:t>delle maggiori lunghezze d'onda è di propagarsi per riflessione ionosferica a distanze </a:t>
            </a:r>
            <a:r>
              <a:rPr lang="it-IT" dirty="0" smtClean="0"/>
              <a:t>intercontinentali.</a:t>
            </a:r>
          </a:p>
          <a:p>
            <a:pPr marL="0" indent="0">
              <a:buNone/>
            </a:pPr>
            <a:r>
              <a:rPr lang="it-IT" dirty="0"/>
              <a:t/>
            </a:r>
            <a:br>
              <a:rPr lang="it-IT" dirty="0"/>
            </a:b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507633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Onde radio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25565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Frequenza</a:t>
            </a:r>
            <a:endParaRPr lang="it-IT" dirty="0"/>
          </a:p>
        </p:txBody>
      </p:sp>
      <p:graphicFrame>
        <p:nvGraphicFramePr>
          <p:cNvPr id="5" name="Segnaposto contenut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7862462"/>
              </p:ext>
            </p:extLst>
          </p:nvPr>
        </p:nvGraphicFramePr>
        <p:xfrm>
          <a:off x="5183188" y="987425"/>
          <a:ext cx="61722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1152"/>
                <a:gridCol w="1280160"/>
                <a:gridCol w="20208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Banda</a:t>
                      </a:r>
                      <a:endParaRPr lang="it-I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Frequenza</a:t>
                      </a:r>
                      <a:endParaRPr lang="it-I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Lunghezza d'onda</a:t>
                      </a:r>
                      <a:endParaRPr lang="it-IT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050" dirty="0" smtClean="0"/>
                        <a:t>ELF (</a:t>
                      </a:r>
                      <a:r>
                        <a:rPr lang="it-IT" sz="1050" dirty="0" err="1" smtClean="0"/>
                        <a:t>Extremely</a:t>
                      </a:r>
                      <a:r>
                        <a:rPr lang="it-IT" sz="1050" dirty="0" smtClean="0"/>
                        <a:t> </a:t>
                      </a:r>
                      <a:r>
                        <a:rPr lang="it-IT" sz="1050" dirty="0" err="1" smtClean="0"/>
                        <a:t>low</a:t>
                      </a:r>
                      <a:r>
                        <a:rPr lang="it-IT" sz="1050" dirty="0" smtClean="0"/>
                        <a:t> </a:t>
                      </a:r>
                      <a:r>
                        <a:rPr lang="it-IT" sz="1050" dirty="0" err="1" smtClean="0"/>
                        <a:t>frequency</a:t>
                      </a:r>
                      <a:r>
                        <a:rPr lang="it-IT" sz="1050" dirty="0" smtClean="0"/>
                        <a:t>)</a:t>
                      </a:r>
                      <a:endParaRPr lang="it-IT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3–30 Hz</a:t>
                      </a:r>
                      <a:endParaRPr lang="it-IT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100.000 km – 10.000 km</a:t>
                      </a:r>
                      <a:endParaRPr lang="it-IT" sz="105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050" dirty="0" smtClean="0"/>
                        <a:t>SLF (Super </a:t>
                      </a:r>
                      <a:r>
                        <a:rPr lang="it-IT" sz="1050" dirty="0" err="1" smtClean="0"/>
                        <a:t>low</a:t>
                      </a:r>
                      <a:r>
                        <a:rPr lang="it-IT" sz="1050" dirty="0" smtClean="0"/>
                        <a:t> </a:t>
                      </a:r>
                      <a:r>
                        <a:rPr lang="it-IT" sz="1050" dirty="0" err="1" smtClean="0"/>
                        <a:t>frequency</a:t>
                      </a:r>
                      <a:r>
                        <a:rPr lang="it-IT" sz="1050" dirty="0" smtClean="0"/>
                        <a:t>)</a:t>
                      </a:r>
                      <a:endParaRPr lang="it-IT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30–300 Hz</a:t>
                      </a:r>
                      <a:endParaRPr lang="it-IT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10.000 km – 1.000 km</a:t>
                      </a:r>
                      <a:endParaRPr lang="it-IT" sz="105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050" dirty="0" smtClean="0"/>
                        <a:t>ULF (Ultra </a:t>
                      </a:r>
                      <a:r>
                        <a:rPr lang="it-IT" sz="1050" dirty="0" err="1" smtClean="0"/>
                        <a:t>low</a:t>
                      </a:r>
                      <a:r>
                        <a:rPr lang="it-IT" sz="1050" dirty="0" smtClean="0"/>
                        <a:t> </a:t>
                      </a:r>
                      <a:r>
                        <a:rPr lang="it-IT" sz="1050" dirty="0" err="1" smtClean="0"/>
                        <a:t>frequency</a:t>
                      </a:r>
                      <a:r>
                        <a:rPr lang="it-IT" sz="1050" dirty="0" smtClean="0"/>
                        <a:t>)</a:t>
                      </a:r>
                      <a:endParaRPr lang="it-IT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300–3000 Hz</a:t>
                      </a:r>
                      <a:endParaRPr lang="it-IT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1.000 km – 100 km</a:t>
                      </a:r>
                      <a:endParaRPr lang="it-IT" sz="105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050" dirty="0" smtClean="0"/>
                        <a:t>VLF (</a:t>
                      </a:r>
                      <a:r>
                        <a:rPr lang="it-IT" sz="1050" dirty="0" err="1" smtClean="0"/>
                        <a:t>Very</a:t>
                      </a:r>
                      <a:r>
                        <a:rPr lang="it-IT" sz="1050" dirty="0" smtClean="0"/>
                        <a:t> </a:t>
                      </a:r>
                      <a:r>
                        <a:rPr lang="it-IT" sz="1050" dirty="0" err="1" smtClean="0"/>
                        <a:t>low</a:t>
                      </a:r>
                      <a:r>
                        <a:rPr lang="it-IT" sz="1050" dirty="0" smtClean="0"/>
                        <a:t> </a:t>
                      </a:r>
                      <a:r>
                        <a:rPr lang="it-IT" sz="1050" dirty="0" err="1" smtClean="0"/>
                        <a:t>frequency</a:t>
                      </a:r>
                      <a:r>
                        <a:rPr lang="it-IT" sz="1050" dirty="0" smtClean="0"/>
                        <a:t>)</a:t>
                      </a:r>
                      <a:endParaRPr lang="it-IT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 dirty="0" smtClean="0"/>
                        <a:t>3–30 kHz</a:t>
                      </a:r>
                      <a:endParaRPr lang="it-IT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 dirty="0"/>
                        <a:t>100 km – 10 km</a:t>
                      </a:r>
                    </a:p>
                  </a:txBody>
                  <a:tcPr marL="28575" marR="28575" marT="28575" marB="28575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050" dirty="0" smtClean="0"/>
                        <a:t>LF (</a:t>
                      </a:r>
                      <a:r>
                        <a:rPr lang="it-IT" sz="1050" dirty="0" err="1" smtClean="0"/>
                        <a:t>Low</a:t>
                      </a:r>
                      <a:r>
                        <a:rPr lang="it-IT" sz="1050" dirty="0" smtClean="0"/>
                        <a:t> </a:t>
                      </a:r>
                      <a:r>
                        <a:rPr lang="it-IT" sz="1050" dirty="0" err="1" smtClean="0"/>
                        <a:t>frequency</a:t>
                      </a:r>
                      <a:r>
                        <a:rPr lang="it-IT" sz="1050" dirty="0" smtClean="0"/>
                        <a:t>)</a:t>
                      </a:r>
                      <a:endParaRPr lang="it-IT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30–300 kHz</a:t>
                      </a:r>
                      <a:endParaRPr lang="it-IT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 dirty="0"/>
                        <a:t>10 km – 1 km</a:t>
                      </a:r>
                    </a:p>
                  </a:txBody>
                  <a:tcPr marL="28575" marR="28575" marT="28575" marB="28575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050" dirty="0" smtClean="0"/>
                        <a:t>MF (Medium </a:t>
                      </a:r>
                      <a:r>
                        <a:rPr lang="it-IT" sz="1050" dirty="0" err="1" smtClean="0"/>
                        <a:t>frequency</a:t>
                      </a:r>
                      <a:r>
                        <a:rPr lang="it-IT" sz="1050" dirty="0" smtClean="0"/>
                        <a:t>)</a:t>
                      </a:r>
                      <a:endParaRPr lang="it-IT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300–3000 kHz</a:t>
                      </a:r>
                      <a:endParaRPr lang="it-IT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 dirty="0" smtClean="0"/>
                        <a:t>1 km – 100 m</a:t>
                      </a:r>
                      <a:endParaRPr lang="it-IT" sz="105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050" dirty="0" smtClean="0"/>
                        <a:t>HF (High </a:t>
                      </a:r>
                      <a:r>
                        <a:rPr lang="it-IT" sz="1050" dirty="0" err="1" smtClean="0"/>
                        <a:t>frequency</a:t>
                      </a:r>
                      <a:r>
                        <a:rPr lang="it-IT" sz="1050" dirty="0" smtClean="0"/>
                        <a:t>)</a:t>
                      </a:r>
                      <a:endParaRPr lang="it-IT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 dirty="0" smtClean="0"/>
                        <a:t>3–30 MHz</a:t>
                      </a:r>
                      <a:endParaRPr lang="it-IT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 m – 10 m</a:t>
                      </a:r>
                      <a:endParaRPr lang="it-IT" sz="105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050" dirty="0" smtClean="0"/>
                        <a:t>VHF (</a:t>
                      </a:r>
                      <a:r>
                        <a:rPr lang="it-IT" sz="1050" dirty="0" err="1" smtClean="0"/>
                        <a:t>Very</a:t>
                      </a:r>
                      <a:r>
                        <a:rPr lang="it-IT" sz="1050" dirty="0" smtClean="0"/>
                        <a:t> high </a:t>
                      </a:r>
                      <a:r>
                        <a:rPr lang="it-IT" sz="1050" dirty="0" err="1" smtClean="0"/>
                        <a:t>frequency</a:t>
                      </a:r>
                      <a:r>
                        <a:rPr lang="it-IT" sz="1050" dirty="0" smtClean="0"/>
                        <a:t>)</a:t>
                      </a:r>
                      <a:endParaRPr lang="it-IT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30–300 MHz</a:t>
                      </a:r>
                      <a:endParaRPr lang="it-IT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 m – 1 m</a:t>
                      </a:r>
                      <a:endParaRPr lang="it-IT" sz="105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050" dirty="0" smtClean="0"/>
                        <a:t>UHF (Ultra high </a:t>
                      </a:r>
                      <a:r>
                        <a:rPr lang="it-IT" sz="1050" dirty="0" err="1" smtClean="0"/>
                        <a:t>frequency</a:t>
                      </a:r>
                      <a:r>
                        <a:rPr lang="it-IT" sz="1050" dirty="0" smtClean="0"/>
                        <a:t>)</a:t>
                      </a:r>
                      <a:endParaRPr lang="it-IT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300–3000 MHz</a:t>
                      </a:r>
                      <a:endParaRPr lang="it-IT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 dirty="0" smtClean="0"/>
                        <a:t>1 m – 100 mm</a:t>
                      </a:r>
                      <a:endParaRPr lang="it-IT" sz="105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050" dirty="0" smtClean="0"/>
                        <a:t>SHF (Super high </a:t>
                      </a:r>
                      <a:r>
                        <a:rPr lang="it-IT" sz="1050" dirty="0" err="1" smtClean="0"/>
                        <a:t>frequency</a:t>
                      </a:r>
                      <a:r>
                        <a:rPr lang="it-IT" sz="1050" dirty="0" smtClean="0"/>
                        <a:t>)</a:t>
                      </a:r>
                      <a:endParaRPr lang="it-IT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3–30 GHz</a:t>
                      </a:r>
                      <a:endParaRPr lang="it-IT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 dirty="0" smtClean="0"/>
                        <a:t>100 mm – 10 mm</a:t>
                      </a:r>
                      <a:endParaRPr lang="it-IT" sz="105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050" dirty="0" smtClean="0"/>
                        <a:t>EHF (</a:t>
                      </a:r>
                      <a:r>
                        <a:rPr lang="it-IT" sz="1050" dirty="0" err="1" smtClean="0"/>
                        <a:t>Extremely</a:t>
                      </a:r>
                      <a:r>
                        <a:rPr lang="it-IT" sz="1050" dirty="0" smtClean="0"/>
                        <a:t> high </a:t>
                      </a:r>
                      <a:r>
                        <a:rPr lang="it-IT" sz="1050" dirty="0" err="1" smtClean="0"/>
                        <a:t>frequency</a:t>
                      </a:r>
                      <a:r>
                        <a:rPr lang="it-IT" sz="1050" dirty="0" smtClean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30–300 GHz</a:t>
                      </a:r>
                      <a:endParaRPr lang="it-IT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 dirty="0" smtClean="0"/>
                        <a:t>10 mm – 1 mm	</a:t>
                      </a:r>
                      <a:endParaRPr lang="it-IT" sz="105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050" dirty="0" smtClean="0"/>
                        <a:t>THF (</a:t>
                      </a:r>
                      <a:r>
                        <a:rPr lang="it-IT" sz="1050" dirty="0" err="1" smtClean="0"/>
                        <a:t>Tremendously</a:t>
                      </a:r>
                      <a:r>
                        <a:rPr lang="it-IT" sz="1050" dirty="0" smtClean="0"/>
                        <a:t> high </a:t>
                      </a:r>
                      <a:r>
                        <a:rPr lang="it-IT" sz="1050" dirty="0" err="1" smtClean="0"/>
                        <a:t>frequency</a:t>
                      </a:r>
                      <a:r>
                        <a:rPr lang="it-IT" sz="1050" dirty="0" smtClean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300-3000 GHz</a:t>
                      </a:r>
                      <a:endParaRPr lang="it-IT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 dirty="0" smtClean="0"/>
                        <a:t>1 mm - 100 micrometro</a:t>
                      </a:r>
                      <a:endParaRPr lang="it-IT" sz="105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 smtClean="0"/>
              <a:t>Le principali frequenze delle onde radio vanno da 0 a 3000 GHz.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74242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Propagazione onde radio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 smtClean="0"/>
              <a:t>In mancanza di ostacoli od altri fenomeni dissipativi, il campo elettromagnetico si propaga all’infinito riducendo la sua energia in ragione del quadrato della distanza. </a:t>
            </a:r>
            <a:br>
              <a:rPr lang="it-IT" dirty="0" smtClean="0"/>
            </a:br>
            <a:endParaRPr lang="it-IT" dirty="0" smtClean="0"/>
          </a:p>
          <a:p>
            <a:r>
              <a:rPr lang="it-IT" dirty="0" smtClean="0"/>
              <a:t>La penetrazione dei materiali da parte delle onde radio è dipesa particolarmente da la lunghezza d’ onda. Più essa tende ad essere corta meno sarà la propagazione</a:t>
            </a:r>
          </a:p>
        </p:txBody>
      </p:sp>
    </p:spTree>
    <p:extLst>
      <p:ext uri="{BB962C8B-B14F-4D97-AF65-F5344CB8AC3E}">
        <p14:creationId xmlns:p14="http://schemas.microsoft.com/office/powerpoint/2010/main" val="2587161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9355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Spettro elettromagnetico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Si divide in varie categorie tra cui:</a:t>
            </a:r>
          </a:p>
          <a:p>
            <a:r>
              <a:rPr lang="it-IT" sz="2000" b="1" dirty="0" smtClean="0"/>
              <a:t>Raggi gamma</a:t>
            </a:r>
          </a:p>
          <a:p>
            <a:r>
              <a:rPr lang="it-IT" sz="2000" b="1" dirty="0" smtClean="0"/>
              <a:t>Raggi X</a:t>
            </a:r>
          </a:p>
          <a:p>
            <a:r>
              <a:rPr lang="it-IT" sz="2000" b="1" dirty="0" smtClean="0"/>
              <a:t>Ultravioletti</a:t>
            </a:r>
          </a:p>
          <a:p>
            <a:r>
              <a:rPr lang="it-IT" sz="2000" b="1" dirty="0" smtClean="0"/>
              <a:t>Luce visibile</a:t>
            </a:r>
          </a:p>
          <a:p>
            <a:r>
              <a:rPr lang="it-IT" sz="2000" b="1" dirty="0" smtClean="0"/>
              <a:t>Infrarossi</a:t>
            </a:r>
          </a:p>
          <a:p>
            <a:r>
              <a:rPr lang="it-IT" sz="2000" b="1" dirty="0" smtClean="0"/>
              <a:t>Microonde</a:t>
            </a:r>
          </a:p>
          <a:p>
            <a:r>
              <a:rPr lang="it-IT" sz="2000" b="1" dirty="0" smtClean="0"/>
              <a:t>Onde radio</a:t>
            </a:r>
          </a:p>
        </p:txBody>
      </p:sp>
    </p:spTree>
    <p:extLst>
      <p:ext uri="{BB962C8B-B14F-4D97-AF65-F5344CB8AC3E}">
        <p14:creationId xmlns:p14="http://schemas.microsoft.com/office/powerpoint/2010/main" val="13069438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306</Words>
  <Application>Microsoft Office PowerPoint</Application>
  <PresentationFormat>Widescreen</PresentationFormat>
  <Paragraphs>93</Paragraphs>
  <Slides>10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di Office</vt:lpstr>
      <vt:lpstr>Spettro eletttromagnetico</vt:lpstr>
      <vt:lpstr>Onde elettromagnetiche</vt:lpstr>
      <vt:lpstr>Onde radio</vt:lpstr>
      <vt:lpstr>Onde radio</vt:lpstr>
      <vt:lpstr>Onde radio</vt:lpstr>
      <vt:lpstr>Frequenza</vt:lpstr>
      <vt:lpstr>Propagazione onde radio</vt:lpstr>
      <vt:lpstr>Presentazione standard di PowerPoint</vt:lpstr>
      <vt:lpstr>Spettro elettromagnetico</vt:lpstr>
      <vt:lpstr>Raggi Gamma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Spettro eletttromagnetico</dc:title>
  <dc:creator>N4_3Asis</dc:creator>
  <cp:lastModifiedBy>4AI</cp:lastModifiedBy>
  <cp:revision>20</cp:revision>
  <dcterms:created xsi:type="dcterms:W3CDTF">2018-09-27T08:18:48Z</dcterms:created>
  <dcterms:modified xsi:type="dcterms:W3CDTF">2018-10-11T11:33:15Z</dcterms:modified>
</cp:coreProperties>
</file>