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2" r:id="rId4"/>
    <p:sldId id="258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48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09C1F-67DD-427A-8AB5-71B184380C2B}" type="datetimeFigureOut">
              <a:rPr lang="it-IT" smtClean="0"/>
              <a:t>23/10/2018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991-DE31-4CAB-BC8D-4B0FF49183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61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Gruppo_d%27interesse" TargetMode="External"/><Relationship Id="rId3" Type="http://schemas.openxmlformats.org/officeDocument/2006/relationships/hyperlink" Target="http://www.vlf.it/" TargetMode="External"/><Relationship Id="rId7" Type="http://schemas.openxmlformats.org/officeDocument/2006/relationships/hyperlink" Target="http://www.greenfacts.org/power-lines/index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IARC" TargetMode="External"/><Relationship Id="rId5" Type="http://schemas.openxmlformats.org/officeDocument/2006/relationships/hyperlink" Target="http://monographs.iarc.fr/ENG/Monographs/vol80/volume80.pdf" TargetMode="External"/><Relationship Id="rId4" Type="http://schemas.openxmlformats.org/officeDocument/2006/relationships/hyperlink" Target="http://www.vlf.it/zevs/zevs.htm" TargetMode="External"/><Relationship Id="rId9" Type="http://schemas.openxmlformats.org/officeDocument/2006/relationships/hyperlink" Target="https://it.wikipedia.org/w/index.php?title=GreenFacts&amp;action=edit&amp;redlink=1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tpaobserverproject.com/radio-emissions-project-elf---slf---ulf---vlf.html" TargetMode="External"/><Relationship Id="rId13" Type="http://schemas.openxmlformats.org/officeDocument/2006/relationships/hyperlink" Target="http://www.geonics.com/html/vlfsystems.html" TargetMode="External"/><Relationship Id="rId3" Type="http://schemas.openxmlformats.org/officeDocument/2006/relationships/hyperlink" Target="https://it.wikipedia.org/wiki/Ultra_low_frequency#cite_ref-1" TargetMode="External"/><Relationship Id="rId7" Type="http://schemas.openxmlformats.org/officeDocument/2006/relationships/hyperlink" Target="https://it.wikipedia.org/wiki/Ultra_low_frequency#cite_ref-2" TargetMode="External"/><Relationship Id="rId12" Type="http://schemas.openxmlformats.org/officeDocument/2006/relationships/hyperlink" Target="https://it.wikipedia.org/wiki/Very_low_frequency#cite_ref-2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Internet_Archive" TargetMode="External"/><Relationship Id="rId11" Type="http://schemas.openxmlformats.org/officeDocument/2006/relationships/hyperlink" Target="http://www.itu.int/rec/R-REC-V.431/en" TargetMode="External"/><Relationship Id="rId5" Type="http://schemas.openxmlformats.org/officeDocument/2006/relationships/hyperlink" Target="https://web.archive.org/web/20051109130358/http:/www.weather.nps.navy.mil/~psguest/EMEO_online/module3/module_3_1.html" TargetMode="External"/><Relationship Id="rId10" Type="http://schemas.openxmlformats.org/officeDocument/2006/relationships/hyperlink" Target="https://it.wikipedia.org/wiki/Very_low_frequency#cite_ref-1" TargetMode="External"/><Relationship Id="rId4" Type="http://schemas.openxmlformats.org/officeDocument/2006/relationships/hyperlink" Target="http://www.weather.nps.navy.mil/~psguest/EMEO_online/module3/module_3_1.html" TargetMode="External"/><Relationship Id="rId9" Type="http://schemas.openxmlformats.org/officeDocument/2006/relationships/hyperlink" Target="https://it.wikipedia.org/wiki/Ultra_low_frequency#cite_ref-3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lnews.it/onde-medie-italia/emittenti-am-attiv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emwg.info/" TargetMode="External"/><Relationship Id="rId5" Type="http://schemas.openxmlformats.org/officeDocument/2006/relationships/hyperlink" Target="http://www.mediumwave.de/" TargetMode="External"/><Relationship Id="rId4" Type="http://schemas.openxmlformats.org/officeDocument/2006/relationships/hyperlink" Target="http://www.mwlist.org/mwlist_quick_and_easy.php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hes.bncf.firenze.sbn.it/" TargetMode="External"/><Relationship Id="rId3" Type="http://schemas.openxmlformats.org/officeDocument/2006/relationships/hyperlink" Target="http://www.sviluppoeconomico.gov.it/images/stories/documenti/radio/PNRF_27_maggio_2015.pdf" TargetMode="External"/><Relationship Id="rId7" Type="http://schemas.openxmlformats.org/officeDocument/2006/relationships/hyperlink" Target="http://thes.bncf.firenze.sbn.it/termine.php?id=3755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hort-wave.info/" TargetMode="External"/><Relationship Id="rId5" Type="http://schemas.openxmlformats.org/officeDocument/2006/relationships/hyperlink" Target="http://www.hfcc.org/data/guidepost.phtml" TargetMode="External"/><Relationship Id="rId10" Type="http://schemas.openxmlformats.org/officeDocument/2006/relationships/hyperlink" Target="https://it.wikipedia.org/wiki/Biblioteca_Nazionale_Centrale_di_Firenze" TargetMode="External"/><Relationship Id="rId4" Type="http://schemas.openxmlformats.org/officeDocument/2006/relationships/hyperlink" Target="https://web.archive.org/web/20091008063015/http:/www.mwlist.org/" TargetMode="External"/><Relationship Id="rId9" Type="http://schemas.openxmlformats.org/officeDocument/2006/relationships/hyperlink" Target="https://it.wikipedia.org/wiki/Nuovo_soggettario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Radio waves below 22kHz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Nautre's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singals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strange emission at very low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 a site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low-frequency signals.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Jacobsen,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ZEVS, the Russian 82 Hz ELF transmitter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Low Frequency transmission-system, using the real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longwaves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ALFLAB,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Norway.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Non-Ionizing Radiation, Part 1: Static and Extremely Low-Frequency (ELF) Electric and Magnetic Fields (2002)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ARC"/>
              </a:rPr>
              <a:t>IARC International Agency for Research on Cancer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A summary of the previous report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dal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ruppo d'interesse"/>
              </a:rPr>
              <a:t>gruppo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ruppo d'interesse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ruppo d'interesse"/>
              </a:rPr>
              <a:t>d'interesse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dell'industria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GreenFacts (la pagina non esiste)"/>
              </a:rPr>
              <a:t>GreenFacts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95991-DE31-4CAB-BC8D-4B0FF491833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04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^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HF and Lower </a:t>
            </a:r>
            <a:r>
              <a:rPr lang="it-I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Frequency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it-I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Radiation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- </a:t>
            </a:r>
            <a:r>
              <a:rPr lang="it-I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Introduction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Archiviato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il 9 novembre 2005 in 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rnet Archive"/>
              </a:rPr>
              <a:t>Internet Archive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^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LTPA </a:t>
            </a:r>
            <a:r>
              <a:rPr lang="it-IT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Observer</a:t>
            </a:r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 Project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 </a:t>
            </a:r>
            <a:r>
              <a:rPr lang="it-I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ltpaobserverproject.com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^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Wheeler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 A. Radio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Propagation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Earth's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Crust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J. Res., NBS, v. 65D, No. 2, 1961, pp. 189-191</a:t>
            </a: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^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V.431 - Nomenclature of the frequency and wavelength bands used in telecommunications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^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Geonics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 Limited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geonics.com, 2005. URL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ottobre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2011.</a:t>
            </a:r>
          </a:p>
          <a:p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95991-DE31-4CAB-BC8D-4B0FF491833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60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Elenco delle emittenti private italiane in onde medie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 </a:t>
            </a:r>
            <a:r>
              <a:rPr lang="it-I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bclnews.it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Archivio mondiale delle stazioni radio operanti sulle onde medie e onde lunghe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 </a:t>
            </a:r>
            <a:r>
              <a:rPr lang="it-I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mwlist.org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Elenco annotato di stazioni radio in onde medie regolarmente ascoltate dal centro Europa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 </a:t>
            </a:r>
            <a:r>
              <a:rPr lang="it-I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mediumwave.de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Euro-</a:t>
            </a:r>
            <a:r>
              <a:rPr lang="it-IT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African</a:t>
            </a:r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Medium </a:t>
            </a:r>
            <a:r>
              <a:rPr lang="it-IT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Wave</a:t>
            </a:r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Guide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 </a:t>
            </a:r>
            <a:r>
              <a:rPr lang="it-I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emwg.info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95991-DE31-4CAB-BC8D-4B0FF491833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0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Ministero dello Sviluppo Economico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Piano Nazionale di Ripartizione delle Frequenze (PNRF)</a:t>
            </a:r>
          </a:p>
          <a:p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MWLIST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Database mondiale delle radio trasmesse in onde corte, onde medie e onde lunghe.</a:t>
            </a:r>
          </a:p>
          <a:p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Public Schedule Data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sul sito HFCC - International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Broadcasting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Delivery</a:t>
            </a:r>
          </a:p>
          <a:p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Short-wave.info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Database mondiale con varie possibilità di interrogazione in funzione dell'emittente, della lingua, della frequenza di trasmissione, ecc.</a:t>
            </a:r>
          </a:p>
          <a:p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Onde corte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 </a:t>
            </a:r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Thesaurus</a:t>
            </a:r>
            <a:r>
              <a:rPr lang="it-IT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 </a:t>
            </a:r>
            <a:r>
              <a:rPr lang="it-IT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Nuovo soggettario"/>
              </a:rPr>
              <a:t>Nuovo soggettario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Biblioteca Nazionale Centrale di Firenze"/>
              </a:rPr>
              <a:t>BNCF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95991-DE31-4CAB-BC8D-4B0FF491833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7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WLAN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1D68FA-CEDF-435F-9009-8C88FDC33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Spettro elettromagnetico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E0BFE019-A173-4EC8-B094-9985401A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94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F95B89B-587E-4CB6-A8A0-6364DE93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Onde radio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7906F492-EEA1-4FEF-9E02-1CC555CE0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4BDDF8E-F6A4-4241-8B85-0A324527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Onde radio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182F16-CFF3-4A13-8B06-73459021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510924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Le onde radio si estendono in un </a:t>
            </a:r>
            <a:r>
              <a:rPr lang="it-IT" dirty="0" err="1" smtClean="0"/>
              <a:t>range</a:t>
            </a:r>
            <a:r>
              <a:rPr lang="it-IT" dirty="0" smtClean="0"/>
              <a:t> da 0Hz a 300Ghz. Esse trovano la loro principale applicazione nella trasmissione di dati senza fili, ma trovano utilizzi anche nel campo della ricerca scientifica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La trasmissione delle onde radio si diffondono da un radiotrasmettitore fino ad un radioricevitore.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graphicFrame>
        <p:nvGraphicFramePr>
          <p:cNvPr id="8" name="Segnaposto contenuto 4">
            <a:extLst>
              <a:ext uri="{FF2B5EF4-FFF2-40B4-BE49-F238E27FC236}">
                <a16:creationId xmlns:a16="http://schemas.microsoft.com/office/drawing/2014/main" xmlns="" id="{BE1EC8A4-D401-4657-8F14-547C86C33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690411"/>
              </p:ext>
            </p:extLst>
          </p:nvPr>
        </p:nvGraphicFramePr>
        <p:xfrm>
          <a:off x="5603846" y="1994104"/>
          <a:ext cx="6006961" cy="469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67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Frequenza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Lunghezza d'onda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ELF (</a:t>
                      </a:r>
                      <a:r>
                        <a:rPr lang="it-IT" sz="1000" dirty="0" err="1"/>
                        <a:t>Extremely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 km – 10.000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SLF (Super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10.000 km – 1.000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ULF (Ultra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 km – 100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VLF (</a:t>
                      </a:r>
                      <a:r>
                        <a:rPr lang="it-IT" sz="1000" dirty="0" err="1"/>
                        <a:t>Very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3–30 kHz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100 km – 10 km</a:t>
                      </a:r>
                    </a:p>
                  </a:txBody>
                  <a:tcPr marL="27810" marR="27810" marT="27810" marB="2781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LF (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kHz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 km – 1 km</a:t>
                      </a:r>
                    </a:p>
                  </a:txBody>
                  <a:tcPr marL="27810" marR="27810" marT="27810" marB="2781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MF (Medium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kHz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km – 100 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HF (High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3–30 MHz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 m – 10 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VHF (</a:t>
                      </a:r>
                      <a:r>
                        <a:rPr lang="it-IT" sz="1000" dirty="0" err="1"/>
                        <a:t>Very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MHz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m – 1 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UHF (Ultra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MHz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m – 100 mm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SHF (Super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100 mm – 10 mm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EHF (</a:t>
                      </a:r>
                      <a:r>
                        <a:rPr lang="it-IT" sz="1000" dirty="0" err="1"/>
                        <a:t>Extremely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 mm – 1 mm	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THF (</a:t>
                      </a:r>
                      <a:r>
                        <a:rPr lang="it-IT" sz="1000" dirty="0" err="1"/>
                        <a:t>Tremendously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300-3000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mm - 100 micrometro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ELF - </a:t>
            </a:r>
            <a:r>
              <a:rPr lang="it-IT" b="0" dirty="0" err="1"/>
              <a:t>Extremely</a:t>
            </a:r>
            <a:r>
              <a:rPr lang="it-IT" b="0" dirty="0"/>
              <a:t>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onde LF trovano 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marina militare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E per altri usi non civili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Difficoltà </a:t>
            </a:r>
            <a:r>
              <a:rPr lang="it-IT" dirty="0"/>
              <a:t>di </a:t>
            </a:r>
            <a:r>
              <a:rPr lang="it-IT" dirty="0" smtClean="0"/>
              <a:t>gestione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Grandezza dei trasmettitori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Probabile </a:t>
            </a:r>
            <a:r>
              <a:rPr lang="it-IT" dirty="0"/>
              <a:t>impatto </a:t>
            </a:r>
            <a:r>
              <a:rPr lang="it-IT" dirty="0" smtClean="0"/>
              <a:t>ambienta</a:t>
            </a:r>
          </a:p>
          <a:p>
            <a:pPr marL="0" indent="0">
              <a:buNone/>
            </a:pPr>
            <a:r>
              <a:rPr lang="it-IT" dirty="0" smtClean="0"/>
              <a:t>Questi fattori hanno </a:t>
            </a:r>
            <a:r>
              <a:rPr lang="it-IT" dirty="0" smtClean="0"/>
              <a:t>portato le onde LF al </a:t>
            </a:r>
            <a:r>
              <a:rPr lang="it-IT" dirty="0"/>
              <a:t>disuso.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SLF - </a:t>
            </a:r>
            <a:r>
              <a:rPr lang="it-IT" b="0" dirty="0"/>
              <a:t>Super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onde S</a:t>
            </a:r>
            <a:r>
              <a:rPr lang="it-IT" dirty="0" smtClean="0"/>
              <a:t>LF </a:t>
            </a:r>
            <a:r>
              <a:rPr lang="it-IT" dirty="0"/>
              <a:t>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Nella marina militare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 per altri usi non civili</a:t>
            </a:r>
          </a:p>
          <a:p>
            <a:pPr marL="0" indent="0">
              <a:buNone/>
            </a:pPr>
            <a:r>
              <a:rPr lang="it-IT" dirty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Difficoltà di gestione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Grandezza dei trasmettitori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Probabile impatto ambienta</a:t>
            </a:r>
          </a:p>
          <a:p>
            <a:pPr marL="0" indent="0">
              <a:buNone/>
            </a:pPr>
            <a:r>
              <a:rPr lang="it-IT" dirty="0"/>
              <a:t>Questi fattori hanno portato le onde </a:t>
            </a:r>
            <a:r>
              <a:rPr lang="it-IT" dirty="0" smtClean="0"/>
              <a:t>SLF </a:t>
            </a:r>
            <a:r>
              <a:rPr lang="it-IT" dirty="0"/>
              <a:t>al disuso.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ULF - </a:t>
            </a:r>
            <a:r>
              <a:rPr lang="it-IT" b="0" dirty="0"/>
              <a:t>Ultra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LF trovano 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comunicazioni</a:t>
            </a:r>
            <a:r>
              <a:rPr lang="it-IT" dirty="0" smtClean="0"/>
              <a:t> militari cifrate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Per la trasmissione di dati su lunga distanza 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VLF - </a:t>
            </a:r>
            <a:r>
              <a:rPr lang="it-IT" b="0" dirty="0" err="1"/>
              <a:t>Very</a:t>
            </a:r>
            <a:r>
              <a:rPr lang="it-IT" b="0" dirty="0"/>
              <a:t>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LF trovano 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</a:t>
            </a:r>
            <a:r>
              <a:rPr lang="it-IT" dirty="0"/>
              <a:t>analisi </a:t>
            </a:r>
            <a:r>
              <a:rPr lang="it-IT" dirty="0" smtClean="0"/>
              <a:t>elettromagnetiche </a:t>
            </a:r>
            <a:r>
              <a:rPr lang="it-IT" dirty="0"/>
              <a:t>e geofisiche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comunicazioni con i sottomarini vicini alla superfice </a:t>
            </a:r>
          </a:p>
          <a:p>
            <a:pPr marL="0" indent="0">
              <a:buNone/>
            </a:pPr>
            <a:r>
              <a:rPr lang="it-IT" dirty="0"/>
              <a:t>Caratteristiche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Buona penetrazione dell’ acqua</a:t>
            </a:r>
          </a:p>
        </p:txBody>
      </p:sp>
    </p:spTree>
    <p:extLst>
      <p:ext uri="{BB962C8B-B14F-4D97-AF65-F5344CB8AC3E}">
        <p14:creationId xmlns:p14="http://schemas.microsoft.com/office/powerpoint/2010/main" val="63335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LF -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Le onde LF 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radiofari aeronautici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navigazione marittima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sistemi </a:t>
            </a:r>
            <a:r>
              <a:rPr lang="it-IT" dirty="0"/>
              <a:t>meteorologici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MF – </a:t>
            </a:r>
            <a:r>
              <a:rPr lang="it-IT" b="0" dirty="0"/>
              <a:t>Medium</a:t>
            </a:r>
            <a:r>
              <a:rPr lang="it-IT" b="0" i="1" dirty="0"/>
              <a:t> 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MF </a:t>
            </a:r>
            <a:r>
              <a:rPr lang="it-IT" dirty="0"/>
              <a:t>trovano </a:t>
            </a:r>
            <a:r>
              <a:rPr lang="it-IT" dirty="0" smtClean="0"/>
              <a:t>applicazione: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</a:t>
            </a:r>
            <a:r>
              <a:rPr lang="it-IT" dirty="0"/>
              <a:t>trasmissione di radiocomunicazioni.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 </a:t>
            </a:r>
            <a:r>
              <a:rPr lang="it-IT" dirty="0"/>
              <a:t>questo spettro di frequenze si </a:t>
            </a:r>
            <a:r>
              <a:rPr lang="it-IT" dirty="0" smtClean="0"/>
              <a:t>trova;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dirty="0"/>
              <a:t>radio AM.</a:t>
            </a:r>
          </a:p>
        </p:txBody>
      </p:sp>
    </p:spTree>
    <p:extLst>
      <p:ext uri="{BB962C8B-B14F-4D97-AF65-F5344CB8AC3E}">
        <p14:creationId xmlns:p14="http://schemas.microsoft.com/office/powerpoint/2010/main" val="88126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HF – </a:t>
            </a:r>
            <a:r>
              <a:rPr lang="it-IT" b="0" dirty="0"/>
              <a:t>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HF trovano </a:t>
            </a:r>
            <a:r>
              <a:rPr lang="it-IT" dirty="0"/>
              <a:t>applicazione</a:t>
            </a:r>
            <a:r>
              <a:rPr lang="it-IT" dirty="0" smtClean="0"/>
              <a:t>: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 campo radioamatoriale</a:t>
            </a:r>
          </a:p>
          <a:p>
            <a:pPr marL="0" indent="0">
              <a:buNone/>
            </a:pPr>
            <a:r>
              <a:rPr lang="it-IT" dirty="0" smtClean="0"/>
              <a:t>Le </a:t>
            </a:r>
            <a:r>
              <a:rPr lang="it-IT" dirty="0"/>
              <a:t>onde corte sono utilizzate </a:t>
            </a:r>
            <a:r>
              <a:rPr lang="it-IT" dirty="0" smtClean="0"/>
              <a:t>per: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</a:t>
            </a:r>
            <a:r>
              <a:rPr lang="it-IT" dirty="0"/>
              <a:t>comunicazioni aeronautiche a lunga </a:t>
            </a:r>
            <a:r>
              <a:rPr lang="it-IT" dirty="0" smtClean="0"/>
              <a:t>distanza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Riflessione </a:t>
            </a:r>
            <a:r>
              <a:rPr lang="it-IT" dirty="0"/>
              <a:t>del segnale negli strati alti </a:t>
            </a:r>
            <a:r>
              <a:rPr lang="it-IT" dirty="0" smtClean="0"/>
              <a:t>dell'atmosfera (permettendo di aumentare la portata)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VHF – </a:t>
            </a:r>
            <a:r>
              <a:rPr lang="it-IT" b="0" dirty="0" err="1"/>
              <a:t>Very</a:t>
            </a:r>
            <a:r>
              <a:rPr lang="it-IT" b="0" dirty="0"/>
              <a:t> 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VHF </a:t>
            </a:r>
            <a:r>
              <a:rPr lang="it-IT" dirty="0"/>
              <a:t>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</a:t>
            </a:r>
            <a:r>
              <a:rPr lang="it-IT" dirty="0" smtClean="0"/>
              <a:t>navigatori aeronautici 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comunicazioni aeronautiche civili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Nelle </a:t>
            </a:r>
            <a:r>
              <a:rPr lang="it-IT" dirty="0" smtClean="0"/>
              <a:t>comunicazioni navali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Nelle </a:t>
            </a:r>
            <a:r>
              <a:rPr lang="it-IT" dirty="0" smtClean="0"/>
              <a:t>comunicazioni delle forze </a:t>
            </a:r>
            <a:r>
              <a:rPr lang="it-IT" dirty="0"/>
              <a:t>di polizia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</a:t>
            </a:r>
            <a:r>
              <a:rPr lang="it-IT" dirty="0"/>
              <a:t>trasmissione di alcuni canali </a:t>
            </a:r>
            <a:r>
              <a:rPr lang="it-IT" dirty="0" smtClean="0"/>
              <a:t>televisivi</a:t>
            </a:r>
          </a:p>
          <a:p>
            <a:pPr marL="0" indent="0">
              <a:buNone/>
            </a:pPr>
            <a:r>
              <a:rPr lang="it-IT" dirty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Riflessione del segnale negli strati alti dell'atmosfera (permettendo di aumentare la portata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55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054018"/>
            <a:ext cx="5087075" cy="536005"/>
          </a:xfrm>
        </p:spPr>
        <p:txBody>
          <a:bodyPr anchor="ctr"/>
          <a:lstStyle/>
          <a:p>
            <a:pPr algn="ctr"/>
            <a:r>
              <a:rPr lang="it-IT" dirty="0"/>
              <a:t>UHF – </a:t>
            </a:r>
            <a:r>
              <a:rPr lang="it-IT" b="0" dirty="0"/>
              <a:t>Ultra 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656964"/>
            <a:ext cx="5393100" cy="3937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 smtClean="0"/>
              <a:t>Le onde UHF 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 </a:t>
            </a:r>
            <a:r>
              <a:rPr lang="it-IT" sz="1400" dirty="0"/>
              <a:t>campo </a:t>
            </a:r>
            <a:r>
              <a:rPr lang="it-IT" sz="1400" dirty="0" smtClean="0"/>
              <a:t>radioamatoriale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Nelle comunicazioni aeronautiche </a:t>
            </a:r>
            <a:r>
              <a:rPr lang="it-IT" sz="1400" dirty="0"/>
              <a:t>a lunga distanza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Nella telefonia </a:t>
            </a:r>
            <a:r>
              <a:rPr lang="it-IT" sz="1400" dirty="0" smtClean="0"/>
              <a:t>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Nelle trasmissioni televisive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Nelle</a:t>
            </a:r>
            <a:r>
              <a:rPr lang="it-IT" sz="1400" dirty="0"/>
              <a:t> trasmissione </a:t>
            </a:r>
            <a:r>
              <a:rPr lang="it-IT" sz="1400" dirty="0" smtClean="0"/>
              <a:t>dati a breve distanza </a:t>
            </a:r>
          </a:p>
          <a:p>
            <a:pPr marL="0" indent="0">
              <a:buNone/>
            </a:pPr>
            <a:r>
              <a:rPr lang="it-IT" sz="1400" dirty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Riflessione del segnale negli strati alti dell'atmosfera (permettendo di aumentare la portata</a:t>
            </a:r>
            <a:r>
              <a:rPr lang="it-IT" sz="1400" dirty="0" smtClean="0"/>
              <a:t>)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Utilizzi</a:t>
            </a:r>
            <a:r>
              <a:rPr lang="it-IT" sz="1400" b="1" dirty="0" smtClean="0"/>
              <a:t> 2,5GHz</a:t>
            </a:r>
            <a:r>
              <a:rPr lang="it-IT" sz="1400" b="1" dirty="0"/>
              <a:t>:</a:t>
            </a:r>
          </a:p>
          <a:p>
            <a:pPr marL="0" indent="0">
              <a:buNone/>
            </a:pPr>
            <a:r>
              <a:rPr lang="it-IT" sz="1400" dirty="0"/>
              <a:t>il protocollo Bluetooth lavora nelle frequenze libere in questa banda, suddividendola in 79 canali. Anche le reti </a:t>
            </a:r>
            <a:r>
              <a:rPr lang="it-IT" sz="1400" dirty="0">
                <a:hlinkClick r:id="rId2" tooltip="WLAN"/>
              </a:rPr>
              <a:t>W</a:t>
            </a:r>
            <a:r>
              <a:rPr lang="it-IT" sz="1400" dirty="0"/>
              <a:t>LAN, protocollo IEEE 802.11("Wi-Fi"), operano in questa frequenza su 13 canali</a:t>
            </a:r>
          </a:p>
        </p:txBody>
      </p:sp>
      <p:graphicFrame>
        <p:nvGraphicFramePr>
          <p:cNvPr id="11" name="Segnaposto contenuto 4">
            <a:extLst>
              <a:ext uri="{FF2B5EF4-FFF2-40B4-BE49-F238E27FC236}">
                <a16:creationId xmlns:a16="http://schemas.microsoft.com/office/drawing/2014/main" xmlns="" id="{E9428FD0-F2B6-45AA-8C3D-160121AC6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600114"/>
              </p:ext>
            </p:extLst>
          </p:nvPr>
        </p:nvGraphicFramePr>
        <p:xfrm>
          <a:off x="6381751" y="1982601"/>
          <a:ext cx="5229055" cy="471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3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174">
                <a:tc>
                  <a:txBody>
                    <a:bodyPr/>
                    <a:lstStyle/>
                    <a:p>
                      <a:r>
                        <a:rPr lang="it-IT" sz="1500" dirty="0"/>
                        <a:t>Frequenza</a:t>
                      </a:r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Utilizzi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380 - 430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433 - 434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LPD433 - Low Power Devices 433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PMR446 - Personal Mobile Radio 446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450 - 470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471,25 - 860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Televisione </a:t>
                      </a:r>
                      <a:r>
                        <a:rPr lang="it-IT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terrestre O 5G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860 - 869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</a:t>
                      </a:r>
                      <a:r>
                        <a:rPr lang="it-IT" sz="15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industriali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870 - 876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 e 1800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telefonia cellulare</a:t>
                      </a:r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rete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800 - 2600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telefonia cellulare</a:t>
                      </a:r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rete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UMTS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915 - 921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2,45 GHz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Vedere al lato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65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 smtClean="0"/>
              <a:t>SHF – </a:t>
            </a:r>
            <a:r>
              <a:rPr lang="it-IT" dirty="0" smtClean="0"/>
              <a:t>Super</a:t>
            </a:r>
            <a:r>
              <a:rPr lang="it-IT" dirty="0" smtClean="0"/>
              <a:t> </a:t>
            </a:r>
            <a:r>
              <a:rPr lang="it-IT" dirty="0"/>
              <a:t>h</a:t>
            </a:r>
            <a:r>
              <a:rPr lang="it-IT" b="0" dirty="0" smtClean="0"/>
              <a:t>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SHF trovano </a:t>
            </a:r>
            <a:r>
              <a:rPr lang="it-IT" dirty="0"/>
              <a:t>applicazione</a:t>
            </a:r>
            <a:r>
              <a:rPr lang="it-IT" dirty="0" smtClean="0"/>
              <a:t>: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ricerca scientifica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frequenze per radioamatori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E</a:t>
            </a:r>
            <a:r>
              <a:rPr lang="it-IT" dirty="0" smtClean="0"/>
              <a:t>HF </a:t>
            </a:r>
            <a:r>
              <a:rPr lang="it-IT" dirty="0"/>
              <a:t>– </a:t>
            </a:r>
            <a:r>
              <a:rPr lang="it-IT" dirty="0" err="1" smtClean="0"/>
              <a:t>Extremely</a:t>
            </a:r>
            <a:r>
              <a:rPr lang="it-IT" dirty="0"/>
              <a:t> </a:t>
            </a:r>
            <a:r>
              <a:rPr lang="it-IT" b="0" dirty="0" smtClean="0"/>
              <a:t>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EHF </a:t>
            </a:r>
            <a:r>
              <a:rPr lang="it-IT" dirty="0"/>
              <a:t>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Nella ricerca scientifica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Nelle frequenze per radioamatori</a:t>
            </a:r>
          </a:p>
        </p:txBody>
      </p:sp>
    </p:spTree>
    <p:extLst>
      <p:ext uri="{BB962C8B-B14F-4D97-AF65-F5344CB8AC3E}">
        <p14:creationId xmlns:p14="http://schemas.microsoft.com/office/powerpoint/2010/main" val="110429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F95B89B-587E-4CB6-A8A0-6364DE93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Infrarossi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7906F492-EEA1-4FEF-9E02-1CC555CE0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379CC68-E716-4D4F-A4AE-04699589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6CC1D01-76E9-43B2-A1B3-1F0967FF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/>
              <a:t>UTILIZZI:</a:t>
            </a:r>
            <a:endParaRPr lang="it-IT" b="1" dirty="0"/>
          </a:p>
          <a:p>
            <a:r>
              <a:rPr lang="it-IT" dirty="0"/>
              <a:t>Nei telecomandi dei televisori (per evitare interferenze con le onde radio del segnale televisivo)</a:t>
            </a:r>
          </a:p>
          <a:p>
            <a:r>
              <a:rPr lang="it-IT" dirty="0"/>
              <a:t>Tra computer portatili e fissi</a:t>
            </a:r>
          </a:p>
          <a:p>
            <a:r>
              <a:rPr lang="it-IT" dirty="0"/>
              <a:t>Nei sensori di movimento</a:t>
            </a:r>
          </a:p>
          <a:p>
            <a:r>
              <a:rPr lang="it-IT" dirty="0"/>
              <a:t>E altri apparecchi elettronici.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6541165C-8958-4DF7-90A4-7A4102C0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37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141FAB-733D-4F4D-A910-8478ED6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Onde elettromagnetiche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DA72103-213C-4C55-8FBA-95F43F0D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/>
              <a:t>Campo elettromagnetico</a:t>
            </a:r>
            <a:r>
              <a:rPr lang="it-IT" sz="2000" dirty="0"/>
              <a:t> è un campo tensoriale responsabile dell'interazione elettromagnetica, una delle quattro interazioni fondamentali.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Sono composte da:</a:t>
            </a:r>
          </a:p>
          <a:p>
            <a:r>
              <a:rPr lang="it-IT" sz="1600" b="1" dirty="0"/>
              <a:t>Campo elettrico: </a:t>
            </a:r>
            <a:r>
              <a:rPr lang="it-IT" sz="1500" dirty="0"/>
              <a:t>Il campo elettrico è la regione di spazio in cui agiscono le forze elettriche su altre cariche eventualmente presenti</a:t>
            </a:r>
          </a:p>
          <a:p>
            <a:r>
              <a:rPr lang="it-IT" sz="1600" b="1" dirty="0"/>
              <a:t>Campo magnetico: </a:t>
            </a:r>
            <a:r>
              <a:rPr lang="it-IT" sz="1500" dirty="0"/>
              <a:t>un campo magnetico è la regione dello spazio in cui sono sensibili le forze di attrazione e repulsione esercitate da un magnete o da un insieme di magneti</a:t>
            </a:r>
          </a:p>
          <a:p>
            <a:pPr marL="0" indent="0">
              <a:buNone/>
            </a:pPr>
            <a:r>
              <a:rPr lang="it-IT" dirty="0"/>
              <a:t>Caratteristiche:</a:t>
            </a:r>
          </a:p>
          <a:p>
            <a:r>
              <a:rPr lang="it-IT" sz="1600" b="1" dirty="0"/>
              <a:t>Velocità della luce: </a:t>
            </a:r>
            <a:r>
              <a:rPr lang="it-IT" sz="1500" dirty="0"/>
              <a:t>è la velocità a cui si propagano le onde elettromagnetiche</a:t>
            </a:r>
            <a:endParaRPr lang="it-IT" sz="1500" b="1" dirty="0"/>
          </a:p>
          <a:p>
            <a:r>
              <a:rPr lang="it-IT" sz="1600" b="1" dirty="0"/>
              <a:t>Radiazioni: </a:t>
            </a:r>
            <a:r>
              <a:rPr lang="it-IT" sz="1500" dirty="0"/>
              <a:t>le onde elettromagnetiche viaggiando irradiano energia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463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54F3E0F-BD78-40FC-8AEC-71F28FF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Irda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9BA7C02-4EBC-4BAE-B95D-AF5CBA19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418" y="2234114"/>
            <a:ext cx="4901185" cy="536005"/>
          </a:xfrm>
        </p:spPr>
        <p:txBody>
          <a:bodyPr/>
          <a:lstStyle/>
          <a:p>
            <a:r>
              <a:rPr lang="it-IT" sz="2400" b="1" dirty="0"/>
              <a:t>IrDA (</a:t>
            </a:r>
            <a:r>
              <a:rPr lang="it-IT" sz="2400" b="1" dirty="0" err="1"/>
              <a:t>Infrared</a:t>
            </a:r>
            <a:r>
              <a:rPr lang="it-IT" sz="2400" b="1" dirty="0"/>
              <a:t> Data </a:t>
            </a:r>
            <a:r>
              <a:rPr lang="it-IT" sz="2400" b="1" dirty="0" err="1"/>
              <a:t>Association</a:t>
            </a:r>
            <a:r>
              <a:rPr lang="it-IT" sz="2400" b="1" dirty="0"/>
              <a:t>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DF9E9E0-5747-413B-AADD-BBD2365F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4536090" cy="293499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Telecomandi e apparecchi </a:t>
            </a:r>
            <a:r>
              <a:rPr lang="it-IT" b="1" dirty="0"/>
              <a:t>IrDA </a:t>
            </a:r>
            <a:r>
              <a:rPr lang="it-IT" dirty="0"/>
              <a:t>usano diodi emettitori di radiazione infrarossa. La radiazione infrarossa emessa viene messa a fuoco da lenti di plastica e modulata, cioè accesa e spenta molto rapidamente, per trasportare dati.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Picture 2" descr="Risultati immagini per diodi emettitori di radiazione infrarossa">
            <a:extLst>
              <a:ext uri="{FF2B5EF4-FFF2-40B4-BE49-F238E27FC236}">
                <a16:creationId xmlns:a16="http://schemas.microsoft.com/office/drawing/2014/main" xmlns="" id="{E9956B86-1987-4462-8AFE-11309FC2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508" r="2508"/>
          <a:stretch>
            <a:fillRect/>
          </a:stretch>
        </p:blipFill>
        <p:spPr bwMode="auto">
          <a:xfrm>
            <a:off x="5880684" y="2144304"/>
            <a:ext cx="5595898" cy="4418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008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Spettro elettromagnetico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divide in varie categorie tra cui:</a:t>
            </a:r>
          </a:p>
          <a:p>
            <a:r>
              <a:rPr lang="it-IT" sz="2000" b="1" dirty="0"/>
              <a:t>Raggi gamma</a:t>
            </a:r>
          </a:p>
          <a:p>
            <a:r>
              <a:rPr lang="it-IT" sz="2000" b="1" dirty="0"/>
              <a:t>Raggi X</a:t>
            </a:r>
          </a:p>
          <a:p>
            <a:r>
              <a:rPr lang="it-IT" sz="2000" b="1" dirty="0"/>
              <a:t>Ultravioletti</a:t>
            </a:r>
          </a:p>
          <a:p>
            <a:r>
              <a:rPr lang="it-IT" sz="2000" b="1" dirty="0"/>
              <a:t>Luce visibile</a:t>
            </a:r>
          </a:p>
          <a:p>
            <a:r>
              <a:rPr lang="it-IT" sz="2000" b="1" dirty="0"/>
              <a:t>Infrarossi</a:t>
            </a:r>
          </a:p>
          <a:p>
            <a:r>
              <a:rPr lang="it-IT" sz="2000" b="1" dirty="0"/>
              <a:t>Microonde</a:t>
            </a:r>
          </a:p>
          <a:p>
            <a:r>
              <a:rPr lang="it-IT" sz="2000" b="1" dirty="0"/>
              <a:t>Onde radio</a:t>
            </a:r>
          </a:p>
        </p:txBody>
      </p:sp>
    </p:spTree>
    <p:extLst>
      <p:ext uri="{BB962C8B-B14F-4D97-AF65-F5344CB8AC3E}">
        <p14:creationId xmlns:p14="http://schemas.microsoft.com/office/powerpoint/2010/main" val="130694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AC78F8D-FA8D-43F2-8CC3-B25F2C2C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Microonde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EC7C6D3-D731-4013-ADD5-32164370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Frequenza 3 GHz ÷ 300 GHz</a:t>
            </a:r>
          </a:p>
          <a:p>
            <a:pPr marL="0" indent="0">
              <a:buNone/>
            </a:pPr>
            <a:r>
              <a:rPr lang="it-IT" dirty="0"/>
              <a:t>Prodotte: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 stato solido: basati sui semiconduttori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Tubi a vuoto: si basano sul movimento degli elettroni nel vuoto sotto l'interferenza di campi elettrici o magnetici di controllo.</a:t>
            </a:r>
          </a:p>
          <a:p>
            <a:pPr marL="0" indent="0">
              <a:buNone/>
            </a:pPr>
            <a:r>
              <a:rPr lang="it-IT" dirty="0"/>
              <a:t>Il forno a microonde: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Utilizza un generatore a </a:t>
            </a:r>
            <a:r>
              <a:rPr lang="it-IT" dirty="0" err="1"/>
              <a:t>magnetra</a:t>
            </a:r>
            <a:r>
              <a:rPr lang="it-IT" dirty="0"/>
              <a:t> per produrre microonde alla </a:t>
            </a:r>
            <a:r>
              <a:rPr lang="it-IT" dirty="0" smtClean="0"/>
              <a:t>frequenza </a:t>
            </a:r>
            <a:r>
              <a:rPr lang="it-IT" dirty="0"/>
              <a:t>di 2,45 GHz.  {Il riscaldamento e la conseguente cottura è dovuta al fatto che queste onde causano un aumento dell'energia </a:t>
            </a:r>
            <a:r>
              <a:rPr lang="it-IT" dirty="0" err="1"/>
              <a:t>dell'energia</a:t>
            </a:r>
            <a:r>
              <a:rPr lang="it-IT" dirty="0"/>
              <a:t> rotazionale delle molecole di alcune sostanze (acqua in particolare).}</a:t>
            </a:r>
          </a:p>
          <a:p>
            <a:pPr marL="0" indent="0">
              <a:buNone/>
            </a:pPr>
            <a:r>
              <a:rPr lang="it-IT" dirty="0"/>
              <a:t>Le microonde vengono </a:t>
            </a:r>
            <a:r>
              <a:rPr lang="it-IT" dirty="0" smtClean="0"/>
              <a:t>utilizzate </a:t>
            </a:r>
            <a:r>
              <a:rPr lang="it-IT" dirty="0"/>
              <a:t>per le comunicazioni con i satelliti </a:t>
            </a:r>
            <a:r>
              <a:rPr lang="it-IT" dirty="0" err="1"/>
              <a:t>poichè</a:t>
            </a:r>
            <a:r>
              <a:rPr lang="it-IT" dirty="0"/>
              <a:t> attraversano l'atmosfera terrestre senza subire interferenze.+ larghezza di banda rispetto alle radio. + informazioni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88E03454-CF51-4A33-8866-2D1CB0272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04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86449DE-14CE-405F-B486-A4237BE2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Tecnozio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55AEC0F-2128-42F2-9814-0464C514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Tecnozio</a:t>
            </a:r>
            <a:r>
              <a:rPr lang="it-IT" dirty="0"/>
              <a:t> 0-99m</a:t>
            </a:r>
          </a:p>
          <a:p>
            <a:pPr marL="0" indent="0">
              <a:buNone/>
            </a:pPr>
            <a:r>
              <a:rPr lang="it-IT" dirty="0"/>
              <a:t>usato nella medicina nucleare: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produce radiazioni alla stessa energia di una macchina diagnostica a Raggi X, ma inferiore di quella dei fotoni terapeutici di un acceleratore lineare: 140 </a:t>
            </a:r>
            <a:r>
              <a:rPr lang="it-IT" dirty="0" err="1"/>
              <a:t>KeV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Radiazione prodotta dal decadimento nucleare è l'unico tipo di Isotopo a radiazione chiamato gamma.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048510F9-FC2C-4663-A1D1-0DCB88055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67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C504375-E7A9-41DA-992B-59281A4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Raggi 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CCCB28F-616B-4D52-9BB9-5B89178A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Raggi 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Hanno una lunghezza d'onda compresa tra 10nm e 1/100 di </a:t>
            </a:r>
            <a:r>
              <a:rPr lang="it-IT" dirty="0" smtClean="0"/>
              <a:t>nanometro </a:t>
            </a:r>
            <a:r>
              <a:rPr lang="it-IT" dirty="0"/>
              <a:t>(1 picometro)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Abbiamo anche i Raggi X molli: essi hanno lunghezza d'onda superiore a 0,1 nm. Quelli che hanno invece lunghezze d'onda minor si chiamano Raggi X duri.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Sono usati principalmente per: fini medici, attraverso le radiografie, nell'analisi chimica con la spettrofotometria e nell'analisi della struttura dei materiali con la cristallografia a Raggi X e con la spettroscopia di assorbimento dei Raggi X.</a:t>
            </a:r>
          </a:p>
          <a:p>
            <a:pPr marL="0" indent="0">
              <a:buNone/>
            </a:pPr>
            <a:r>
              <a:rPr lang="it-IT" dirty="0"/>
              <a:t>Questi raggi possono essere fermati soltanto da centimetri di piombo o da decimetri di calcestruzzo</a:t>
            </a:r>
          </a:p>
          <a:p>
            <a:pPr marL="0" indent="0">
              <a:buNone/>
            </a:pPr>
            <a:r>
              <a:rPr lang="it-IT" dirty="0"/>
              <a:t>Nikola Tesla iniziò a studiarli nel 1887, realizzando uno speciale tubo a </a:t>
            </a:r>
            <a:r>
              <a:rPr lang="it-IT" dirty="0" smtClean="0"/>
              <a:t>Raggi </a:t>
            </a:r>
            <a:r>
              <a:rPr lang="it-IT" dirty="0"/>
              <a:t>X con un singolo elettrodo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03ACBE3-6534-4C78-A0C2-20CE7F8A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77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7C723C7-AA8A-4274-8D70-200FC31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Raggi Ultravioletti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F007841-6423-48F1-8B3E-E31027CD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violetto</a:t>
            </a:r>
            <a:r>
              <a:rPr lang="it-IT" u="sng" dirty="0"/>
              <a:t> </a:t>
            </a:r>
            <a:r>
              <a:rPr lang="it-IT" dirty="0"/>
              <a:t>è l'ultimo colore dello spettro visibile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loro lunghezza d'onda è poco inferiore alla luce visibile dall'occhio e superiore di quella dei Raggi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E' circa il 10% della luce emessa dal sole e viene prodotta dai gas ionizzati e da particolari lampade -&gt; a vapore di mercurio o di wood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Lunghezze d'onda elevate possono provocare bagliori o fluorescenza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9A29BF8A-3846-4B56-BAB0-35C9352D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DA72EC6-3513-458C-91F4-8BDBD579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Raggi Gamma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03C0A72-E1B3-4FC0-B405-117BA5D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Raggi Gamma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Indicati con la terza lettera dell'alfabeto greco 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 Raggi y sono le radiazioni elettromagnetiche prodotte dal decadimento radioattivo dei nuclei atomici.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Sono molto pericolose per l'uomo </a:t>
            </a:r>
            <a:r>
              <a:rPr lang="it-IT" dirty="0" smtClean="0"/>
              <a:t>perché </a:t>
            </a:r>
            <a:r>
              <a:rPr lang="it-IT" dirty="0"/>
              <a:t>hanno sequenza molto alta.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primo a osservarle fu Paul Villard nel 1900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Frequenza maggiore di 10 alla 20 Hz; Frequenza minore di 3 x 10 alla -13 m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Radiazioni Gamma -&gt; Fotoni -&gt; non hanno massi quindi sono meno ionizzati.</a:t>
            </a:r>
          </a:p>
          <a:p>
            <a:pPr marL="0" indent="0">
              <a:buNone/>
            </a:pPr>
            <a:r>
              <a:rPr lang="it-IT" dirty="0"/>
              <a:t>Radiazioni Beta -&gt; Elettroni</a:t>
            </a:r>
          </a:p>
          <a:p>
            <a:pPr marL="0" indent="0">
              <a:buNone/>
            </a:pPr>
            <a:r>
              <a:rPr lang="it-IT" dirty="0"/>
              <a:t>Radiazioni Alfa -&gt; Nuclei di elio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Differenza dai Raggi X per l'origine ----&gt; Transazioni nucleari o subatomiche ----&gt; Transazioni energetiche dovute ad elettroni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D570D715-38A2-458B-A2BA-102BA53C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93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F8BB18-C191-44AC-8E5F-C679DE5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Spettro visibile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944FC16-A3E7-4B56-AD92-EFB99B45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Spettro visibile:</a:t>
            </a:r>
          </a:p>
          <a:p>
            <a:pPr marL="0" indent="0">
              <a:buNone/>
            </a:pPr>
            <a:r>
              <a:rPr lang="it-IT" dirty="0"/>
              <a:t>Parte dello spettro elettromagnetico che cade tra il rosso e il violetto includendo tutti i colori  percepibili dall'occhio </a:t>
            </a:r>
            <a:r>
              <a:rPr lang="it-IT" dirty="0" smtClean="0"/>
              <a:t>umano, </a:t>
            </a:r>
            <a:r>
              <a:rPr lang="it-IT" dirty="0"/>
              <a:t>dando vita al fenomeno della luce.</a:t>
            </a:r>
          </a:p>
          <a:p>
            <a:pPr marL="0" indent="0">
              <a:buNone/>
            </a:pPr>
            <a:r>
              <a:rPr lang="it-IT" dirty="0"/>
              <a:t>La luce nel vuoto viaggia sempre alla medesima velocità; in presenza di altri mezzi, viaggia ad una velocità inferiore, e il rapporto tra le due velocità è detto indice di rifrazione del mezzo. Tale indice dipende dalla frequenza dell'onda luminosa e dal momento che la luce è composta da differenti frequenze elettromagnetiche, essa verrà dispersa nel passaggio dal vuoto (o dall'aria) ad un altro mezzo.</a:t>
            </a:r>
          </a:p>
          <a:p>
            <a:pPr marL="0" indent="0">
              <a:buNone/>
            </a:pPr>
            <a:r>
              <a:rPr lang="it-IT" dirty="0"/>
              <a:t>I primi studi sullo spettro visibile furono condotti da Isaac Newton, e da Goethe.</a:t>
            </a:r>
          </a:p>
          <a:p>
            <a:pPr marL="0" indent="0">
              <a:buNone/>
            </a:pPr>
            <a:r>
              <a:rPr lang="it-IT" dirty="0"/>
              <a:t>Utilizzando lo una superficie di un prisma di vetro, Newton divise così lo spettro in sette diversi colori: rosso, arancione, giallo, verde, blu, indaco e violetto.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AB5B3D13-018F-49C9-9D93-A884C64C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975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104</TotalTime>
  <Words>1404</Words>
  <Application>Microsoft Office PowerPoint</Application>
  <PresentationFormat>Widescreen</PresentationFormat>
  <Paragraphs>253</Paragraphs>
  <Slides>20</Slides>
  <Notes>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 2</vt:lpstr>
      <vt:lpstr>Dividendi</vt:lpstr>
      <vt:lpstr>Spettro elettromagnetico </vt:lpstr>
      <vt:lpstr>Onde elettromagnetiche</vt:lpstr>
      <vt:lpstr>Spettro elettromagnetico</vt:lpstr>
      <vt:lpstr>Microonde</vt:lpstr>
      <vt:lpstr>Il Tecnozio</vt:lpstr>
      <vt:lpstr>Raggi X</vt:lpstr>
      <vt:lpstr>Raggi Ultravioletti</vt:lpstr>
      <vt:lpstr>Raggi Gamma</vt:lpstr>
      <vt:lpstr>Spettro visibile</vt:lpstr>
      <vt:lpstr>Onde radio</vt:lpstr>
      <vt:lpstr>Onde radio</vt:lpstr>
      <vt:lpstr>Utilizzi delle frequenze</vt:lpstr>
      <vt:lpstr>Utilizzi delle frequenze</vt:lpstr>
      <vt:lpstr>Utilizzi delle frequenze</vt:lpstr>
      <vt:lpstr>Utilizzi delle frequenze</vt:lpstr>
      <vt:lpstr>Utilizzi delle frequenze</vt:lpstr>
      <vt:lpstr>Utilizzi delle frequenze</vt:lpstr>
      <vt:lpstr>Infrarossi</vt:lpstr>
      <vt:lpstr>Utilizzi</vt:lpstr>
      <vt:lpstr>Irda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Spettro elettromagnetico</dc:title>
  <dc:creator>marco giuseppini</dc:creator>
  <cp:lastModifiedBy>N2_4Asis</cp:lastModifiedBy>
  <cp:revision>42</cp:revision>
  <dcterms:created xsi:type="dcterms:W3CDTF">2018-10-22T19:39:21Z</dcterms:created>
  <dcterms:modified xsi:type="dcterms:W3CDTF">2018-10-23T10:22:08Z</dcterms:modified>
</cp:coreProperties>
</file>