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2" r:id="rId9"/>
    <p:sldId id="268" r:id="rId10"/>
    <p:sldId id="267" r:id="rId11"/>
    <p:sldId id="269" r:id="rId12"/>
    <p:sldId id="259" r:id="rId13"/>
    <p:sldId id="26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D413-2D37-4DA9-BE88-D04863069880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BA18C-E4B8-4A99-BE9F-12CD7F599D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360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www.sapere.it/sapere/strumenti/studiafacile/fisica/L-elettromagnetismo/Il-campo-elettrico/Il-concetto-di-campo-elettrico.html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8805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http://www.meteoweb.eu/2012/11/viaggio-nel-mondo-delle-onde-elettromagnetiche-come-si-propagano-le-onde-radio/167542/#A7T2g9o0D6Zs90Yi.99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03018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 smtClean="0"/>
              <a:t>IrDA : </a:t>
            </a:r>
            <a:r>
              <a:rPr lang="it-IT" sz="1200" dirty="0" err="1" smtClean="0"/>
              <a:t>e’</a:t>
            </a:r>
            <a:r>
              <a:rPr lang="it-IT" sz="1200" dirty="0" smtClean="0"/>
              <a:t> lo standard di trasmissione dati affermato.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2568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982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62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3292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991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84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0394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397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162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1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5415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119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295F-FE7B-4D7B-A663-836FA3227857}" type="datetimeFigureOut">
              <a:rPr lang="it-IT" smtClean="0"/>
              <a:pPr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C790-4A53-4E89-B98C-383CEFB7A0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926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Informazi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Hertz" TargetMode="External"/><Relationship Id="rId2" Type="http://schemas.openxmlformats.org/officeDocument/2006/relationships/hyperlink" Target="https://it.wikipedia.org/wiki/Micr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%CE%9C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Spettro </a:t>
            </a:r>
            <a:r>
              <a:rPr lang="it-IT" dirty="0" err="1" smtClean="0"/>
              <a:t>eletttromagnetico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907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Utilizzi  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 smtClean="0"/>
              <a:t>Come mezzo di trasmissione dati:</a:t>
            </a:r>
          </a:p>
          <a:p>
            <a:pPr>
              <a:buNone/>
            </a:pPr>
            <a:r>
              <a:rPr lang="it-IT" sz="3200" dirty="0" smtClean="0"/>
              <a:t>Nei telecomandi dei televisori (per evitare interferenze con le onde radio del segnale televisivo), tra computer portatili e fissi, nei sensori di movimento e altri apparecchi elettronici.</a:t>
            </a:r>
          </a:p>
          <a:p>
            <a:pPr>
              <a:buNone/>
            </a:pPr>
            <a:endParaRPr lang="it-IT" sz="3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189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/>
              <a:t>IrDA (Infrared Data Association)</a:t>
            </a:r>
            <a:endParaRPr lang="it-IT" sz="3600" b="1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Telecomandi e apparecchi </a:t>
            </a:r>
            <a:r>
              <a:rPr lang="it-IT" sz="2400" b="1" dirty="0" smtClean="0"/>
              <a:t>IrDA </a:t>
            </a:r>
            <a:r>
              <a:rPr lang="it-IT" sz="2400" dirty="0" smtClean="0"/>
              <a:t>usano</a:t>
            </a:r>
            <a:r>
              <a:rPr lang="it-IT" sz="2400" dirty="0"/>
              <a:t> diodi emettitori di radiazione </a:t>
            </a:r>
            <a:r>
              <a:rPr lang="it-IT" sz="2400" dirty="0" smtClean="0"/>
              <a:t>infrarossa. </a:t>
            </a:r>
            <a:r>
              <a:rPr lang="it-IT" sz="2400" dirty="0"/>
              <a:t>La radiazione infrarossa </a:t>
            </a:r>
            <a:r>
              <a:rPr lang="it-IT" sz="2400" dirty="0" smtClean="0"/>
              <a:t>emessa </a:t>
            </a:r>
            <a:r>
              <a:rPr lang="it-IT" sz="2400" dirty="0"/>
              <a:t>viene messa a fuoco da lenti di plastica e modulata, cioè accesa e spenta molto rapidamente, per trasportare </a:t>
            </a:r>
            <a:r>
              <a:rPr lang="it-IT" sz="2400" dirty="0" smtClean="0"/>
              <a:t>dati.</a:t>
            </a:r>
            <a:endParaRPr lang="it-IT" sz="2400" dirty="0"/>
          </a:p>
        </p:txBody>
      </p:sp>
      <p:pic>
        <p:nvPicPr>
          <p:cNvPr id="4098" name="Picture 2" descr="Risultati immagini per diodi emettitori di radiazione infrarossa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l="2508" r="2508"/>
          <a:stretch>
            <a:fillRect/>
          </a:stretch>
        </p:blipFill>
        <p:spPr bwMode="auto">
          <a:xfrm>
            <a:off x="5321212" y="970172"/>
            <a:ext cx="6172200" cy="4873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790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Spettro elettromagnetico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Si divide in varie categorie tra cui:</a:t>
            </a:r>
          </a:p>
          <a:p>
            <a:r>
              <a:rPr lang="it-IT" sz="2000" b="1" dirty="0" smtClean="0"/>
              <a:t>Raggi gamma</a:t>
            </a:r>
          </a:p>
          <a:p>
            <a:r>
              <a:rPr lang="it-IT" sz="2000" b="1" dirty="0" smtClean="0"/>
              <a:t>Raggi X</a:t>
            </a:r>
          </a:p>
          <a:p>
            <a:r>
              <a:rPr lang="it-IT" sz="2000" b="1" dirty="0" smtClean="0"/>
              <a:t>Ultravioletti</a:t>
            </a:r>
          </a:p>
          <a:p>
            <a:r>
              <a:rPr lang="it-IT" sz="2000" b="1" dirty="0" smtClean="0"/>
              <a:t>Luce visibile</a:t>
            </a:r>
          </a:p>
          <a:p>
            <a:r>
              <a:rPr lang="it-IT" sz="2000" b="1" dirty="0" smtClean="0"/>
              <a:t>Infrarossi</a:t>
            </a:r>
          </a:p>
          <a:p>
            <a:r>
              <a:rPr lang="it-IT" sz="2000" b="1" dirty="0" smtClean="0"/>
              <a:t>Microonde</a:t>
            </a:r>
          </a:p>
          <a:p>
            <a:r>
              <a:rPr lang="it-IT" sz="2000" b="1" dirty="0" smtClean="0"/>
              <a:t>Onde radio</a:t>
            </a:r>
          </a:p>
        </p:txBody>
      </p:sp>
    </p:spTree>
    <p:extLst>
      <p:ext uri="{BB962C8B-B14F-4D97-AF65-F5344CB8AC3E}">
        <p14:creationId xmlns="" xmlns:p14="http://schemas.microsoft.com/office/powerpoint/2010/main" val="13069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Raggi Gamma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Usate per: </a:t>
            </a:r>
          </a:p>
          <a:p>
            <a:r>
              <a:rPr lang="it-IT" sz="2000" b="1" dirty="0" smtClean="0"/>
              <a:t>PET:</a:t>
            </a:r>
            <a:r>
              <a:rPr lang="it-IT" dirty="0" smtClean="0"/>
              <a:t> </a:t>
            </a:r>
            <a:r>
              <a:rPr lang="it-IT" sz="1600" dirty="0" smtClean="0"/>
              <a:t>per </a:t>
            </a:r>
            <a:r>
              <a:rPr lang="it-IT" sz="1600" dirty="0"/>
              <a:t>alcuni esami diagnostici di medicina nucleare, come ad esempio la tomografia ad emissione di </a:t>
            </a:r>
            <a:r>
              <a:rPr lang="it-IT" sz="1600" dirty="0" smtClean="0"/>
              <a:t>positroni.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1604939"/>
              </p:ext>
            </p:extLst>
          </p:nvPr>
        </p:nvGraphicFramePr>
        <p:xfrm>
          <a:off x="8120418" y="2961565"/>
          <a:ext cx="3718258" cy="309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1889457"/>
              </a:tblGrid>
              <a:tr h="42035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Nocive</a:t>
                      </a:r>
                      <a:r>
                        <a:rPr lang="it-IT" baseline="0" dirty="0" smtClean="0"/>
                        <a:t> per l’uomo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Visibili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 estendono da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r>
                        <a:rPr lang="it-IT" baseline="30000" dirty="0" smtClean="0"/>
                        <a:t>22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estende fino 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Tendente all’infinito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062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Onde elettromagnetiche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3412" cy="4643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Definizione:</a:t>
            </a:r>
          </a:p>
          <a:p>
            <a:pPr marL="0" indent="0">
              <a:buNone/>
            </a:pPr>
            <a:r>
              <a:rPr lang="it-IT" sz="1800" b="1" dirty="0"/>
              <a:t>C</a:t>
            </a:r>
            <a:r>
              <a:rPr lang="it-IT" sz="1800" b="1" dirty="0" smtClean="0"/>
              <a:t>ampo </a:t>
            </a:r>
            <a:r>
              <a:rPr lang="it-IT" sz="1800" b="1" dirty="0"/>
              <a:t>elettromagnetico</a:t>
            </a:r>
            <a:r>
              <a:rPr lang="it-IT" sz="1800" dirty="0"/>
              <a:t> è un campo tensoriale responsabile dell'interazione elettromagnetica, una delle quattro interazioni </a:t>
            </a:r>
            <a:r>
              <a:rPr lang="it-IT" sz="1800" dirty="0" smtClean="0"/>
              <a:t>fondamentali.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Sono composte da:</a:t>
            </a:r>
          </a:p>
          <a:p>
            <a:r>
              <a:rPr lang="it-IT" sz="2000" b="1" dirty="0" smtClean="0"/>
              <a:t>Campo elettrico: </a:t>
            </a:r>
            <a:r>
              <a:rPr lang="it-IT" sz="1600" dirty="0" smtClean="0"/>
              <a:t>Il campo elettrico è la regione di spazio in cui agiscono le forze elettriche su altre cariche eventualmente presenti</a:t>
            </a:r>
          </a:p>
          <a:p>
            <a:r>
              <a:rPr lang="it-IT" sz="2000" b="1" dirty="0" smtClean="0"/>
              <a:t>Campo magnetico: </a:t>
            </a:r>
            <a:r>
              <a:rPr lang="it-IT" sz="1600" dirty="0" smtClean="0"/>
              <a:t>un campo magnetico è la regione dello spazio in cui sono sensibili le forze di attrazione e repulsione esercitate da un magnete o da un insieme di magneti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r>
              <a:rPr lang="it-IT" sz="2000" b="1" dirty="0" smtClean="0"/>
              <a:t>Velocità della luce: </a:t>
            </a:r>
            <a:r>
              <a:rPr lang="it-IT" sz="1600" dirty="0" smtClean="0"/>
              <a:t>è la velocità a cui si propagano le onde elettromagnetiche</a:t>
            </a:r>
            <a:endParaRPr lang="it-IT" sz="2000" b="1" dirty="0" smtClean="0"/>
          </a:p>
          <a:p>
            <a:r>
              <a:rPr lang="it-IT" sz="2000" b="1" dirty="0" smtClean="0"/>
              <a:t>Radiazioni: </a:t>
            </a:r>
            <a:r>
              <a:rPr lang="it-IT" sz="1600" dirty="0" smtClean="0"/>
              <a:t>le onde elettromagnetiche viaggiando irradiano energia</a:t>
            </a:r>
            <a:endParaRPr lang="it-IT" sz="2000" b="1" dirty="0"/>
          </a:p>
          <a:p>
            <a:pPr marL="0" indent="0">
              <a:buNone/>
            </a:pPr>
            <a:endParaRPr lang="it-IT" sz="16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28" y="2098580"/>
            <a:ext cx="3305175" cy="1504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5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Frequenze occupate: tra 0 e 300 GHz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 marL="0" indent="0">
              <a:buNone/>
            </a:pPr>
            <a:r>
              <a:rPr lang="it-IT" dirty="0" smtClean="0"/>
              <a:t>I metalli le riflettono, gli isolanti in genere le deviano (</a:t>
            </a:r>
            <a:r>
              <a:rPr lang="it-IT" b="1" dirty="0" smtClean="0"/>
              <a:t>rifrazione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541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Punti chiave:</a:t>
            </a:r>
          </a:p>
          <a:p>
            <a:pPr marL="0" indent="0">
              <a:buNone/>
            </a:pPr>
            <a:r>
              <a:rPr lang="it-IT" dirty="0"/>
              <a:t>Frequenze occupate: tra 0 e 300 </a:t>
            </a:r>
            <a:r>
              <a:rPr lang="it-IT" dirty="0" smtClean="0"/>
              <a:t>GHz /</a:t>
            </a:r>
          </a:p>
          <a:p>
            <a:pPr marL="0" indent="0">
              <a:buNone/>
            </a:pPr>
            <a:r>
              <a:rPr lang="it-IT" dirty="0" smtClean="0"/>
              <a:t>Possono </a:t>
            </a:r>
            <a:r>
              <a:rPr lang="it-IT" dirty="0" err="1" smtClean="0"/>
              <a:t>atraverrsare</a:t>
            </a:r>
            <a:r>
              <a:rPr lang="it-IT" dirty="0" smtClean="0"/>
              <a:t> o meno i materiali</a:t>
            </a:r>
          </a:p>
          <a:p>
            <a:pPr marL="0" indent="0">
              <a:buNone/>
            </a:pPr>
            <a:r>
              <a:rPr lang="it-IT" dirty="0" err="1" smtClean="0"/>
              <a:t>Legistlazione</a:t>
            </a:r>
            <a:r>
              <a:rPr lang="it-IT" dirty="0" smtClean="0"/>
              <a:t> severa e stringente</a:t>
            </a:r>
          </a:p>
          <a:p>
            <a:pPr marL="0" indent="0">
              <a:buNone/>
            </a:pPr>
            <a:r>
              <a:rPr lang="it-IT" dirty="0" smtClean="0"/>
              <a:t>Suddivisione in canali</a:t>
            </a:r>
          </a:p>
          <a:p>
            <a:pPr marL="0" indent="0">
              <a:buNone/>
            </a:pPr>
            <a:r>
              <a:rPr lang="it-IT" dirty="0" err="1" smtClean="0"/>
              <a:t>Narrow</a:t>
            </a:r>
            <a:r>
              <a:rPr lang="it-IT" dirty="0" smtClean="0"/>
              <a:t> </a:t>
            </a:r>
            <a:r>
              <a:rPr lang="it-IT" dirty="0" err="1" smtClean="0"/>
              <a:t>bend</a:t>
            </a:r>
            <a:r>
              <a:rPr lang="it-IT" dirty="0" smtClean="0"/>
              <a:t> e spread </a:t>
            </a:r>
            <a:r>
              <a:rPr lang="it-IT" dirty="0" err="1" smtClean="0"/>
              <a:t>spectrum</a:t>
            </a:r>
            <a:r>
              <a:rPr lang="it-IT" dirty="0"/>
              <a:t> </a:t>
            </a:r>
            <a:r>
              <a:rPr lang="it-IT" dirty="0" smtClean="0"/>
              <a:t>(focus)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quantità di </a:t>
            </a:r>
            <a:r>
              <a:rPr lang="it-IT" dirty="0">
                <a:hlinkClick r:id="rId2" tooltip="Informazione"/>
              </a:rPr>
              <a:t>informazione</a:t>
            </a:r>
            <a:r>
              <a:rPr lang="it-IT" dirty="0"/>
              <a:t> che può essere trasportata da un segnale radio </a:t>
            </a:r>
            <a:r>
              <a:rPr lang="it-IT" dirty="0" smtClean="0"/>
              <a:t>è </a:t>
            </a:r>
            <a:r>
              <a:rPr lang="it-IT" dirty="0"/>
              <a:t>proporzionale alla sua frequenza; </a:t>
            </a:r>
          </a:p>
          <a:p>
            <a:pPr marL="0" indent="0">
              <a:buNone/>
            </a:pPr>
            <a:r>
              <a:rPr lang="it-IT" dirty="0" smtClean="0"/>
              <a:t>vantaggio </a:t>
            </a:r>
            <a:r>
              <a:rPr lang="it-IT" dirty="0"/>
              <a:t>delle maggiori lunghezze d'onda è di propagarsi per riflessione ionosferica a distanze </a:t>
            </a:r>
            <a:r>
              <a:rPr lang="it-IT" dirty="0" smtClean="0"/>
              <a:t>intercontinentali.</a:t>
            </a: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5076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6255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Frequenza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47862462"/>
              </p:ext>
            </p:extLst>
          </p:nvPr>
        </p:nvGraphicFramePr>
        <p:xfrm>
          <a:off x="5183188" y="987425"/>
          <a:ext cx="617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52"/>
                <a:gridCol w="1280160"/>
                <a:gridCol w="20208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Banda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Frequenza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Lunghezza d'onda</a:t>
                      </a:r>
                      <a:endParaRPr lang="it-IT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ELF (</a:t>
                      </a:r>
                      <a:r>
                        <a:rPr lang="it-IT" sz="1050" dirty="0" err="1" smtClean="0"/>
                        <a:t>Extremely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 km – 10.000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SLF (Super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10.000 km – 1.000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ULF (Ultra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 km – 100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VLF (</a:t>
                      </a:r>
                      <a:r>
                        <a:rPr lang="it-IT" sz="1050" dirty="0" err="1" smtClean="0"/>
                        <a:t>Very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3–30 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/>
                        <a:t>100 km – 10 km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LF (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/>
                        <a:t>10 km – 1 km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MF (Medium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km – 100 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HF (High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3–30 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 m – 10 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VHF (</a:t>
                      </a:r>
                      <a:r>
                        <a:rPr lang="it-IT" sz="1050" dirty="0" err="1" smtClean="0"/>
                        <a:t>Very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m – 1 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UHF (Ultra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m – 100 mm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SHF (Super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100 mm – 10 mm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EHF (</a:t>
                      </a:r>
                      <a:r>
                        <a:rPr lang="it-IT" sz="1050" dirty="0" err="1" smtClean="0"/>
                        <a:t>Extremely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10 mm – 1 mm	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THF (</a:t>
                      </a:r>
                      <a:r>
                        <a:rPr lang="it-IT" sz="1050" dirty="0" err="1" smtClean="0"/>
                        <a:t>Tremendously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300-3000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mm - 100 micrometro</a:t>
                      </a:r>
                      <a:endParaRPr lang="it-IT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Le principali frequenze delle onde radio vanno da 0 a 3000 GHz.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742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Propagazione 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In mancanza di ostacoli od altri fenomeni dissipativi, il campo elettromagnetico si propaga all’infinito riducendo la sua energia in ragione del quadrato della distanza. 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La penetrazione dei materiali da parte delle onde radio è dipesa particolarmente da la lunghezza d’ onda. Più essa tende ad essere corta meno sarà la propagazione</a:t>
            </a:r>
          </a:p>
        </p:txBody>
      </p:sp>
    </p:spTree>
    <p:extLst>
      <p:ext uri="{BB962C8B-B14F-4D97-AF65-F5344CB8AC3E}">
        <p14:creationId xmlns="" xmlns:p14="http://schemas.microsoft.com/office/powerpoint/2010/main" val="25871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Spettro Infrarosso (Infrared)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E’ la</a:t>
            </a:r>
            <a:r>
              <a:rPr lang="it-IT" dirty="0"/>
              <a:t> </a:t>
            </a:r>
            <a:r>
              <a:rPr lang="it-IT" b="1" dirty="0"/>
              <a:t>radiazione elettromagnetica</a:t>
            </a:r>
            <a:r>
              <a:rPr lang="it-IT" dirty="0"/>
              <a:t> </a:t>
            </a:r>
            <a:r>
              <a:rPr lang="it-IT" dirty="0" smtClean="0"/>
              <a:t>avente lunghezza d'onda</a:t>
            </a:r>
            <a:r>
              <a:rPr lang="it-IT" dirty="0"/>
              <a:t> compresa tra 700 nm e 1 mm (</a:t>
            </a:r>
            <a:r>
              <a:rPr lang="it-IT" i="1" dirty="0"/>
              <a:t>banda infrarossa</a:t>
            </a:r>
            <a:r>
              <a:rPr lang="it-IT" dirty="0" smtClean="0"/>
              <a:t>)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7558292"/>
              </p:ext>
            </p:extLst>
          </p:nvPr>
        </p:nvGraphicFramePr>
        <p:xfrm>
          <a:off x="2000913" y="2746658"/>
          <a:ext cx="819017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58"/>
                <a:gridCol w="1400358"/>
                <a:gridCol w="5389458"/>
              </a:tblGrid>
              <a:tr h="156998"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Nome Banda</a:t>
                      </a:r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Limite Superiore</a:t>
                      </a:r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Limite Inferiore</a:t>
                      </a:r>
                      <a:endParaRPr lang="it-IT" sz="1050" dirty="0"/>
                    </a:p>
                  </a:txBody>
                  <a:tcPr/>
                </a:tc>
              </a:tr>
              <a:tr h="17363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b="1" dirty="0" smtClean="0">
                          <a:solidFill>
                            <a:schemeClr val="bg1"/>
                          </a:solidFill>
                        </a:rPr>
                        <a:t>Standard</a:t>
                      </a:r>
                      <a:r>
                        <a:rPr lang="it-IT" sz="1050" b="1" baseline="0" dirty="0" smtClean="0">
                          <a:solidFill>
                            <a:schemeClr val="bg1"/>
                          </a:solidFill>
                        </a:rPr>
                        <a:t> DIN/CIE</a:t>
                      </a:r>
                      <a:endParaRPr lang="it-IT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IR-A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0,7 </a:t>
                      </a:r>
                      <a:r>
                        <a:rPr lang="it-IT" sz="1050" u="none" strike="noStrike">
                          <a:solidFill>
                            <a:srgbClr val="0B0080"/>
                          </a:solidFill>
                          <a:effectLst/>
                          <a:hlinkClick r:id="rId2" tooltip="Micron"/>
                        </a:rPr>
                        <a:t>µm</a:t>
                      </a:r>
                      <a:r>
                        <a:rPr lang="it-IT" sz="1050">
                          <a:effectLst/>
                        </a:rPr>
                        <a:t> - 428 T</a:t>
                      </a:r>
                      <a:r>
                        <a:rPr lang="it-IT" sz="1050" u="none" strike="noStrike">
                          <a:solidFill>
                            <a:srgbClr val="0B0080"/>
                          </a:solidFill>
                          <a:effectLst/>
                          <a:hlinkClick r:id="rId3" tooltip="Hertz"/>
                        </a:rPr>
                        <a:t>Hz</a:t>
                      </a:r>
                      <a:endParaRPr lang="it-IT" sz="105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1,4 </a:t>
                      </a:r>
                      <a:r>
                        <a:rPr lang="it-IT" sz="1050" u="none" strike="noStrike">
                          <a:solidFill>
                            <a:srgbClr val="0B0080"/>
                          </a:solidFill>
                          <a:effectLst/>
                          <a:hlinkClick r:id="rId4" tooltip="Μm"/>
                        </a:rPr>
                        <a:t>µm</a:t>
                      </a:r>
                      <a:r>
                        <a:rPr lang="it-IT" sz="1050">
                          <a:effectLst/>
                        </a:rPr>
                        <a:t> - 214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IR-B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1,4 µm - 214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3 µm - 100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IR-C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3 µm - 100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1000 µm (1 mm) - 300 GHz</a:t>
                      </a:r>
                    </a:p>
                  </a:txBody>
                  <a:tcPr anchor="ctr"/>
                </a:tc>
              </a:tr>
              <a:tr h="17363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Classificazione astronomica</a:t>
                      </a:r>
                      <a:endParaRPr lang="it-IT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vicino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0,7 - 1 µm - 428-300 </a:t>
                      </a:r>
                      <a:r>
                        <a:rPr lang="de-DE" sz="1050" dirty="0" err="1">
                          <a:effectLst/>
                        </a:rPr>
                        <a:t>THz</a:t>
                      </a:r>
                      <a:endParaRPr lang="de-DE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5 µm - 60 THz</a:t>
                      </a:r>
                    </a:p>
                  </a:txBody>
                  <a:tcPr anchor="ctr"/>
                </a:tc>
              </a:tr>
              <a:tr h="173638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medio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5 µm - 60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25-40 µm - 12-7,5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lontano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25-40 µm - 12-7,5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250-350 µm - 1,2 THz-428 GHz</a:t>
                      </a:r>
                    </a:p>
                  </a:txBody>
                  <a:tcPr anchor="ctr"/>
                </a:tc>
              </a:tr>
              <a:tr h="17363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ingegneristico</a:t>
                      </a:r>
                      <a:endParaRPr lang="it-IT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vicino (</a:t>
                      </a:r>
                      <a:r>
                        <a:rPr lang="it-IT" sz="1050" b="1" dirty="0">
                          <a:effectLst/>
                        </a:rPr>
                        <a:t>NIR</a:t>
                      </a:r>
                      <a:r>
                        <a:rPr lang="it-IT" sz="105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0,75 µm - 400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1,4 µm - 214 THz</a:t>
                      </a: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onda corta (</a:t>
                      </a:r>
                      <a:r>
                        <a:rPr lang="it-IT" sz="1050" b="1">
                          <a:effectLst/>
                        </a:rPr>
                        <a:t>SWIR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1,4 µm - 214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3 µm - 100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onda media (</a:t>
                      </a:r>
                      <a:r>
                        <a:rPr lang="it-IT" sz="1050" b="1">
                          <a:effectLst/>
                        </a:rPr>
                        <a:t>MWIR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3 µm - 100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8 µm - 37,5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onda lunga (</a:t>
                      </a:r>
                      <a:r>
                        <a:rPr lang="it-IT" sz="1050" b="1">
                          <a:effectLst/>
                        </a:rPr>
                        <a:t>LWIR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8 µm - 37,5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15 µm - 20 </a:t>
                      </a:r>
                      <a:r>
                        <a:rPr lang="it-IT" sz="1050" dirty="0" err="1">
                          <a:effectLst/>
                        </a:rPr>
                        <a:t>THz</a:t>
                      </a:r>
                      <a:endParaRPr lang="it-IT" sz="1050" dirty="0">
                        <a:effectLst/>
                      </a:endParaRPr>
                    </a:p>
                  </a:txBody>
                  <a:tcPr anchor="ctr"/>
                </a:tc>
              </a:tr>
              <a:tr h="216943"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lontano (</a:t>
                      </a:r>
                      <a:r>
                        <a:rPr lang="it-IT" sz="1050" b="1">
                          <a:effectLst/>
                        </a:rPr>
                        <a:t>FIR</a:t>
                      </a:r>
                      <a:r>
                        <a:rPr lang="it-IT" sz="105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>
                          <a:effectLst/>
                        </a:rPr>
                        <a:t>15 µm - 20 THz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1000 µm - 300 GHz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93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b="1" dirty="0" smtClean="0"/>
              <a:t>Utilizzi</a:t>
            </a:r>
            <a:endParaRPr lang="it-IT" sz="4400" b="1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900" b="1" dirty="0" smtClean="0"/>
              <a:t>Come mezzo di trasmissione dati:</a:t>
            </a:r>
          </a:p>
          <a:p>
            <a:r>
              <a:rPr lang="it-IT" sz="1700" dirty="0" smtClean="0"/>
              <a:t>Nei</a:t>
            </a:r>
            <a:r>
              <a:rPr lang="it-IT" sz="1700" dirty="0"/>
              <a:t> telecomandi dei televisori (per evitare interferenze con le onde radio del segnale televisivo), tra computer portatili e </a:t>
            </a:r>
            <a:r>
              <a:rPr lang="it-IT" sz="1700" dirty="0" smtClean="0"/>
              <a:t>fissi, </a:t>
            </a:r>
            <a:r>
              <a:rPr lang="it-IT" sz="1700" dirty="0"/>
              <a:t>nei sensori di movimento e altri apparecchi elettronici</a:t>
            </a:r>
            <a:r>
              <a:rPr lang="it-IT" sz="1700" dirty="0" smtClean="0"/>
              <a:t>.</a:t>
            </a:r>
            <a:endParaRPr lang="it-IT" sz="1700" dirty="0"/>
          </a:p>
        </p:txBody>
      </p:sp>
    </p:spTree>
    <p:extLst>
      <p:ext uri="{BB962C8B-B14F-4D97-AF65-F5344CB8AC3E}">
        <p14:creationId xmlns="" xmlns:p14="http://schemas.microsoft.com/office/powerpoint/2010/main" val="241999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448</Words>
  <Application>Microsoft Office PowerPoint</Application>
  <PresentationFormat>Personalizzato</PresentationFormat>
  <Paragraphs>144</Paragraphs>
  <Slides>13</Slides>
  <Notes>3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Spettro eletttromagnetico</vt:lpstr>
      <vt:lpstr>Onde elettromagnetiche</vt:lpstr>
      <vt:lpstr>Onde radio</vt:lpstr>
      <vt:lpstr>Onde radio</vt:lpstr>
      <vt:lpstr>Onde radio</vt:lpstr>
      <vt:lpstr>Frequenza</vt:lpstr>
      <vt:lpstr>Propagazione onde radio</vt:lpstr>
      <vt:lpstr>Spettro Infrarosso (Infrared)</vt:lpstr>
      <vt:lpstr>Utilizzi</vt:lpstr>
      <vt:lpstr>Utilizzi  </vt:lpstr>
      <vt:lpstr>IrDA (Infrared Data Association)</vt:lpstr>
      <vt:lpstr>Spettro elettromagnetico</vt:lpstr>
      <vt:lpstr>Raggi Gamma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Spettro eletttromagnetico</dc:title>
  <dc:creator>N4_3Asis</dc:creator>
  <cp:lastModifiedBy>4AI</cp:lastModifiedBy>
  <cp:revision>34</cp:revision>
  <dcterms:created xsi:type="dcterms:W3CDTF">2018-09-27T08:18:48Z</dcterms:created>
  <dcterms:modified xsi:type="dcterms:W3CDTF">2018-10-18T10:55:26Z</dcterms:modified>
</cp:coreProperties>
</file>