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8" r:id="rId4"/>
    <p:sldId id="259" r:id="rId5"/>
    <p:sldId id="267" r:id="rId6"/>
    <p:sldId id="260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5A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0" y="54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90B0-0962-49EE-8336-47F42B6D1A31}" type="datetimeFigureOut">
              <a:rPr lang="it-IT" smtClean="0"/>
              <a:t>14/05/2018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2DFF-0149-4B97-A318-F921530360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9874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90B0-0962-49EE-8336-47F42B6D1A31}" type="datetimeFigureOut">
              <a:rPr lang="it-IT" smtClean="0"/>
              <a:t>14/05/2018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2DFF-0149-4B97-A318-F921530360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3792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90B0-0962-49EE-8336-47F42B6D1A31}" type="datetimeFigureOut">
              <a:rPr lang="it-IT" smtClean="0"/>
              <a:t>14/05/2018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2DFF-0149-4B97-A318-F921530360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189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90B0-0962-49EE-8336-47F42B6D1A31}" type="datetimeFigureOut">
              <a:rPr lang="it-IT" smtClean="0"/>
              <a:t>14/05/2018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2DFF-0149-4B97-A318-F921530360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4158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90B0-0962-49EE-8336-47F42B6D1A31}" type="datetimeFigureOut">
              <a:rPr lang="it-IT" smtClean="0"/>
              <a:t>14/05/2018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2DFF-0149-4B97-A318-F921530360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4653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90B0-0962-49EE-8336-47F42B6D1A31}" type="datetimeFigureOut">
              <a:rPr lang="it-IT" smtClean="0"/>
              <a:t>14/05/2018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2DFF-0149-4B97-A318-F921530360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4730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90B0-0962-49EE-8336-47F42B6D1A31}" type="datetimeFigureOut">
              <a:rPr lang="it-IT" smtClean="0"/>
              <a:t>14/05/2018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2DFF-0149-4B97-A318-F921530360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6005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90B0-0962-49EE-8336-47F42B6D1A31}" type="datetimeFigureOut">
              <a:rPr lang="it-IT" smtClean="0"/>
              <a:t>14/05/2018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2DFF-0149-4B97-A318-F921530360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7663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90B0-0962-49EE-8336-47F42B6D1A31}" type="datetimeFigureOut">
              <a:rPr lang="it-IT" smtClean="0"/>
              <a:t>14/05/2018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2DFF-0149-4B97-A318-F921530360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4164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90B0-0962-49EE-8336-47F42B6D1A31}" type="datetimeFigureOut">
              <a:rPr lang="it-IT" smtClean="0"/>
              <a:t>14/05/2018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2DFF-0149-4B97-A318-F921530360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4325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90B0-0962-49EE-8336-47F42B6D1A31}" type="datetimeFigureOut">
              <a:rPr lang="it-IT" smtClean="0"/>
              <a:t>14/05/2018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2DFF-0149-4B97-A318-F921530360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8555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390B0-0962-49EE-8336-47F42B6D1A31}" type="datetimeFigureOut">
              <a:rPr lang="it-IT" smtClean="0"/>
              <a:t>14/05/2018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22DFF-0149-4B97-A318-F921530360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6305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Computer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/>
          <a:srcRect b="10773"/>
          <a:stretch/>
        </p:blipFill>
        <p:spPr>
          <a:xfrm>
            <a:off x="0" y="-1418270"/>
            <a:ext cx="12192000" cy="6119192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3690422" y="5200659"/>
            <a:ext cx="48111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0" dirty="0" smtClean="0">
                <a:solidFill>
                  <a:prstClr val="black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La </a:t>
            </a:r>
            <a:r>
              <a:rPr lang="it-IT" sz="8000" dirty="0" smtClean="0">
                <a:solidFill>
                  <a:prstClr val="black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CPU</a:t>
            </a:r>
            <a:endParaRPr lang="it-IT" sz="8000" dirty="0">
              <a:solidFill>
                <a:prstClr val="black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3064410" y="6375233"/>
            <a:ext cx="6254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 smtClean="0">
                <a:solidFill>
                  <a:prstClr val="black"/>
                </a:solidFill>
                <a:latin typeface="Gill Sans MT" panose="020B0502020104020203" pitchFamily="34" charset="0"/>
              </a:rPr>
              <a:t>La CPU e il suo funzionamento</a:t>
            </a:r>
            <a:endParaRPr lang="it-IT" sz="2400" dirty="0">
              <a:solidFill>
                <a:prstClr val="black"/>
              </a:solidFill>
              <a:latin typeface="Gill Sans MT" panose="020B0502020104020203" pitchFamily="34" charset="0"/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0" y="4621564"/>
            <a:ext cx="12192000" cy="67483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03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333829" y="1926058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In informatica il </a:t>
            </a:r>
            <a:r>
              <a:rPr lang="it-IT" b="1" dirty="0" err="1">
                <a:latin typeface="Arial" panose="020B0604020202020204" pitchFamily="34" charset="0"/>
                <a:cs typeface="Arial" panose="020B0604020202020204" pitchFamily="34" charset="0"/>
              </a:rPr>
              <a:t>linking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 (letteralmente "collegamento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 è il procedimento di integrazione dei vari moduli a cui un programma fa riferimento (i quali possono essere sottoprogrammi o librerie), per creare una singola unità eseguibile. Il </a:t>
            </a:r>
            <a:r>
              <a:rPr lang="it-IT" i="1" dirty="0" err="1">
                <a:latin typeface="Arial" panose="020B0604020202020204" pitchFamily="34" charset="0"/>
                <a:cs typeface="Arial" panose="020B0604020202020204" pitchFamily="34" charset="0"/>
              </a:rPr>
              <a:t>linker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 (o </a:t>
            </a:r>
            <a:r>
              <a:rPr lang="it-IT" i="1" dirty="0">
                <a:latin typeface="Arial" panose="020B0604020202020204" pitchFamily="34" charset="0"/>
                <a:cs typeface="Arial" panose="020B0604020202020204" pitchFamily="34" charset="0"/>
              </a:rPr>
              <a:t>link editor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) è un programma che effettua il collegamento tra il programma oggetto, cioè la traduzione del codice sorgente in linguaggio macchina, e le librerie del linguaggio necessarie per l'esecuzione del programma</a:t>
            </a:r>
            <a:endParaRPr lang="it-IT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Un </a:t>
            </a: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assembler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 (</a:t>
            </a: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assemblatore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 in italiano) è un software che trasforma le istruzioni mnemoniche dell'assembly in linguaggio macchina. Si tratta dunque di un compilatore per un particolare linguaggio assembly.</a:t>
            </a:r>
          </a:p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Il termine </a:t>
            </a:r>
            <a:r>
              <a:rPr lang="it-IT" i="1" dirty="0">
                <a:latin typeface="Arial" panose="020B0604020202020204" pitchFamily="34" charset="0"/>
                <a:cs typeface="Arial" panose="020B0604020202020204" pitchFamily="34" charset="0"/>
              </a:rPr>
              <a:t>assembler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 deriva dal fatto che le istruzioni vengono convertite e montate una accanto all'altra come se fossero in fila.</a:t>
            </a:r>
          </a:p>
          <a:p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333829" y="547348"/>
            <a:ext cx="11524342" cy="1212509"/>
          </a:xfrm>
          <a:prstGeom prst="rect">
            <a:avLst/>
          </a:prstGeom>
          <a:solidFill>
            <a:schemeClr val="accent5">
              <a:lumMod val="75000"/>
              <a:alpha val="97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itolo 1"/>
          <p:cNvSpPr txBox="1">
            <a:spLocks/>
          </p:cNvSpPr>
          <p:nvPr/>
        </p:nvSpPr>
        <p:spPr>
          <a:xfrm>
            <a:off x="537028" y="656487"/>
            <a:ext cx="5558971" cy="9942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 smtClean="0">
                <a:solidFill>
                  <a:schemeClr val="bg1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LINKER E ASSEMBLER</a:t>
            </a:r>
            <a:endParaRPr lang="it-IT" sz="4000" dirty="0">
              <a:solidFill>
                <a:schemeClr val="bg1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http://nptel.ac.in/courses/106104072/chapter_2/images/sanjeev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565" y="2056686"/>
            <a:ext cx="5371606" cy="4460228"/>
          </a:xfrm>
          <a:prstGeom prst="rect">
            <a:avLst/>
          </a:prstGeom>
          <a:noFill/>
          <a:ln w="63500"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8663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096000" y="1941567"/>
            <a:ext cx="5950857" cy="4662433"/>
          </a:xfrm>
        </p:spPr>
        <p:txBody>
          <a:bodyPr>
            <a:normAutofit fontScale="92500"/>
          </a:bodyPr>
          <a:lstStyle/>
          <a:p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è l'unità centrale di elaborazione di un computer. È uno dei componenti principali di esso e della macchina di 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von Neumann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da cui derivano tutti i moderni elaboratori elettronici (o calcolatori). Il nome CPU è la sigla del termine inglese 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Central Processing Unit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. La CPU è il circuito integrato (die o chip) a cui è affidato il compito di leggere i dati nella memoria del computer, di elaborare le istruzioni macchina e i calcoli matematici del programma informatico caricato in memoria ( elaborazione dati ) e organizzare i flussi di dati da e verso i dispositivi di input/output del computer. È il circuito che governa il funzionamento del sistema.</a:t>
            </a:r>
          </a:p>
          <a:p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333829" y="547348"/>
            <a:ext cx="11524342" cy="1212509"/>
          </a:xfrm>
          <a:prstGeom prst="rect">
            <a:avLst/>
          </a:prstGeom>
          <a:solidFill>
            <a:schemeClr val="accent5">
              <a:lumMod val="75000"/>
              <a:alpha val="97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37028" y="656487"/>
            <a:ext cx="5558971" cy="994229"/>
          </a:xfrm>
        </p:spPr>
        <p:txBody>
          <a:bodyPr>
            <a:normAutofit/>
          </a:bodyPr>
          <a:lstStyle/>
          <a:p>
            <a:pPr algn="l"/>
            <a:r>
              <a:rPr lang="it-IT" sz="4000" dirty="0" smtClean="0">
                <a:solidFill>
                  <a:schemeClr val="bg1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L’ARCHITETTURA</a:t>
            </a:r>
            <a:endParaRPr lang="it-IT" sz="4000" dirty="0">
              <a:solidFill>
                <a:schemeClr val="bg1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https://images-na.ssl-images-amazon.com/images/I/71%2BvepYRtdL._SL1246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73" y="2498525"/>
            <a:ext cx="5664654" cy="3809776"/>
          </a:xfrm>
          <a:prstGeom prst="rect">
            <a:avLst/>
          </a:prstGeom>
          <a:noFill/>
          <a:ln w="63500">
            <a:solidFill>
              <a:srgbClr val="365A9A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4749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86871" y="1912540"/>
            <a:ext cx="6908800" cy="48438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La CPU è composta da vari blocchi, che elencheremo di seguito:</a:t>
            </a:r>
          </a:p>
          <a:p>
            <a:r>
              <a:rPr lang="it-IT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Control Unit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Coordina e gestisce le operazioni interne dei vari blocchi in base ai segnali ricevuti dall’esterno e alle istruzioni da eseguire.</a:t>
            </a:r>
          </a:p>
          <a:p>
            <a:r>
              <a:rPr lang="it-IT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ALU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Esegue tutte le operazioni logico-matematiche necessarie richieste dall’unità di controllo ed è l’acronimo di: </a:t>
            </a:r>
            <a:r>
              <a:rPr lang="it-IT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Arithmetic Logic Unit</a:t>
            </a:r>
            <a:endParaRPr lang="it-IT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Registri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Piccole aree di memoria molto veloci 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che conservano i dati da elaborare e le informazioni relative alle operazioni da eseguire durante l’esecuzione delle istruzioni.</a:t>
            </a:r>
          </a:p>
          <a:p>
            <a:r>
              <a:rPr lang="it-IT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Cache Interna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Area di memoria nella quale sono inserite le istruzioni successive a quelle in corso di esecuzione. E’ suddivisa in vari livelli (L1, L2, L3).</a:t>
            </a:r>
          </a:p>
          <a:p>
            <a:r>
              <a:rPr lang="it-IT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Logica di Controllo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Insieme di circuiti che trasformano gli impulsi elettrici in segnali utili per l’</a:t>
            </a:r>
            <a:r>
              <a:rPr lang="it-IT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Unità di Controllo.</a:t>
            </a:r>
          </a:p>
          <a:p>
            <a:r>
              <a:rPr lang="it-IT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Memory Interface: 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Insieme di circuiti che si occupa di fornire ai bus esterni di comunicazione gli impulsi necessari per le </a:t>
            </a:r>
            <a:r>
              <a:rPr lang="it-IT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comunicazioni con la memoria e le periferiche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it-IT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Bus Interno: 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Collegamenti elettrici che consentono di trasferire dati e indirizzi  tra i vari blocchi del microprocessore.</a:t>
            </a:r>
            <a:endParaRPr lang="it-IT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333829" y="547348"/>
            <a:ext cx="11524342" cy="1212509"/>
          </a:xfrm>
          <a:prstGeom prst="rect">
            <a:avLst/>
          </a:prstGeom>
          <a:solidFill>
            <a:schemeClr val="accent5">
              <a:lumMod val="75000"/>
              <a:alpha val="97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itolo 1"/>
          <p:cNvSpPr txBox="1">
            <a:spLocks/>
          </p:cNvSpPr>
          <p:nvPr/>
        </p:nvSpPr>
        <p:spPr>
          <a:xfrm>
            <a:off x="537028" y="656487"/>
            <a:ext cx="5558971" cy="9942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 smtClean="0">
                <a:solidFill>
                  <a:schemeClr val="bg1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DA COSA E’ COMPOSTA</a:t>
            </a:r>
            <a:endParaRPr lang="it-IT" sz="4000" dirty="0">
              <a:solidFill>
                <a:schemeClr val="bg1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907" y="2580196"/>
            <a:ext cx="4762500" cy="2952750"/>
          </a:xfrm>
          <a:prstGeom prst="rect">
            <a:avLst/>
          </a:prstGeom>
          <a:ln w="63500">
            <a:solidFill>
              <a:srgbClr val="365A9A"/>
            </a:solidFill>
          </a:ln>
        </p:spPr>
      </p:pic>
    </p:spTree>
    <p:extLst>
      <p:ext uri="{BB962C8B-B14F-4D97-AF65-F5344CB8AC3E}">
        <p14:creationId xmlns:p14="http://schemas.microsoft.com/office/powerpoint/2010/main" val="26345794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5999" y="2039711"/>
            <a:ext cx="5762171" cy="477837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La CPU al suo interno è composta da vari 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Registri 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tra cui:</a:t>
            </a:r>
          </a:p>
          <a:p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): Memorizza gli indirizzi per gli accessi per gli accessi in memoria.</a:t>
            </a:r>
            <a:endParaRPr lang="it-IT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DR 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(Data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): Memorizza i dati provenienti: Dalla memoria alla CPU e dalla CPU alla memoria.</a:t>
            </a:r>
            <a:endParaRPr lang="it-IT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IR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Instruction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): Memorizza il codice operativo (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opcode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) dell’istruzione da eseguire.</a:t>
            </a:r>
            <a:endParaRPr lang="it-IT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PC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(Program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Counter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): memorizza l’indirizzo di della prossima istruzione da eseguire.</a:t>
            </a:r>
            <a:endParaRPr lang="it-IT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SR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(Status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): Memorizza tramite una serie di flag, lo stato del processore successivo all’esecuzione dell’ultima operazione. I suoi bit assumano valore 0 o 1 in base al risultato delle operazioni svolte dal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pocessore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it-IT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Pointer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): Memorizza l’indirizzo top dello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. Lo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è un’area della memoria in cui i dati sono letti/scritti in modalità </a:t>
            </a:r>
            <a:r>
              <a:rPr lang="it-IT" i="1" dirty="0" smtClean="0">
                <a:latin typeface="Arial" panose="020B0604020202020204" pitchFamily="34" charset="0"/>
                <a:cs typeface="Arial" panose="020B0604020202020204" pitchFamily="34" charset="0"/>
              </a:rPr>
              <a:t>Last-In-First-Out (LIFO)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. Tipicamente si usa per salvare l’indirizzo di ritorno delle subordinate (funzioni o procedure) chiamate dal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  <a:endParaRPr lang="it-IT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R0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RN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: Sono anche chiamati registri generali, servono a memorizzare i risultati temporanei in ingresso e in uscita dall’ALU.</a:t>
            </a:r>
            <a:endParaRPr lang="it-IT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333829" y="547348"/>
            <a:ext cx="11524342" cy="1212509"/>
          </a:xfrm>
          <a:prstGeom prst="rect">
            <a:avLst/>
          </a:prstGeom>
          <a:solidFill>
            <a:schemeClr val="accent5">
              <a:lumMod val="75000"/>
              <a:alpha val="97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itolo 1"/>
          <p:cNvSpPr txBox="1">
            <a:spLocks/>
          </p:cNvSpPr>
          <p:nvPr/>
        </p:nvSpPr>
        <p:spPr>
          <a:xfrm>
            <a:off x="537029" y="656487"/>
            <a:ext cx="3541486" cy="9942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 smtClean="0">
                <a:solidFill>
                  <a:schemeClr val="bg1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I REGISTRI</a:t>
            </a:r>
          </a:p>
        </p:txBody>
      </p:sp>
      <p:pic>
        <p:nvPicPr>
          <p:cNvPr id="2050" name="Picture 2" descr="Risultati immagini per registri cpu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6" t="2100" r="2619" b="9421"/>
          <a:stretch/>
        </p:blipFill>
        <p:spPr bwMode="auto">
          <a:xfrm>
            <a:off x="232229" y="2293257"/>
            <a:ext cx="5675086" cy="3396343"/>
          </a:xfrm>
          <a:prstGeom prst="rect">
            <a:avLst/>
          </a:prstGeom>
          <a:noFill/>
          <a:ln w="63500">
            <a:solidFill>
              <a:srgbClr val="365A9A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6253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333829" y="1988741"/>
            <a:ext cx="541382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000" dirty="0">
                <a:latin typeface="Arial" panose="020B0604020202020204" pitchFamily="34" charset="0"/>
              </a:rPr>
              <a:t>Il </a:t>
            </a:r>
            <a:r>
              <a:rPr lang="it-IT" sz="2000" b="1" dirty="0">
                <a:latin typeface="Arial" panose="020B0604020202020204" pitchFamily="34" charset="0"/>
              </a:rPr>
              <a:t>registro di stato</a:t>
            </a:r>
            <a:r>
              <a:rPr lang="it-IT" sz="2000" dirty="0">
                <a:latin typeface="Arial" panose="020B0604020202020204" pitchFamily="34" charset="0"/>
              </a:rPr>
              <a:t> (noto anche come </a:t>
            </a:r>
            <a:r>
              <a:rPr lang="it-IT" sz="2000" b="1" dirty="0">
                <a:latin typeface="Arial" panose="020B0604020202020204" pitchFamily="34" charset="0"/>
              </a:rPr>
              <a:t>status </a:t>
            </a:r>
            <a:r>
              <a:rPr lang="it-IT" sz="2000" b="1" dirty="0" err="1">
                <a:latin typeface="Arial" panose="020B0604020202020204" pitchFamily="34" charset="0"/>
              </a:rPr>
              <a:t>register</a:t>
            </a:r>
            <a:r>
              <a:rPr lang="it-IT" sz="2000" dirty="0">
                <a:latin typeface="Arial" panose="020B0604020202020204" pitchFamily="34" charset="0"/>
              </a:rPr>
              <a:t>, </a:t>
            </a:r>
            <a:r>
              <a:rPr lang="it-IT" sz="2000" b="1" dirty="0">
                <a:latin typeface="Arial" panose="020B0604020202020204" pitchFamily="34" charset="0"/>
              </a:rPr>
              <a:t>flag </a:t>
            </a:r>
            <a:r>
              <a:rPr lang="it-IT" sz="2000" b="1" dirty="0" err="1">
                <a:latin typeface="Arial" panose="020B0604020202020204" pitchFamily="34" charset="0"/>
              </a:rPr>
              <a:t>register</a:t>
            </a:r>
            <a:r>
              <a:rPr lang="it-IT" sz="2000" dirty="0">
                <a:latin typeface="Arial" panose="020B0604020202020204" pitchFamily="34" charset="0"/>
              </a:rPr>
              <a:t>, </a:t>
            </a:r>
            <a:r>
              <a:rPr lang="it-IT" sz="2000" b="1" dirty="0">
                <a:latin typeface="Arial" panose="020B0604020202020204" pitchFamily="34" charset="0"/>
              </a:rPr>
              <a:t>PSW</a:t>
            </a:r>
            <a:r>
              <a:rPr lang="it-IT" sz="2000" dirty="0">
                <a:latin typeface="Arial" panose="020B0604020202020204" pitchFamily="34" charset="0"/>
              </a:rPr>
              <a:t> o </a:t>
            </a:r>
            <a:r>
              <a:rPr lang="it-IT" sz="2000" b="1" dirty="0" err="1">
                <a:latin typeface="Arial" panose="020B0604020202020204" pitchFamily="34" charset="0"/>
              </a:rPr>
              <a:t>condition</a:t>
            </a:r>
            <a:r>
              <a:rPr lang="it-IT" sz="2000" b="1" dirty="0">
                <a:latin typeface="Arial" panose="020B0604020202020204" pitchFamily="34" charset="0"/>
              </a:rPr>
              <a:t> code </a:t>
            </a:r>
            <a:r>
              <a:rPr lang="it-IT" sz="2000" b="1" dirty="0" err="1">
                <a:latin typeface="Arial" panose="020B0604020202020204" pitchFamily="34" charset="0"/>
              </a:rPr>
              <a:t>register</a:t>
            </a:r>
            <a:r>
              <a:rPr lang="it-IT" sz="2000" b="1" dirty="0">
                <a:latin typeface="Arial" panose="020B0604020202020204" pitchFamily="34" charset="0"/>
              </a:rPr>
              <a:t> (CCR)</a:t>
            </a:r>
            <a:r>
              <a:rPr lang="it-IT" sz="2000" dirty="0">
                <a:latin typeface="Arial" panose="020B0604020202020204" pitchFamily="34" charset="0"/>
              </a:rPr>
              <a:t>) è un insieme di flag presenti nella CPU che indicano lo stato di diversi risultati di operazioni matematiche. Questi flag sono comunemente usati per confrontare e testare condizioni richieste dai programmi.</a:t>
            </a:r>
          </a:p>
          <a:p>
            <a:pPr algn="ctr"/>
            <a:r>
              <a:rPr lang="it-IT" sz="2000" dirty="0">
                <a:latin typeface="Arial" panose="020B0604020202020204" pitchFamily="34" charset="0"/>
              </a:rPr>
              <a:t>L'ordine, il numero e il significato dei flag del registro di stato varia da processore a processore, a causa delle diverse configurazioni ed architetture che sussistono per ognuno di esso. Ad esempio, l'architettura x86 possiede come registro di stato il FLAGS </a:t>
            </a:r>
            <a:r>
              <a:rPr lang="it-IT" sz="2000" dirty="0" err="1">
                <a:latin typeface="Arial" panose="020B0604020202020204" pitchFamily="34" charset="0"/>
              </a:rPr>
              <a:t>register</a:t>
            </a:r>
            <a:r>
              <a:rPr lang="it-IT" sz="2000" dirty="0" smtClean="0">
                <a:latin typeface="Arial" panose="020B0604020202020204" pitchFamily="34" charset="0"/>
              </a:rPr>
              <a:t>.</a:t>
            </a:r>
            <a:endParaRPr lang="it-IT" sz="2000" dirty="0"/>
          </a:p>
        </p:txBody>
      </p:sp>
      <p:sp>
        <p:nvSpPr>
          <p:cNvPr id="3" name="Rettangolo 2"/>
          <p:cNvSpPr/>
          <p:nvPr/>
        </p:nvSpPr>
        <p:spPr>
          <a:xfrm>
            <a:off x="333829" y="547348"/>
            <a:ext cx="11524342" cy="1212509"/>
          </a:xfrm>
          <a:prstGeom prst="rect">
            <a:avLst/>
          </a:prstGeom>
          <a:solidFill>
            <a:schemeClr val="accent5">
              <a:lumMod val="75000"/>
              <a:alpha val="97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537028" y="656487"/>
            <a:ext cx="5558971" cy="9942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 smtClean="0">
                <a:solidFill>
                  <a:schemeClr val="bg1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REGISTRO DI STATO</a:t>
            </a:r>
            <a:endParaRPr lang="it-IT" sz="4000" dirty="0">
              <a:solidFill>
                <a:schemeClr val="bg1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http://slideplayer.it/slide/950383/3/images/19/Il+registro+di+stato+(PSW)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5" t="18516" r="2679" b="8457"/>
          <a:stretch/>
        </p:blipFill>
        <p:spPr bwMode="auto">
          <a:xfrm>
            <a:off x="5850226" y="2265838"/>
            <a:ext cx="6138574" cy="3583419"/>
          </a:xfrm>
          <a:prstGeom prst="rect">
            <a:avLst/>
          </a:prstGeom>
          <a:noFill/>
          <a:ln w="63500"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4955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92125" y="2096294"/>
            <a:ext cx="11119304" cy="251318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Il Ciclo Macchina (Fetch-Execute Cycle), viene rappresentato dalla CPU la quale ha il compito di eseguire una sequenza di istruzioni dopo averle prelevate, insieme ad eventuali 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dati, 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da una memoria esterna, e caricate negli opportuni registri, e di mettere a disposizione il risultato dell’elaborazione in un registro dedicato o in memoria.</a:t>
            </a:r>
          </a:p>
          <a:p>
            <a:pPr marL="0" indent="0">
              <a:buNone/>
            </a:pP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Un intero Ciclo viene compiuto in 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fasi che si ripetono  fino al termine del programma:</a:t>
            </a:r>
          </a:p>
          <a:p>
            <a:pPr marL="0" indent="0">
              <a:buNone/>
            </a:pP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(Instruction Fetch): Lettura dell’istruzione da memoria;</a:t>
            </a:r>
          </a:p>
          <a:p>
            <a:pPr marL="0" indent="0">
              <a:buNone/>
            </a:pP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ID 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(Instruction Decode): Decodifica istruzione e lettura operandi da registri;</a:t>
            </a:r>
          </a:p>
          <a:p>
            <a:pPr marL="0" indent="0">
              <a:buNone/>
            </a:pP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EX 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(Execution): Esecuzione dell’istruzione;</a:t>
            </a:r>
          </a:p>
          <a:p>
            <a:pPr marL="0" indent="0">
              <a:buNone/>
            </a:pP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MEM 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(Memory): Scrittura del risultato in memoria;</a:t>
            </a:r>
          </a:p>
          <a:p>
            <a:pPr marL="0" indent="0">
              <a:buNone/>
            </a:pP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WB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(Write Back): Scrittura del risultato nel registro opportuno e aggiornamento dello stato.</a:t>
            </a:r>
            <a:endParaRPr lang="it-IT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333829" y="547348"/>
            <a:ext cx="11524342" cy="1212509"/>
          </a:xfrm>
          <a:prstGeom prst="rect">
            <a:avLst/>
          </a:prstGeom>
          <a:solidFill>
            <a:schemeClr val="accent5">
              <a:lumMod val="75000"/>
              <a:alpha val="97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olo 1"/>
          <p:cNvSpPr txBox="1">
            <a:spLocks/>
          </p:cNvSpPr>
          <p:nvPr/>
        </p:nvSpPr>
        <p:spPr>
          <a:xfrm>
            <a:off x="537028" y="656487"/>
            <a:ext cx="5558971" cy="9942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 smtClean="0">
                <a:solidFill>
                  <a:schemeClr val="bg1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IL CICLO MACCHINA</a:t>
            </a:r>
            <a:endParaRPr lang="it-IT" sz="4000" dirty="0">
              <a:solidFill>
                <a:schemeClr val="bg1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Risultati immagini per ciclo macchi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229" y="4609476"/>
            <a:ext cx="7242628" cy="1933576"/>
          </a:xfrm>
          <a:prstGeom prst="rect">
            <a:avLst/>
          </a:prstGeom>
          <a:noFill/>
          <a:ln w="63500">
            <a:solidFill>
              <a:srgbClr val="365A9A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1979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aborazione alternativa 3"/>
          <p:cNvSpPr/>
          <p:nvPr/>
        </p:nvSpPr>
        <p:spPr>
          <a:xfrm>
            <a:off x="365760" y="576776"/>
            <a:ext cx="2110155" cy="675250"/>
          </a:xfrm>
          <a:prstGeom prst="flowChartAlternateProcess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it-IT" dirty="0"/>
              <a:t>START</a:t>
            </a:r>
          </a:p>
        </p:txBody>
      </p:sp>
      <p:sp>
        <p:nvSpPr>
          <p:cNvPr id="5" name="Elaborazione alternativa 4"/>
          <p:cNvSpPr/>
          <p:nvPr/>
        </p:nvSpPr>
        <p:spPr>
          <a:xfrm>
            <a:off x="3629465" y="1291883"/>
            <a:ext cx="2110155" cy="675250"/>
          </a:xfrm>
          <a:prstGeom prst="flowChartAlternateProcess">
            <a:avLst/>
          </a:prstGeom>
          <a:ln w="25400"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PC </a:t>
            </a:r>
            <a:r>
              <a:rPr lang="it-IT" dirty="0">
                <a:sym typeface="Wingdings" panose="05000000000000000000" pitchFamily="2" charset="2"/>
              </a:rPr>
              <a:t> indirizzo prima </a:t>
            </a:r>
            <a:r>
              <a:rPr lang="it-IT" dirty="0" smtClean="0">
                <a:sym typeface="Wingdings" panose="05000000000000000000" pitchFamily="2" charset="2"/>
              </a:rPr>
              <a:t>istruzione</a:t>
            </a:r>
            <a:endParaRPr lang="it-IT" dirty="0"/>
          </a:p>
        </p:txBody>
      </p:sp>
      <p:sp>
        <p:nvSpPr>
          <p:cNvPr id="6" name="Elaborazione alternativa 5"/>
          <p:cNvSpPr/>
          <p:nvPr/>
        </p:nvSpPr>
        <p:spPr>
          <a:xfrm>
            <a:off x="3629464" y="2344615"/>
            <a:ext cx="2110155" cy="675250"/>
          </a:xfrm>
          <a:prstGeom prst="flowChartAlternateProcess">
            <a:avLst/>
          </a:prstGeom>
          <a:ln w="25400"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it-IT" dirty="0"/>
              <a:t>AR </a:t>
            </a:r>
            <a:r>
              <a:rPr lang="it-IT" dirty="0">
                <a:sym typeface="Wingdings" panose="05000000000000000000" pitchFamily="2" charset="2"/>
              </a:rPr>
              <a:t> PC</a:t>
            </a:r>
            <a:endParaRPr lang="it-IT" dirty="0"/>
          </a:p>
        </p:txBody>
      </p:sp>
      <p:sp>
        <p:nvSpPr>
          <p:cNvPr id="7" name="Elaborazione alternativa 6"/>
          <p:cNvSpPr/>
          <p:nvPr/>
        </p:nvSpPr>
        <p:spPr>
          <a:xfrm>
            <a:off x="3629464" y="3397347"/>
            <a:ext cx="2110155" cy="675250"/>
          </a:xfrm>
          <a:prstGeom prst="flowChartAlternateProcess">
            <a:avLst/>
          </a:prstGeom>
          <a:ln w="25400"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it-IT" dirty="0" smtClean="0"/>
              <a:t>IR </a:t>
            </a:r>
            <a:r>
              <a:rPr lang="it-IT" dirty="0">
                <a:sym typeface="Wingdings" panose="05000000000000000000" pitchFamily="2" charset="2"/>
              </a:rPr>
              <a:t> istruzione</a:t>
            </a:r>
            <a:endParaRPr lang="it-IT" dirty="0"/>
          </a:p>
        </p:txBody>
      </p:sp>
      <p:sp>
        <p:nvSpPr>
          <p:cNvPr id="8" name="Elaborazione alternativa 7"/>
          <p:cNvSpPr/>
          <p:nvPr/>
        </p:nvSpPr>
        <p:spPr>
          <a:xfrm>
            <a:off x="3629463" y="4450079"/>
            <a:ext cx="2110155" cy="675250"/>
          </a:xfrm>
          <a:prstGeom prst="flowChartAlternateProcess">
            <a:avLst/>
          </a:prstGeom>
          <a:ln w="25400"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it-IT" dirty="0"/>
              <a:t>DR </a:t>
            </a:r>
            <a:r>
              <a:rPr lang="it-IT" dirty="0">
                <a:sym typeface="Wingdings" panose="05000000000000000000" pitchFamily="2" charset="2"/>
              </a:rPr>
              <a:t> dato</a:t>
            </a:r>
          </a:p>
        </p:txBody>
      </p:sp>
      <p:sp>
        <p:nvSpPr>
          <p:cNvPr id="9" name="Elaborazione alternativa 8"/>
          <p:cNvSpPr/>
          <p:nvPr/>
        </p:nvSpPr>
        <p:spPr>
          <a:xfrm>
            <a:off x="3629463" y="5502811"/>
            <a:ext cx="2110155" cy="675250"/>
          </a:xfrm>
          <a:prstGeom prst="flowChartAlternateProcess">
            <a:avLst/>
          </a:prstGeom>
          <a:ln w="25400"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it-IT" dirty="0"/>
              <a:t>PC </a:t>
            </a:r>
            <a:r>
              <a:rPr lang="it-IT" dirty="0">
                <a:sym typeface="Wingdings" panose="05000000000000000000" pitchFamily="2" charset="2"/>
              </a:rPr>
              <a:t> PC + 1</a:t>
            </a:r>
            <a:endParaRPr lang="it-IT" dirty="0"/>
          </a:p>
        </p:txBody>
      </p:sp>
      <p:sp>
        <p:nvSpPr>
          <p:cNvPr id="10" name="Elaborazione alternativa 9"/>
          <p:cNvSpPr/>
          <p:nvPr/>
        </p:nvSpPr>
        <p:spPr>
          <a:xfrm>
            <a:off x="5040922" y="435804"/>
            <a:ext cx="2110155" cy="675250"/>
          </a:xfrm>
          <a:prstGeom prst="flowChartAlternateProcess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DECODE</a:t>
            </a:r>
          </a:p>
        </p:txBody>
      </p:sp>
      <p:sp>
        <p:nvSpPr>
          <p:cNvPr id="12" name="Decisione 11"/>
          <p:cNvSpPr/>
          <p:nvPr/>
        </p:nvSpPr>
        <p:spPr>
          <a:xfrm>
            <a:off x="6482862" y="1291883"/>
            <a:ext cx="2110155" cy="746760"/>
          </a:xfrm>
          <a:prstGeom prst="flowChartDecision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Ci sono </a:t>
            </a:r>
            <a:r>
              <a:rPr lang="it-IT" dirty="0" smtClean="0"/>
              <a:t>dati?</a:t>
            </a:r>
            <a:endParaRPr lang="it-IT" dirty="0"/>
          </a:p>
        </p:txBody>
      </p:sp>
      <p:sp>
        <p:nvSpPr>
          <p:cNvPr id="13" name="Elaborazione alternativa 12"/>
          <p:cNvSpPr/>
          <p:nvPr/>
        </p:nvSpPr>
        <p:spPr>
          <a:xfrm>
            <a:off x="6482862" y="2416125"/>
            <a:ext cx="2110155" cy="675250"/>
          </a:xfrm>
          <a:prstGeom prst="flowChartAlternateProcess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it-IT" dirty="0"/>
              <a:t>EXECUTE</a:t>
            </a:r>
          </a:p>
        </p:txBody>
      </p:sp>
      <p:sp>
        <p:nvSpPr>
          <p:cNvPr id="14" name="Elaborazione alternativa 13"/>
          <p:cNvSpPr/>
          <p:nvPr/>
        </p:nvSpPr>
        <p:spPr>
          <a:xfrm>
            <a:off x="6482861" y="3397347"/>
            <a:ext cx="2110155" cy="675250"/>
          </a:xfrm>
          <a:prstGeom prst="flowChartAlternateProcess">
            <a:avLst/>
          </a:prstGeom>
          <a:ln w="25400"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MEMORY </a:t>
            </a:r>
            <a:r>
              <a:rPr lang="it-IT" dirty="0">
                <a:sym typeface="Wingdings" panose="05000000000000000000" pitchFamily="2" charset="2"/>
              </a:rPr>
              <a:t> </a:t>
            </a:r>
            <a:r>
              <a:rPr lang="it-IT" dirty="0" smtClean="0">
                <a:sym typeface="Wingdings" panose="05000000000000000000" pitchFamily="2" charset="2"/>
              </a:rPr>
              <a:t>DR</a:t>
            </a:r>
            <a:endParaRPr lang="it-IT" dirty="0"/>
          </a:p>
        </p:txBody>
      </p:sp>
      <p:sp>
        <p:nvSpPr>
          <p:cNvPr id="15" name="Elaborazione alternativa 14"/>
          <p:cNvSpPr/>
          <p:nvPr/>
        </p:nvSpPr>
        <p:spPr>
          <a:xfrm>
            <a:off x="6482860" y="4450079"/>
            <a:ext cx="2110155" cy="675250"/>
          </a:xfrm>
          <a:prstGeom prst="flowChartAlternateProcess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it-IT" dirty="0" smtClean="0"/>
              <a:t>DR </a:t>
            </a:r>
            <a:r>
              <a:rPr lang="it-IT" dirty="0">
                <a:sym typeface="Wingdings" panose="05000000000000000000" pitchFamily="2" charset="2"/>
              </a:rPr>
              <a:t> </a:t>
            </a:r>
            <a:r>
              <a:rPr lang="it-IT" dirty="0" smtClean="0">
                <a:sym typeface="Wingdings" panose="05000000000000000000" pitchFamily="2" charset="2"/>
              </a:rPr>
              <a:t>risultato esecuzione</a:t>
            </a:r>
            <a:endParaRPr lang="it-IT" dirty="0"/>
          </a:p>
        </p:txBody>
      </p:sp>
      <p:sp>
        <p:nvSpPr>
          <p:cNvPr id="16" name="Elaborazione alternativa 15"/>
          <p:cNvSpPr/>
          <p:nvPr/>
        </p:nvSpPr>
        <p:spPr>
          <a:xfrm>
            <a:off x="6482859" y="5431301"/>
            <a:ext cx="2110155" cy="675250"/>
          </a:xfrm>
          <a:prstGeom prst="flowChartAlternateProcess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it-IT" dirty="0"/>
              <a:t>SR </a:t>
            </a:r>
            <a:r>
              <a:rPr lang="it-IT" dirty="0">
                <a:sym typeface="Wingdings" panose="05000000000000000000" pitchFamily="2" charset="2"/>
              </a:rPr>
              <a:t> settaggio dei flag di stato</a:t>
            </a:r>
            <a:endParaRPr lang="it-IT" dirty="0"/>
          </a:p>
        </p:txBody>
      </p:sp>
      <p:sp>
        <p:nvSpPr>
          <p:cNvPr id="17" name="Elaborazione alternativa 16"/>
          <p:cNvSpPr/>
          <p:nvPr/>
        </p:nvSpPr>
        <p:spPr>
          <a:xfrm>
            <a:off x="9336259" y="1327638"/>
            <a:ext cx="2110155" cy="675250"/>
          </a:xfrm>
          <a:prstGeom prst="flowChartAlternateProcess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it-IT" dirty="0" smtClean="0"/>
              <a:t>R0, ..., Rn </a:t>
            </a:r>
            <a:r>
              <a:rPr lang="it-IT" dirty="0" smtClean="0">
                <a:sym typeface="Wingdings" panose="05000000000000000000" pitchFamily="2" charset="2"/>
              </a:rPr>
              <a:t> DR</a:t>
            </a:r>
            <a:endParaRPr lang="it-IT" dirty="0"/>
          </a:p>
        </p:txBody>
      </p:sp>
      <p:cxnSp>
        <p:nvCxnSpPr>
          <p:cNvPr id="20" name="Connettore 2 19"/>
          <p:cNvCxnSpPr>
            <a:stCxn id="12" idx="3"/>
            <a:endCxn id="17" idx="1"/>
          </p:cNvCxnSpPr>
          <p:nvPr/>
        </p:nvCxnSpPr>
        <p:spPr>
          <a:xfrm>
            <a:off x="8593017" y="1665263"/>
            <a:ext cx="720000" cy="0"/>
          </a:xfrm>
          <a:prstGeom prst="straightConnector1">
            <a:avLst/>
          </a:prstGeom>
          <a:ln w="63500">
            <a:solidFill>
              <a:schemeClr val="accent5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>
            <a:stCxn id="12" idx="2"/>
            <a:endCxn id="13" idx="0"/>
          </p:cNvCxnSpPr>
          <p:nvPr/>
        </p:nvCxnSpPr>
        <p:spPr>
          <a:xfrm>
            <a:off x="7537940" y="2038643"/>
            <a:ext cx="0" cy="377482"/>
          </a:xfrm>
          <a:prstGeom prst="straightConnector1">
            <a:avLst/>
          </a:prstGeom>
          <a:ln w="63500">
            <a:solidFill>
              <a:schemeClr val="accent5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1 35"/>
          <p:cNvCxnSpPr>
            <a:stCxn id="13" idx="2"/>
            <a:endCxn id="14" idx="0"/>
          </p:cNvCxnSpPr>
          <p:nvPr/>
        </p:nvCxnSpPr>
        <p:spPr>
          <a:xfrm flipH="1">
            <a:off x="7537939" y="3091375"/>
            <a:ext cx="1" cy="305972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1 36"/>
          <p:cNvCxnSpPr>
            <a:stCxn id="14" idx="2"/>
            <a:endCxn id="15" idx="0"/>
          </p:cNvCxnSpPr>
          <p:nvPr/>
        </p:nvCxnSpPr>
        <p:spPr>
          <a:xfrm flipH="1">
            <a:off x="7537938" y="4072597"/>
            <a:ext cx="1" cy="377482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1 39"/>
          <p:cNvCxnSpPr>
            <a:stCxn id="7" idx="2"/>
            <a:endCxn id="8" idx="0"/>
          </p:cNvCxnSpPr>
          <p:nvPr/>
        </p:nvCxnSpPr>
        <p:spPr>
          <a:xfrm flipH="1">
            <a:off x="4684541" y="4072597"/>
            <a:ext cx="1" cy="377482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1 42"/>
          <p:cNvCxnSpPr>
            <a:stCxn id="15" idx="2"/>
            <a:endCxn id="16" idx="0"/>
          </p:cNvCxnSpPr>
          <p:nvPr/>
        </p:nvCxnSpPr>
        <p:spPr>
          <a:xfrm flipH="1">
            <a:off x="7537937" y="5125329"/>
            <a:ext cx="1" cy="305972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1 46"/>
          <p:cNvCxnSpPr>
            <a:stCxn id="8" idx="2"/>
            <a:endCxn id="9" idx="0"/>
          </p:cNvCxnSpPr>
          <p:nvPr/>
        </p:nvCxnSpPr>
        <p:spPr>
          <a:xfrm>
            <a:off x="4684541" y="5125329"/>
            <a:ext cx="0" cy="377482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1 49"/>
          <p:cNvCxnSpPr>
            <a:stCxn id="6" idx="2"/>
            <a:endCxn id="7" idx="0"/>
          </p:cNvCxnSpPr>
          <p:nvPr/>
        </p:nvCxnSpPr>
        <p:spPr>
          <a:xfrm>
            <a:off x="4684542" y="3019865"/>
            <a:ext cx="0" cy="377482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1 53"/>
          <p:cNvCxnSpPr>
            <a:stCxn id="5" idx="2"/>
            <a:endCxn id="6" idx="0"/>
          </p:cNvCxnSpPr>
          <p:nvPr/>
        </p:nvCxnSpPr>
        <p:spPr>
          <a:xfrm flipH="1">
            <a:off x="4684542" y="1967133"/>
            <a:ext cx="1" cy="377482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4 60"/>
          <p:cNvCxnSpPr>
            <a:stCxn id="10" idx="3"/>
            <a:endCxn id="12" idx="0"/>
          </p:cNvCxnSpPr>
          <p:nvPr/>
        </p:nvCxnSpPr>
        <p:spPr>
          <a:xfrm>
            <a:off x="7151077" y="773429"/>
            <a:ext cx="386863" cy="518454"/>
          </a:xfrm>
          <a:prstGeom prst="bentConnector2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4 62"/>
          <p:cNvCxnSpPr>
            <a:stCxn id="9" idx="2"/>
            <a:endCxn id="10" idx="2"/>
          </p:cNvCxnSpPr>
          <p:nvPr/>
        </p:nvCxnSpPr>
        <p:spPr>
          <a:xfrm rot="5400000" flipH="1" flipV="1">
            <a:off x="2856766" y="2938828"/>
            <a:ext cx="5067007" cy="1411459"/>
          </a:xfrm>
          <a:prstGeom prst="bentConnector3">
            <a:avLst>
              <a:gd name="adj1" fmla="val -4512"/>
            </a:avLst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4 66"/>
          <p:cNvCxnSpPr>
            <a:stCxn id="17" idx="0"/>
          </p:cNvCxnSpPr>
          <p:nvPr/>
        </p:nvCxnSpPr>
        <p:spPr>
          <a:xfrm rot="16200000" flipV="1">
            <a:off x="8841152" y="-222548"/>
            <a:ext cx="270217" cy="2830155"/>
          </a:xfrm>
          <a:prstGeom prst="bentConnector2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sellaDiTesto 70"/>
          <p:cNvSpPr txBox="1"/>
          <p:nvPr/>
        </p:nvSpPr>
        <p:spPr>
          <a:xfrm>
            <a:off x="7630796" y="2004702"/>
            <a:ext cx="493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NO</a:t>
            </a:r>
            <a:endParaRPr lang="it-IT" dirty="0"/>
          </a:p>
        </p:txBody>
      </p:sp>
      <p:sp>
        <p:nvSpPr>
          <p:cNvPr id="72" name="CasellaDiTesto 71"/>
          <p:cNvSpPr txBox="1"/>
          <p:nvPr/>
        </p:nvSpPr>
        <p:spPr>
          <a:xfrm>
            <a:off x="8953017" y="1782467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SI</a:t>
            </a:r>
            <a:endParaRPr lang="it-IT" dirty="0"/>
          </a:p>
        </p:txBody>
      </p:sp>
      <p:sp>
        <p:nvSpPr>
          <p:cNvPr id="73" name="Elaborazione alternativa 72"/>
          <p:cNvSpPr/>
          <p:nvPr/>
        </p:nvSpPr>
        <p:spPr>
          <a:xfrm>
            <a:off x="9763760" y="5635004"/>
            <a:ext cx="2110155" cy="675250"/>
          </a:xfrm>
          <a:prstGeom prst="flowChartAlternateProcess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it-IT" dirty="0" smtClean="0"/>
              <a:t>END</a:t>
            </a:r>
            <a:endParaRPr lang="it-IT" dirty="0"/>
          </a:p>
        </p:txBody>
      </p:sp>
      <p:cxnSp>
        <p:nvCxnSpPr>
          <p:cNvPr id="74" name="Connettore 4 73"/>
          <p:cNvCxnSpPr>
            <a:stCxn id="16" idx="2"/>
            <a:endCxn id="73" idx="1"/>
          </p:cNvCxnSpPr>
          <p:nvPr/>
        </p:nvCxnSpPr>
        <p:spPr>
          <a:xfrm rot="5400000" flipH="1" flipV="1">
            <a:off x="8583887" y="4926678"/>
            <a:ext cx="133922" cy="2225823"/>
          </a:xfrm>
          <a:prstGeom prst="bentConnector4">
            <a:avLst>
              <a:gd name="adj1" fmla="val -170696"/>
              <a:gd name="adj2" fmla="val 73701"/>
            </a:avLst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ttore 4 76"/>
          <p:cNvCxnSpPr>
            <a:stCxn id="4" idx="3"/>
            <a:endCxn id="5" idx="0"/>
          </p:cNvCxnSpPr>
          <p:nvPr/>
        </p:nvCxnSpPr>
        <p:spPr>
          <a:xfrm>
            <a:off x="2475915" y="914401"/>
            <a:ext cx="2208628" cy="377482"/>
          </a:xfrm>
          <a:prstGeom prst="bentConnector2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ttangolo arrotondato 86"/>
          <p:cNvSpPr/>
          <p:nvPr/>
        </p:nvSpPr>
        <p:spPr>
          <a:xfrm>
            <a:off x="338208" y="3534393"/>
            <a:ext cx="374745" cy="26611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CasellaDiTesto 87"/>
          <p:cNvSpPr txBox="1"/>
          <p:nvPr/>
        </p:nvSpPr>
        <p:spPr>
          <a:xfrm>
            <a:off x="689229" y="3488419"/>
            <a:ext cx="65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chemeClr val="accent2"/>
                </a:solidFill>
              </a:rPr>
              <a:t>1 - IF</a:t>
            </a:r>
            <a:endParaRPr lang="it-IT" b="1" dirty="0">
              <a:solidFill>
                <a:schemeClr val="accent2"/>
              </a:solidFill>
            </a:endParaRPr>
          </a:p>
        </p:txBody>
      </p:sp>
      <p:sp>
        <p:nvSpPr>
          <p:cNvPr id="89" name="Rettangolo arrotondato 88"/>
          <p:cNvSpPr/>
          <p:nvPr/>
        </p:nvSpPr>
        <p:spPr>
          <a:xfrm>
            <a:off x="338208" y="3949699"/>
            <a:ext cx="374745" cy="266115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3"/>
              </a:solidFill>
            </a:endParaRPr>
          </a:p>
        </p:txBody>
      </p:sp>
      <p:sp>
        <p:nvSpPr>
          <p:cNvPr id="90" name="CasellaDiTesto 89"/>
          <p:cNvSpPr txBox="1"/>
          <p:nvPr/>
        </p:nvSpPr>
        <p:spPr>
          <a:xfrm>
            <a:off x="689230" y="3903725"/>
            <a:ext cx="79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3"/>
                </a:solidFill>
              </a:rPr>
              <a:t>2</a:t>
            </a:r>
            <a:r>
              <a:rPr lang="it-IT" b="1" dirty="0" smtClean="0">
                <a:solidFill>
                  <a:schemeClr val="accent3"/>
                </a:solidFill>
              </a:rPr>
              <a:t> - ID</a:t>
            </a:r>
            <a:endParaRPr lang="it-IT" b="1" dirty="0">
              <a:solidFill>
                <a:schemeClr val="accent3"/>
              </a:solidFill>
            </a:endParaRPr>
          </a:p>
        </p:txBody>
      </p:sp>
      <p:sp>
        <p:nvSpPr>
          <p:cNvPr id="91" name="Rettangolo arrotondato 90"/>
          <p:cNvSpPr/>
          <p:nvPr/>
        </p:nvSpPr>
        <p:spPr>
          <a:xfrm>
            <a:off x="338208" y="4307762"/>
            <a:ext cx="374745" cy="266115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3"/>
              </a:solidFill>
            </a:endParaRPr>
          </a:p>
        </p:txBody>
      </p:sp>
      <p:sp>
        <p:nvSpPr>
          <p:cNvPr id="92" name="CasellaDiTesto 91"/>
          <p:cNvSpPr txBox="1"/>
          <p:nvPr/>
        </p:nvSpPr>
        <p:spPr>
          <a:xfrm>
            <a:off x="689230" y="4261788"/>
            <a:ext cx="7912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chemeClr val="accent5"/>
                </a:solidFill>
              </a:rPr>
              <a:t>3 - EX</a:t>
            </a:r>
            <a:endParaRPr lang="it-IT" b="1" dirty="0">
              <a:solidFill>
                <a:schemeClr val="accent5"/>
              </a:solidFill>
            </a:endParaRPr>
          </a:p>
        </p:txBody>
      </p:sp>
      <p:sp>
        <p:nvSpPr>
          <p:cNvPr id="93" name="Rettangolo arrotondato 92"/>
          <p:cNvSpPr/>
          <p:nvPr/>
        </p:nvSpPr>
        <p:spPr>
          <a:xfrm>
            <a:off x="338208" y="4711245"/>
            <a:ext cx="374745" cy="266115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3"/>
              </a:solidFill>
            </a:endParaRPr>
          </a:p>
        </p:txBody>
      </p:sp>
      <p:sp>
        <p:nvSpPr>
          <p:cNvPr id="94" name="CasellaDiTesto 93"/>
          <p:cNvSpPr txBox="1"/>
          <p:nvPr/>
        </p:nvSpPr>
        <p:spPr>
          <a:xfrm>
            <a:off x="689230" y="4665271"/>
            <a:ext cx="107879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chemeClr val="accent6"/>
                </a:solidFill>
              </a:rPr>
              <a:t>4 - MEM</a:t>
            </a:r>
            <a:endParaRPr lang="it-IT" b="1" dirty="0">
              <a:solidFill>
                <a:schemeClr val="accent6"/>
              </a:solidFill>
            </a:endParaRPr>
          </a:p>
        </p:txBody>
      </p:sp>
      <p:sp>
        <p:nvSpPr>
          <p:cNvPr id="95" name="Rettangolo arrotondato 94"/>
          <p:cNvSpPr/>
          <p:nvPr/>
        </p:nvSpPr>
        <p:spPr>
          <a:xfrm>
            <a:off x="338208" y="5114728"/>
            <a:ext cx="374745" cy="26611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3"/>
              </a:solidFill>
            </a:endParaRPr>
          </a:p>
        </p:txBody>
      </p:sp>
      <p:sp>
        <p:nvSpPr>
          <p:cNvPr id="96" name="CasellaDiTesto 95"/>
          <p:cNvSpPr txBox="1"/>
          <p:nvPr/>
        </p:nvSpPr>
        <p:spPr>
          <a:xfrm>
            <a:off x="689230" y="5068754"/>
            <a:ext cx="107879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b="1" dirty="0" smtClean="0"/>
              <a:t>5 - WB</a:t>
            </a:r>
          </a:p>
        </p:txBody>
      </p:sp>
      <p:sp>
        <p:nvSpPr>
          <p:cNvPr id="42" name="Rettangolo 41"/>
          <p:cNvSpPr/>
          <p:nvPr/>
        </p:nvSpPr>
        <p:spPr>
          <a:xfrm>
            <a:off x="0" y="1782467"/>
            <a:ext cx="3207074" cy="1502854"/>
          </a:xfrm>
          <a:prstGeom prst="rect">
            <a:avLst/>
          </a:prstGeom>
          <a:solidFill>
            <a:schemeClr val="accent5">
              <a:lumMod val="75000"/>
              <a:alpha val="97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Titolo 1"/>
          <p:cNvSpPr txBox="1">
            <a:spLocks/>
          </p:cNvSpPr>
          <p:nvPr/>
        </p:nvSpPr>
        <p:spPr>
          <a:xfrm>
            <a:off x="43033" y="1944025"/>
            <a:ext cx="2895490" cy="1232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 smtClean="0">
                <a:solidFill>
                  <a:schemeClr val="bg1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IL CICLO MACCHINA NEL DETTAGLIO</a:t>
            </a:r>
            <a:endParaRPr lang="it-IT" sz="4000" dirty="0">
              <a:solidFill>
                <a:schemeClr val="bg1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4338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5999" y="2039711"/>
            <a:ext cx="5762171" cy="477837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Il </a:t>
            </a: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linguaggio assembly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, detto anche </a:t>
            </a: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linguaggio assemblativo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, è, tra i linguaggi di 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rogrammazione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, quello più vicino al linguaggio macchina vero e proprio, 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pur essendo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 differente rispetto a quest'ultimo. </a:t>
            </a:r>
            <a:r>
              <a:rPr lang="it-IT" dirty="0" err="1"/>
              <a:t>L'assembly</a:t>
            </a:r>
            <a:r>
              <a:rPr lang="it-IT" dirty="0"/>
              <a:t> ha lo scopo generale di consentire al programmatore di ignorare il formato binario del linguaggio macchina. Ogni codice operativo del linguaggio macchina viene sostituito, </a:t>
            </a:r>
            <a:r>
              <a:rPr lang="it-IT" dirty="0" err="1"/>
              <a:t>nell'assembly</a:t>
            </a:r>
            <a:r>
              <a:rPr lang="it-IT" dirty="0"/>
              <a:t>, da una sequenza di caratteri che lo rappresenta in forma </a:t>
            </a:r>
            <a:r>
              <a:rPr lang="it-IT" i="1" dirty="0" smtClean="0"/>
              <a:t>mnemonica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olo 1"/>
          <p:cNvSpPr txBox="1">
            <a:spLocks/>
          </p:cNvSpPr>
          <p:nvPr/>
        </p:nvSpPr>
        <p:spPr>
          <a:xfrm>
            <a:off x="537029" y="656487"/>
            <a:ext cx="3541486" cy="9942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 smtClean="0">
                <a:solidFill>
                  <a:schemeClr val="bg1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ASSEMBLY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333829" y="547348"/>
            <a:ext cx="11524342" cy="1212509"/>
          </a:xfrm>
          <a:prstGeom prst="rect">
            <a:avLst/>
          </a:prstGeom>
          <a:solidFill>
            <a:schemeClr val="accent5">
              <a:lumMod val="75000"/>
              <a:alpha val="97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itolo 1"/>
          <p:cNvSpPr txBox="1">
            <a:spLocks/>
          </p:cNvSpPr>
          <p:nvPr/>
        </p:nvSpPr>
        <p:spPr>
          <a:xfrm>
            <a:off x="537028" y="656487"/>
            <a:ext cx="5558971" cy="9942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 smtClean="0">
                <a:solidFill>
                  <a:schemeClr val="bg1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ASSEMBLY</a:t>
            </a:r>
            <a:endParaRPr lang="it-IT" sz="4000" dirty="0">
              <a:solidFill>
                <a:schemeClr val="bg1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1033" name="Picture 9" descr="Risultati immagini per assembly LANGU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29" y="2923037"/>
            <a:ext cx="5628340" cy="3011722"/>
          </a:xfrm>
          <a:prstGeom prst="rect">
            <a:avLst/>
          </a:prstGeom>
          <a:noFill/>
          <a:ln w="63500">
            <a:solidFill>
              <a:srgbClr val="365A9A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5819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293488" y="1744845"/>
            <a:ext cx="5665694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Il </a:t>
            </a:r>
            <a:r>
              <a:rPr lang="it-IT" sz="1500" dirty="0">
                <a:latin typeface="Arial" panose="020B0604020202020204" pitchFamily="34" charset="0"/>
                <a:cs typeface="Arial" panose="020B0604020202020204" pitchFamily="34" charset="0"/>
              </a:rPr>
              <a:t>linguaggio assembly </a:t>
            </a:r>
            <a:endParaRPr lang="it-IT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it-IT" sz="1500" dirty="0">
                <a:latin typeface="Arial" panose="020B0604020202020204" pitchFamily="34" charset="0"/>
                <a:cs typeface="Arial" panose="020B0604020202020204" pitchFamily="34" charset="0"/>
              </a:rPr>
              <a:t>' costituito da qualche decina di </a:t>
            </a:r>
            <a:r>
              <a:rPr lang="it-IT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istruzioni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Le </a:t>
            </a:r>
            <a:r>
              <a:rPr lang="it-IT" sz="1500" dirty="0">
                <a:latin typeface="Arial" panose="020B0604020202020204" pitchFamily="34" charset="0"/>
                <a:cs typeface="Arial" panose="020B0604020202020204" pitchFamily="34" charset="0"/>
              </a:rPr>
              <a:t>istruzioni hanno un formato testuale cosiddetto "simbolico", cioè </a:t>
            </a:r>
            <a:r>
              <a:rPr lang="it-IT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leggibile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Le </a:t>
            </a:r>
            <a:r>
              <a:rPr lang="it-IT" sz="1500" dirty="0">
                <a:latin typeface="Arial" panose="020B0604020202020204" pitchFamily="34" charset="0"/>
                <a:cs typeface="Arial" panose="020B0604020202020204" pitchFamily="34" charset="0"/>
              </a:rPr>
              <a:t>istruzioni svolgono operazioni molto </a:t>
            </a:r>
            <a:r>
              <a:rPr lang="it-IT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semplici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Le </a:t>
            </a:r>
            <a:r>
              <a:rPr lang="it-IT" sz="1500" dirty="0">
                <a:latin typeface="Arial" panose="020B0604020202020204" pitchFamily="34" charset="0"/>
                <a:cs typeface="Arial" panose="020B0604020202020204" pitchFamily="34" charset="0"/>
              </a:rPr>
              <a:t>istruzioni manipolano dati di tipo elementare, tipicamente </a:t>
            </a:r>
            <a:r>
              <a:rPr lang="it-IT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"parole"</a:t>
            </a:r>
          </a:p>
          <a:p>
            <a:endParaRPr lang="it-IT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1500" dirty="0">
                <a:latin typeface="Arial" panose="020B0604020202020204" pitchFamily="34" charset="0"/>
                <a:cs typeface="Arial" panose="020B0604020202020204" pitchFamily="34" charset="0"/>
              </a:rPr>
              <a:t>La struttura di un tipico listato Assembly x86 per PC si articola, a grandi linee, nei seguenti termini: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500" dirty="0">
                <a:latin typeface="Arial" panose="020B0604020202020204" pitchFamily="34" charset="0"/>
                <a:cs typeface="Arial" panose="020B0604020202020204" pitchFamily="34" charset="0"/>
              </a:rPr>
              <a:t>intestazione, in cui possiamo inserire, tramite dei commenti, il nome e la funzione del programma.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500" dirty="0">
                <a:latin typeface="Arial" panose="020B0604020202020204" pitchFamily="34" charset="0"/>
                <a:cs typeface="Arial" panose="020B0604020202020204" pitchFamily="34" charset="0"/>
              </a:rPr>
              <a:t>segmento dati, in cui andiamo a dichiarare formalmente le variabili usate dal programma (in pratica allochiamo delle zone di memoria nel segmento </a:t>
            </a:r>
            <a:r>
              <a:rPr lang="it-IT" sz="1500" dirty="0" err="1">
                <a:latin typeface="Arial" panose="020B0604020202020204" pitchFamily="34" charset="0"/>
                <a:cs typeface="Arial" panose="020B0604020202020204" pitchFamily="34" charset="0"/>
              </a:rPr>
              <a:t>puntanto</a:t>
            </a:r>
            <a:r>
              <a:rPr lang="it-IT" sz="1500" dirty="0">
                <a:latin typeface="Arial" panose="020B0604020202020204" pitchFamily="34" charset="0"/>
                <a:cs typeface="Arial" panose="020B0604020202020204" pitchFamily="34" charset="0"/>
              </a:rPr>
              <a:t> dal DS data </a:t>
            </a:r>
            <a:r>
              <a:rPr lang="it-IT" sz="1500" dirty="0" err="1">
                <a:latin typeface="Arial" panose="020B0604020202020204" pitchFamily="34" charset="0"/>
                <a:cs typeface="Arial" panose="020B0604020202020204" pitchFamily="34" charset="0"/>
              </a:rPr>
              <a:t>segment</a:t>
            </a:r>
            <a:r>
              <a:rPr lang="it-IT" sz="15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500" dirty="0">
                <a:latin typeface="Arial" panose="020B0604020202020204" pitchFamily="34" charset="0"/>
                <a:cs typeface="Arial" panose="020B0604020202020204" pitchFamily="34" charset="0"/>
              </a:rPr>
              <a:t>segmento di </a:t>
            </a:r>
            <a:r>
              <a:rPr lang="it-IT" sz="1500" dirty="0" err="1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  <a:r>
              <a:rPr lang="it-IT" sz="1500" dirty="0">
                <a:latin typeface="Arial" panose="020B0604020202020204" pitchFamily="34" charset="0"/>
                <a:cs typeface="Arial" panose="020B0604020202020204" pitchFamily="34" charset="0"/>
              </a:rPr>
              <a:t>, in cui definiamo la struttura dello </a:t>
            </a:r>
            <a:r>
              <a:rPr lang="it-IT" sz="1500" dirty="0" err="1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  <a:r>
              <a:rPr lang="it-IT" sz="1500" dirty="0">
                <a:latin typeface="Arial" panose="020B0604020202020204" pitchFamily="34" charset="0"/>
                <a:cs typeface="Arial" panose="020B0604020202020204" pitchFamily="34" charset="0"/>
              </a:rPr>
              <a:t> associato al programma (parleremo dello </a:t>
            </a:r>
            <a:r>
              <a:rPr lang="it-IT" sz="1500" dirty="0" err="1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  <a:r>
              <a:rPr lang="it-IT" sz="1500" dirty="0">
                <a:latin typeface="Arial" panose="020B0604020202020204" pitchFamily="34" charset="0"/>
                <a:cs typeface="Arial" panose="020B0604020202020204" pitchFamily="34" charset="0"/>
              </a:rPr>
              <a:t> in seguito)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500" dirty="0">
                <a:latin typeface="Arial" panose="020B0604020202020204" pitchFamily="34" charset="0"/>
                <a:cs typeface="Arial" panose="020B0604020202020204" pitchFamily="34" charset="0"/>
              </a:rPr>
              <a:t>segmento di codice, in cui è presente il codice del programma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500" dirty="0">
                <a:latin typeface="Arial" panose="020B0604020202020204" pitchFamily="34" charset="0"/>
                <a:cs typeface="Arial" panose="020B0604020202020204" pitchFamily="34" charset="0"/>
              </a:rPr>
              <a:t>chiusura</a:t>
            </a:r>
          </a:p>
        </p:txBody>
      </p:sp>
      <p:sp>
        <p:nvSpPr>
          <p:cNvPr id="3" name="Rettangolo 2"/>
          <p:cNvSpPr/>
          <p:nvPr/>
        </p:nvSpPr>
        <p:spPr>
          <a:xfrm>
            <a:off x="333829" y="547348"/>
            <a:ext cx="11524342" cy="1212509"/>
          </a:xfrm>
          <a:prstGeom prst="rect">
            <a:avLst/>
          </a:prstGeom>
          <a:solidFill>
            <a:schemeClr val="accent5">
              <a:lumMod val="75000"/>
              <a:alpha val="97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537028" y="656487"/>
            <a:ext cx="5558971" cy="9942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 smtClean="0">
                <a:solidFill>
                  <a:schemeClr val="bg1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ASSEMBLY</a:t>
            </a:r>
            <a:endParaRPr lang="it-IT" sz="4000" dirty="0">
              <a:solidFill>
                <a:schemeClr val="bg1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340" y="1900093"/>
            <a:ext cx="5686153" cy="4709743"/>
          </a:xfrm>
          <a:prstGeom prst="rect">
            <a:avLst/>
          </a:prstGeom>
          <a:ln w="63500">
            <a:solidFill>
              <a:srgbClr val="365A9A"/>
            </a:solidFill>
          </a:ln>
        </p:spPr>
      </p:pic>
    </p:spTree>
    <p:extLst>
      <p:ext uri="{BB962C8B-B14F-4D97-AF65-F5344CB8AC3E}">
        <p14:creationId xmlns:p14="http://schemas.microsoft.com/office/powerpoint/2010/main" val="20164906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875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Gill Sans MT</vt:lpstr>
      <vt:lpstr>Times New Roman</vt:lpstr>
      <vt:lpstr>Wingdings</vt:lpstr>
      <vt:lpstr>Tema di Office</vt:lpstr>
      <vt:lpstr>Computer</vt:lpstr>
      <vt:lpstr>L’ARCHITETTURA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CPU</dc:title>
  <dc:creator>2SISTEMI3A</dc:creator>
  <cp:lastModifiedBy>2SISTEMI3A</cp:lastModifiedBy>
  <cp:revision>49</cp:revision>
  <dcterms:created xsi:type="dcterms:W3CDTF">2018-02-05T09:50:27Z</dcterms:created>
  <dcterms:modified xsi:type="dcterms:W3CDTF">2018-05-14T09:16:14Z</dcterms:modified>
</cp:coreProperties>
</file>