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2" r:id="rId4"/>
    <p:sldId id="286" r:id="rId5"/>
    <p:sldId id="287" r:id="rId6"/>
    <p:sldId id="288" r:id="rId7"/>
    <p:sldId id="276" r:id="rId8"/>
    <p:sldId id="290" r:id="rId9"/>
    <p:sldId id="291" r:id="rId10"/>
    <p:sldId id="292" r:id="rId11"/>
    <p:sldId id="277" r:id="rId12"/>
    <p:sldId id="258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WLAN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/index.php?title=GreenFacts&amp;action=edit&amp;redlink=1" TargetMode="External"/><Relationship Id="rId13" Type="http://schemas.openxmlformats.org/officeDocument/2006/relationships/hyperlink" Target="https://it.wikipedia.org/wiki/Ultra_low_frequency#cite_ref-2" TargetMode="External"/><Relationship Id="rId18" Type="http://schemas.openxmlformats.org/officeDocument/2006/relationships/hyperlink" Target="https://it.wikipedia.org/wiki/Very_low_frequency#cite_ref-2" TargetMode="External"/><Relationship Id="rId26" Type="http://schemas.openxmlformats.org/officeDocument/2006/relationships/hyperlink" Target="http://www.hfcc.org/data/guidepost.phtml" TargetMode="External"/><Relationship Id="rId3" Type="http://schemas.openxmlformats.org/officeDocument/2006/relationships/hyperlink" Target="http://www.vlf.it/zevs/zevs.htm" TargetMode="External"/><Relationship Id="rId21" Type="http://schemas.openxmlformats.org/officeDocument/2006/relationships/hyperlink" Target="http://www.mwlist.org/mwlist_quick_and_easy.php" TargetMode="External"/><Relationship Id="rId7" Type="http://schemas.openxmlformats.org/officeDocument/2006/relationships/hyperlink" Target="https://it.wikipedia.org/wiki/Gruppo_d'interesse" TargetMode="External"/><Relationship Id="rId12" Type="http://schemas.openxmlformats.org/officeDocument/2006/relationships/hyperlink" Target="https://it.wikipedia.org/wiki/Internet_Archive" TargetMode="External"/><Relationship Id="rId17" Type="http://schemas.openxmlformats.org/officeDocument/2006/relationships/hyperlink" Target="http://www.itu.int/rec/R-REC-V.431/en" TargetMode="External"/><Relationship Id="rId25" Type="http://schemas.openxmlformats.org/officeDocument/2006/relationships/hyperlink" Target="https://web.archive.org/web/20091008063015/http:/www.mwlist.org/" TargetMode="External"/><Relationship Id="rId2" Type="http://schemas.openxmlformats.org/officeDocument/2006/relationships/hyperlink" Target="http://www.vlf.it/" TargetMode="External"/><Relationship Id="rId16" Type="http://schemas.openxmlformats.org/officeDocument/2006/relationships/hyperlink" Target="https://it.wikipedia.org/wiki/Very_low_frequency#cite_ref-1" TargetMode="External"/><Relationship Id="rId20" Type="http://schemas.openxmlformats.org/officeDocument/2006/relationships/hyperlink" Target="http://www.bclnews.it/onde-medie-italia/emittenti-am-attive/" TargetMode="External"/><Relationship Id="rId29" Type="http://schemas.openxmlformats.org/officeDocument/2006/relationships/hyperlink" Target="http://thes.bncf.firenze.sbn.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eenfacts.org/power-lines/index.htm" TargetMode="External"/><Relationship Id="rId11" Type="http://schemas.openxmlformats.org/officeDocument/2006/relationships/hyperlink" Target="https://web.archive.org/web/20051109130358/http:/www.weather.nps.navy.mil/~psguest/EMEO_online/module3/module_3_1.html" TargetMode="External"/><Relationship Id="rId24" Type="http://schemas.openxmlformats.org/officeDocument/2006/relationships/hyperlink" Target="http://www.sviluppoeconomico.gov.it/images/stories/documenti/radio/PNRF_27_maggio_2015.pdf" TargetMode="External"/><Relationship Id="rId5" Type="http://schemas.openxmlformats.org/officeDocument/2006/relationships/hyperlink" Target="https://it.wikipedia.org/wiki/IARC" TargetMode="External"/><Relationship Id="rId15" Type="http://schemas.openxmlformats.org/officeDocument/2006/relationships/hyperlink" Target="https://it.wikipedia.org/wiki/Ultra_low_frequency#cite_ref-3" TargetMode="External"/><Relationship Id="rId23" Type="http://schemas.openxmlformats.org/officeDocument/2006/relationships/hyperlink" Target="http://www.emwg.info/" TargetMode="External"/><Relationship Id="rId28" Type="http://schemas.openxmlformats.org/officeDocument/2006/relationships/hyperlink" Target="http://thes.bncf.firenze.sbn.it/termine.php?id=37559" TargetMode="External"/><Relationship Id="rId10" Type="http://schemas.openxmlformats.org/officeDocument/2006/relationships/hyperlink" Target="http://www.weather.nps.navy.mil/~psguest/EMEO_online/module3/module_3_1.html" TargetMode="External"/><Relationship Id="rId19" Type="http://schemas.openxmlformats.org/officeDocument/2006/relationships/hyperlink" Target="http://www.geonics.com/html/vlfsystems.html" TargetMode="External"/><Relationship Id="rId31" Type="http://schemas.openxmlformats.org/officeDocument/2006/relationships/hyperlink" Target="https://it.wikipedia.org/wiki/Biblioteca_Nazionale_Centrale_di_Firenze" TargetMode="External"/><Relationship Id="rId4" Type="http://schemas.openxmlformats.org/officeDocument/2006/relationships/hyperlink" Target="http://monographs.iarc.fr/ENG/Monographs/vol80/volume80.pdf" TargetMode="External"/><Relationship Id="rId9" Type="http://schemas.openxmlformats.org/officeDocument/2006/relationships/hyperlink" Target="https://it.wikipedia.org/wiki/Ultra_low_frequency#cite_ref-1" TargetMode="External"/><Relationship Id="rId14" Type="http://schemas.openxmlformats.org/officeDocument/2006/relationships/hyperlink" Target="http://www.ltpaobserverproject.com/radio-emissions-project-elf---slf---ulf---vlf.html" TargetMode="External"/><Relationship Id="rId22" Type="http://schemas.openxmlformats.org/officeDocument/2006/relationships/hyperlink" Target="http://www.mediumwave.de/" TargetMode="External"/><Relationship Id="rId27" Type="http://schemas.openxmlformats.org/officeDocument/2006/relationships/hyperlink" Target="http://www.short-wave.info/" TargetMode="External"/><Relationship Id="rId30" Type="http://schemas.openxmlformats.org/officeDocument/2006/relationships/hyperlink" Target="https://it.wikipedia.org/wiki/Nuovo_soggettari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F1D68FA-CEDF-435F-9009-8C88FDC33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1048432" cy="1465192"/>
          </a:xfrm>
        </p:spPr>
        <p:txBody>
          <a:bodyPr>
            <a:noAutofit/>
          </a:bodyPr>
          <a:lstStyle/>
          <a:p>
            <a:r>
              <a:rPr lang="it-IT" sz="6000" dirty="0"/>
              <a:t>Spettro elettromagnetico </a:t>
            </a:r>
          </a:p>
        </p:txBody>
      </p:sp>
    </p:spTree>
    <p:extLst>
      <p:ext uri="{BB962C8B-B14F-4D97-AF65-F5344CB8AC3E}">
        <p14:creationId xmlns:p14="http://schemas.microsoft.com/office/powerpoint/2010/main" val="383394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AC78F8D-FA8D-43F2-8CC3-B25F2C2C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13" y="5391085"/>
            <a:ext cx="4909445" cy="689514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Microonde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EC7C6D3-D731-4013-ADD5-32164370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Frequenza 1</a:t>
            </a:r>
            <a:r>
              <a:rPr lang="it-IT" dirty="0" smtClean="0"/>
              <a:t> GHz </a:t>
            </a:r>
            <a:r>
              <a:rPr lang="it-IT" dirty="0"/>
              <a:t>÷ 300 GHz</a:t>
            </a:r>
          </a:p>
          <a:p>
            <a:pPr marL="0" indent="0">
              <a:buNone/>
            </a:pPr>
            <a:r>
              <a:rPr lang="it-IT" dirty="0"/>
              <a:t>Prodotte: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A stato solido</a:t>
            </a:r>
            <a:r>
              <a:rPr lang="it-IT" dirty="0"/>
              <a:t>: </a:t>
            </a:r>
            <a:r>
              <a:rPr lang="it-IT" dirty="0" smtClean="0"/>
              <a:t>utilizzano dei semiconduttori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smtClean="0"/>
              <a:t>Tubi a vuoto</a:t>
            </a:r>
            <a:r>
              <a:rPr lang="it-IT" dirty="0" smtClean="0"/>
              <a:t>: sfruttano il movimento degli elettroni nel vuoto sotto l'interferenza di campi elettrici o magnetici di controllo.</a:t>
            </a:r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forno a </a:t>
            </a:r>
            <a:r>
              <a:rPr lang="it-IT" dirty="0" smtClean="0"/>
              <a:t>microonde utilizza </a:t>
            </a:r>
            <a:r>
              <a:rPr lang="it-IT" dirty="0"/>
              <a:t>un generatore a </a:t>
            </a:r>
            <a:r>
              <a:rPr lang="it-IT" dirty="0" smtClean="0"/>
              <a:t>magnetron </a:t>
            </a:r>
            <a:r>
              <a:rPr lang="it-IT" dirty="0"/>
              <a:t>per produrre microonde alla </a:t>
            </a:r>
            <a:r>
              <a:rPr lang="it-IT" dirty="0" smtClean="0"/>
              <a:t>frequenza </a:t>
            </a:r>
            <a:r>
              <a:rPr lang="it-IT" dirty="0"/>
              <a:t>di 2,45 </a:t>
            </a:r>
            <a:r>
              <a:rPr lang="it-IT" dirty="0" smtClean="0"/>
              <a:t>GHz.</a:t>
            </a:r>
          </a:p>
          <a:p>
            <a:pPr marL="0" indent="0">
              <a:buNone/>
            </a:pPr>
            <a:r>
              <a:rPr lang="it-IT" dirty="0" smtClean="0"/>
              <a:t>Le </a:t>
            </a:r>
            <a:r>
              <a:rPr lang="it-IT" dirty="0"/>
              <a:t>microonde vengono </a:t>
            </a:r>
            <a:r>
              <a:rPr lang="it-IT" dirty="0" smtClean="0"/>
              <a:t>utilizzate </a:t>
            </a:r>
            <a:r>
              <a:rPr lang="it-IT" dirty="0"/>
              <a:t>per le comunicazioni con i satelliti </a:t>
            </a:r>
            <a:r>
              <a:rPr lang="it-IT" dirty="0" smtClean="0"/>
              <a:t>poiché </a:t>
            </a:r>
            <a:r>
              <a:rPr lang="it-IT" dirty="0"/>
              <a:t>attraversano l'atmosfera terrestre senza subire </a:t>
            </a:r>
            <a:r>
              <a:rPr lang="it-IT" dirty="0" smtClean="0"/>
              <a:t>interferenze.</a:t>
            </a:r>
          </a:p>
          <a:p>
            <a:pPr marL="0" indent="0">
              <a:buNone/>
            </a:pPr>
            <a:r>
              <a:rPr lang="it-IT" dirty="0" smtClean="0"/>
              <a:t>Hanno una larghezza </a:t>
            </a:r>
            <a:r>
              <a:rPr lang="it-IT" dirty="0"/>
              <a:t>di banda </a:t>
            </a:r>
            <a:r>
              <a:rPr lang="it-IT" dirty="0" smtClean="0"/>
              <a:t>maggiore rispetto </a:t>
            </a:r>
            <a:r>
              <a:rPr lang="it-IT" dirty="0"/>
              <a:t>alle </a:t>
            </a:r>
            <a:r>
              <a:rPr lang="it-IT" dirty="0" smtClean="0"/>
              <a:t>onde radio, questo permette loro di trasportare più informazioni.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5878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F95B89B-587E-4CB6-A8A0-6364DE93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Onde </a:t>
            </a:r>
            <a:r>
              <a:rPr lang="it-IT" dirty="0" smtClean="0"/>
              <a:t>radio E Microonde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2335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AC78F8D-FA8D-43F2-8CC3-B25F2C2C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13" y="5391085"/>
            <a:ext cx="4909445" cy="689514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Microonde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EC7C6D3-D731-4013-ADD5-32164370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Frequenza 1</a:t>
            </a:r>
            <a:r>
              <a:rPr lang="it-IT" dirty="0" smtClean="0"/>
              <a:t> GHz </a:t>
            </a:r>
            <a:r>
              <a:rPr lang="it-IT" dirty="0"/>
              <a:t>÷ 300 GHz</a:t>
            </a:r>
          </a:p>
          <a:p>
            <a:pPr marL="0" indent="0">
              <a:buNone/>
            </a:pPr>
            <a:r>
              <a:rPr lang="it-IT" dirty="0"/>
              <a:t>Prodotte: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A stato solido</a:t>
            </a:r>
            <a:r>
              <a:rPr lang="it-IT" dirty="0"/>
              <a:t>: </a:t>
            </a:r>
            <a:r>
              <a:rPr lang="it-IT" dirty="0" smtClean="0"/>
              <a:t>utilizzano dei semiconduttori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smtClean="0"/>
              <a:t>Tubi a vuoto</a:t>
            </a:r>
            <a:r>
              <a:rPr lang="it-IT" dirty="0" smtClean="0"/>
              <a:t>: sfruttano il movimento degli elettroni nel vuoto sotto l'interferenza di campi elettrici o magnetici di controllo.</a:t>
            </a:r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forno a </a:t>
            </a:r>
            <a:r>
              <a:rPr lang="it-IT" dirty="0" smtClean="0"/>
              <a:t>microonde utilizza </a:t>
            </a:r>
            <a:r>
              <a:rPr lang="it-IT" dirty="0"/>
              <a:t>un generatore a </a:t>
            </a:r>
            <a:r>
              <a:rPr lang="it-IT" dirty="0" smtClean="0"/>
              <a:t>magnetron </a:t>
            </a:r>
            <a:r>
              <a:rPr lang="it-IT" dirty="0"/>
              <a:t>per produrre microonde alla </a:t>
            </a:r>
            <a:r>
              <a:rPr lang="it-IT" dirty="0" smtClean="0"/>
              <a:t>frequenza </a:t>
            </a:r>
            <a:r>
              <a:rPr lang="it-IT" dirty="0"/>
              <a:t>di 2,45 </a:t>
            </a:r>
            <a:r>
              <a:rPr lang="it-IT" dirty="0" smtClean="0"/>
              <a:t>GHz.</a:t>
            </a:r>
          </a:p>
          <a:p>
            <a:pPr marL="0" indent="0">
              <a:buNone/>
            </a:pPr>
            <a:r>
              <a:rPr lang="it-IT" dirty="0" smtClean="0"/>
              <a:t>Le </a:t>
            </a:r>
            <a:r>
              <a:rPr lang="it-IT" dirty="0"/>
              <a:t>microonde vengono </a:t>
            </a:r>
            <a:r>
              <a:rPr lang="it-IT" dirty="0" smtClean="0"/>
              <a:t>utilizzate </a:t>
            </a:r>
            <a:r>
              <a:rPr lang="it-IT" dirty="0"/>
              <a:t>per le comunicazioni con i satelliti </a:t>
            </a:r>
            <a:r>
              <a:rPr lang="it-IT" dirty="0" smtClean="0"/>
              <a:t>poiché </a:t>
            </a:r>
            <a:r>
              <a:rPr lang="it-IT" dirty="0"/>
              <a:t>attraversano l'atmosfera terrestre senza subire </a:t>
            </a:r>
            <a:r>
              <a:rPr lang="it-IT" dirty="0" smtClean="0"/>
              <a:t>interferenze.</a:t>
            </a:r>
          </a:p>
          <a:p>
            <a:pPr marL="0" indent="0">
              <a:buNone/>
            </a:pPr>
            <a:r>
              <a:rPr lang="it-IT" dirty="0" smtClean="0"/>
              <a:t>Hanno una larghezza </a:t>
            </a:r>
            <a:r>
              <a:rPr lang="it-IT" dirty="0"/>
              <a:t>di banda </a:t>
            </a:r>
            <a:r>
              <a:rPr lang="it-IT" dirty="0" smtClean="0"/>
              <a:t>maggiore rispetto </a:t>
            </a:r>
            <a:r>
              <a:rPr lang="it-IT" dirty="0"/>
              <a:t>alle </a:t>
            </a:r>
            <a:r>
              <a:rPr lang="it-IT" dirty="0" smtClean="0"/>
              <a:t>onde radio, questo permette loro di trasportare più informazioni.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504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4BDDF8E-F6A4-4241-8B85-0A324527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Onde radio E Microonde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F182F16-CFF3-4A13-8B06-73459021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510924" cy="3633047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radio e le microonde </a:t>
            </a:r>
            <a:r>
              <a:rPr lang="it-IT" dirty="0"/>
              <a:t>si estendono in un </a:t>
            </a:r>
            <a:r>
              <a:rPr lang="it-IT" dirty="0" err="1"/>
              <a:t>range</a:t>
            </a:r>
            <a:r>
              <a:rPr lang="it-IT" dirty="0"/>
              <a:t> da 0Hz a 300Ghz. Esse trovano la loro principale applicazione nella trasmissione di dati senza fili, ma trovano utilizzi anche nel campo della ricerca scientifica.</a:t>
            </a:r>
          </a:p>
          <a:p>
            <a:pPr marL="0" indent="0">
              <a:buNone/>
            </a:pPr>
            <a:r>
              <a:rPr lang="it-IT" dirty="0"/>
              <a:t>La trasmissione delle onde radio si diffondono da un radiotrasmettitore fino ad un radioricevitore</a:t>
            </a:r>
            <a:r>
              <a:rPr lang="it-IT" dirty="0" smtClean="0"/>
              <a:t>.</a:t>
            </a:r>
            <a:endParaRPr lang="it-IT" dirty="0"/>
          </a:p>
        </p:txBody>
      </p:sp>
      <p:graphicFrame>
        <p:nvGraphicFramePr>
          <p:cNvPr id="8" name="Segnaposto contenuto 4">
            <a:extLst>
              <a:ext uri="{FF2B5EF4-FFF2-40B4-BE49-F238E27FC236}">
                <a16:creationId xmlns:a16="http://schemas.microsoft.com/office/drawing/2014/main" xmlns="" id="{BE1EC8A4-D401-4657-8F14-547C86C331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03846" y="1994104"/>
          <a:ext cx="6006961" cy="469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5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67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Banda</a:t>
                      </a:r>
                      <a:endParaRPr lang="it-IT" sz="16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Frequenza</a:t>
                      </a:r>
                      <a:endParaRPr lang="it-IT" sz="16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Lunghezza d'onda</a:t>
                      </a:r>
                      <a:endParaRPr lang="it-IT" sz="16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ELF (</a:t>
                      </a:r>
                      <a:r>
                        <a:rPr lang="it-IT" sz="1000" dirty="0" err="1"/>
                        <a:t>Extremely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100.000 km – 10.000 km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SLF (Super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10.000 km – 1.000 km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ULF (Ultra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 km – 100 km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VLF (</a:t>
                      </a:r>
                      <a:r>
                        <a:rPr lang="it-IT" sz="1000" dirty="0" err="1"/>
                        <a:t>Very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3–30 kHz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100 km – 10 km</a:t>
                      </a:r>
                    </a:p>
                  </a:txBody>
                  <a:tcPr marL="27810" marR="27810" marT="27810" marB="2781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LF (</a:t>
                      </a:r>
                      <a:r>
                        <a:rPr lang="it-IT" sz="1000" dirty="0" err="1"/>
                        <a:t>Low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kHz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 km – 1 km</a:t>
                      </a:r>
                    </a:p>
                  </a:txBody>
                  <a:tcPr marL="27810" marR="27810" marT="27810" marB="2781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MF (Medium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kHz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 km – 100 m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HF (High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3–30 MHz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 m – 10 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VHF (</a:t>
                      </a:r>
                      <a:r>
                        <a:rPr lang="it-IT" sz="1000" dirty="0" err="1"/>
                        <a:t>Very</a:t>
                      </a:r>
                      <a:r>
                        <a:rPr lang="it-IT" sz="1000" dirty="0"/>
                        <a:t>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MHz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 m – 1 m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UHF (Ultra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300–3000 MHz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 m – 100 mm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SHF (Super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3–30 GHz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100 mm – 10 mm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EHF (</a:t>
                      </a:r>
                      <a:r>
                        <a:rPr lang="it-IT" sz="1000" dirty="0" err="1"/>
                        <a:t>Extremely</a:t>
                      </a:r>
                      <a:r>
                        <a:rPr lang="it-IT" sz="1000" dirty="0"/>
                        <a:t>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30–300 GHz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10 mm – 1 mm	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THF (</a:t>
                      </a:r>
                      <a:r>
                        <a:rPr lang="it-IT" sz="1000" dirty="0" err="1"/>
                        <a:t>Tremendously</a:t>
                      </a:r>
                      <a:r>
                        <a:rPr lang="it-IT" sz="1000" dirty="0"/>
                        <a:t> high </a:t>
                      </a:r>
                      <a:r>
                        <a:rPr lang="it-IT" sz="1000" dirty="0" err="1"/>
                        <a:t>frequency</a:t>
                      </a:r>
                      <a:r>
                        <a:rPr lang="it-IT" sz="1000" dirty="0"/>
                        <a:t>)</a:t>
                      </a:r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300-3000 GHz</a:t>
                      </a:r>
                      <a:endParaRPr lang="it-IT" sz="1000" dirty="0"/>
                    </a:p>
                  </a:txBody>
                  <a:tcPr marL="88992" marR="88992" marT="44496" marB="44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1 mm - 100 micrometro</a:t>
                      </a:r>
                    </a:p>
                  </a:txBody>
                  <a:tcPr marL="88992" marR="88992" marT="44496" marB="44496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197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ELF - </a:t>
            </a:r>
            <a:r>
              <a:rPr lang="it-IT" b="0" dirty="0" err="1"/>
              <a:t>Extremely</a:t>
            </a:r>
            <a:r>
              <a:rPr lang="it-IT" b="0" dirty="0"/>
              <a:t>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ELF </a:t>
            </a:r>
            <a:r>
              <a:rPr lang="it-IT" dirty="0"/>
              <a:t>trovano applicazione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marina militare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E per altri usi non civili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Difficoltà </a:t>
            </a:r>
            <a:r>
              <a:rPr lang="it-IT" dirty="0"/>
              <a:t>di </a:t>
            </a:r>
            <a:r>
              <a:rPr lang="it-IT" dirty="0" smtClean="0"/>
              <a:t>gestione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Grandezza dei trasmettitori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Probabile </a:t>
            </a:r>
            <a:r>
              <a:rPr lang="it-IT" dirty="0"/>
              <a:t>impatto </a:t>
            </a:r>
            <a:r>
              <a:rPr lang="it-IT" dirty="0" smtClean="0"/>
              <a:t>ambienta</a:t>
            </a:r>
          </a:p>
          <a:p>
            <a:pPr marL="0" indent="0">
              <a:buNone/>
            </a:pPr>
            <a:r>
              <a:rPr lang="it-IT" dirty="0" smtClean="0"/>
              <a:t>Questi fattori hanno portato le onde LF al </a:t>
            </a:r>
            <a:r>
              <a:rPr lang="it-IT" dirty="0"/>
              <a:t>disuso.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SLF - </a:t>
            </a:r>
            <a:r>
              <a:rPr lang="it-IT" b="0" dirty="0"/>
              <a:t>Super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onde S</a:t>
            </a:r>
            <a:r>
              <a:rPr lang="it-IT" dirty="0" smtClean="0"/>
              <a:t>LF </a:t>
            </a:r>
            <a:r>
              <a:rPr lang="it-IT" dirty="0"/>
              <a:t>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Nella marina militare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E per altri usi non civili</a:t>
            </a:r>
          </a:p>
          <a:p>
            <a:pPr marL="0" indent="0">
              <a:buNone/>
            </a:pPr>
            <a:r>
              <a:rPr lang="it-IT" dirty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Difficoltà di gestione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Grandezza dei trasmettitori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Probabile impatto ambienta</a:t>
            </a:r>
          </a:p>
          <a:p>
            <a:pPr marL="0" indent="0">
              <a:buNone/>
            </a:pPr>
            <a:r>
              <a:rPr lang="it-IT" dirty="0"/>
              <a:t>Questi fattori hanno portato le onde </a:t>
            </a:r>
            <a:r>
              <a:rPr lang="it-IT" dirty="0" smtClean="0"/>
              <a:t>SLF </a:t>
            </a:r>
            <a:r>
              <a:rPr lang="it-IT" dirty="0"/>
              <a:t>al disuso.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0672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ULF - </a:t>
            </a:r>
            <a:r>
              <a:rPr lang="it-IT" b="0" dirty="0"/>
              <a:t>Ultra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ULF </a:t>
            </a:r>
            <a:r>
              <a:rPr lang="it-IT" dirty="0"/>
              <a:t>trovano applicazione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comunicazioni militari cifrate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Per la trasmissione di dati su lunga distanza 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VLF - </a:t>
            </a:r>
            <a:r>
              <a:rPr lang="it-IT" b="0" dirty="0" err="1"/>
              <a:t>Very</a:t>
            </a:r>
            <a:r>
              <a:rPr lang="it-IT" b="0" dirty="0"/>
              <a:t>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VLF </a:t>
            </a:r>
            <a:r>
              <a:rPr lang="it-IT" dirty="0"/>
              <a:t>trovano applicazione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</a:t>
            </a:r>
            <a:r>
              <a:rPr lang="it-IT" dirty="0"/>
              <a:t>analisi </a:t>
            </a:r>
            <a:r>
              <a:rPr lang="it-IT" dirty="0" smtClean="0"/>
              <a:t>elettromagnetiche </a:t>
            </a:r>
            <a:r>
              <a:rPr lang="it-IT" dirty="0"/>
              <a:t>e geofisiche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comunicazioni con i sottomarini vicini alla superfice </a:t>
            </a:r>
          </a:p>
          <a:p>
            <a:pPr marL="0" indent="0">
              <a:buNone/>
            </a:pPr>
            <a:r>
              <a:rPr lang="it-IT" dirty="0"/>
              <a:t>Caratteristiche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Buona penetrazione dell’ acqua</a:t>
            </a:r>
          </a:p>
        </p:txBody>
      </p:sp>
    </p:spTree>
    <p:extLst>
      <p:ext uri="{BB962C8B-B14F-4D97-AF65-F5344CB8AC3E}">
        <p14:creationId xmlns:p14="http://schemas.microsoft.com/office/powerpoint/2010/main" val="2529764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LF - </a:t>
            </a:r>
            <a:r>
              <a:rPr lang="it-IT" b="0" dirty="0" err="1"/>
              <a:t>Low</a:t>
            </a:r>
            <a:r>
              <a:rPr lang="it-IT" b="0" dirty="0"/>
              <a:t>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Le onde LF 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Nei radiofari aeronautici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navigazione marittima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Nei sistemi </a:t>
            </a:r>
            <a:r>
              <a:rPr lang="it-IT" dirty="0"/>
              <a:t>meteorologici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MF – </a:t>
            </a:r>
            <a:r>
              <a:rPr lang="it-IT" b="0" dirty="0"/>
              <a:t>Medium</a:t>
            </a:r>
            <a:r>
              <a:rPr lang="it-IT" b="0" i="1" dirty="0"/>
              <a:t> 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MF </a:t>
            </a:r>
            <a:r>
              <a:rPr lang="it-IT" dirty="0"/>
              <a:t>trovano </a:t>
            </a:r>
            <a:r>
              <a:rPr lang="it-IT" dirty="0" smtClean="0"/>
              <a:t>applicazione: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</a:t>
            </a:r>
            <a:r>
              <a:rPr lang="it-IT" dirty="0"/>
              <a:t>trasmissione di radiocomunicazioni.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In </a:t>
            </a:r>
            <a:r>
              <a:rPr lang="it-IT" dirty="0"/>
              <a:t>questo spettro di frequenze si </a:t>
            </a:r>
            <a:r>
              <a:rPr lang="it-IT" dirty="0" smtClean="0"/>
              <a:t>trova;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la </a:t>
            </a:r>
            <a:r>
              <a:rPr lang="it-IT" dirty="0"/>
              <a:t>radio AM.</a:t>
            </a:r>
          </a:p>
        </p:txBody>
      </p:sp>
    </p:spTree>
    <p:extLst>
      <p:ext uri="{BB962C8B-B14F-4D97-AF65-F5344CB8AC3E}">
        <p14:creationId xmlns:p14="http://schemas.microsoft.com/office/powerpoint/2010/main" val="3912493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/>
              <a:t>HF – </a:t>
            </a:r>
            <a:r>
              <a:rPr lang="it-IT" b="0" dirty="0"/>
              <a:t>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HF trovano </a:t>
            </a:r>
            <a:r>
              <a:rPr lang="it-IT" dirty="0"/>
              <a:t>applicazione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 campo radioamatoriale</a:t>
            </a:r>
          </a:p>
          <a:p>
            <a:pPr marL="0" indent="0">
              <a:buNone/>
            </a:pPr>
            <a:r>
              <a:rPr lang="it-IT" dirty="0" smtClean="0"/>
              <a:t>Le </a:t>
            </a:r>
            <a:r>
              <a:rPr lang="it-IT" dirty="0"/>
              <a:t>onde corte sono utilizzate </a:t>
            </a:r>
            <a:r>
              <a:rPr lang="it-IT" dirty="0" smtClean="0"/>
              <a:t>per: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</a:t>
            </a:r>
            <a:r>
              <a:rPr lang="it-IT" dirty="0"/>
              <a:t>comunicazioni aeronautiche a lunga </a:t>
            </a:r>
            <a:r>
              <a:rPr lang="it-IT" dirty="0" smtClean="0"/>
              <a:t>distanza</a:t>
            </a:r>
          </a:p>
          <a:p>
            <a:pPr marL="0" indent="0">
              <a:buNone/>
            </a:pPr>
            <a:r>
              <a:rPr lang="it-IT" dirty="0" smtClean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Riflessione </a:t>
            </a:r>
            <a:r>
              <a:rPr lang="it-IT" dirty="0"/>
              <a:t>del segnale negli strati alti </a:t>
            </a:r>
            <a:r>
              <a:rPr lang="it-IT" dirty="0" smtClean="0"/>
              <a:t>dell'atmosfera (permettendo di aumentare la portata)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VHF – </a:t>
            </a:r>
            <a:r>
              <a:rPr lang="it-IT" b="0" dirty="0" err="1"/>
              <a:t>Very</a:t>
            </a:r>
            <a:r>
              <a:rPr lang="it-IT" b="0" dirty="0"/>
              <a:t> 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VHF </a:t>
            </a:r>
            <a:r>
              <a:rPr lang="it-IT" dirty="0"/>
              <a:t>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Nei navigatori aeronautici VOR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comunicazioni aeronautiche civili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Nelle </a:t>
            </a:r>
            <a:r>
              <a:rPr lang="it-IT" dirty="0" smtClean="0"/>
              <a:t>comunicazioni navali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Nelle </a:t>
            </a:r>
            <a:r>
              <a:rPr lang="it-IT" dirty="0" smtClean="0"/>
              <a:t>comunicazioni delle forze </a:t>
            </a:r>
            <a:r>
              <a:rPr lang="it-IT" dirty="0"/>
              <a:t>di polizia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</a:t>
            </a:r>
            <a:r>
              <a:rPr lang="it-IT" dirty="0"/>
              <a:t>trasmissione di alcuni canali </a:t>
            </a:r>
            <a:r>
              <a:rPr lang="it-IT" dirty="0" smtClean="0"/>
              <a:t>televisivi</a:t>
            </a:r>
          </a:p>
          <a:p>
            <a:pPr marL="0" indent="0">
              <a:buNone/>
            </a:pPr>
            <a:r>
              <a:rPr lang="it-IT" dirty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Riflessione del segnale negli strati alti dell'atmosfera (permettendo di aumentare la portata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69172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054018"/>
            <a:ext cx="5087075" cy="536005"/>
          </a:xfrm>
        </p:spPr>
        <p:txBody>
          <a:bodyPr anchor="ctr"/>
          <a:lstStyle/>
          <a:p>
            <a:pPr algn="ctr"/>
            <a:r>
              <a:rPr lang="it-IT" dirty="0"/>
              <a:t>UHF – </a:t>
            </a:r>
            <a:r>
              <a:rPr lang="it-IT" b="0" dirty="0"/>
              <a:t>Ultra 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656964"/>
            <a:ext cx="5393100" cy="3937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 smtClean="0"/>
              <a:t>Le onde UHF 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Nel </a:t>
            </a:r>
            <a:r>
              <a:rPr lang="it-IT" sz="1400" dirty="0"/>
              <a:t>campo </a:t>
            </a:r>
            <a:r>
              <a:rPr lang="it-IT" sz="1400" dirty="0" smtClean="0"/>
              <a:t>radioamatoriale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Nelle comunicazioni aeronautiche </a:t>
            </a:r>
            <a:r>
              <a:rPr lang="it-IT" sz="1400" dirty="0"/>
              <a:t>a lunga distanza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Nella telefonia </a:t>
            </a:r>
            <a:r>
              <a:rPr lang="it-IT" sz="1400" dirty="0" smtClean="0"/>
              <a:t>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Nelle trasmissioni televisive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smtClean="0"/>
              <a:t>Nelle</a:t>
            </a:r>
            <a:r>
              <a:rPr lang="it-IT" sz="1400" dirty="0"/>
              <a:t> trasmissione </a:t>
            </a:r>
            <a:r>
              <a:rPr lang="it-IT" sz="1400" dirty="0" smtClean="0"/>
              <a:t>dati a breve distanza </a:t>
            </a:r>
          </a:p>
          <a:p>
            <a:pPr marL="0" indent="0">
              <a:buNone/>
            </a:pPr>
            <a:r>
              <a:rPr lang="it-IT" sz="1400" dirty="0"/>
              <a:t>Caratteristiche: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Riflessione del segnale negli strati alti dell'atmosfera (permettendo di aumentare la portata</a:t>
            </a:r>
            <a:r>
              <a:rPr lang="it-IT" sz="1400" dirty="0" smtClean="0"/>
              <a:t>)</a:t>
            </a:r>
            <a:endParaRPr lang="it-IT" sz="1400" dirty="0"/>
          </a:p>
          <a:p>
            <a:pPr marL="0" indent="0">
              <a:buNone/>
            </a:pPr>
            <a:r>
              <a:rPr lang="it-IT" sz="1400" dirty="0" smtClean="0"/>
              <a:t>Utilizzi</a:t>
            </a:r>
            <a:r>
              <a:rPr lang="it-IT" sz="1400" b="1" dirty="0" smtClean="0"/>
              <a:t> 2,5GHz</a:t>
            </a:r>
            <a:r>
              <a:rPr lang="it-IT" sz="1400" b="1" dirty="0"/>
              <a:t>:</a:t>
            </a:r>
          </a:p>
          <a:p>
            <a:pPr marL="0" indent="0">
              <a:buNone/>
            </a:pPr>
            <a:r>
              <a:rPr lang="it-IT" sz="1400" dirty="0"/>
              <a:t>il protocollo Bluetooth lavora nelle frequenze libere in questa banda, suddividendola in 79 canali. Anche le reti </a:t>
            </a:r>
            <a:r>
              <a:rPr lang="it-IT" sz="1400" dirty="0">
                <a:hlinkClick r:id="rId2" tooltip="WLAN"/>
              </a:rPr>
              <a:t>W</a:t>
            </a:r>
            <a:r>
              <a:rPr lang="it-IT" sz="1400" dirty="0"/>
              <a:t>LAN, protocollo IEEE 802.11("Wi-Fi"), operano in questa frequenza su 13 canali</a:t>
            </a:r>
          </a:p>
        </p:txBody>
      </p:sp>
      <p:graphicFrame>
        <p:nvGraphicFramePr>
          <p:cNvPr id="11" name="Segnaposto contenuto 4">
            <a:extLst>
              <a:ext uri="{FF2B5EF4-FFF2-40B4-BE49-F238E27FC236}">
                <a16:creationId xmlns:a16="http://schemas.microsoft.com/office/drawing/2014/main" xmlns="" id="{E9428FD0-F2B6-45AA-8C3D-160121AC61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81751" y="1982601"/>
          <a:ext cx="5229055" cy="471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3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174">
                <a:tc>
                  <a:txBody>
                    <a:bodyPr/>
                    <a:lstStyle/>
                    <a:p>
                      <a:r>
                        <a:rPr lang="it-IT" sz="1500" dirty="0"/>
                        <a:t>Frequenza</a:t>
                      </a:r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Utilizzi</a:t>
                      </a:r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380 - 430 </a:t>
                      </a:r>
                      <a:r>
                        <a:rPr lang="it-IT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Radioamatori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433 - 434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LPD433 - Low Power Devices 433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446 </a:t>
                      </a:r>
                      <a:r>
                        <a:rPr lang="it-IT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PMR446 - Personal Mobile Radio 446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450 - 470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u="none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471,25 - 860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Televisione </a:t>
                      </a:r>
                      <a:r>
                        <a:rPr lang="it-IT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terrestre O 5G</a:t>
                      </a:r>
                      <a:endParaRPr lang="it-IT" sz="1500" u="none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860 - 869 </a:t>
                      </a:r>
                      <a:r>
                        <a:rPr lang="it-IT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</a:t>
                      </a:r>
                      <a:r>
                        <a:rPr lang="it-IT" sz="15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industriali</a:t>
                      </a:r>
                      <a:endParaRPr lang="it-IT" sz="1500" u="none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870 - 876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 e 1800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telefonia cellulare</a:t>
                      </a:r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rete </a:t>
                      </a:r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800 - 2600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telefonia cellulare</a:t>
                      </a:r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rete </a:t>
                      </a:r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UMTS</a:t>
                      </a:r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915 - 921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PMR - Professional Mobile Radio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Radioamatori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 MHz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Radioamatori</a:t>
                      </a:r>
                      <a:endParaRPr lang="it-IT" sz="1500" u="none" dirty="0"/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4174">
                <a:tc>
                  <a:txBody>
                    <a:bodyPr/>
                    <a:lstStyle/>
                    <a:p>
                      <a:r>
                        <a:rPr lang="it-IT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2,45 GHz</a:t>
                      </a:r>
                      <a:endParaRPr lang="it-IT" sz="1500" dirty="0"/>
                    </a:p>
                  </a:txBody>
                  <a:tcPr marL="77468" marR="77468" marT="38733" marB="38733"/>
                </a:tc>
                <a:tc>
                  <a:txBody>
                    <a:bodyPr/>
                    <a:lstStyle/>
                    <a:p>
                      <a:r>
                        <a:rPr lang="it-IT" sz="1500" dirty="0"/>
                        <a:t>Vedere al lato</a:t>
                      </a:r>
                    </a:p>
                  </a:txBody>
                  <a:tcPr marL="77468" marR="77468" marT="38733" marB="38733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8583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Utilizzi delle frequenze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it-IT" dirty="0" smtClean="0"/>
              <a:t>SHF – Super </a:t>
            </a:r>
            <a:r>
              <a:rPr lang="it-IT" dirty="0"/>
              <a:t>h</a:t>
            </a:r>
            <a:r>
              <a:rPr lang="it-IT" b="0" dirty="0" smtClean="0"/>
              <a:t>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SHF trovano </a:t>
            </a:r>
            <a:r>
              <a:rPr lang="it-IT" dirty="0"/>
              <a:t>applicazione</a:t>
            </a:r>
            <a:r>
              <a:rPr lang="it-IT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Nella ricerca scientifica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Nelle frequenze per radioamatori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it-IT" dirty="0"/>
              <a:t>E</a:t>
            </a:r>
            <a:r>
              <a:rPr lang="it-IT" dirty="0" smtClean="0"/>
              <a:t>HF </a:t>
            </a:r>
            <a:r>
              <a:rPr lang="it-IT" dirty="0"/>
              <a:t>– </a:t>
            </a:r>
            <a:r>
              <a:rPr lang="it-IT" dirty="0" err="1" smtClean="0"/>
              <a:t>Extremely</a:t>
            </a:r>
            <a:r>
              <a:rPr lang="it-IT" dirty="0"/>
              <a:t> </a:t>
            </a:r>
            <a:r>
              <a:rPr lang="it-IT" b="0" dirty="0" smtClean="0"/>
              <a:t>high </a:t>
            </a:r>
            <a:r>
              <a:rPr lang="it-IT" b="0" dirty="0" err="1"/>
              <a:t>frequency</a:t>
            </a:r>
            <a:endParaRPr lang="it-IT" b="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onde </a:t>
            </a:r>
            <a:r>
              <a:rPr lang="it-IT" dirty="0" smtClean="0"/>
              <a:t>EHF </a:t>
            </a:r>
            <a:r>
              <a:rPr lang="it-IT" dirty="0"/>
              <a:t>trovano applicazione: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Nella ricerca scientifica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Nelle frequenze per radioamatori</a:t>
            </a:r>
          </a:p>
        </p:txBody>
      </p:sp>
    </p:spTree>
    <p:extLst>
      <p:ext uri="{BB962C8B-B14F-4D97-AF65-F5344CB8AC3E}">
        <p14:creationId xmlns:p14="http://schemas.microsoft.com/office/powerpoint/2010/main" val="2648616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7141FAB-733D-4F4D-A910-8478ED6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Onde elettromagnetiche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CDA72103-213C-4C55-8FBA-95F43F0D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4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Un</a:t>
            </a:r>
            <a:r>
              <a:rPr lang="it-IT" sz="2400" b="1" dirty="0" smtClean="0"/>
              <a:t> Campo </a:t>
            </a:r>
            <a:r>
              <a:rPr lang="it-IT" sz="2400" b="1" dirty="0"/>
              <a:t>elettromagnetico</a:t>
            </a:r>
            <a:r>
              <a:rPr lang="it-IT" sz="2400" dirty="0"/>
              <a:t> è </a:t>
            </a:r>
            <a:r>
              <a:rPr lang="it-IT" sz="2400" dirty="0" smtClean="0"/>
              <a:t>la combinazione di un</a:t>
            </a:r>
            <a:r>
              <a:rPr lang="it-IT" sz="2400" dirty="0"/>
              <a:t> campo </a:t>
            </a:r>
            <a:r>
              <a:rPr lang="it-IT" sz="2400" dirty="0" smtClean="0"/>
              <a:t>elettrico e magnetico variabili che si propagano nello spazio con le caratteristiche del modo ondulatorio.</a:t>
            </a:r>
            <a:endParaRPr lang="it-IT" sz="2000" dirty="0"/>
          </a:p>
          <a:p>
            <a:r>
              <a:rPr lang="it-IT" sz="2000" b="1" dirty="0"/>
              <a:t>Campo </a:t>
            </a:r>
            <a:r>
              <a:rPr lang="it-IT" sz="2000" b="1" dirty="0" smtClean="0"/>
              <a:t>elettrico</a:t>
            </a:r>
            <a:r>
              <a:rPr lang="it-IT" sz="1600" b="1" dirty="0" smtClean="0"/>
              <a:t>: </a:t>
            </a:r>
          </a:p>
          <a:p>
            <a:pPr marL="324000" lvl="1" indent="0">
              <a:buNone/>
            </a:pPr>
            <a:r>
              <a:rPr lang="it-IT" b="1" dirty="0"/>
              <a:t>	</a:t>
            </a:r>
            <a:r>
              <a:rPr lang="it-IT" b="1" dirty="0" smtClean="0"/>
              <a:t>	</a:t>
            </a:r>
            <a:r>
              <a:rPr lang="it-IT" sz="2000" dirty="0" smtClean="0"/>
              <a:t>regione </a:t>
            </a:r>
            <a:r>
              <a:rPr lang="it-IT" sz="2000" dirty="0"/>
              <a:t>di spazio in cui agiscono le forze elettriche su altre cariche eventualmente </a:t>
            </a:r>
            <a:r>
              <a:rPr lang="it-IT" sz="2000" dirty="0" smtClean="0"/>
              <a:t>presenti.</a:t>
            </a:r>
            <a:endParaRPr lang="it-IT" sz="2000" dirty="0"/>
          </a:p>
          <a:p>
            <a:r>
              <a:rPr lang="it-IT" sz="2000" b="1" dirty="0"/>
              <a:t>Campo magnetico: </a:t>
            </a:r>
          </a:p>
          <a:p>
            <a:pPr marL="630000" lvl="2" indent="0">
              <a:buNone/>
            </a:pPr>
            <a:r>
              <a:rPr lang="it-IT" sz="700" b="1" dirty="0" smtClean="0"/>
              <a:t>	</a:t>
            </a:r>
            <a:r>
              <a:rPr lang="it-IT" sz="2000" dirty="0" smtClean="0"/>
              <a:t>spazio </a:t>
            </a:r>
            <a:r>
              <a:rPr lang="it-IT" sz="2000" dirty="0"/>
              <a:t>in cui sono sensibili le forze di attrazione e repulsione esercitate da un magnete o da un </a:t>
            </a:r>
            <a:r>
              <a:rPr lang="it-IT" sz="2000" dirty="0" smtClean="0"/>
              <a:t>	insieme </a:t>
            </a:r>
            <a:r>
              <a:rPr lang="it-IT" sz="2000" dirty="0"/>
              <a:t>di </a:t>
            </a:r>
            <a:r>
              <a:rPr lang="it-IT" sz="2000" dirty="0" smtClean="0"/>
              <a:t>magneti.</a:t>
            </a:r>
          </a:p>
          <a:p>
            <a:pPr marL="630000" lvl="2" indent="0">
              <a:buNone/>
            </a:pPr>
            <a:endParaRPr lang="it-IT" sz="2000" dirty="0"/>
          </a:p>
          <a:p>
            <a:r>
              <a:rPr lang="it-IT" sz="2400" dirty="0" smtClean="0"/>
              <a:t>Le </a:t>
            </a:r>
            <a:r>
              <a:rPr lang="it-IT" sz="2400" dirty="0"/>
              <a:t>onde </a:t>
            </a:r>
            <a:r>
              <a:rPr lang="it-IT" sz="2400" dirty="0" smtClean="0"/>
              <a:t>elettromagnetiche viaggiano alla velocità della luce.</a:t>
            </a:r>
            <a:endParaRPr lang="it-IT" sz="2400" b="1" dirty="0"/>
          </a:p>
          <a:p>
            <a:r>
              <a:rPr lang="it-IT" sz="2400" dirty="0" smtClean="0"/>
              <a:t>Le </a:t>
            </a:r>
            <a:r>
              <a:rPr lang="it-IT" sz="2400" dirty="0"/>
              <a:t>onde elettromagnetiche viaggiando irradiano </a:t>
            </a:r>
            <a:r>
              <a:rPr lang="it-IT" sz="2400" dirty="0" smtClean="0"/>
              <a:t>energia.</a:t>
            </a: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4633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FONTI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9524" y="2359901"/>
            <a:ext cx="11029615" cy="4388630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"</a:t>
            </a:r>
            <a:r>
              <a:rPr lang="en-US" sz="4800" i="1" dirty="0">
                <a:solidFill>
                  <a:schemeClr val="tx1"/>
                </a:solidFill>
                <a:hlinkClick r:id="rId2"/>
              </a:rPr>
              <a:t>Radio waves below 22kHz</a:t>
            </a:r>
            <a:r>
              <a:rPr lang="en-US" sz="4800" i="1" dirty="0">
                <a:solidFill>
                  <a:schemeClr val="tx1"/>
                </a:solidFill>
              </a:rPr>
              <a:t>: </a:t>
            </a:r>
            <a:r>
              <a:rPr lang="en-US" sz="4800" i="1" dirty="0" err="1">
                <a:solidFill>
                  <a:schemeClr val="tx1"/>
                </a:solidFill>
              </a:rPr>
              <a:t>Nautre's</a:t>
            </a:r>
            <a:r>
              <a:rPr lang="en-US" sz="4800" i="1" dirty="0">
                <a:solidFill>
                  <a:schemeClr val="tx1"/>
                </a:solidFill>
              </a:rPr>
              <a:t> </a:t>
            </a:r>
            <a:r>
              <a:rPr lang="en-US" sz="4800" i="1" dirty="0" err="1">
                <a:solidFill>
                  <a:schemeClr val="tx1"/>
                </a:solidFill>
              </a:rPr>
              <a:t>singals</a:t>
            </a:r>
            <a:r>
              <a:rPr lang="en-US" sz="4800" i="1" dirty="0">
                <a:solidFill>
                  <a:schemeClr val="tx1"/>
                </a:solidFill>
              </a:rPr>
              <a:t> and strange emission at very low frequency</a:t>
            </a:r>
            <a:r>
              <a:rPr lang="en-US" sz="4800" dirty="0">
                <a:solidFill>
                  <a:schemeClr val="tx1"/>
                </a:solidFill>
              </a:rPr>
              <a:t>" - a site </a:t>
            </a:r>
            <a:r>
              <a:rPr lang="en-US" sz="4800" dirty="0" err="1">
                <a:solidFill>
                  <a:schemeClr val="tx1"/>
                </a:solidFill>
              </a:rPr>
              <a:t>specialising</a:t>
            </a:r>
            <a:r>
              <a:rPr lang="en-US" sz="4800" dirty="0">
                <a:solidFill>
                  <a:schemeClr val="tx1"/>
                </a:solidFill>
              </a:rPr>
              <a:t> in low-frequency signals.</a:t>
            </a:r>
          </a:p>
          <a:p>
            <a:r>
              <a:rPr lang="en-US" sz="4800" dirty="0">
                <a:solidFill>
                  <a:schemeClr val="tx1"/>
                </a:solidFill>
              </a:rPr>
              <a:t>Jacobsen, </a:t>
            </a:r>
            <a:r>
              <a:rPr lang="en-US" sz="4800" dirty="0" err="1">
                <a:solidFill>
                  <a:schemeClr val="tx1"/>
                </a:solidFill>
              </a:rPr>
              <a:t>Trond</a:t>
            </a:r>
            <a:r>
              <a:rPr lang="en-US" sz="4800" dirty="0">
                <a:solidFill>
                  <a:schemeClr val="tx1"/>
                </a:solidFill>
              </a:rPr>
              <a:t>, "</a:t>
            </a:r>
            <a:r>
              <a:rPr lang="en-US" sz="4800" i="1" dirty="0">
                <a:solidFill>
                  <a:schemeClr val="tx1"/>
                </a:solidFill>
                <a:hlinkClick r:id="rId3"/>
              </a:rPr>
              <a:t>ZEVS, the Russian 82 Hz ELF transmitter</a:t>
            </a:r>
            <a:r>
              <a:rPr lang="en-US" sz="4800" i="1" dirty="0">
                <a:solidFill>
                  <a:schemeClr val="tx1"/>
                </a:solidFill>
              </a:rPr>
              <a:t>: A </a:t>
            </a:r>
            <a:r>
              <a:rPr lang="en-US" sz="4800" i="1" dirty="0" err="1">
                <a:solidFill>
                  <a:schemeClr val="tx1"/>
                </a:solidFill>
              </a:rPr>
              <a:t>Extrem</a:t>
            </a:r>
            <a:r>
              <a:rPr lang="en-US" sz="4800" i="1" dirty="0">
                <a:solidFill>
                  <a:schemeClr val="tx1"/>
                </a:solidFill>
              </a:rPr>
              <a:t> Low Frequency transmission-system, using the real </a:t>
            </a:r>
            <a:r>
              <a:rPr lang="en-US" sz="4800" i="1" dirty="0" err="1">
                <a:solidFill>
                  <a:schemeClr val="tx1"/>
                </a:solidFill>
              </a:rPr>
              <a:t>longwaves</a:t>
            </a:r>
            <a:r>
              <a:rPr lang="en-US" sz="4800" dirty="0">
                <a:solidFill>
                  <a:schemeClr val="tx1"/>
                </a:solidFill>
              </a:rPr>
              <a:t>" ALFLAB, </a:t>
            </a:r>
            <a:r>
              <a:rPr lang="en-US" sz="4800" dirty="0" err="1">
                <a:solidFill>
                  <a:schemeClr val="tx1"/>
                </a:solidFill>
              </a:rPr>
              <a:t>Halden</a:t>
            </a:r>
            <a:r>
              <a:rPr lang="en-US" sz="4800" dirty="0">
                <a:solidFill>
                  <a:schemeClr val="tx1"/>
                </a:solidFill>
              </a:rPr>
              <a:t>, Norway.</a:t>
            </a:r>
          </a:p>
          <a:p>
            <a:r>
              <a:rPr lang="en-US" sz="4800" dirty="0">
                <a:solidFill>
                  <a:schemeClr val="tx1"/>
                </a:solidFill>
                <a:hlinkClick r:id="rId4"/>
              </a:rPr>
              <a:t>Non-Ionizing Radiation, Part 1: Static and Extremely Low-Frequency (ELF) Electric and Magnetic Fields (2002)</a:t>
            </a:r>
            <a:r>
              <a:rPr lang="en-US" sz="4800" dirty="0">
                <a:solidFill>
                  <a:schemeClr val="tx1"/>
                </a:solidFill>
              </a:rPr>
              <a:t> by the </a:t>
            </a:r>
            <a:r>
              <a:rPr lang="en-US" sz="4800" dirty="0">
                <a:solidFill>
                  <a:schemeClr val="tx1"/>
                </a:solidFill>
                <a:hlinkClick r:id="rId5" tooltip="IARC"/>
              </a:rPr>
              <a:t>IARC International Agency for Research on Cancer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r>
              <a:rPr lang="en-US" sz="4800" dirty="0">
                <a:solidFill>
                  <a:schemeClr val="tx1"/>
                </a:solidFill>
                <a:hlinkClick r:id="rId6"/>
              </a:rPr>
              <a:t>A summary of the previous report</a:t>
            </a:r>
            <a:r>
              <a:rPr lang="en-US" sz="4800" dirty="0">
                <a:solidFill>
                  <a:schemeClr val="tx1"/>
                </a:solidFill>
              </a:rPr>
              <a:t> dal </a:t>
            </a:r>
            <a:r>
              <a:rPr lang="en-US" sz="4800" dirty="0" err="1">
                <a:solidFill>
                  <a:schemeClr val="tx1"/>
                </a:solidFill>
                <a:hlinkClick r:id="rId7" tooltip="Gruppo d'interesse"/>
              </a:rPr>
              <a:t>gruppo</a:t>
            </a:r>
            <a:r>
              <a:rPr lang="en-US" sz="4800" dirty="0">
                <a:solidFill>
                  <a:schemeClr val="tx1"/>
                </a:solidFill>
                <a:hlinkClick r:id="rId7" tooltip="Gruppo d'interesse"/>
              </a:rPr>
              <a:t> </a:t>
            </a:r>
            <a:r>
              <a:rPr lang="en-US" sz="4800" dirty="0" err="1">
                <a:solidFill>
                  <a:schemeClr val="tx1"/>
                </a:solidFill>
                <a:hlinkClick r:id="rId7" tooltip="Gruppo d'interesse"/>
              </a:rPr>
              <a:t>d'interesse</a:t>
            </a:r>
            <a:r>
              <a:rPr lang="en-US" sz="4800" dirty="0">
                <a:solidFill>
                  <a:schemeClr val="tx1"/>
                </a:solidFill>
              </a:rPr>
              <a:t> </a:t>
            </a:r>
            <a:r>
              <a:rPr lang="en-US" sz="4800" dirty="0" err="1">
                <a:solidFill>
                  <a:schemeClr val="tx1"/>
                </a:solidFill>
              </a:rPr>
              <a:t>dell'industria</a:t>
            </a:r>
            <a:r>
              <a:rPr lang="en-US" sz="4800" dirty="0">
                <a:solidFill>
                  <a:schemeClr val="tx1"/>
                </a:solidFill>
              </a:rPr>
              <a:t> </a:t>
            </a:r>
            <a:r>
              <a:rPr lang="en-US" sz="4800" dirty="0" err="1">
                <a:solidFill>
                  <a:schemeClr val="tx1"/>
                </a:solidFill>
                <a:hlinkClick r:id="rId8" tooltip="GreenFacts (la pagina non esiste)"/>
              </a:rPr>
              <a:t>GreenFacts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  <a:endParaRPr lang="it-IT" sz="4800" dirty="0"/>
          </a:p>
          <a:p>
            <a:r>
              <a:rPr lang="it-IT" sz="4800" b="1" dirty="0">
                <a:solidFill>
                  <a:schemeClr val="tx1"/>
                </a:solidFill>
                <a:hlinkClick r:id="rId9"/>
              </a:rPr>
              <a:t>^</a:t>
            </a:r>
            <a:r>
              <a:rPr lang="it-IT" sz="4800" dirty="0">
                <a:solidFill>
                  <a:schemeClr val="tx1"/>
                </a:solidFill>
              </a:rPr>
              <a:t> </a:t>
            </a:r>
            <a:r>
              <a:rPr lang="it-IT" sz="4800" dirty="0">
                <a:solidFill>
                  <a:schemeClr val="tx1"/>
                </a:solidFill>
                <a:hlinkClick r:id="rId10"/>
              </a:rPr>
              <a:t>HF and Lower </a:t>
            </a:r>
            <a:r>
              <a:rPr lang="it-IT" sz="4800" dirty="0" err="1">
                <a:solidFill>
                  <a:schemeClr val="tx1"/>
                </a:solidFill>
                <a:hlinkClick r:id="rId10"/>
              </a:rPr>
              <a:t>Frequency</a:t>
            </a:r>
            <a:r>
              <a:rPr lang="it-IT" sz="4800" dirty="0">
                <a:solidFill>
                  <a:schemeClr val="tx1"/>
                </a:solidFill>
                <a:hlinkClick r:id="rId10"/>
              </a:rPr>
              <a:t> </a:t>
            </a:r>
            <a:r>
              <a:rPr lang="it-IT" sz="4800" dirty="0" err="1">
                <a:solidFill>
                  <a:schemeClr val="tx1"/>
                </a:solidFill>
                <a:hlinkClick r:id="rId10"/>
              </a:rPr>
              <a:t>Radiation</a:t>
            </a:r>
            <a:r>
              <a:rPr lang="it-IT" sz="4800" dirty="0">
                <a:solidFill>
                  <a:schemeClr val="tx1"/>
                </a:solidFill>
                <a:hlinkClick r:id="rId10"/>
              </a:rPr>
              <a:t> - </a:t>
            </a:r>
            <a:r>
              <a:rPr lang="it-IT" sz="4800" dirty="0" err="1">
                <a:solidFill>
                  <a:schemeClr val="tx1"/>
                </a:solidFill>
                <a:hlinkClick r:id="rId10"/>
              </a:rPr>
              <a:t>Introduction</a:t>
            </a:r>
            <a:r>
              <a:rPr lang="it-IT" sz="4800" dirty="0">
                <a:solidFill>
                  <a:schemeClr val="tx1"/>
                </a:solidFill>
              </a:rPr>
              <a:t> </a:t>
            </a:r>
            <a:r>
              <a:rPr lang="it-IT" sz="4800" dirty="0">
                <a:solidFill>
                  <a:schemeClr val="tx1"/>
                </a:solidFill>
                <a:hlinkClick r:id="rId11"/>
              </a:rPr>
              <a:t>Archiviato</a:t>
            </a:r>
            <a:r>
              <a:rPr lang="it-IT" sz="4800" dirty="0">
                <a:solidFill>
                  <a:schemeClr val="tx1"/>
                </a:solidFill>
              </a:rPr>
              <a:t> il 9 novembre 2005 in </a:t>
            </a:r>
            <a:r>
              <a:rPr lang="it-IT" sz="4800" dirty="0">
                <a:solidFill>
                  <a:schemeClr val="tx1"/>
                </a:solidFill>
                <a:hlinkClick r:id="rId12" tooltip="Internet Archive"/>
              </a:rPr>
              <a:t>Internet Archive</a:t>
            </a:r>
            <a:r>
              <a:rPr lang="it-IT" sz="4800" dirty="0">
                <a:solidFill>
                  <a:schemeClr val="tx1"/>
                </a:solidFill>
              </a:rPr>
              <a:t>.</a:t>
            </a:r>
          </a:p>
          <a:p>
            <a:r>
              <a:rPr lang="it-IT" sz="4800" b="1" dirty="0">
                <a:solidFill>
                  <a:schemeClr val="tx1"/>
                </a:solidFill>
                <a:hlinkClick r:id="rId13"/>
              </a:rPr>
              <a:t>^</a:t>
            </a:r>
            <a:r>
              <a:rPr lang="it-IT" sz="4800" dirty="0">
                <a:solidFill>
                  <a:schemeClr val="tx1"/>
                </a:solidFill>
              </a:rPr>
              <a:t> </a:t>
            </a:r>
            <a:r>
              <a:rPr lang="it-IT" sz="4800" i="1" dirty="0">
                <a:solidFill>
                  <a:schemeClr val="tx1"/>
                </a:solidFill>
                <a:hlinkClick r:id="rId14"/>
              </a:rPr>
              <a:t>LTPA </a:t>
            </a:r>
            <a:r>
              <a:rPr lang="it-IT" sz="4800" i="1" dirty="0" err="1">
                <a:solidFill>
                  <a:schemeClr val="tx1"/>
                </a:solidFill>
                <a:hlinkClick r:id="rId14"/>
              </a:rPr>
              <a:t>Observer</a:t>
            </a:r>
            <a:r>
              <a:rPr lang="it-IT" sz="4800" i="1" dirty="0">
                <a:solidFill>
                  <a:schemeClr val="tx1"/>
                </a:solidFill>
                <a:hlinkClick r:id="rId14"/>
              </a:rPr>
              <a:t> Project</a:t>
            </a:r>
            <a:r>
              <a:rPr lang="it-IT" sz="4800" dirty="0">
                <a:solidFill>
                  <a:schemeClr val="tx1"/>
                </a:solidFill>
              </a:rPr>
              <a:t>, su </a:t>
            </a:r>
            <a:r>
              <a:rPr lang="it-IT" sz="4800" i="1" dirty="0">
                <a:solidFill>
                  <a:schemeClr val="tx1"/>
                </a:solidFill>
              </a:rPr>
              <a:t>ltpaobserverproject.com</a:t>
            </a:r>
            <a:r>
              <a:rPr lang="it-IT" sz="4800" dirty="0">
                <a:solidFill>
                  <a:schemeClr val="tx1"/>
                </a:solidFill>
              </a:rPr>
              <a:t>.</a:t>
            </a:r>
          </a:p>
          <a:p>
            <a:r>
              <a:rPr lang="it-IT" sz="4800" b="1" dirty="0">
                <a:solidFill>
                  <a:schemeClr val="tx1"/>
                </a:solidFill>
                <a:hlinkClick r:id="rId15"/>
              </a:rPr>
              <a:t>^</a:t>
            </a:r>
            <a:r>
              <a:rPr lang="it-IT" sz="4800" dirty="0">
                <a:solidFill>
                  <a:schemeClr val="tx1"/>
                </a:solidFill>
              </a:rPr>
              <a:t> </a:t>
            </a:r>
            <a:r>
              <a:rPr lang="it-IT" sz="4800" dirty="0" err="1">
                <a:solidFill>
                  <a:schemeClr val="tx1"/>
                </a:solidFill>
              </a:rPr>
              <a:t>Wheeler</a:t>
            </a:r>
            <a:r>
              <a:rPr lang="it-IT" sz="4800" dirty="0">
                <a:solidFill>
                  <a:schemeClr val="tx1"/>
                </a:solidFill>
              </a:rPr>
              <a:t>, H. A. Radio </a:t>
            </a:r>
            <a:r>
              <a:rPr lang="it-IT" sz="4800" dirty="0" err="1">
                <a:solidFill>
                  <a:schemeClr val="tx1"/>
                </a:solidFill>
              </a:rPr>
              <a:t>Wave</a:t>
            </a:r>
            <a:r>
              <a:rPr lang="it-IT" sz="4800" dirty="0">
                <a:solidFill>
                  <a:schemeClr val="tx1"/>
                </a:solidFill>
              </a:rPr>
              <a:t> </a:t>
            </a:r>
            <a:r>
              <a:rPr lang="it-IT" sz="4800" dirty="0" err="1">
                <a:solidFill>
                  <a:schemeClr val="tx1"/>
                </a:solidFill>
              </a:rPr>
              <a:t>Propagation</a:t>
            </a:r>
            <a:r>
              <a:rPr lang="it-IT" sz="4800" dirty="0">
                <a:solidFill>
                  <a:schemeClr val="tx1"/>
                </a:solidFill>
              </a:rPr>
              <a:t> in the </a:t>
            </a:r>
            <a:r>
              <a:rPr lang="it-IT" sz="4800" dirty="0" err="1">
                <a:solidFill>
                  <a:schemeClr val="tx1"/>
                </a:solidFill>
              </a:rPr>
              <a:t>Earth's</a:t>
            </a:r>
            <a:r>
              <a:rPr lang="it-IT" sz="4800" dirty="0">
                <a:solidFill>
                  <a:schemeClr val="tx1"/>
                </a:solidFill>
              </a:rPr>
              <a:t> </a:t>
            </a:r>
            <a:r>
              <a:rPr lang="it-IT" sz="4800" dirty="0" err="1">
                <a:solidFill>
                  <a:schemeClr val="tx1"/>
                </a:solidFill>
              </a:rPr>
              <a:t>Crust</a:t>
            </a:r>
            <a:r>
              <a:rPr lang="it-IT" sz="4800" dirty="0">
                <a:solidFill>
                  <a:schemeClr val="tx1"/>
                </a:solidFill>
              </a:rPr>
              <a:t>. J. Res., NBS, v. 65D, No. 2, 1961, pp. 189-191</a:t>
            </a:r>
          </a:p>
          <a:p>
            <a:r>
              <a:rPr lang="en-US" sz="4800" b="1" dirty="0">
                <a:solidFill>
                  <a:schemeClr val="tx1"/>
                </a:solidFill>
                <a:hlinkClick r:id="rId16"/>
              </a:rPr>
              <a:t>^</a:t>
            </a:r>
            <a:r>
              <a:rPr lang="en-US" sz="4800" dirty="0">
                <a:solidFill>
                  <a:schemeClr val="tx1"/>
                </a:solidFill>
              </a:rPr>
              <a:t> </a:t>
            </a:r>
            <a:r>
              <a:rPr lang="en-US" sz="4800" dirty="0">
                <a:solidFill>
                  <a:schemeClr val="tx1"/>
                </a:solidFill>
                <a:hlinkClick r:id="rId17"/>
              </a:rPr>
              <a:t>V.431 - Nomenclature of the frequency and wavelength bands used in telecommunications</a:t>
            </a:r>
            <a:endParaRPr lang="en-US" sz="4800" dirty="0">
              <a:solidFill>
                <a:schemeClr val="tx1"/>
              </a:solidFill>
            </a:endParaRPr>
          </a:p>
          <a:p>
            <a:r>
              <a:rPr lang="en-US" sz="4800" b="1" dirty="0">
                <a:solidFill>
                  <a:schemeClr val="tx1"/>
                </a:solidFill>
                <a:hlinkClick r:id="rId18"/>
              </a:rPr>
              <a:t>^</a:t>
            </a:r>
            <a:r>
              <a:rPr lang="en-US" sz="4800" dirty="0">
                <a:solidFill>
                  <a:schemeClr val="tx1"/>
                </a:solidFill>
              </a:rPr>
              <a:t> </a:t>
            </a:r>
            <a:r>
              <a:rPr lang="en-US" sz="4800" i="1" dirty="0" err="1">
                <a:solidFill>
                  <a:schemeClr val="tx1"/>
                </a:solidFill>
                <a:hlinkClick r:id="rId19"/>
              </a:rPr>
              <a:t>Geonics</a:t>
            </a:r>
            <a:r>
              <a:rPr lang="en-US" sz="4800" i="1" dirty="0">
                <a:solidFill>
                  <a:schemeClr val="tx1"/>
                </a:solidFill>
                <a:hlinkClick r:id="rId19"/>
              </a:rPr>
              <a:t> Limited</a:t>
            </a:r>
            <a:r>
              <a:rPr lang="en-US" sz="4800" dirty="0">
                <a:solidFill>
                  <a:schemeClr val="tx1"/>
                </a:solidFill>
              </a:rPr>
              <a:t>, geonics.com, 2005. URL </a:t>
            </a:r>
            <a:r>
              <a:rPr lang="en-US" sz="4800" dirty="0" err="1">
                <a:solidFill>
                  <a:schemeClr val="tx1"/>
                </a:solidFill>
              </a:rPr>
              <a:t>consultato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il</a:t>
            </a:r>
            <a:r>
              <a:rPr lang="en-US" sz="4800" dirty="0">
                <a:solidFill>
                  <a:schemeClr val="tx1"/>
                </a:solidFill>
              </a:rPr>
              <a:t> 17 </a:t>
            </a:r>
            <a:r>
              <a:rPr lang="en-US" sz="4800" dirty="0" err="1">
                <a:solidFill>
                  <a:schemeClr val="tx1"/>
                </a:solidFill>
              </a:rPr>
              <a:t>ottobre</a:t>
            </a:r>
            <a:r>
              <a:rPr lang="en-US" sz="4800" dirty="0">
                <a:solidFill>
                  <a:schemeClr val="tx1"/>
                </a:solidFill>
              </a:rPr>
              <a:t> 2011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  <a:endParaRPr lang="it-IT" sz="4800" dirty="0"/>
          </a:p>
          <a:p>
            <a:r>
              <a:rPr lang="it-IT" sz="4800" i="1" dirty="0">
                <a:solidFill>
                  <a:schemeClr val="tx1"/>
                </a:solidFill>
                <a:hlinkClick r:id="rId20"/>
              </a:rPr>
              <a:t>Elenco delle emittenti private italiane in onde medie</a:t>
            </a:r>
            <a:r>
              <a:rPr lang="it-IT" sz="4800" dirty="0">
                <a:solidFill>
                  <a:schemeClr val="tx1"/>
                </a:solidFill>
              </a:rPr>
              <a:t>, su </a:t>
            </a:r>
            <a:r>
              <a:rPr lang="it-IT" sz="4800" i="1" dirty="0">
                <a:solidFill>
                  <a:schemeClr val="tx1"/>
                </a:solidFill>
              </a:rPr>
              <a:t>bclnews.it</a:t>
            </a:r>
            <a:r>
              <a:rPr lang="it-IT" sz="4800" dirty="0">
                <a:solidFill>
                  <a:schemeClr val="tx1"/>
                </a:solidFill>
              </a:rPr>
              <a:t>.</a:t>
            </a:r>
          </a:p>
          <a:p>
            <a:r>
              <a:rPr lang="it-IT" sz="4800" i="1" dirty="0">
                <a:solidFill>
                  <a:schemeClr val="tx1"/>
                </a:solidFill>
                <a:hlinkClick r:id="rId21"/>
              </a:rPr>
              <a:t>Archivio mondiale delle stazioni radio operanti sulle onde medie e onde lunghe</a:t>
            </a:r>
            <a:r>
              <a:rPr lang="it-IT" sz="4800" dirty="0">
                <a:solidFill>
                  <a:schemeClr val="tx1"/>
                </a:solidFill>
              </a:rPr>
              <a:t>, su </a:t>
            </a:r>
            <a:r>
              <a:rPr lang="it-IT" sz="4800" i="1" dirty="0">
                <a:solidFill>
                  <a:schemeClr val="tx1"/>
                </a:solidFill>
              </a:rPr>
              <a:t>mwlist.org</a:t>
            </a:r>
            <a:r>
              <a:rPr lang="it-IT" sz="4800" dirty="0">
                <a:solidFill>
                  <a:schemeClr val="tx1"/>
                </a:solidFill>
              </a:rPr>
              <a:t>.</a:t>
            </a:r>
          </a:p>
          <a:p>
            <a:r>
              <a:rPr lang="it-IT" sz="4800" i="1" dirty="0">
                <a:solidFill>
                  <a:schemeClr val="tx1"/>
                </a:solidFill>
                <a:hlinkClick r:id="rId22"/>
              </a:rPr>
              <a:t>Elenco annotato di stazioni radio in onde medie regolarmente ascoltate dal centro Europa</a:t>
            </a:r>
            <a:r>
              <a:rPr lang="it-IT" sz="4800" dirty="0">
                <a:solidFill>
                  <a:schemeClr val="tx1"/>
                </a:solidFill>
              </a:rPr>
              <a:t>, su </a:t>
            </a:r>
            <a:r>
              <a:rPr lang="it-IT" sz="4800" i="1" dirty="0">
                <a:solidFill>
                  <a:schemeClr val="tx1"/>
                </a:solidFill>
              </a:rPr>
              <a:t>mediumwave.de</a:t>
            </a:r>
            <a:r>
              <a:rPr lang="it-IT" sz="4800" dirty="0">
                <a:solidFill>
                  <a:schemeClr val="tx1"/>
                </a:solidFill>
              </a:rPr>
              <a:t>.</a:t>
            </a:r>
          </a:p>
          <a:p>
            <a:r>
              <a:rPr lang="it-IT" sz="4800" i="1" dirty="0">
                <a:solidFill>
                  <a:schemeClr val="tx1"/>
                </a:solidFill>
                <a:hlinkClick r:id="rId23"/>
              </a:rPr>
              <a:t>Euro-</a:t>
            </a:r>
            <a:r>
              <a:rPr lang="it-IT" sz="4800" i="1" dirty="0" err="1">
                <a:solidFill>
                  <a:schemeClr val="tx1"/>
                </a:solidFill>
                <a:hlinkClick r:id="rId23"/>
              </a:rPr>
              <a:t>African</a:t>
            </a:r>
            <a:r>
              <a:rPr lang="it-IT" sz="4800" i="1" dirty="0">
                <a:solidFill>
                  <a:schemeClr val="tx1"/>
                </a:solidFill>
                <a:hlinkClick r:id="rId23"/>
              </a:rPr>
              <a:t> Medium </a:t>
            </a:r>
            <a:r>
              <a:rPr lang="it-IT" sz="4800" i="1" dirty="0" err="1">
                <a:solidFill>
                  <a:schemeClr val="tx1"/>
                </a:solidFill>
                <a:hlinkClick r:id="rId23"/>
              </a:rPr>
              <a:t>Wave</a:t>
            </a:r>
            <a:r>
              <a:rPr lang="it-IT" sz="4800" i="1" dirty="0">
                <a:solidFill>
                  <a:schemeClr val="tx1"/>
                </a:solidFill>
                <a:hlinkClick r:id="rId23"/>
              </a:rPr>
              <a:t> Guide</a:t>
            </a:r>
            <a:r>
              <a:rPr lang="it-IT" sz="4800" dirty="0">
                <a:solidFill>
                  <a:schemeClr val="tx1"/>
                </a:solidFill>
              </a:rPr>
              <a:t>, su </a:t>
            </a:r>
            <a:r>
              <a:rPr lang="it-IT" sz="4800" i="1" dirty="0">
                <a:solidFill>
                  <a:schemeClr val="tx1"/>
                </a:solidFill>
              </a:rPr>
              <a:t>emwg.info</a:t>
            </a:r>
            <a:r>
              <a:rPr lang="it-IT" sz="4800" dirty="0">
                <a:solidFill>
                  <a:schemeClr val="tx1"/>
                </a:solidFill>
              </a:rPr>
              <a:t>.</a:t>
            </a:r>
          </a:p>
          <a:p>
            <a:r>
              <a:rPr lang="it-IT" sz="4800" dirty="0">
                <a:solidFill>
                  <a:schemeClr val="tx1"/>
                </a:solidFill>
                <a:hlinkClick r:id="rId24"/>
              </a:rPr>
              <a:t>Ministero dello Sviluppo Economico</a:t>
            </a:r>
            <a:r>
              <a:rPr lang="it-IT" sz="4800" dirty="0">
                <a:solidFill>
                  <a:schemeClr val="tx1"/>
                </a:solidFill>
              </a:rPr>
              <a:t> - Piano Nazionale di Ripartizione delle Frequenze (PNRF)</a:t>
            </a:r>
          </a:p>
          <a:p>
            <a:r>
              <a:rPr lang="it-IT" sz="4800" dirty="0">
                <a:solidFill>
                  <a:schemeClr val="tx1"/>
                </a:solidFill>
                <a:hlinkClick r:id="rId25"/>
              </a:rPr>
              <a:t>MWLIST</a:t>
            </a:r>
            <a:r>
              <a:rPr lang="it-IT" sz="4800" dirty="0">
                <a:solidFill>
                  <a:schemeClr val="tx1"/>
                </a:solidFill>
              </a:rPr>
              <a:t> - Database mondiale delle radio trasmesse in onde corte, onde medie e onde lunghe.</a:t>
            </a:r>
          </a:p>
          <a:p>
            <a:r>
              <a:rPr lang="it-IT" sz="4800" dirty="0">
                <a:solidFill>
                  <a:schemeClr val="tx1"/>
                </a:solidFill>
                <a:hlinkClick r:id="rId26"/>
              </a:rPr>
              <a:t>Public Schedule Data</a:t>
            </a:r>
            <a:r>
              <a:rPr lang="it-IT" sz="4800" dirty="0">
                <a:solidFill>
                  <a:schemeClr val="tx1"/>
                </a:solidFill>
              </a:rPr>
              <a:t> sul sito HFCC - International </a:t>
            </a:r>
            <a:r>
              <a:rPr lang="it-IT" sz="4800" dirty="0" err="1">
                <a:solidFill>
                  <a:schemeClr val="tx1"/>
                </a:solidFill>
              </a:rPr>
              <a:t>Broadcasting</a:t>
            </a:r>
            <a:r>
              <a:rPr lang="it-IT" sz="4800" dirty="0">
                <a:solidFill>
                  <a:schemeClr val="tx1"/>
                </a:solidFill>
              </a:rPr>
              <a:t> Delivery</a:t>
            </a:r>
          </a:p>
          <a:p>
            <a:r>
              <a:rPr lang="it-IT" sz="4800" dirty="0">
                <a:solidFill>
                  <a:schemeClr val="tx1"/>
                </a:solidFill>
                <a:hlinkClick r:id="rId27"/>
              </a:rPr>
              <a:t>Short-wave.info</a:t>
            </a:r>
            <a:r>
              <a:rPr lang="it-IT" sz="4800" dirty="0">
                <a:solidFill>
                  <a:schemeClr val="tx1"/>
                </a:solidFill>
              </a:rPr>
              <a:t> - Database mondiale con varie possibilità di interrogazione in funzione dell'emittente, della lingua, della frequenza di trasmissione, ecc.</a:t>
            </a:r>
          </a:p>
          <a:p>
            <a:r>
              <a:rPr lang="it-IT" sz="4800" i="1" dirty="0">
                <a:solidFill>
                  <a:schemeClr val="tx1"/>
                </a:solidFill>
                <a:hlinkClick r:id="rId28"/>
              </a:rPr>
              <a:t>Onde corte</a:t>
            </a:r>
            <a:r>
              <a:rPr lang="it-IT" sz="4800" dirty="0">
                <a:solidFill>
                  <a:schemeClr val="tx1"/>
                </a:solidFill>
              </a:rPr>
              <a:t>, in </a:t>
            </a:r>
            <a:r>
              <a:rPr lang="it-IT" sz="4800" i="1" dirty="0">
                <a:solidFill>
                  <a:schemeClr val="tx1"/>
                </a:solidFill>
                <a:hlinkClick r:id="rId29"/>
              </a:rPr>
              <a:t>Thesaurus</a:t>
            </a:r>
            <a:r>
              <a:rPr lang="it-IT" sz="4800" i="1" dirty="0">
                <a:solidFill>
                  <a:schemeClr val="tx1"/>
                </a:solidFill>
              </a:rPr>
              <a:t> del </a:t>
            </a:r>
            <a:r>
              <a:rPr lang="it-IT" sz="4800" i="1" dirty="0">
                <a:solidFill>
                  <a:schemeClr val="tx1"/>
                </a:solidFill>
                <a:hlinkClick r:id="rId30" tooltip="Nuovo soggettario"/>
              </a:rPr>
              <a:t>Nuovo soggettario</a:t>
            </a:r>
            <a:r>
              <a:rPr lang="it-IT" sz="4800" dirty="0">
                <a:solidFill>
                  <a:schemeClr val="tx1"/>
                </a:solidFill>
              </a:rPr>
              <a:t>, </a:t>
            </a:r>
            <a:r>
              <a:rPr lang="it-IT" sz="4800" dirty="0">
                <a:solidFill>
                  <a:schemeClr val="tx1"/>
                </a:solidFill>
                <a:hlinkClick r:id="rId31" tooltip="Biblioteca Nazionale Centrale di Firenze"/>
              </a:rPr>
              <a:t>BNCF</a:t>
            </a:r>
            <a:r>
              <a:rPr lang="it-IT" sz="4800" dirty="0">
                <a:solidFill>
                  <a:schemeClr val="tx1"/>
                </a:solidFill>
              </a:rPr>
              <a:t>. </a:t>
            </a:r>
            <a:endParaRPr lang="it-IT" sz="4800" dirty="0" smtClean="0">
              <a:solidFill>
                <a:schemeClr val="tx1"/>
              </a:solidFill>
            </a:endParaRPr>
          </a:p>
          <a:p>
            <a:r>
              <a:rPr lang="it-IT" sz="4800" dirty="0" smtClean="0">
                <a:solidFill>
                  <a:schemeClr val="tx1"/>
                </a:solidFill>
              </a:rPr>
              <a:t>Internet </a:t>
            </a:r>
            <a:r>
              <a:rPr lang="it-IT" sz="4800" dirty="0" err="1" smtClean="0">
                <a:solidFill>
                  <a:schemeClr val="tx1"/>
                </a:solidFill>
              </a:rPr>
              <a:t>working</a:t>
            </a:r>
            <a:r>
              <a:rPr lang="it-IT" sz="4800" dirty="0" smtClean="0">
                <a:solidFill>
                  <a:schemeClr val="tx1"/>
                </a:solidFill>
              </a:rPr>
              <a:t>, SISTEMI E RETI di: E. Baldino, R. Rodano, A. Spano, C. Iacobelli</a:t>
            </a:r>
            <a:endParaRPr lang="it-IT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400" dirty="0"/>
          </a:p>
          <a:p>
            <a:pPr>
              <a:buFont typeface="Wingdings" panose="05000000000000000000" pitchFamily="2" charset="2"/>
              <a:buChar char="§"/>
            </a:pPr>
            <a:endParaRPr lang="it-IT" sz="1600" dirty="0" smtClean="0"/>
          </a:p>
          <a:p>
            <a:pPr marL="0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193242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Spettro elettromagnetico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divide in varie categorie tra cui:</a:t>
            </a:r>
          </a:p>
          <a:p>
            <a:r>
              <a:rPr lang="it-IT" sz="2000" b="1" dirty="0"/>
              <a:t>Raggi gamma</a:t>
            </a:r>
          </a:p>
          <a:p>
            <a:r>
              <a:rPr lang="it-IT" sz="2000" b="1" dirty="0"/>
              <a:t>Raggi X</a:t>
            </a:r>
          </a:p>
          <a:p>
            <a:r>
              <a:rPr lang="it-IT" sz="2000" b="1" dirty="0"/>
              <a:t>Ultravioletti</a:t>
            </a:r>
          </a:p>
          <a:p>
            <a:r>
              <a:rPr lang="it-IT" sz="2000" b="1" dirty="0"/>
              <a:t>Luce visibile</a:t>
            </a:r>
          </a:p>
          <a:p>
            <a:r>
              <a:rPr lang="it-IT" sz="2000" b="1" dirty="0"/>
              <a:t>Infrarossi</a:t>
            </a:r>
          </a:p>
          <a:p>
            <a:r>
              <a:rPr lang="it-IT" sz="2000" b="1" dirty="0"/>
              <a:t>Microonde</a:t>
            </a:r>
          </a:p>
          <a:p>
            <a:r>
              <a:rPr lang="it-IT" sz="2000" b="1" dirty="0"/>
              <a:t>Onde radio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6" y="2975551"/>
            <a:ext cx="7885126" cy="28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43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DA72EC6-3513-458C-91F4-8BDBD579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13" y="5416841"/>
            <a:ext cx="4909445" cy="689514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Raggi Gamma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03C0A72-E1B3-4FC0-B405-117BA5D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dirty="0" smtClean="0"/>
              <a:t>Indicati </a:t>
            </a:r>
            <a:r>
              <a:rPr lang="it-IT" sz="3200" dirty="0"/>
              <a:t>con la terza lettera dell'alfabeto greco </a:t>
            </a:r>
            <a:r>
              <a:rPr lang="el-GR" sz="3200" b="1" dirty="0"/>
              <a:t>γ</a:t>
            </a:r>
            <a:r>
              <a:rPr lang="it-IT" sz="3200" dirty="0" smtClean="0"/>
              <a:t>.</a:t>
            </a:r>
            <a:endParaRPr lang="it-IT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 smtClean="0"/>
              <a:t>Sono radiazioni ionizzanti, quindi molto dannose per l’uomo.</a:t>
            </a:r>
            <a:endParaRPr lang="it-IT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 smtClean="0"/>
              <a:t>In natura ci sono varie sorgenti di queste onde:</a:t>
            </a:r>
          </a:p>
          <a:p>
            <a:pPr marL="666900" lvl="1" indent="-342900">
              <a:buFont typeface="+mj-lt"/>
              <a:buAutoNum type="arabicPeriod"/>
            </a:pPr>
            <a:r>
              <a:rPr lang="it-IT" sz="2800" dirty="0" smtClean="0"/>
              <a:t>Decadimento dei radionuclidi</a:t>
            </a:r>
          </a:p>
          <a:p>
            <a:pPr marL="666900" lvl="1" indent="-342900">
              <a:buFont typeface="+mj-lt"/>
              <a:buAutoNum type="arabicPeriod"/>
            </a:pPr>
            <a:r>
              <a:rPr lang="it-IT" sz="2800" dirty="0" smtClean="0"/>
              <a:t>Interferenza dei raggi cosmici con l’atmosfera</a:t>
            </a:r>
          </a:p>
          <a:p>
            <a:pPr marL="666900" lvl="1" indent="-342900">
              <a:buFont typeface="+mj-lt"/>
              <a:buAutoNum type="arabicPeriod"/>
            </a:pPr>
            <a:r>
              <a:rPr lang="it-IT" sz="2800" dirty="0" smtClean="0"/>
              <a:t>I fulmini raramente le producono</a:t>
            </a:r>
            <a:endParaRPr lang="it-IT" sz="2000" dirty="0">
              <a:latin typeface="Gill Sans MT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747043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C504375-E7A9-41DA-992B-59281A4E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34" y="5416843"/>
            <a:ext cx="4909445" cy="689514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Raggi 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CCCB28F-616B-4D52-9BB9-5B89178A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Hanno </a:t>
            </a:r>
            <a:r>
              <a:rPr lang="it-IT" sz="2800" dirty="0"/>
              <a:t>una lunghezza d'onda compresa tra 10nm e 1/100 di </a:t>
            </a:r>
            <a:r>
              <a:rPr lang="it-IT" sz="2800" dirty="0" smtClean="0"/>
              <a:t>nanometro.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Esistono raggi x di lunghezza d’onda superiore a 0,1nm, questi sono detti raggi X molli.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Utilizzati per fini medici e nell'analisi </a:t>
            </a:r>
            <a:r>
              <a:rPr lang="it-IT" sz="2800" dirty="0"/>
              <a:t>chimica con la </a:t>
            </a:r>
            <a:r>
              <a:rPr lang="it-IT" sz="2800" i="1" dirty="0" smtClean="0"/>
              <a:t>spettrofotometria</a:t>
            </a:r>
            <a:r>
              <a:rPr lang="it-IT" sz="2800" dirty="0" smtClean="0"/>
              <a:t>.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Possono </a:t>
            </a:r>
            <a:r>
              <a:rPr lang="it-IT" sz="2800" dirty="0"/>
              <a:t>essere </a:t>
            </a:r>
            <a:r>
              <a:rPr lang="it-IT" sz="2800" dirty="0" smtClean="0"/>
              <a:t>fermate </a:t>
            </a:r>
            <a:r>
              <a:rPr lang="it-IT" sz="2800" dirty="0"/>
              <a:t>soltanto da </a:t>
            </a:r>
            <a:r>
              <a:rPr lang="it-IT" sz="2800" b="1" i="1" dirty="0"/>
              <a:t>centimetri</a:t>
            </a:r>
            <a:r>
              <a:rPr lang="it-IT" sz="2800" dirty="0"/>
              <a:t> di </a:t>
            </a:r>
            <a:r>
              <a:rPr lang="it-IT" sz="2800" u="sng" dirty="0"/>
              <a:t>piombo</a:t>
            </a:r>
            <a:r>
              <a:rPr lang="it-IT" sz="2800" dirty="0"/>
              <a:t> o da </a:t>
            </a:r>
            <a:r>
              <a:rPr lang="it-IT" sz="2800" b="1" i="1" dirty="0"/>
              <a:t>decimetri</a:t>
            </a:r>
            <a:r>
              <a:rPr lang="it-IT" sz="2800" i="1" dirty="0"/>
              <a:t> </a:t>
            </a:r>
            <a:r>
              <a:rPr lang="it-IT" sz="2800" dirty="0"/>
              <a:t>di </a:t>
            </a:r>
            <a:r>
              <a:rPr lang="it-IT" sz="2800" u="sng" dirty="0" smtClean="0"/>
              <a:t>calcestruzzo</a:t>
            </a:r>
            <a:r>
              <a:rPr lang="it-IT" sz="2800" dirty="0" smtClean="0"/>
              <a:t>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93748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7C723C7-AA8A-4274-8D70-200FC31E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70" y="5403964"/>
            <a:ext cx="5690819" cy="689514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Raggi Ultravioletti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F007841-6423-48F1-8B3E-E31027CD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3200" dirty="0" smtClean="0"/>
              <a:t>La lunghezza d’onda è poco inferiore alla luce visibile, ma è superiore a quella dei raggi X.</a:t>
            </a:r>
            <a:endParaRPr lang="it-IT" sz="3200" dirty="0"/>
          </a:p>
          <a:p>
            <a:r>
              <a:rPr lang="it-IT" sz="3200" dirty="0" smtClean="0"/>
              <a:t>‘’</a:t>
            </a:r>
            <a:r>
              <a:rPr lang="it-IT" sz="3200" dirty="0" err="1" smtClean="0"/>
              <a:t>Ultra’’violetto</a:t>
            </a:r>
            <a:r>
              <a:rPr lang="it-IT" sz="3200" dirty="0" smtClean="0"/>
              <a:t>   </a:t>
            </a:r>
            <a:r>
              <a:rPr lang="it-IT" sz="3200" dirty="0" smtClean="0">
                <a:sym typeface="Wingdings" panose="05000000000000000000" pitchFamily="2" charset="2"/>
              </a:rPr>
              <a:t>    </a:t>
            </a:r>
            <a:r>
              <a:rPr lang="it-IT" sz="3200" b="1" dirty="0" smtClean="0">
                <a:sym typeface="Wingdings" panose="05000000000000000000" pitchFamily="2" charset="2"/>
              </a:rPr>
              <a:t>latino</a:t>
            </a:r>
          </a:p>
          <a:p>
            <a:endParaRPr lang="it-IT" sz="3200" dirty="0" smtClean="0">
              <a:sym typeface="Wingdings" panose="05000000000000000000" pitchFamily="2" charset="2"/>
            </a:endParaRPr>
          </a:p>
          <a:p>
            <a:r>
              <a:rPr lang="it-IT" sz="3200" dirty="0" smtClean="0">
                <a:sym typeface="Wingdings" panose="05000000000000000000" pitchFamily="2" charset="2"/>
              </a:rPr>
              <a:t>Il 10% della luce emessa dal sole è ultravioletta.</a:t>
            </a:r>
          </a:p>
          <a:p>
            <a:r>
              <a:rPr lang="it-IT" sz="3200" dirty="0" smtClean="0">
                <a:sym typeface="Wingdings" panose="05000000000000000000" pitchFamily="2" charset="2"/>
              </a:rPr>
              <a:t>A lunghezze d’onda elevate può causare reazioni chimiche.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761066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F8BB18-C191-44AC-8E5F-C679DE5C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71" y="5429721"/>
            <a:ext cx="4909445" cy="689514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Spettro visibile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944FC16-A3E7-4B56-AD92-EFB99B45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Parte </a:t>
            </a:r>
            <a:r>
              <a:rPr lang="it-IT" dirty="0"/>
              <a:t>dello spettro elettromagnetico che cade tra il rosso e il violetto includendo tutti i colori  percepibili dall'occhio umano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dirty="0"/>
              <a:t>luce nel vuoto viaggia sempre alla medesima velocità; 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</a:t>
            </a:r>
            <a:r>
              <a:rPr lang="it-IT" dirty="0" smtClean="0"/>
              <a:t>apporto </a:t>
            </a:r>
            <a:r>
              <a:rPr lang="it-IT" dirty="0"/>
              <a:t>tra le due velocità è detto </a:t>
            </a:r>
            <a:r>
              <a:rPr lang="it-IT" b="1" dirty="0"/>
              <a:t>indice di rifrazione del mezzo</a:t>
            </a:r>
            <a:r>
              <a:rPr lang="it-IT" dirty="0"/>
              <a:t>. </a:t>
            </a:r>
            <a:r>
              <a:rPr lang="it-IT" dirty="0" smtClean="0"/>
              <a:t>Dipende </a:t>
            </a:r>
            <a:r>
              <a:rPr lang="it-IT" dirty="0"/>
              <a:t>dalla frequenza dell'onda luminosa 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Essendo la luce composta </a:t>
            </a:r>
            <a:r>
              <a:rPr lang="it-IT" dirty="0"/>
              <a:t>da differenti frequenze elettromagnetiche, essa verrà dispersa nel passaggio dal </a:t>
            </a:r>
            <a:r>
              <a:rPr lang="it-IT" dirty="0" smtClean="0"/>
              <a:t>vuoto ad </a:t>
            </a:r>
            <a:r>
              <a:rPr lang="it-IT" dirty="0"/>
              <a:t>un altro </a:t>
            </a:r>
            <a:r>
              <a:rPr lang="it-IT" dirty="0" smtClean="0"/>
              <a:t>mezzo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I primi studi sullo spettro visibile furono condotti da Isaac Newton, e da Goethe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9975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379CC68-E716-4D4F-A4AE-04699589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34" y="5429721"/>
            <a:ext cx="4909445" cy="689514"/>
          </a:xfrm>
        </p:spPr>
        <p:txBody>
          <a:bodyPr>
            <a:no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INFRAROSSI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6CC1D01-76E9-43B2-A1B3-1F0967FF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800" dirty="0" smtClean="0"/>
              <a:t>Emettono una radiazione elettromagnetica con frequenza pari a 300GHz e 400THz.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sz="2800" dirty="0" smtClean="0"/>
              <a:t>Questa radiazione non è in grado di attraversare alcun ostacolo.</a:t>
            </a:r>
            <a:endParaRPr lang="it-IT" sz="36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it-IT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sz="2800" dirty="0" smtClean="0"/>
              <a:t>Lo standard per la trasmissione dei dati IrDA.</a:t>
            </a:r>
          </a:p>
        </p:txBody>
      </p:sp>
    </p:spTree>
    <p:extLst>
      <p:ext uri="{BB962C8B-B14F-4D97-AF65-F5344CB8AC3E}">
        <p14:creationId xmlns:p14="http://schemas.microsoft.com/office/powerpoint/2010/main" val="220016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54F3E0F-BD78-40FC-8AEC-71F28FF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I</a:t>
            </a:r>
            <a:r>
              <a:rPr lang="it-IT" sz="5400" cap="none" dirty="0" smtClean="0"/>
              <a:t>r</a:t>
            </a:r>
            <a:r>
              <a:rPr lang="it-IT" sz="5400" dirty="0" smtClean="0"/>
              <a:t>da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DF9E9E0-5747-413B-AADD-BBD2365F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82" y="2127562"/>
            <a:ext cx="11409038" cy="42732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3200" dirty="0"/>
              <a:t>B</a:t>
            </a:r>
            <a:r>
              <a:rPr lang="it-IT" sz="3200" dirty="0" smtClean="0"/>
              <a:t>idirezionale </a:t>
            </a:r>
            <a:r>
              <a:rPr lang="it-IT" sz="3200" dirty="0"/>
              <a:t>e Point-to-Point tra dispositivi con collegamento </a:t>
            </a:r>
            <a:r>
              <a:rPr lang="it-IT" sz="3200" dirty="0" err="1" smtClean="0"/>
              <a:t>LoS</a:t>
            </a:r>
            <a:r>
              <a:rPr lang="it-IT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dirty="0" smtClean="0"/>
              <a:t>I trasmettitori utilizzano </a:t>
            </a:r>
            <a:r>
              <a:rPr lang="it-IT" sz="3200" b="1" dirty="0" smtClean="0"/>
              <a:t>diodi</a:t>
            </a:r>
            <a:r>
              <a:rPr lang="it-IT" sz="3200" dirty="0"/>
              <a:t> emettitori di radiazione </a:t>
            </a:r>
            <a:r>
              <a:rPr lang="it-IT" sz="3200" dirty="0" smtClean="0"/>
              <a:t>infrarossa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3200" dirty="0" smtClean="0"/>
              <a:t>La radiazione viene catturata da lenti e modulata per rappresentare i </a:t>
            </a:r>
            <a:r>
              <a:rPr lang="it-IT" sz="3200" i="1" dirty="0" smtClean="0"/>
              <a:t>bit</a:t>
            </a:r>
            <a:r>
              <a:rPr lang="it-IT" sz="3200" dirty="0" smtClean="0"/>
              <a:t> da trasmettere.</a:t>
            </a:r>
            <a:endParaRPr lang="it-IT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3200" dirty="0" smtClean="0"/>
              <a:t>I ricevitori utilizzano un </a:t>
            </a:r>
            <a:r>
              <a:rPr lang="it-IT" sz="3200" b="1" dirty="0" smtClean="0"/>
              <a:t>fotodiodo</a:t>
            </a:r>
            <a:r>
              <a:rPr lang="it-IT" sz="3200" dirty="0" smtClean="0"/>
              <a:t> al silicio per convertire la radiazione in corrente elettrica.</a:t>
            </a:r>
          </a:p>
        </p:txBody>
      </p:sp>
    </p:spTree>
    <p:extLst>
      <p:ext uri="{BB962C8B-B14F-4D97-AF65-F5344CB8AC3E}">
        <p14:creationId xmlns:p14="http://schemas.microsoft.com/office/powerpoint/2010/main" val="155868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162</TotalTime>
  <Words>1198</Words>
  <Application>Microsoft Office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Corbel</vt:lpstr>
      <vt:lpstr>Gill Sans MT</vt:lpstr>
      <vt:lpstr>Gill Sans MT (Corpo)</vt:lpstr>
      <vt:lpstr>Wingdings</vt:lpstr>
      <vt:lpstr>Wingdings 2</vt:lpstr>
      <vt:lpstr>Dividendi</vt:lpstr>
      <vt:lpstr>Spettro elettromagnetico </vt:lpstr>
      <vt:lpstr>Onde elettromagnetiche</vt:lpstr>
      <vt:lpstr>Spettro elettromagnetico</vt:lpstr>
      <vt:lpstr>Raggi Gamma</vt:lpstr>
      <vt:lpstr>Raggi X</vt:lpstr>
      <vt:lpstr>Raggi Ultravioletti</vt:lpstr>
      <vt:lpstr>Spettro visibile</vt:lpstr>
      <vt:lpstr>INFRAROSSI</vt:lpstr>
      <vt:lpstr>Irda</vt:lpstr>
      <vt:lpstr>Microonde</vt:lpstr>
      <vt:lpstr>Onde radio E Microonde</vt:lpstr>
      <vt:lpstr>Microonde</vt:lpstr>
      <vt:lpstr>Onde radio E Microonde</vt:lpstr>
      <vt:lpstr>Utilizzi delle frequenze</vt:lpstr>
      <vt:lpstr>Utilizzi delle frequenze</vt:lpstr>
      <vt:lpstr>Utilizzi delle frequenze</vt:lpstr>
      <vt:lpstr>Utilizzi delle frequenze</vt:lpstr>
      <vt:lpstr>Utilizzi delle frequenze</vt:lpstr>
      <vt:lpstr>Utilizzi delle frequenze</vt:lpstr>
      <vt:lpstr>FONTI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Spettro elettromagnetico</dc:title>
  <dc:creator>marco giuseppini</dc:creator>
  <cp:lastModifiedBy>N2_4Asis</cp:lastModifiedBy>
  <cp:revision>53</cp:revision>
  <dcterms:created xsi:type="dcterms:W3CDTF">2018-10-22T19:39:21Z</dcterms:created>
  <dcterms:modified xsi:type="dcterms:W3CDTF">2018-11-08T12:06:37Z</dcterms:modified>
</cp:coreProperties>
</file>