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 Ichim" initials="VI" lastIdx="1" clrIdx="0">
    <p:extLst>
      <p:ext uri="{19B8F6BF-5375-455C-9EA6-DF929625EA0E}">
        <p15:presenceInfo xmlns:p15="http://schemas.microsoft.com/office/powerpoint/2012/main" userId="34b2d3dadcb091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23A1CC3-2375-41D4-9E03-427CAF2A4C1A}"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FF16868-8199-4C2C-A5B1-63AEE139F88E}"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it-IT"/>
              <a:t>Fare clic per modificare lo stile del titolo dello schema</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AD9FF7F-6988-44CC-821B-644E70CD2F73}"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C12C299-16B2-4475-990D-751901EACC14}"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34E6425-0181-43F2-84FC-787E803FD2F8}"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6E86A4C-8E40-4F87-A4F0-01A0687C5742}"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it-IT"/>
              <a:t>Fare clic sull'icona per inserire un'immagine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5E72C73-2D91-4E12-BA25-F0AA0C03599B}"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1" name="Rectangle 70">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4" name="Rectangle 73">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76" name="Group 75">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77" name="Rectangle 76">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8"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4" name="Titolo 13">
            <a:extLst>
              <a:ext uri="{FF2B5EF4-FFF2-40B4-BE49-F238E27FC236}">
                <a16:creationId xmlns:a16="http://schemas.microsoft.com/office/drawing/2014/main" id="{72988268-FF92-491B-87C6-22940DD77B78}"/>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b="0" i="0" kern="1200" dirty="0">
                <a:solidFill>
                  <a:schemeClr val="accent4"/>
                </a:solidFill>
                <a:latin typeface="Times New Roman" panose="02020603050405020304" pitchFamily="18" charset="0"/>
                <a:cs typeface="Times New Roman" panose="02020603050405020304" pitchFamily="18" charset="0"/>
              </a:rPr>
              <a:t>45</a:t>
            </a:r>
            <a:r>
              <a:rPr lang="en-US" sz="6600" b="0" i="0" kern="1200" dirty="0">
                <a:solidFill>
                  <a:schemeClr val="tx1"/>
                </a:solidFill>
                <a:latin typeface="Times New Roman" panose="02020603050405020304" pitchFamily="18" charset="0"/>
                <a:cs typeface="Times New Roman" panose="02020603050405020304" pitchFamily="18" charset="0"/>
              </a:rPr>
              <a:t> TGV</a:t>
            </a:r>
          </a:p>
        </p:txBody>
      </p:sp>
      <p:cxnSp>
        <p:nvCxnSpPr>
          <p:cNvPr id="80" name="Straight Connector 79">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028" name="Picture 4" descr="PMI Logo">
            <a:extLst>
              <a:ext uri="{FF2B5EF4-FFF2-40B4-BE49-F238E27FC236}">
                <a16:creationId xmlns:a16="http://schemas.microsoft.com/office/drawing/2014/main" id="{55292C3F-654A-4F4A-9BB7-963DEC9BF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057" y="5491121"/>
            <a:ext cx="34194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9976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3"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1" name="Titolo 10">
            <a:extLst>
              <a:ext uri="{FF2B5EF4-FFF2-40B4-BE49-F238E27FC236}">
                <a16:creationId xmlns:a16="http://schemas.microsoft.com/office/drawing/2014/main" id="{7D1DC534-D76D-49DA-9374-5B2A6DB9DF95}"/>
              </a:ext>
            </a:extLst>
          </p:cNvPr>
          <p:cNvSpPr>
            <a:spLocks noGrp="1"/>
          </p:cNvSpPr>
          <p:nvPr>
            <p:ph type="title"/>
          </p:nvPr>
        </p:nvSpPr>
        <p:spPr>
          <a:xfrm>
            <a:off x="967791" y="1449324"/>
            <a:ext cx="2621734" cy="4391640"/>
          </a:xfrm>
        </p:spPr>
        <p:txBody>
          <a:bodyPr vert="horz" lIns="91440" tIns="45720" rIns="91440" bIns="45720" rtlCol="0" anchor="t">
            <a:normAutofit/>
          </a:bodyPr>
          <a:lstStyle/>
          <a:p>
            <a:pPr algn="ctr"/>
            <a:br>
              <a:rPr lang="en-US" sz="2800" b="0" i="0" kern="1200" dirty="0">
                <a:solidFill>
                  <a:schemeClr val="tx1"/>
                </a:solidFill>
                <a:latin typeface="Times New Roman" panose="02020603050405020304" pitchFamily="18" charset="0"/>
                <a:cs typeface="Times New Roman" panose="02020603050405020304" pitchFamily="18" charset="0"/>
              </a:rPr>
            </a:br>
            <a:br>
              <a:rPr lang="en-US" sz="2800" b="0" i="0" kern="1200" dirty="0">
                <a:solidFill>
                  <a:schemeClr val="tx1"/>
                </a:solidFill>
                <a:latin typeface="Times New Roman" panose="02020603050405020304" pitchFamily="18" charset="0"/>
                <a:cs typeface="Times New Roman" panose="02020603050405020304" pitchFamily="18" charset="0"/>
              </a:rPr>
            </a:br>
            <a:br>
              <a:rPr lang="en-US" sz="2800" b="0" i="0" kern="1200" dirty="0">
                <a:solidFill>
                  <a:schemeClr val="tx1"/>
                </a:solidFill>
                <a:latin typeface="Times New Roman" panose="02020603050405020304" pitchFamily="18" charset="0"/>
                <a:cs typeface="Times New Roman" panose="02020603050405020304" pitchFamily="18" charset="0"/>
              </a:rPr>
            </a:br>
            <a:r>
              <a:rPr lang="en-US" sz="2800" b="0" i="0" kern="1200" dirty="0">
                <a:solidFill>
                  <a:schemeClr val="tx1"/>
                </a:solidFill>
                <a:latin typeface="Times New Roman" panose="02020603050405020304" pitchFamily="18" charset="0"/>
                <a:cs typeface="Times New Roman" panose="02020603050405020304" pitchFamily="18" charset="0"/>
              </a:rPr>
              <a:t>France’s Tren à Grande Vitesse</a:t>
            </a:r>
          </a:p>
        </p:txBody>
      </p:sp>
      <p:sp>
        <p:nvSpPr>
          <p:cNvPr id="35" name="Rectangle 34">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Segnaposto testo 12">
            <a:extLst>
              <a:ext uri="{FF2B5EF4-FFF2-40B4-BE49-F238E27FC236}">
                <a16:creationId xmlns:a16="http://schemas.microsoft.com/office/drawing/2014/main" id="{BE12C4FE-1DD7-4C11-AC5E-8A1EACD0242E}"/>
              </a:ext>
            </a:extLst>
          </p:cNvPr>
          <p:cNvSpPr>
            <a:spLocks noGrp="1"/>
          </p:cNvSpPr>
          <p:nvPr>
            <p:ph type="body" sz="half" idx="2"/>
          </p:nvPr>
        </p:nvSpPr>
        <p:spPr>
          <a:xfrm>
            <a:off x="3750393" y="1449324"/>
            <a:ext cx="6230220" cy="4391640"/>
          </a:xfrm>
        </p:spPr>
        <p:txBody>
          <a:bodyPr vert="horz" lIns="91440" tIns="45720" rIns="91440" bIns="45720" rtlCol="0">
            <a:normAutofit/>
          </a:bodyPr>
          <a:lstStyle/>
          <a:p>
            <a:pPr>
              <a:buFont typeface="Wingdings 3" charset="2"/>
              <a:buChar char=""/>
            </a:pPr>
            <a:r>
              <a:rPr lang="en-US" sz="2400" b="0" i="0" kern="1200" dirty="0">
                <a:solidFill>
                  <a:schemeClr val="tx1"/>
                </a:solidFill>
                <a:latin typeface="Times New Roman" panose="02020603050405020304" pitchFamily="18" charset="0"/>
                <a:cs typeface="Times New Roman" panose="02020603050405020304" pitchFamily="18" charset="0"/>
              </a:rPr>
              <a:t>This Train was the one that rallied most of Europe around a rail </a:t>
            </a:r>
            <a:r>
              <a:rPr lang="en-US" sz="2400" dirty="0">
                <a:solidFill>
                  <a:schemeClr val="tx1"/>
                </a:solidFill>
                <a:latin typeface="Times New Roman" panose="02020603050405020304" pitchFamily="18" charset="0"/>
                <a:cs typeface="Times New Roman" panose="02020603050405020304" pitchFamily="18" charset="0"/>
              </a:rPr>
              <a:t>system that was faster, more affordable and more energy-efficient than any other type of travel.</a:t>
            </a:r>
          </a:p>
          <a:p>
            <a:pPr>
              <a:buFont typeface="Wingdings 3" charset="2"/>
              <a:buChar char=""/>
            </a:pPr>
            <a:endParaRPr lang="en-US" sz="2400" b="0" i="0" kern="1200" dirty="0">
              <a:solidFill>
                <a:schemeClr val="tx1"/>
              </a:solidFill>
              <a:latin typeface="Times New Roman" panose="02020603050405020304" pitchFamily="18" charset="0"/>
              <a:cs typeface="Times New Roman" panose="02020603050405020304" pitchFamily="18" charset="0"/>
            </a:endParaRPr>
          </a:p>
          <a:p>
            <a:pPr>
              <a:buFont typeface="Wingdings 3"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3" charset="2"/>
              <a:buChar char=""/>
            </a:pPr>
            <a:r>
              <a:rPr lang="en-US" sz="2400" b="0" i="0" kern="1200" dirty="0">
                <a:solidFill>
                  <a:schemeClr val="tx1"/>
                </a:solidFill>
                <a:latin typeface="Times New Roman" panose="02020603050405020304" pitchFamily="18" charset="0"/>
                <a:cs typeface="Times New Roman" panose="02020603050405020304" pitchFamily="18" charset="0"/>
              </a:rPr>
              <a:t>Also, i</a:t>
            </a:r>
            <a:r>
              <a:rPr lang="en-US" sz="2400" dirty="0">
                <a:solidFill>
                  <a:schemeClr val="tx1"/>
                </a:solidFill>
                <a:latin typeface="Times New Roman" panose="02020603050405020304" pitchFamily="18" charset="0"/>
                <a:cs typeface="Times New Roman" panose="02020603050405020304" pitchFamily="18" charset="0"/>
              </a:rPr>
              <a:t>t was safe, too: Since TGV’s debut in 1981, there’s only been one fatal accident, during a test run.</a:t>
            </a:r>
            <a:endParaRPr lang="en-US" sz="2400" b="0" i="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4706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olo 1">
            <a:extLst>
              <a:ext uri="{FF2B5EF4-FFF2-40B4-BE49-F238E27FC236}">
                <a16:creationId xmlns:a16="http://schemas.microsoft.com/office/drawing/2014/main" id="{8464DFFD-2AFB-45E2-A2E6-0DD5D198C7E8}"/>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ctr" fontAlgn="base"/>
            <a:r>
              <a:rPr lang="it-IT" sz="2800" dirty="0">
                <a:solidFill>
                  <a:schemeClr val="tx1"/>
                </a:solidFill>
                <a:latin typeface="Times New Roman" panose="02020603050405020304" pitchFamily="18" charset="0"/>
                <a:cs typeface="Times New Roman" panose="02020603050405020304" pitchFamily="18" charset="0"/>
              </a:rPr>
              <a:t>A Steep Climb</a:t>
            </a:r>
            <a:br>
              <a:rPr lang="it-IT" dirty="0"/>
            </a:br>
            <a:br>
              <a:rPr lang="it-IT" dirty="0"/>
            </a:br>
            <a:r>
              <a:rPr lang="en-US" sz="3600" b="0" i="0" kern="1200" dirty="0">
                <a:solidFill>
                  <a:schemeClr val="tx1"/>
                </a:solidFill>
                <a:latin typeface="+mj-lt"/>
                <a:ea typeface="+mj-ea"/>
                <a:cs typeface="+mj-cs"/>
              </a:rPr>
              <a:t> </a:t>
            </a:r>
          </a:p>
        </p:txBody>
      </p:sp>
      <p:cxnSp>
        <p:nvCxnSpPr>
          <p:cNvPr id="28" name="Straight Connector 27">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Segnaposto testo 3">
            <a:extLst>
              <a:ext uri="{FF2B5EF4-FFF2-40B4-BE49-F238E27FC236}">
                <a16:creationId xmlns:a16="http://schemas.microsoft.com/office/drawing/2014/main" id="{E266EB4E-8CFD-4627-AC39-3FD740BC2ABE}"/>
              </a:ext>
            </a:extLst>
          </p:cNvPr>
          <p:cNvSpPr>
            <a:spLocks noGrp="1"/>
          </p:cNvSpPr>
          <p:nvPr>
            <p:ph type="body" sz="half" idx="2"/>
          </p:nvPr>
        </p:nvSpPr>
        <p:spPr>
          <a:xfrm>
            <a:off x="5041399" y="1085549"/>
            <a:ext cx="5579707" cy="4686903"/>
          </a:xfrm>
        </p:spPr>
        <p:txBody>
          <a:bodyPr vert="horz" lIns="91440" tIns="45720" rIns="91440" bIns="45720" rtlCol="0" anchor="ctr">
            <a:normAutofit/>
          </a:bodyPr>
          <a:lstStyle/>
          <a:p>
            <a:pPr>
              <a:buFont typeface="Wingdings 3" charset="2"/>
              <a:buChar char=""/>
            </a:pPr>
            <a:r>
              <a:rPr lang="en-US" sz="2400" dirty="0">
                <a:solidFill>
                  <a:schemeClr val="tx1"/>
                </a:solidFill>
                <a:latin typeface="Times New Roman" panose="02020603050405020304" pitchFamily="18" charset="0"/>
                <a:cs typeface="Times New Roman" panose="02020603050405020304" pitchFamily="18" charset="0"/>
              </a:rPr>
              <a:t>France’s national rail company, which was inspired by the ability of roller coasters to reach high speeds, began looking for ways to speed up trains.</a:t>
            </a:r>
            <a:endParaRPr lang="en-US" sz="2400" b="0" i="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9984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4" name="Rectangle 43">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Oval 44">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1"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2"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4" name="Rectangle 53">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6" name="Rectangle 55">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0"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2" name="Freeform: Shape 61">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64"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EE1718A4-4FE9-4319-B8A5-3A5E492F9024}"/>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b="0" i="0" kern="1200" dirty="0">
                <a:solidFill>
                  <a:srgbClr val="EBEBEB"/>
                </a:solidFill>
                <a:latin typeface="Times New Roman" panose="02020603050405020304" pitchFamily="18" charset="0"/>
                <a:cs typeface="Times New Roman" panose="02020603050405020304" pitchFamily="18" charset="0"/>
              </a:rPr>
              <a:t>The Process</a:t>
            </a:r>
          </a:p>
        </p:txBody>
      </p:sp>
      <p:sp>
        <p:nvSpPr>
          <p:cNvPr id="6" name="Segnaposto testo 5">
            <a:extLst>
              <a:ext uri="{FF2B5EF4-FFF2-40B4-BE49-F238E27FC236}">
                <a16:creationId xmlns:a16="http://schemas.microsoft.com/office/drawing/2014/main" id="{674BAF9A-69EE-48B6-B332-D802EFCB87F6}"/>
              </a:ext>
            </a:extLst>
          </p:cNvPr>
          <p:cNvSpPr>
            <a:spLocks noGrp="1"/>
          </p:cNvSpPr>
          <p:nvPr>
            <p:ph type="body" sz="half" idx="2"/>
          </p:nvPr>
        </p:nvSpPr>
        <p:spPr>
          <a:xfrm>
            <a:off x="5290077" y="419584"/>
            <a:ext cx="5502614" cy="5954325"/>
          </a:xfrm>
        </p:spPr>
        <p:style>
          <a:lnRef idx="2">
            <a:schemeClr val="dk1"/>
          </a:lnRef>
          <a:fillRef idx="1">
            <a:schemeClr val="lt1"/>
          </a:fillRef>
          <a:effectRef idx="0">
            <a:schemeClr val="dk1"/>
          </a:effectRef>
          <a:fontRef idx="minor">
            <a:schemeClr val="dk1"/>
          </a:fontRef>
        </p:style>
        <p:txBody>
          <a:bodyPr vert="horz" lIns="91440" tIns="45720" rIns="91440" bIns="45720" rtlCol="0" anchor="t" anchorCtr="0">
            <a:normAutofit/>
          </a:bodyPr>
          <a:lstStyle/>
          <a:p>
            <a:pPr>
              <a:buFont typeface="Wingdings 3" charset="2"/>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SNCF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(acronym) touted the possibility of designing a faster train compatible with existing tracks, but the French government scoffed the project. SNCF proceeded with the project anyway.</a:t>
            </a:r>
          </a:p>
          <a:p>
            <a:pPr algn="ct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400" u="sng" dirty="0">
                <a:solidFill>
                  <a:schemeClr val="tx1">
                    <a:lumMod val="75000"/>
                    <a:lumOff val="25000"/>
                  </a:schemeClr>
                </a:solidFill>
                <a:latin typeface="Times New Roman" panose="02020603050405020304" pitchFamily="18" charset="0"/>
                <a:cs typeface="Times New Roman" panose="02020603050405020304" pitchFamily="18" charset="0"/>
              </a:rPr>
              <a:t>They added</a:t>
            </a:r>
          </a:p>
          <a:p>
            <a:pPr algn="ct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sz="2200" b="1" dirty="0">
                <a:solidFill>
                  <a:schemeClr val="tx1">
                    <a:lumMod val="75000"/>
                    <a:lumOff val="25000"/>
                  </a:schemeClr>
                </a:solidFill>
                <a:latin typeface="Times New Roman" panose="02020603050405020304" pitchFamily="18" charset="0"/>
                <a:cs typeface="Times New Roman" panose="02020603050405020304" pitchFamily="18" charset="0"/>
              </a:rPr>
              <a:t>Gas turbines         </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Redesigned Railcar</a:t>
            </a:r>
          </a:p>
          <a:p>
            <a:pPr algn="ct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100" dirty="0">
                <a:solidFill>
                  <a:schemeClr val="tx1">
                    <a:lumMod val="75000"/>
                    <a:lumOff val="25000"/>
                  </a:schemeClr>
                </a:solidFill>
                <a:latin typeface="Times New Roman" panose="02020603050405020304" pitchFamily="18" charset="0"/>
                <a:cs typeface="Times New Roman" panose="02020603050405020304" pitchFamily="18" charset="0"/>
              </a:rPr>
              <a:t>To </a:t>
            </a:r>
            <a:r>
              <a:rPr lang="en-US" sz="1100" b="1" dirty="0">
                <a:solidFill>
                  <a:schemeClr val="tx1">
                    <a:lumMod val="75000"/>
                    <a:lumOff val="25000"/>
                  </a:schemeClr>
                </a:solidFill>
                <a:latin typeface="Times New Roman" panose="02020603050405020304" pitchFamily="18" charset="0"/>
                <a:cs typeface="Times New Roman" panose="02020603050405020304" pitchFamily="18" charset="0"/>
              </a:rPr>
              <a:t>pump up</a:t>
            </a:r>
            <a:r>
              <a:rPr lang="en-US" sz="1100" dirty="0">
                <a:solidFill>
                  <a:schemeClr val="tx1">
                    <a:lumMod val="75000"/>
                    <a:lumOff val="25000"/>
                  </a:schemeClr>
                </a:solidFill>
                <a:latin typeface="Times New Roman" panose="02020603050405020304" pitchFamily="18" charset="0"/>
                <a:cs typeface="Times New Roman" panose="02020603050405020304" pitchFamily="18" charset="0"/>
              </a:rPr>
              <a:t> the propulsion power                          More </a:t>
            </a:r>
            <a:r>
              <a:rPr lang="en-US" sz="1100" b="1" dirty="0">
                <a:solidFill>
                  <a:schemeClr val="tx1">
                    <a:lumMod val="75000"/>
                    <a:lumOff val="25000"/>
                  </a:schemeClr>
                </a:solidFill>
                <a:latin typeface="Times New Roman" panose="02020603050405020304" pitchFamily="18" charset="0"/>
                <a:cs typeface="Times New Roman" panose="02020603050405020304" pitchFamily="18" charset="0"/>
              </a:rPr>
              <a:t>aerodynamic </a:t>
            </a:r>
            <a:r>
              <a:rPr lang="en-US" sz="1100" dirty="0">
                <a:solidFill>
                  <a:schemeClr val="tx1">
                    <a:lumMod val="75000"/>
                    <a:lumOff val="25000"/>
                  </a:schemeClr>
                </a:solidFill>
                <a:latin typeface="Times New Roman" panose="02020603050405020304" pitchFamily="18" charset="0"/>
                <a:cs typeface="Times New Roman" panose="02020603050405020304" pitchFamily="18" charset="0"/>
              </a:rPr>
              <a:t>silhouette</a:t>
            </a:r>
          </a:p>
          <a:p>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The silhouette became </a:t>
            </a: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bullet-shaped</a:t>
            </a:r>
          </a:p>
        </p:txBody>
      </p:sp>
      <p:cxnSp>
        <p:nvCxnSpPr>
          <p:cNvPr id="11" name="Connettore 2 10">
            <a:extLst>
              <a:ext uri="{FF2B5EF4-FFF2-40B4-BE49-F238E27FC236}">
                <a16:creationId xmlns:a16="http://schemas.microsoft.com/office/drawing/2014/main" id="{5274D87B-DFAB-4D39-A91D-22AA8A5F926F}"/>
              </a:ext>
            </a:extLst>
          </p:cNvPr>
          <p:cNvCxnSpPr>
            <a:cxnSpLocks/>
          </p:cNvCxnSpPr>
          <p:nvPr/>
        </p:nvCxnSpPr>
        <p:spPr>
          <a:xfrm flipH="1">
            <a:off x="6841456" y="3396746"/>
            <a:ext cx="718173" cy="4174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nettore 2 30">
            <a:extLst>
              <a:ext uri="{FF2B5EF4-FFF2-40B4-BE49-F238E27FC236}">
                <a16:creationId xmlns:a16="http://schemas.microsoft.com/office/drawing/2014/main" id="{4A7ED09B-E77F-47C4-BA56-3DFDC2926977}"/>
              </a:ext>
            </a:extLst>
          </p:cNvPr>
          <p:cNvCxnSpPr/>
          <p:nvPr/>
        </p:nvCxnSpPr>
        <p:spPr>
          <a:xfrm>
            <a:off x="6374410" y="4377008"/>
            <a:ext cx="0" cy="3854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onnettore 2 39">
            <a:extLst>
              <a:ext uri="{FF2B5EF4-FFF2-40B4-BE49-F238E27FC236}">
                <a16:creationId xmlns:a16="http://schemas.microsoft.com/office/drawing/2014/main" id="{4C3B3223-FC74-46B7-A078-50F48005AE38}"/>
              </a:ext>
            </a:extLst>
          </p:cNvPr>
          <p:cNvCxnSpPr>
            <a:cxnSpLocks/>
          </p:cNvCxnSpPr>
          <p:nvPr/>
        </p:nvCxnSpPr>
        <p:spPr>
          <a:xfrm>
            <a:off x="9113998" y="4377008"/>
            <a:ext cx="0" cy="3854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Connettore 2 52">
            <a:extLst>
              <a:ext uri="{FF2B5EF4-FFF2-40B4-BE49-F238E27FC236}">
                <a16:creationId xmlns:a16="http://schemas.microsoft.com/office/drawing/2014/main" id="{BC03F0C3-D327-4D8E-B1B9-EC6DD502E285}"/>
              </a:ext>
            </a:extLst>
          </p:cNvPr>
          <p:cNvCxnSpPr>
            <a:cxnSpLocks/>
          </p:cNvCxnSpPr>
          <p:nvPr/>
        </p:nvCxnSpPr>
        <p:spPr>
          <a:xfrm>
            <a:off x="8332882" y="3396746"/>
            <a:ext cx="781116" cy="4174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Connettore 2 64">
            <a:extLst>
              <a:ext uri="{FF2B5EF4-FFF2-40B4-BE49-F238E27FC236}">
                <a16:creationId xmlns:a16="http://schemas.microsoft.com/office/drawing/2014/main" id="{9D70356A-CC1A-4D2B-A028-D8586CA859A1}"/>
              </a:ext>
            </a:extLst>
          </p:cNvPr>
          <p:cNvCxnSpPr>
            <a:cxnSpLocks/>
          </p:cNvCxnSpPr>
          <p:nvPr/>
        </p:nvCxnSpPr>
        <p:spPr>
          <a:xfrm>
            <a:off x="6841456" y="5130394"/>
            <a:ext cx="878541" cy="4278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Connettore 2 65">
            <a:extLst>
              <a:ext uri="{FF2B5EF4-FFF2-40B4-BE49-F238E27FC236}">
                <a16:creationId xmlns:a16="http://schemas.microsoft.com/office/drawing/2014/main" id="{40C5F681-EBA5-4865-B8F6-FF44029E845C}"/>
              </a:ext>
            </a:extLst>
          </p:cNvPr>
          <p:cNvCxnSpPr>
            <a:cxnSpLocks/>
          </p:cNvCxnSpPr>
          <p:nvPr/>
        </p:nvCxnSpPr>
        <p:spPr>
          <a:xfrm flipH="1">
            <a:off x="7894204" y="5130394"/>
            <a:ext cx="876162" cy="4278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29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7F90EDE9-18D1-4289-8E42-D597E1779272}"/>
              </a:ext>
            </a:extLst>
          </p:cNvPr>
          <p:cNvSpPr>
            <a:spLocks noGrp="1"/>
          </p:cNvSpPr>
          <p:nvPr>
            <p:ph type="title"/>
          </p:nvPr>
        </p:nvSpPr>
        <p:spPr/>
        <p:txBody>
          <a:bodyPr/>
          <a:lstStyle/>
          <a:p>
            <a:pPr algn="ctr"/>
            <a:r>
              <a:rPr lang="it-IT" sz="2800" dirty="0">
                <a:latin typeface="Times New Roman" panose="02020603050405020304" pitchFamily="18" charset="0"/>
                <a:cs typeface="Times New Roman" panose="02020603050405020304" pitchFamily="18" charset="0"/>
              </a:rPr>
              <a:t>The First </a:t>
            </a:r>
            <a:r>
              <a:rPr lang="it-IT" sz="2800" dirty="0" err="1">
                <a:latin typeface="Times New Roman" panose="02020603050405020304" pitchFamily="18" charset="0"/>
                <a:cs typeface="Times New Roman" panose="02020603050405020304" pitchFamily="18" charset="0"/>
              </a:rPr>
              <a:t>Prototype</a:t>
            </a:r>
            <a:endParaRPr lang="it-IT" sz="2800" dirty="0">
              <a:latin typeface="Times New Roman" panose="02020603050405020304" pitchFamily="18" charset="0"/>
              <a:cs typeface="Times New Roman" panose="02020603050405020304" pitchFamily="18" charset="0"/>
            </a:endParaRPr>
          </a:p>
        </p:txBody>
      </p:sp>
      <p:sp>
        <p:nvSpPr>
          <p:cNvPr id="10" name="Segnaposto contenuto 9">
            <a:extLst>
              <a:ext uri="{FF2B5EF4-FFF2-40B4-BE49-F238E27FC236}">
                <a16:creationId xmlns:a16="http://schemas.microsoft.com/office/drawing/2014/main" id="{B26EEA76-CF18-4A7F-B632-6B8746FD837A}"/>
              </a:ext>
            </a:extLst>
          </p:cNvPr>
          <p:cNvSpPr>
            <a:spLocks noGrp="1"/>
          </p:cNvSpPr>
          <p:nvPr>
            <p:ph idx="1"/>
          </p:nvPr>
        </p:nvSpPr>
        <p:spPr/>
        <p:txBody>
          <a:bodyPr>
            <a:normAutofit/>
          </a:bodyPr>
          <a:lstStyle/>
          <a:p>
            <a:r>
              <a:rPr lang="it-IT" sz="2400" dirty="0">
                <a:latin typeface="Times New Roman" panose="02020603050405020304" pitchFamily="18" charset="0"/>
                <a:cs typeface="Times New Roman" panose="02020603050405020304" pitchFamily="18" charset="0"/>
              </a:rPr>
              <a:t>The early project became immediately obsolete, before it could be reality: </a:t>
            </a:r>
            <a:r>
              <a:rPr lang="en-US" sz="2400" dirty="0">
                <a:latin typeface="Times New Roman" panose="02020603050405020304" pitchFamily="18" charset="0"/>
                <a:cs typeface="Times New Roman" panose="02020603050405020304" pitchFamily="18" charset="0"/>
              </a:rPr>
              <a:t>The gas turbine engine was hurled during the </a:t>
            </a:r>
            <a:r>
              <a:rPr lang="en-US" sz="2400" b="1" dirty="0">
                <a:latin typeface="Times New Roman" panose="02020603050405020304" pitchFamily="18" charset="0"/>
                <a:cs typeface="Times New Roman" panose="02020603050405020304" pitchFamily="18" charset="0"/>
              </a:rPr>
              <a:t>global oil crisis</a:t>
            </a:r>
            <a:r>
              <a:rPr lang="en-US" sz="2400" dirty="0">
                <a:latin typeface="Times New Roman" panose="02020603050405020304" pitchFamily="18" charset="0"/>
                <a:cs typeface="Times New Roman" panose="02020603050405020304" pitchFamily="18" charset="0"/>
              </a:rPr>
              <a:t> of the </a:t>
            </a:r>
            <a:r>
              <a:rPr lang="en-US" sz="2400" b="1" dirty="0">
                <a:latin typeface="Times New Roman" panose="02020603050405020304" pitchFamily="18" charset="0"/>
                <a:cs typeface="Times New Roman" panose="02020603050405020304" pitchFamily="18" charset="0"/>
              </a:rPr>
              <a:t>1970s</a:t>
            </a:r>
            <a:r>
              <a:rPr lang="en-US" sz="2400" dirty="0">
                <a:latin typeface="Times New Roman" panose="02020603050405020304" pitchFamily="18" charset="0"/>
                <a:cs typeface="Times New Roman" panose="02020603050405020304" pitchFamily="18" charset="0"/>
              </a:rPr>
              <a:t> in favor of a fully electric model powered by overhead lines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final production model arrived in </a:t>
            </a:r>
            <a:r>
              <a:rPr lang="en-US" sz="2400" b="1" dirty="0">
                <a:latin typeface="Times New Roman" panose="02020603050405020304" pitchFamily="18" charset="0"/>
                <a:cs typeface="Times New Roman" panose="02020603050405020304" pitchFamily="18" charset="0"/>
              </a:rPr>
              <a:t>April 1980</a:t>
            </a:r>
            <a:r>
              <a:rPr lang="en-US" sz="2400" dirty="0">
                <a:latin typeface="Times New Roman" panose="02020603050405020304" pitchFamily="18" charset="0"/>
                <a:cs typeface="Times New Roman" panose="02020603050405020304" pitchFamily="18" charset="0"/>
              </a:rPr>
              <a:t>, and TGV service was rolled out the following year.</a:t>
            </a:r>
          </a:p>
          <a:p>
            <a:endParaRPr lang="en-US" sz="2400" dirty="0">
              <a:latin typeface="Times New Roman" panose="02020603050405020304" pitchFamily="18" charset="0"/>
              <a:cs typeface="Times New Roman" panose="02020603050405020304" pitchFamily="18" charset="0"/>
            </a:endParaRPr>
          </a:p>
          <a:p>
            <a:endParaRPr lang="it-I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06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10">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32168C75-8247-44A0-9752-9B599FC47FA7}"/>
              </a:ext>
            </a:extLst>
          </p:cNvPr>
          <p:cNvPicPr>
            <a:picLocks noChangeAspect="1"/>
          </p:cNvPicPr>
          <p:nvPr/>
        </p:nvPicPr>
        <p:blipFill rotWithShape="1">
          <a:blip r:embed="rId3"/>
          <a:srcRect t="2543" r="-1" b="26766"/>
          <a:stretch/>
        </p:blipFill>
        <p:spPr>
          <a:xfrm>
            <a:off x="1" y="-5"/>
            <a:ext cx="12191695" cy="5020241"/>
          </a:xfrm>
          <a:custGeom>
            <a:avLst/>
            <a:gdLst>
              <a:gd name="connsiteX0" fmla="*/ 0 w 12191695"/>
              <a:gd name="connsiteY0" fmla="*/ 0 h 5020241"/>
              <a:gd name="connsiteX1" fmla="*/ 12191695 w 12191695"/>
              <a:gd name="connsiteY1" fmla="*/ 0 h 5020241"/>
              <a:gd name="connsiteX2" fmla="*/ 12191695 w 12191695"/>
              <a:gd name="connsiteY2" fmla="*/ 4057991 h 5020241"/>
              <a:gd name="connsiteX3" fmla="*/ 11914945 w 12191695"/>
              <a:gd name="connsiteY3" fmla="*/ 4110187 h 5020241"/>
              <a:gd name="connsiteX4" fmla="*/ 11639412 w 12191695"/>
              <a:gd name="connsiteY4" fmla="*/ 4159931 h 5020241"/>
              <a:gd name="connsiteX5" fmla="*/ 11362661 w 12191695"/>
              <a:gd name="connsiteY5" fmla="*/ 4208624 h 5020241"/>
              <a:gd name="connsiteX6" fmla="*/ 11084690 w 12191695"/>
              <a:gd name="connsiteY6" fmla="*/ 4250310 h 5020241"/>
              <a:gd name="connsiteX7" fmla="*/ 10807939 w 12191695"/>
              <a:gd name="connsiteY7" fmla="*/ 4292347 h 5020241"/>
              <a:gd name="connsiteX8" fmla="*/ 10529968 w 12191695"/>
              <a:gd name="connsiteY8" fmla="*/ 4331582 h 5020241"/>
              <a:gd name="connsiteX9" fmla="*/ 10255655 w 12191695"/>
              <a:gd name="connsiteY9" fmla="*/ 4365211 h 5020241"/>
              <a:gd name="connsiteX10" fmla="*/ 9977684 w 12191695"/>
              <a:gd name="connsiteY10" fmla="*/ 4397089 h 5020241"/>
              <a:gd name="connsiteX11" fmla="*/ 9700933 w 12191695"/>
              <a:gd name="connsiteY11" fmla="*/ 4426165 h 5020241"/>
              <a:gd name="connsiteX12" fmla="*/ 9429058 w 12191695"/>
              <a:gd name="connsiteY12" fmla="*/ 4451387 h 5020241"/>
              <a:gd name="connsiteX13" fmla="*/ 9153526 w 12191695"/>
              <a:gd name="connsiteY13" fmla="*/ 4476609 h 5020241"/>
              <a:gd name="connsiteX14" fmla="*/ 8881651 w 12191695"/>
              <a:gd name="connsiteY14" fmla="*/ 4497628 h 5020241"/>
              <a:gd name="connsiteX15" fmla="*/ 8609776 w 12191695"/>
              <a:gd name="connsiteY15" fmla="*/ 4514092 h 5020241"/>
              <a:gd name="connsiteX16" fmla="*/ 8339121 w 12191695"/>
              <a:gd name="connsiteY16" fmla="*/ 4531258 h 5020241"/>
              <a:gd name="connsiteX17" fmla="*/ 8070903 w 12191695"/>
              <a:gd name="connsiteY17" fmla="*/ 4545620 h 5020241"/>
              <a:gd name="connsiteX18" fmla="*/ 7805124 w 12191695"/>
              <a:gd name="connsiteY18" fmla="*/ 4555779 h 5020241"/>
              <a:gd name="connsiteX19" fmla="*/ 7539345 w 12191695"/>
              <a:gd name="connsiteY19" fmla="*/ 4564537 h 5020241"/>
              <a:gd name="connsiteX20" fmla="*/ 7276005 w 12191695"/>
              <a:gd name="connsiteY20" fmla="*/ 4572944 h 5020241"/>
              <a:gd name="connsiteX21" fmla="*/ 7016322 w 12191695"/>
              <a:gd name="connsiteY21" fmla="*/ 4576798 h 5020241"/>
              <a:gd name="connsiteX22" fmla="*/ 6756639 w 12191695"/>
              <a:gd name="connsiteY22" fmla="*/ 4581001 h 5020241"/>
              <a:gd name="connsiteX23" fmla="*/ 6500613 w 12191695"/>
              <a:gd name="connsiteY23" fmla="*/ 4583103 h 5020241"/>
              <a:gd name="connsiteX24" fmla="*/ 6247026 w 12191695"/>
              <a:gd name="connsiteY24" fmla="*/ 4581001 h 5020241"/>
              <a:gd name="connsiteX25" fmla="*/ 5995877 w 12191695"/>
              <a:gd name="connsiteY25" fmla="*/ 4581001 h 5020241"/>
              <a:gd name="connsiteX26" fmla="*/ 5747167 w 12191695"/>
              <a:gd name="connsiteY26" fmla="*/ 4576798 h 5020241"/>
              <a:gd name="connsiteX27" fmla="*/ 5503333 w 12191695"/>
              <a:gd name="connsiteY27" fmla="*/ 4570492 h 5020241"/>
              <a:gd name="connsiteX28" fmla="*/ 5261938 w 12191695"/>
              <a:gd name="connsiteY28" fmla="*/ 4564537 h 5020241"/>
              <a:gd name="connsiteX29" fmla="*/ 5025418 w 12191695"/>
              <a:gd name="connsiteY29" fmla="*/ 4557881 h 5020241"/>
              <a:gd name="connsiteX30" fmla="*/ 4790118 w 12191695"/>
              <a:gd name="connsiteY30" fmla="*/ 4547722 h 5020241"/>
              <a:gd name="connsiteX31" fmla="*/ 4558477 w 12191695"/>
              <a:gd name="connsiteY31" fmla="*/ 4536862 h 5020241"/>
              <a:gd name="connsiteX32" fmla="*/ 4331710 w 12191695"/>
              <a:gd name="connsiteY32" fmla="*/ 4527054 h 5020241"/>
              <a:gd name="connsiteX33" fmla="*/ 3889152 w 12191695"/>
              <a:gd name="connsiteY33" fmla="*/ 4499379 h 5020241"/>
              <a:gd name="connsiteX34" fmla="*/ 3464881 w 12191695"/>
              <a:gd name="connsiteY34" fmla="*/ 4469954 h 5020241"/>
              <a:gd name="connsiteX35" fmla="*/ 3057678 w 12191695"/>
              <a:gd name="connsiteY35" fmla="*/ 4439126 h 5020241"/>
              <a:gd name="connsiteX36" fmla="*/ 2672421 w 12191695"/>
              <a:gd name="connsiteY36" fmla="*/ 4405147 h 5020241"/>
              <a:gd name="connsiteX37" fmla="*/ 2304232 w 12191695"/>
              <a:gd name="connsiteY37" fmla="*/ 4369765 h 5020241"/>
              <a:gd name="connsiteX38" fmla="*/ 1962864 w 12191695"/>
              <a:gd name="connsiteY38" fmla="*/ 4331582 h 5020241"/>
              <a:gd name="connsiteX39" fmla="*/ 1642223 w 12191695"/>
              <a:gd name="connsiteY39" fmla="*/ 4294099 h 5020241"/>
              <a:gd name="connsiteX40" fmla="*/ 1347183 w 12191695"/>
              <a:gd name="connsiteY40" fmla="*/ 4256616 h 5020241"/>
              <a:gd name="connsiteX41" fmla="*/ 1076528 w 12191695"/>
              <a:gd name="connsiteY41" fmla="*/ 4221235 h 5020241"/>
              <a:gd name="connsiteX42" fmla="*/ 836351 w 12191695"/>
              <a:gd name="connsiteY42" fmla="*/ 4187605 h 5020241"/>
              <a:gd name="connsiteX43" fmla="*/ 619339 w 12191695"/>
              <a:gd name="connsiteY43" fmla="*/ 4155727 h 5020241"/>
              <a:gd name="connsiteX44" fmla="*/ 436464 w 12191695"/>
              <a:gd name="connsiteY44" fmla="*/ 4129104 h 5020241"/>
              <a:gd name="connsiteX45" fmla="*/ 282848 w 12191695"/>
              <a:gd name="connsiteY45" fmla="*/ 4103881 h 5020241"/>
              <a:gd name="connsiteX46" fmla="*/ 71932 w 12191695"/>
              <a:gd name="connsiteY46" fmla="*/ 4067800 h 5020241"/>
              <a:gd name="connsiteX47" fmla="*/ 1 w 12191695"/>
              <a:gd name="connsiteY47" fmla="*/ 4055539 h 5020241"/>
              <a:gd name="connsiteX48" fmla="*/ 1 w 12191695"/>
              <a:gd name="connsiteY48" fmla="*/ 5020241 h 5020241"/>
              <a:gd name="connsiteX49" fmla="*/ 0 w 12191695"/>
              <a:gd name="connsiteY49" fmla="*/ 5020241 h 502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6" name="Freeform: Shape 1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7A3A1DCC-C127-4EAC-B8A0-AC6FCB644E0D}"/>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b="0" i="0" kern="1200" dirty="0">
                <a:solidFill>
                  <a:srgbClr val="EBEBEB"/>
                </a:solidFill>
                <a:latin typeface="Times New Roman" panose="02020603050405020304" pitchFamily="18" charset="0"/>
                <a:cs typeface="Times New Roman" panose="02020603050405020304" pitchFamily="18" charset="0"/>
              </a:rPr>
              <a:t>Percentages</a:t>
            </a:r>
          </a:p>
        </p:txBody>
      </p:sp>
      <p:sp>
        <p:nvSpPr>
          <p:cNvPr id="2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7604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0610B7-CFB5-4D9A-8F44-E1CF2BCA4C81}"/>
              </a:ext>
            </a:extLst>
          </p:cNvPr>
          <p:cNvPicPr>
            <a:picLocks noChangeAspect="1"/>
          </p:cNvPicPr>
          <p:nvPr/>
        </p:nvPicPr>
        <p:blipFill rotWithShape="1">
          <a:blip r:embed="rId2">
            <a:alphaModFix/>
          </a:blip>
          <a:srcRect l="9091" t="15570" b="1281"/>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2B65E6B8-0D17-4912-97E4-60B47A511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104978" y="1295400"/>
            <a:ext cx="4936635" cy="3773690"/>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olo 3">
            <a:extLst>
              <a:ext uri="{FF2B5EF4-FFF2-40B4-BE49-F238E27FC236}">
                <a16:creationId xmlns:a16="http://schemas.microsoft.com/office/drawing/2014/main" id="{09B2DEE1-B325-48C7-ACBE-12C93B4F12D1}"/>
              </a:ext>
            </a:extLst>
          </p:cNvPr>
          <p:cNvSpPr>
            <a:spLocks noGrp="1"/>
          </p:cNvSpPr>
          <p:nvPr>
            <p:ph type="ctrTitle"/>
          </p:nvPr>
        </p:nvSpPr>
        <p:spPr>
          <a:xfrm>
            <a:off x="6265339" y="1447800"/>
            <a:ext cx="4562452" cy="2154568"/>
          </a:xfrm>
        </p:spPr>
        <p:txBody>
          <a:bodyPr vert="horz" lIns="91440" tIns="45720" rIns="91440" bIns="45720" rtlCol="0">
            <a:normAutofit/>
          </a:bodyPr>
          <a:lstStyle/>
          <a:p>
            <a:r>
              <a:rPr lang="en-US" sz="1600" dirty="0">
                <a:solidFill>
                  <a:schemeClr val="tx1"/>
                </a:solidFill>
                <a:latin typeface="Times New Roman" panose="02020603050405020304" pitchFamily="18" charset="0"/>
                <a:cs typeface="Times New Roman" panose="02020603050405020304" pitchFamily="18" charset="0"/>
              </a:rPr>
              <a:t>Within one year of its debut, TGV trains running the Paris-to-Lyon route had whisked </a:t>
            </a:r>
            <a:r>
              <a:rPr lang="en-US" sz="1600" b="1" dirty="0">
                <a:solidFill>
                  <a:schemeClr val="accent2">
                    <a:lumMod val="75000"/>
                  </a:schemeClr>
                </a:solidFill>
                <a:latin typeface="Times New Roman" panose="02020603050405020304" pitchFamily="18" charset="0"/>
                <a:cs typeface="Times New Roman" panose="02020603050405020304" pitchFamily="18" charset="0"/>
              </a:rPr>
              <a:t>14</a:t>
            </a:r>
            <a:r>
              <a:rPr lang="en-US" sz="1600" b="1" dirty="0">
                <a:solidFill>
                  <a:schemeClr val="tx1"/>
                </a:solidFill>
                <a:latin typeface="Times New Roman" panose="02020603050405020304" pitchFamily="18" charset="0"/>
                <a:cs typeface="Times New Roman" panose="02020603050405020304" pitchFamily="18" charset="0"/>
              </a:rPr>
              <a:t> million passengers</a:t>
            </a:r>
            <a:r>
              <a:rPr lang="en-US" sz="1600" dirty="0">
                <a:solidFill>
                  <a:schemeClr val="tx1"/>
                </a:solidFill>
                <a:latin typeface="Times New Roman" panose="02020603050405020304" pitchFamily="18" charset="0"/>
                <a:cs typeface="Times New Roman" panose="02020603050405020304" pitchFamily="18" charset="0"/>
              </a:rPr>
              <a:t>. Within three years, the share of air traffic along the route dropped from </a:t>
            </a:r>
            <a:r>
              <a:rPr lang="en-US" sz="1600" b="1" dirty="0">
                <a:solidFill>
                  <a:schemeClr val="accent2">
                    <a:lumMod val="75000"/>
                  </a:schemeClr>
                </a:solidFill>
                <a:latin typeface="Times New Roman" panose="02020603050405020304" pitchFamily="18" charset="0"/>
                <a:cs typeface="Times New Roman" panose="02020603050405020304" pitchFamily="18" charset="0"/>
              </a:rPr>
              <a:t>31</a:t>
            </a:r>
            <a:r>
              <a:rPr lang="en-US" sz="1600" dirty="0">
                <a:solidFill>
                  <a:schemeClr val="tx1"/>
                </a:solidFill>
                <a:latin typeface="Times New Roman" panose="02020603050405020304" pitchFamily="18" charset="0"/>
                <a:cs typeface="Times New Roman" panose="02020603050405020304" pitchFamily="18" charset="0"/>
              </a:rPr>
              <a:t> percent to </a:t>
            </a:r>
            <a:r>
              <a:rPr lang="en-US" sz="1600" b="1" dirty="0">
                <a:solidFill>
                  <a:schemeClr val="accent2">
                    <a:lumMod val="75000"/>
                  </a:schemeClr>
                </a:solidFill>
                <a:latin typeface="Times New Roman" panose="02020603050405020304" pitchFamily="18" charset="0"/>
                <a:cs typeface="Times New Roman" panose="02020603050405020304" pitchFamily="18" charset="0"/>
              </a:rPr>
              <a:t>7</a:t>
            </a:r>
            <a:r>
              <a:rPr lang="en-US" sz="1600" dirty="0">
                <a:solidFill>
                  <a:schemeClr val="tx1"/>
                </a:solidFill>
                <a:latin typeface="Times New Roman" panose="02020603050405020304" pitchFamily="18" charset="0"/>
                <a:cs typeface="Times New Roman" panose="02020603050405020304" pitchFamily="18" charset="0"/>
              </a:rPr>
              <a:t> percent, while the share of high-speed rail traffic surged from </a:t>
            </a:r>
            <a:r>
              <a:rPr lang="en-US" sz="1600" b="1" dirty="0">
                <a:solidFill>
                  <a:schemeClr val="accent2">
                    <a:lumMod val="75000"/>
                  </a:schemeClr>
                </a:solidFill>
                <a:latin typeface="Times New Roman" panose="02020603050405020304" pitchFamily="18" charset="0"/>
                <a:cs typeface="Times New Roman" panose="02020603050405020304" pitchFamily="18" charset="0"/>
              </a:rPr>
              <a:t>40</a:t>
            </a:r>
            <a:r>
              <a:rPr lang="en-US" sz="1600" dirty="0">
                <a:solidFill>
                  <a:schemeClr val="tx1"/>
                </a:solidFill>
                <a:latin typeface="Times New Roman" panose="02020603050405020304" pitchFamily="18" charset="0"/>
                <a:cs typeface="Times New Roman" panose="02020603050405020304" pitchFamily="18" charset="0"/>
              </a:rPr>
              <a:t> percent to </a:t>
            </a:r>
            <a:r>
              <a:rPr lang="en-US" sz="1600" b="1" dirty="0">
                <a:solidFill>
                  <a:schemeClr val="accent2">
                    <a:lumMod val="75000"/>
                  </a:schemeClr>
                </a:solidFill>
                <a:latin typeface="Times New Roman" panose="02020603050405020304" pitchFamily="18" charset="0"/>
                <a:cs typeface="Times New Roman" panose="02020603050405020304" pitchFamily="18" charset="0"/>
              </a:rPr>
              <a:t>72</a:t>
            </a:r>
            <a:r>
              <a:rPr lang="en-US" sz="1600" dirty="0">
                <a:solidFill>
                  <a:schemeClr val="tx1"/>
                </a:solidFill>
                <a:latin typeface="Times New Roman" panose="02020603050405020304" pitchFamily="18" charset="0"/>
                <a:cs typeface="Times New Roman" panose="02020603050405020304" pitchFamily="18" charset="0"/>
              </a:rPr>
              <a:t> percent.</a:t>
            </a:r>
            <a:endParaRPr lang="en-US" sz="1600" b="0" i="0" kern="1200" dirty="0">
              <a:solidFill>
                <a:schemeClr val="tx1"/>
              </a:solidFill>
              <a:latin typeface="Times New Roman" panose="02020603050405020304" pitchFamily="18" charset="0"/>
              <a:cs typeface="Times New Roman" panose="02020603050405020304" pitchFamily="18" charset="0"/>
            </a:endParaRPr>
          </a:p>
        </p:txBody>
      </p:sp>
      <p:sp>
        <p:nvSpPr>
          <p:cNvPr id="6" name="Sottotitolo 5">
            <a:extLst>
              <a:ext uri="{FF2B5EF4-FFF2-40B4-BE49-F238E27FC236}">
                <a16:creationId xmlns:a16="http://schemas.microsoft.com/office/drawing/2014/main" id="{41017912-3691-4F0C-BA54-02DA5E9AC199}"/>
              </a:ext>
            </a:extLst>
          </p:cNvPr>
          <p:cNvSpPr>
            <a:spLocks noGrp="1"/>
          </p:cNvSpPr>
          <p:nvPr>
            <p:ph type="subTitle" idx="1"/>
          </p:nvPr>
        </p:nvSpPr>
        <p:spPr>
          <a:xfrm>
            <a:off x="6265339" y="3834352"/>
            <a:ext cx="4562452" cy="937622"/>
          </a:xfrm>
        </p:spPr>
        <p:txBody>
          <a:bodyPr>
            <a:normAutofit/>
          </a:bodyPr>
          <a:lstStyle/>
          <a:p>
            <a:endParaRPr lang="it-IT" sz="1800" dirty="0">
              <a:solidFill>
                <a:schemeClr val="tx1"/>
              </a:solidFill>
            </a:endParaRPr>
          </a:p>
        </p:txBody>
      </p:sp>
    </p:spTree>
    <p:extLst>
      <p:ext uri="{BB962C8B-B14F-4D97-AF65-F5344CB8AC3E}">
        <p14:creationId xmlns:p14="http://schemas.microsoft.com/office/powerpoint/2010/main" val="38553734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1" name="Group 30">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2" name="Rectangle 31">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6" name="Picture 5">
            <a:extLst>
              <a:ext uri="{FF2B5EF4-FFF2-40B4-BE49-F238E27FC236}">
                <a16:creationId xmlns:a16="http://schemas.microsoft.com/office/drawing/2014/main" id="{B6F67CF6-2ED5-4D1C-90A1-DA373474EA48}"/>
              </a:ext>
            </a:extLst>
          </p:cNvPr>
          <p:cNvPicPr>
            <a:picLocks noChangeAspect="1"/>
          </p:cNvPicPr>
          <p:nvPr/>
        </p:nvPicPr>
        <p:blipFill rotWithShape="1">
          <a:blip r:embed="rId3">
            <a:duotone>
              <a:prstClr val="black"/>
              <a:schemeClr val="accent5">
                <a:tint val="45000"/>
                <a:satMod val="400000"/>
              </a:schemeClr>
            </a:duotone>
            <a:alphaModFix amt="25000"/>
          </a:blip>
          <a:srcRect t="15054" r="9090" b="-1"/>
          <a:stretch/>
        </p:blipFill>
        <p:spPr>
          <a:xfrm>
            <a:off x="474133" y="475488"/>
            <a:ext cx="11243734" cy="5909733"/>
          </a:xfrm>
          <a:prstGeom prst="rect">
            <a:avLst/>
          </a:prstGeom>
        </p:spPr>
      </p:pic>
      <p:sp>
        <p:nvSpPr>
          <p:cNvPr id="2" name="Titolo 1">
            <a:extLst>
              <a:ext uri="{FF2B5EF4-FFF2-40B4-BE49-F238E27FC236}">
                <a16:creationId xmlns:a16="http://schemas.microsoft.com/office/drawing/2014/main" id="{C9BB8E31-D1B5-49A2-88FF-44101CEDCA7E}"/>
              </a:ext>
            </a:extLst>
          </p:cNvPr>
          <p:cNvSpPr>
            <a:spLocks noGrp="1"/>
          </p:cNvSpPr>
          <p:nvPr>
            <p:ph type="title"/>
          </p:nvPr>
        </p:nvSpPr>
        <p:spPr>
          <a:xfrm>
            <a:off x="1154954" y="2099733"/>
            <a:ext cx="8827245" cy="2677648"/>
          </a:xfrm>
        </p:spPr>
        <p:txBody>
          <a:bodyPr vert="horz" lIns="91440" tIns="45720" rIns="91440" bIns="45720" rtlCol="0" anchor="b">
            <a:normAutofit/>
          </a:bodyPr>
          <a:lstStyle/>
          <a:p>
            <a:r>
              <a:rPr lang="en-US" sz="2400" dirty="0">
                <a:latin typeface="Times New Roman" panose="02020603050405020304" pitchFamily="18" charset="0"/>
                <a:cs typeface="Times New Roman" panose="02020603050405020304" pitchFamily="18" charset="0"/>
              </a:rPr>
              <a:t>Today, TGV has reached </a:t>
            </a:r>
            <a:r>
              <a:rPr lang="en-US" sz="2400" b="1" dirty="0">
                <a:solidFill>
                  <a:schemeClr val="accent2">
                    <a:lumMod val="75000"/>
                  </a:schemeClr>
                </a:solidFill>
                <a:latin typeface="Times New Roman" panose="02020603050405020304" pitchFamily="18" charset="0"/>
                <a:cs typeface="Times New Roman" panose="02020603050405020304" pitchFamily="18" charset="0"/>
              </a:rPr>
              <a:t>100</a:t>
            </a:r>
            <a:r>
              <a:rPr lang="en-US" sz="2400" dirty="0">
                <a:latin typeface="Times New Roman" panose="02020603050405020304" pitchFamily="18" charset="0"/>
                <a:cs typeface="Times New Roman" panose="02020603050405020304" pitchFamily="18" charset="0"/>
              </a:rPr>
              <a:t> million riders annually, running across France and into multiple countries. Extensive redesigns in the past several years </a:t>
            </a:r>
            <a:r>
              <a:rPr lang="en-US" sz="2400" b="1" dirty="0">
                <a:latin typeface="Times New Roman" panose="02020603050405020304" pitchFamily="18" charset="0"/>
                <a:cs typeface="Times New Roman" panose="02020603050405020304" pitchFamily="18" charset="0"/>
              </a:rPr>
              <a:t>have increased passenger space</a:t>
            </a:r>
            <a:r>
              <a:rPr lang="en-US" sz="2400" dirty="0">
                <a:latin typeface="Times New Roman" panose="02020603050405020304" pitchFamily="18" charset="0"/>
                <a:cs typeface="Times New Roman" panose="02020603050405020304" pitchFamily="18" charset="0"/>
              </a:rPr>
              <a:t>, reduced the trains’ carbon footprint and energy use, simplified maintenance and cut production costs-all part of </a:t>
            </a:r>
            <a:r>
              <a:rPr lang="en-US" sz="2400" b="1" dirty="0">
                <a:latin typeface="Times New Roman" panose="02020603050405020304" pitchFamily="18" charset="0"/>
                <a:cs typeface="Times New Roman" panose="02020603050405020304" pitchFamily="18" charset="0"/>
              </a:rPr>
              <a:t>SNCF’s plan </a:t>
            </a:r>
            <a:r>
              <a:rPr lang="en-US" sz="2400" dirty="0">
                <a:latin typeface="Times New Roman" panose="02020603050405020304" pitchFamily="18" charset="0"/>
                <a:cs typeface="Times New Roman" panose="02020603050405020304" pitchFamily="18" charset="0"/>
              </a:rPr>
              <a:t>to attract 15 million new high-speed train passengers by </a:t>
            </a:r>
            <a:r>
              <a:rPr lang="en-US" sz="2400" b="1" dirty="0">
                <a:solidFill>
                  <a:schemeClr val="accent2">
                    <a:lumMod val="75000"/>
                  </a:schemeClr>
                </a:solidFill>
                <a:latin typeface="Times New Roman" panose="02020603050405020304" pitchFamily="18" charset="0"/>
                <a:cs typeface="Times New Roman" panose="02020603050405020304" pitchFamily="18" charset="0"/>
              </a:rPr>
              <a:t>2020</a:t>
            </a:r>
            <a:r>
              <a:rPr lang="en-US" sz="2400" dirty="0">
                <a:latin typeface="Times New Roman" panose="02020603050405020304" pitchFamily="18" charset="0"/>
                <a:cs typeface="Times New Roman" panose="02020603050405020304" pitchFamily="18" charset="0"/>
              </a:rPr>
              <a:t>.	</a:t>
            </a:r>
            <a:endParaRPr lang="en-US" sz="2400" b="0" i="0" kern="1200" dirty="0">
              <a:solidFill>
                <a:schemeClr val="bg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195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3">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3" name="Rectangle 17">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7F0D9E12-852E-4C63-8988-6DD013E80342}"/>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sz="3600" b="0" i="0" kern="1200" dirty="0">
                <a:solidFill>
                  <a:schemeClr val="bg2"/>
                </a:solidFill>
                <a:latin typeface="Times New Roman" panose="02020603050405020304" pitchFamily="18" charset="0"/>
                <a:cs typeface="Times New Roman" panose="02020603050405020304" pitchFamily="18" charset="0"/>
              </a:rPr>
              <a:t>TGV</a:t>
            </a:r>
          </a:p>
        </p:txBody>
      </p:sp>
      <p:sp>
        <p:nvSpPr>
          <p:cNvPr id="9" name="Segnaposto testo 8">
            <a:extLst>
              <a:ext uri="{FF2B5EF4-FFF2-40B4-BE49-F238E27FC236}">
                <a16:creationId xmlns:a16="http://schemas.microsoft.com/office/drawing/2014/main" id="{73CBDE7B-C32D-4948-94C9-9ABA78668FB3}"/>
              </a:ext>
            </a:extLst>
          </p:cNvPr>
          <p:cNvSpPr>
            <a:spLocks noGrp="1"/>
          </p:cNvSpPr>
          <p:nvPr>
            <p:ph type="body" sz="half" idx="2"/>
          </p:nvPr>
        </p:nvSpPr>
        <p:spPr>
          <a:xfrm>
            <a:off x="1154955" y="5420847"/>
            <a:ext cx="8825658" cy="582020"/>
          </a:xfrm>
        </p:spPr>
        <p:txBody>
          <a:bodyPr vert="horz" lIns="91440" tIns="45720" rIns="91440" bIns="45720" rtlCol="0" anchor="t">
            <a:normAutofit/>
          </a:bodyPr>
          <a:lstStyle/>
          <a:p>
            <a:r>
              <a:rPr lang="en-US" sz="1600" b="0" i="0" kern="1200" cap="all" dirty="0">
                <a:solidFill>
                  <a:schemeClr val="accent1">
                    <a:lumMod val="60000"/>
                    <a:lumOff val="40000"/>
                  </a:schemeClr>
                </a:solidFill>
                <a:latin typeface="Times New Roman" panose="02020603050405020304" pitchFamily="18" charset="0"/>
                <a:cs typeface="Times New Roman" panose="02020603050405020304" pitchFamily="18" charset="0"/>
              </a:rPr>
              <a:t>By Valentin Ichim</a:t>
            </a:r>
          </a:p>
        </p:txBody>
      </p:sp>
      <p:pic>
        <p:nvPicPr>
          <p:cNvPr id="6" name="Picture 5" descr="Immagine che contiene esterni, motocicletta, bicicletta, parcheggiato&#10;&#10;Descrizione generata automaticamente">
            <a:extLst>
              <a:ext uri="{FF2B5EF4-FFF2-40B4-BE49-F238E27FC236}">
                <a16:creationId xmlns:a16="http://schemas.microsoft.com/office/drawing/2014/main" id="{9156507B-19FD-4D4F-AA40-DF98783AF4BD}"/>
              </a:ext>
            </a:extLst>
          </p:cNvPr>
          <p:cNvPicPr>
            <a:picLocks noChangeAspect="1"/>
          </p:cNvPicPr>
          <p:nvPr/>
        </p:nvPicPr>
        <p:blipFill rotWithShape="1">
          <a:blip r:embed="rId3"/>
          <a:srcRect t="19313" r="-1" b="11090"/>
          <a:stretch/>
        </p:blipFill>
        <p:spPr>
          <a:xfrm>
            <a:off x="1154953" y="471949"/>
            <a:ext cx="8825659" cy="4100058"/>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78732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iunioni ione">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36</TotalTime>
  <Words>339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Century Gothic</vt:lpstr>
      <vt:lpstr>Times New Roman</vt:lpstr>
      <vt:lpstr>Wingdings 3</vt:lpstr>
      <vt:lpstr>Riunioni ione</vt:lpstr>
      <vt:lpstr>45 TGV</vt:lpstr>
      <vt:lpstr>   France’s Tren à Grande Vitesse</vt:lpstr>
      <vt:lpstr>A Steep Climb   </vt:lpstr>
      <vt:lpstr>The Process</vt:lpstr>
      <vt:lpstr>The First Prototype</vt:lpstr>
      <vt:lpstr>Percentages</vt:lpstr>
      <vt:lpstr>Within one year of its debut, TGV trains running the Paris-to-Lyon route had whisked 14 million passengers. Within three years, the share of air traffic along the route dropped from 31 percent to 7 percent, while the share of high-speed rail traffic surged from 40 percent to 72 percent.</vt:lpstr>
      <vt:lpstr>Today, TGV has reached 100 million riders annually, running across France and into multiple countries. Extensive redesigns in the past several years have increased passenger space, reduced the trains’ carbon footprint and energy use, simplified maintenance and cut production costs-all part of SNCF’s plan to attract 15 million new high-speed train passengers by 2020. </vt:lpstr>
      <vt:lpstr>TGV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 TGV</dc:title>
  <dc:creator>Valentin Ichim</dc:creator>
  <cp:lastModifiedBy>Valentin Ichim</cp:lastModifiedBy>
  <cp:revision>4</cp:revision>
  <cp:lastPrinted>2019-11-04T18:06:45Z</cp:lastPrinted>
  <dcterms:created xsi:type="dcterms:W3CDTF">2019-11-04T17:31:41Z</dcterms:created>
  <dcterms:modified xsi:type="dcterms:W3CDTF">2019-11-13T20:14:09Z</dcterms:modified>
</cp:coreProperties>
</file>