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8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7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1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7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0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3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5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3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Computer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10773"/>
          <a:stretch/>
        </p:blipFill>
        <p:spPr>
          <a:xfrm>
            <a:off x="0" y="-1418270"/>
            <a:ext cx="12192000" cy="611919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690422" y="5200659"/>
            <a:ext cx="4811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 smtClean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La CPU</a:t>
            </a:r>
            <a:endParaRPr lang="it-IT" sz="8000" dirty="0">
              <a:solidFill>
                <a:prstClr val="black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064410" y="6375233"/>
            <a:ext cx="625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Tutti </a:t>
            </a:r>
            <a:r>
              <a:rPr lang="it-IT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le varie </a:t>
            </a:r>
            <a:r>
              <a:rPr lang="it-IT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componenti e il loro funzionamento</a:t>
            </a:r>
            <a:endParaRPr lang="it-IT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0" y="4621564"/>
            <a:ext cx="12192000" cy="6748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0" y="1941567"/>
            <a:ext cx="5950857" cy="466243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 </a:t>
            </a:r>
            <a:r>
              <a:rPr lang="it-IT" b="1" dirty="0" smtClean="0"/>
              <a:t>CPU</a:t>
            </a:r>
            <a:r>
              <a:rPr lang="it-IT" dirty="0" smtClean="0"/>
              <a:t> è l'unità centrale di elaborazione di un computer. È uno dei componenti </a:t>
            </a:r>
            <a:r>
              <a:rPr lang="it-IT" smtClean="0"/>
              <a:t>principali di esso </a:t>
            </a:r>
            <a:r>
              <a:rPr lang="it-IT" dirty="0" smtClean="0"/>
              <a:t>e della macchina di </a:t>
            </a:r>
            <a:r>
              <a:rPr lang="it-IT" b="1" dirty="0" smtClean="0"/>
              <a:t>von Neumann</a:t>
            </a:r>
            <a:r>
              <a:rPr lang="it-IT" dirty="0" smtClean="0"/>
              <a:t> da cui derivano tutti i moderni elaboratori elettronici (o calcolatori). Il nome CPU è la sigla del termine inglese </a:t>
            </a:r>
            <a:r>
              <a:rPr lang="it-IT" b="1" dirty="0" smtClean="0"/>
              <a:t>Central Processing Unit</a:t>
            </a:r>
            <a:r>
              <a:rPr lang="it-IT" dirty="0" smtClean="0"/>
              <a:t>. La CPU è il circuito integrato (die o chip) a cui è affidato il compito di leggere i dati nella memoria del computer, di elaborare le istruzioni macchina e i calcoli matematici del programma informatico caricato in memoria ( elaborazione dati ) e organizzare i flussi di dati da e verso i dispositivi di input/output del computer. È il circuito che governa il funzionamento del sistema.</a:t>
            </a:r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7028" y="656487"/>
            <a:ext cx="5558971" cy="994229"/>
          </a:xfrm>
        </p:spPr>
        <p:txBody>
          <a:bodyPr>
            <a:normAutofit/>
          </a:bodyPr>
          <a:lstStyle/>
          <a:p>
            <a:pPr algn="l"/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L’ARCHITETTURA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images-na.ssl-images-amazon.com/images/I/71%2BvepYRtdL._SL124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3" y="2498525"/>
            <a:ext cx="5664654" cy="38097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6871" y="2014138"/>
            <a:ext cx="6908800" cy="484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 smtClean="0"/>
              <a:t>La CPU è composta da vari blocchi, che elencheremo di seguito:</a:t>
            </a:r>
          </a:p>
          <a:p>
            <a:r>
              <a:rPr lang="it-IT" sz="1600" b="1" dirty="0" smtClean="0"/>
              <a:t>Control Unit</a:t>
            </a:r>
            <a:r>
              <a:rPr lang="it-IT" sz="1600" dirty="0" smtClean="0"/>
              <a:t>: Coordina e gestisce le operazioni interne dei vari blocchi in base ai segnali ricevuti dall’esterno e alle istruzioni da eseguire.</a:t>
            </a:r>
          </a:p>
          <a:p>
            <a:r>
              <a:rPr lang="it-IT" sz="1600" b="1" dirty="0" smtClean="0"/>
              <a:t>ALU</a:t>
            </a:r>
            <a:r>
              <a:rPr lang="it-IT" sz="1600" dirty="0" smtClean="0"/>
              <a:t>: Esegue tutte le operazioni logico-matematiche necessarie richieste dall’unità di controllo ed è l’acronimo di: </a:t>
            </a:r>
            <a:r>
              <a:rPr lang="it-IT" sz="1600" b="1" dirty="0" smtClean="0"/>
              <a:t>Arithmetic Logic Unit</a:t>
            </a:r>
            <a:endParaRPr lang="it-IT" sz="1600" dirty="0" smtClean="0"/>
          </a:p>
          <a:p>
            <a:r>
              <a:rPr lang="it-IT" sz="1600" b="1" dirty="0" smtClean="0"/>
              <a:t>Registri</a:t>
            </a:r>
            <a:r>
              <a:rPr lang="it-IT" sz="1600" dirty="0" smtClean="0"/>
              <a:t>: </a:t>
            </a:r>
            <a:r>
              <a:rPr lang="it-IT" sz="1600" b="1" dirty="0" smtClean="0"/>
              <a:t>Piccole aree di memoria molto veloci </a:t>
            </a:r>
            <a:r>
              <a:rPr lang="it-IT" sz="1600" dirty="0" smtClean="0"/>
              <a:t>che conservano i dati da elaborare e le informazioni relative alle operazioni da eseguire durante l’esecuzione delle istruzioni.</a:t>
            </a:r>
          </a:p>
          <a:p>
            <a:r>
              <a:rPr lang="it-IT" sz="1600" b="1" dirty="0" smtClean="0"/>
              <a:t>Cache Interna</a:t>
            </a:r>
            <a:r>
              <a:rPr lang="it-IT" sz="1600" dirty="0" smtClean="0"/>
              <a:t>: Area di memoria nella quale sono inserite le istruzioni successive a quelle in corso di esecuzione. E’ suddivisa in vari livelli (L1, L2, L3).</a:t>
            </a:r>
          </a:p>
          <a:p>
            <a:r>
              <a:rPr lang="it-IT" sz="1600" b="1" dirty="0" smtClean="0"/>
              <a:t>Logica di Controllo</a:t>
            </a:r>
            <a:r>
              <a:rPr lang="it-IT" sz="1600" dirty="0" smtClean="0"/>
              <a:t>: Insieme di circuiti che trasformano gli impulsi elettrici in segnali utili per l’</a:t>
            </a:r>
            <a:r>
              <a:rPr lang="it-IT" sz="1600" b="1" dirty="0" smtClean="0"/>
              <a:t>Unità di Controllo.</a:t>
            </a:r>
          </a:p>
          <a:p>
            <a:r>
              <a:rPr lang="it-IT" sz="1600" b="1" dirty="0" smtClean="0"/>
              <a:t>Memory Interface: </a:t>
            </a:r>
            <a:r>
              <a:rPr lang="it-IT" sz="1600" dirty="0" smtClean="0"/>
              <a:t>Insieme di circuiti che si occupa di fornire ai bus esterni di comunicazione gli impulsi necessari per le </a:t>
            </a:r>
            <a:r>
              <a:rPr lang="it-IT" sz="1600" b="1" dirty="0" smtClean="0"/>
              <a:t>comunicazioni con la memoria e le periferiche</a:t>
            </a:r>
            <a:r>
              <a:rPr lang="it-IT" sz="1600" dirty="0" smtClean="0"/>
              <a:t>.</a:t>
            </a:r>
            <a:endParaRPr lang="it-IT" sz="1600" b="1" dirty="0" smtClean="0"/>
          </a:p>
          <a:p>
            <a:r>
              <a:rPr lang="it-IT" sz="1600" b="1" dirty="0" smtClean="0"/>
              <a:t>Bus Interno: </a:t>
            </a:r>
            <a:r>
              <a:rPr lang="it-IT" sz="1600" dirty="0" smtClean="0"/>
              <a:t>Collegamenti elettrici che consentono di trasferire dati e indirizzi  tra i vari blocchi del microprocessore.</a:t>
            </a:r>
            <a:endParaRPr lang="it-IT" sz="1600" b="1" dirty="0" smtClean="0"/>
          </a:p>
          <a:p>
            <a:endParaRPr lang="it-IT" sz="1600" dirty="0"/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DA COSA E’ COMPOSTA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7" y="2580196"/>
            <a:ext cx="4762500" cy="2952750"/>
          </a:xfrm>
          <a:prstGeom prst="rect">
            <a:avLst/>
          </a:prstGeom>
          <a:ln w="63500">
            <a:solidFill>
              <a:srgbClr val="365A9A"/>
            </a:solidFill>
          </a:ln>
        </p:spPr>
      </p:pic>
    </p:spTree>
    <p:extLst>
      <p:ext uri="{BB962C8B-B14F-4D97-AF65-F5344CB8AC3E}">
        <p14:creationId xmlns:p14="http://schemas.microsoft.com/office/powerpoint/2010/main" val="26345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9" y="2039711"/>
            <a:ext cx="5762171" cy="4778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/>
              <a:t>La CPU al suo interno è composta da vari </a:t>
            </a:r>
            <a:r>
              <a:rPr lang="it-IT" b="1" dirty="0" smtClean="0"/>
              <a:t>Registri </a:t>
            </a:r>
            <a:r>
              <a:rPr lang="it-IT" dirty="0" smtClean="0"/>
              <a:t>tra cui:</a:t>
            </a:r>
          </a:p>
          <a:p>
            <a:r>
              <a:rPr lang="it-IT" b="1" dirty="0" smtClean="0"/>
              <a:t>AR</a:t>
            </a:r>
            <a:r>
              <a:rPr lang="it-IT" dirty="0" smtClean="0"/>
              <a:t> (Address Register):Memorizza gli indirizzi per gli accessi per gli accessi in memoria.</a:t>
            </a:r>
            <a:endParaRPr lang="it-IT" b="1" dirty="0" smtClean="0"/>
          </a:p>
          <a:p>
            <a:r>
              <a:rPr lang="it-IT" b="1" dirty="0" smtClean="0"/>
              <a:t>DR </a:t>
            </a:r>
            <a:r>
              <a:rPr lang="it-IT" dirty="0" smtClean="0"/>
              <a:t>(Data Register): Memorizza i dati provenienti: Dalla memoria alla CPU e dalla CPU alla memoria.</a:t>
            </a:r>
            <a:endParaRPr lang="it-IT" b="1" dirty="0" smtClean="0"/>
          </a:p>
          <a:p>
            <a:r>
              <a:rPr lang="it-IT" b="1" dirty="0" smtClean="0"/>
              <a:t>IR</a:t>
            </a:r>
            <a:r>
              <a:rPr lang="it-IT" dirty="0" smtClean="0"/>
              <a:t> (Instruction Register): Memorizza il codice operativo (</a:t>
            </a:r>
            <a:r>
              <a:rPr lang="it-IT" dirty="0" err="1" smtClean="0"/>
              <a:t>opcode</a:t>
            </a:r>
            <a:r>
              <a:rPr lang="it-IT" dirty="0" smtClean="0"/>
              <a:t>) dell’istruzione da eseguire.</a:t>
            </a:r>
            <a:endParaRPr lang="it-IT" b="1" dirty="0" smtClean="0"/>
          </a:p>
          <a:p>
            <a:r>
              <a:rPr lang="it-IT" b="1" dirty="0" smtClean="0"/>
              <a:t>PC</a:t>
            </a:r>
            <a:r>
              <a:rPr lang="it-IT" dirty="0"/>
              <a:t> </a:t>
            </a:r>
            <a:r>
              <a:rPr lang="it-IT" dirty="0" smtClean="0"/>
              <a:t>(Program </a:t>
            </a:r>
            <a:r>
              <a:rPr lang="it-IT" dirty="0" err="1" smtClean="0"/>
              <a:t>Counter</a:t>
            </a:r>
            <a:r>
              <a:rPr lang="it-IT" dirty="0" smtClean="0"/>
              <a:t>): memorizza l’indirizzo di della prossima istruzione da eseguire.</a:t>
            </a:r>
            <a:endParaRPr lang="it-IT" b="1" dirty="0" smtClean="0"/>
          </a:p>
          <a:p>
            <a:r>
              <a:rPr lang="it-IT" b="1" dirty="0" smtClean="0"/>
              <a:t>SR</a:t>
            </a:r>
            <a:r>
              <a:rPr lang="it-IT" dirty="0"/>
              <a:t> </a:t>
            </a:r>
            <a:r>
              <a:rPr lang="it-IT" dirty="0" smtClean="0"/>
              <a:t>(Status Register):Memorizza tramite una serie di </a:t>
            </a:r>
            <a:r>
              <a:rPr lang="it-IT" dirty="0" err="1" smtClean="0"/>
              <a:t>flag</a:t>
            </a:r>
            <a:r>
              <a:rPr lang="it-IT" dirty="0" smtClean="0"/>
              <a:t>, lo stato del processore successivo all’esecuzione dell’ultima operazione. I suoi bit assumano valore 0 o 1 in base al risultato delle operazioni svolte dal </a:t>
            </a:r>
            <a:r>
              <a:rPr lang="it-IT" dirty="0" err="1" smtClean="0"/>
              <a:t>pocessore</a:t>
            </a:r>
            <a:r>
              <a:rPr lang="it-IT" dirty="0" smtClean="0"/>
              <a:t>. </a:t>
            </a:r>
            <a:endParaRPr lang="it-IT" b="1" dirty="0" smtClean="0"/>
          </a:p>
          <a:p>
            <a:r>
              <a:rPr lang="it-IT" b="1" dirty="0" smtClean="0"/>
              <a:t>SP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Pointer</a:t>
            </a:r>
            <a:r>
              <a:rPr lang="it-IT" dirty="0" smtClean="0"/>
              <a:t>): Memorizza l’indirizzo top dello </a:t>
            </a:r>
            <a:r>
              <a:rPr lang="it-IT" dirty="0" err="1" smtClean="0"/>
              <a:t>stack</a:t>
            </a:r>
            <a:r>
              <a:rPr lang="it-IT" dirty="0" smtClean="0"/>
              <a:t>. Lo </a:t>
            </a:r>
            <a:r>
              <a:rPr lang="it-IT" dirty="0" err="1" smtClean="0"/>
              <a:t>stack</a:t>
            </a:r>
            <a:r>
              <a:rPr lang="it-IT" dirty="0" smtClean="0"/>
              <a:t> è un’area della memoria in cui i dati sono letti/scritti in modalità </a:t>
            </a:r>
            <a:r>
              <a:rPr lang="it-IT" i="1" dirty="0" smtClean="0"/>
              <a:t>Last-In-First-Out (LIFO)</a:t>
            </a:r>
            <a:r>
              <a:rPr lang="it-IT" dirty="0" smtClean="0"/>
              <a:t>. Tipicamente si usa per salvare l’indirizzo di ritorno delle subordinate (funzioni o procedure) chiamate dal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. L’ ultima subordinata  </a:t>
            </a:r>
            <a:endParaRPr lang="it-IT" b="1" dirty="0" smtClean="0"/>
          </a:p>
          <a:p>
            <a:r>
              <a:rPr lang="it-IT" b="1" dirty="0" smtClean="0"/>
              <a:t>R0</a:t>
            </a:r>
            <a:r>
              <a:rPr lang="it-IT" dirty="0" smtClean="0"/>
              <a:t>…</a:t>
            </a:r>
            <a:r>
              <a:rPr lang="it-IT" b="1" dirty="0" smtClean="0"/>
              <a:t>RN</a:t>
            </a:r>
            <a:r>
              <a:rPr lang="it-IT" dirty="0" smtClean="0"/>
              <a:t>: Sono </a:t>
            </a:r>
            <a:r>
              <a:rPr lang="it-IT" dirty="0"/>
              <a:t>anche chiamati registri generali, servono a memorizzare i risultati temporanei in ingresso e in uscita dall’ALU.</a:t>
            </a:r>
            <a:endParaRPr lang="it-IT" b="1" dirty="0" smtClean="0"/>
          </a:p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9" y="656487"/>
            <a:ext cx="3541486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 REGISTRI</a:t>
            </a:r>
          </a:p>
        </p:txBody>
      </p:sp>
      <p:pic>
        <p:nvPicPr>
          <p:cNvPr id="2050" name="Picture 2" descr="Risultati immagini per registri cp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100" r="2619" b="9421"/>
          <a:stretch/>
        </p:blipFill>
        <p:spPr bwMode="auto">
          <a:xfrm>
            <a:off x="232229" y="2293257"/>
            <a:ext cx="5675086" cy="3396343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2125" y="2096294"/>
            <a:ext cx="11119304" cy="25131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/>
              <a:t>Il Ciclo Macchina (Fetch-Execute Cycle), viene rappresentato dalla CPU la quale ha il compito di eseguire una sequenza di istruzioni dopo averle prelevate, insieme ad eventuali dati , da una memoria esterna, e caricate negli opportuni registri, e di mettere a disposizione il risultato dell’elaborazione in un registro dedicato o in memoria.</a:t>
            </a:r>
          </a:p>
          <a:p>
            <a:pPr marL="0" indent="0">
              <a:buNone/>
            </a:pPr>
            <a:r>
              <a:rPr lang="it-IT" dirty="0" smtClean="0"/>
              <a:t>Un intero Ciclo viene compiuto in </a:t>
            </a:r>
            <a:r>
              <a:rPr lang="it-IT" b="1" dirty="0" smtClean="0"/>
              <a:t>5</a:t>
            </a:r>
            <a:r>
              <a:rPr lang="it-IT" dirty="0" smtClean="0"/>
              <a:t> fasi che si ripetono  fino al termine del programma:</a:t>
            </a:r>
          </a:p>
          <a:p>
            <a:pPr marL="0" indent="0">
              <a:buNone/>
            </a:pPr>
            <a:r>
              <a:rPr lang="it-IT" b="1" dirty="0" smtClean="0"/>
              <a:t>IF </a:t>
            </a:r>
            <a:r>
              <a:rPr lang="it-IT" dirty="0" smtClean="0"/>
              <a:t>(Instruction Fetch): Lettura dell’istruzione da memoria;</a:t>
            </a:r>
          </a:p>
          <a:p>
            <a:pPr marL="0" indent="0">
              <a:buNone/>
            </a:pPr>
            <a:r>
              <a:rPr lang="it-IT" b="1" dirty="0" smtClean="0"/>
              <a:t>ID </a:t>
            </a:r>
            <a:r>
              <a:rPr lang="it-IT" dirty="0" smtClean="0"/>
              <a:t>(Instruction Decode): Decodifica istruzione e lettura operandi da registri;</a:t>
            </a:r>
          </a:p>
          <a:p>
            <a:pPr marL="0" indent="0">
              <a:buNone/>
            </a:pPr>
            <a:r>
              <a:rPr lang="it-IT" b="1" dirty="0" smtClean="0"/>
              <a:t>EX </a:t>
            </a:r>
            <a:r>
              <a:rPr lang="it-IT" dirty="0" smtClean="0"/>
              <a:t>(Execution): Esecuzione dell’istruzione;</a:t>
            </a:r>
          </a:p>
          <a:p>
            <a:pPr marL="0" indent="0">
              <a:buNone/>
            </a:pPr>
            <a:r>
              <a:rPr lang="it-IT" b="1" dirty="0" smtClean="0"/>
              <a:t>MEM </a:t>
            </a:r>
            <a:r>
              <a:rPr lang="it-IT" dirty="0" smtClean="0"/>
              <a:t>(Memory): Scrittura del risultato in memoria;</a:t>
            </a:r>
          </a:p>
          <a:p>
            <a:pPr marL="0" indent="0">
              <a:buNone/>
            </a:pPr>
            <a:r>
              <a:rPr lang="it-IT" b="1" dirty="0" smtClean="0"/>
              <a:t>WB</a:t>
            </a:r>
            <a:r>
              <a:rPr lang="it-IT" dirty="0" smtClean="0"/>
              <a:t> (Write Back): Scrittura del risultato nel registro opportuno e aggiornamento dello stato.</a:t>
            </a:r>
            <a:endParaRPr lang="it-IT" b="1" dirty="0" smtClean="0"/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isultati immagini per ciclo mac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9" y="4609476"/>
            <a:ext cx="7242628" cy="19335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alternativa 3"/>
          <p:cNvSpPr/>
          <p:nvPr/>
        </p:nvSpPr>
        <p:spPr>
          <a:xfrm>
            <a:off x="365760" y="576776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START</a:t>
            </a:r>
          </a:p>
        </p:txBody>
      </p:sp>
      <p:sp>
        <p:nvSpPr>
          <p:cNvPr id="5" name="Elaborazione alternativa 4"/>
          <p:cNvSpPr/>
          <p:nvPr/>
        </p:nvSpPr>
        <p:spPr>
          <a:xfrm>
            <a:off x="3629465" y="1291883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indirizzo prima </a:t>
            </a:r>
            <a:r>
              <a:rPr lang="it-IT" dirty="0" smtClean="0">
                <a:sym typeface="Wingdings" panose="05000000000000000000" pitchFamily="2" charset="2"/>
              </a:rPr>
              <a:t>istruzione</a:t>
            </a:r>
            <a:endParaRPr lang="it-IT" dirty="0"/>
          </a:p>
        </p:txBody>
      </p:sp>
      <p:sp>
        <p:nvSpPr>
          <p:cNvPr id="6" name="Elaborazione alternativa 5"/>
          <p:cNvSpPr/>
          <p:nvPr/>
        </p:nvSpPr>
        <p:spPr>
          <a:xfrm>
            <a:off x="3629464" y="2344615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AR </a:t>
            </a:r>
            <a:r>
              <a:rPr lang="it-IT" dirty="0">
                <a:sym typeface="Wingdings" panose="05000000000000000000" pitchFamily="2" charset="2"/>
              </a:rPr>
              <a:t> PC</a:t>
            </a:r>
            <a:endParaRPr lang="it-IT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3629464" y="3397347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IR </a:t>
            </a:r>
            <a:r>
              <a:rPr lang="it-IT" dirty="0">
                <a:sym typeface="Wingdings" panose="05000000000000000000" pitchFamily="2" charset="2"/>
              </a:rPr>
              <a:t> istruzione</a:t>
            </a:r>
            <a:endParaRPr lang="it-IT" dirty="0"/>
          </a:p>
        </p:txBody>
      </p:sp>
      <p:sp>
        <p:nvSpPr>
          <p:cNvPr id="8" name="Elaborazione alternativa 7"/>
          <p:cNvSpPr/>
          <p:nvPr/>
        </p:nvSpPr>
        <p:spPr>
          <a:xfrm>
            <a:off x="3629463" y="4450079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DR </a:t>
            </a:r>
            <a:r>
              <a:rPr lang="it-IT" dirty="0">
                <a:sym typeface="Wingdings" panose="05000000000000000000" pitchFamily="2" charset="2"/>
              </a:rPr>
              <a:t> dato</a:t>
            </a:r>
          </a:p>
        </p:txBody>
      </p:sp>
      <p:sp>
        <p:nvSpPr>
          <p:cNvPr id="9" name="Elaborazione alternativa 8"/>
          <p:cNvSpPr/>
          <p:nvPr/>
        </p:nvSpPr>
        <p:spPr>
          <a:xfrm>
            <a:off x="3629463" y="5502811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PC + 1</a:t>
            </a:r>
            <a:endParaRPr lang="it-IT" dirty="0"/>
          </a:p>
        </p:txBody>
      </p:sp>
      <p:sp>
        <p:nvSpPr>
          <p:cNvPr id="10" name="Elaborazione alternativa 9"/>
          <p:cNvSpPr/>
          <p:nvPr/>
        </p:nvSpPr>
        <p:spPr>
          <a:xfrm>
            <a:off x="5040922" y="435804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DECODE</a:t>
            </a:r>
          </a:p>
        </p:txBody>
      </p:sp>
      <p:sp>
        <p:nvSpPr>
          <p:cNvPr id="12" name="Decisione 11"/>
          <p:cNvSpPr/>
          <p:nvPr/>
        </p:nvSpPr>
        <p:spPr>
          <a:xfrm>
            <a:off x="6482862" y="1291883"/>
            <a:ext cx="2110155" cy="746760"/>
          </a:xfrm>
          <a:prstGeom prst="flowChartDecision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Ci sono </a:t>
            </a:r>
            <a:r>
              <a:rPr lang="it-IT" dirty="0" smtClean="0"/>
              <a:t>dati?</a:t>
            </a:r>
            <a:endParaRPr lang="it-IT" dirty="0"/>
          </a:p>
        </p:txBody>
      </p:sp>
      <p:sp>
        <p:nvSpPr>
          <p:cNvPr id="13" name="Elaborazione alternativa 12"/>
          <p:cNvSpPr/>
          <p:nvPr/>
        </p:nvSpPr>
        <p:spPr>
          <a:xfrm>
            <a:off x="6482862" y="2416125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EXECUTE</a:t>
            </a:r>
          </a:p>
        </p:txBody>
      </p:sp>
      <p:sp>
        <p:nvSpPr>
          <p:cNvPr id="14" name="Elaborazione alternativa 13"/>
          <p:cNvSpPr/>
          <p:nvPr/>
        </p:nvSpPr>
        <p:spPr>
          <a:xfrm>
            <a:off x="6482861" y="3397347"/>
            <a:ext cx="2110155" cy="675250"/>
          </a:xfrm>
          <a:prstGeom prst="flowChartAlternateProcess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MEMORY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DR</a:t>
            </a:r>
            <a:endParaRPr lang="it-IT" dirty="0"/>
          </a:p>
        </p:txBody>
      </p:sp>
      <p:sp>
        <p:nvSpPr>
          <p:cNvPr id="15" name="Elaborazione alternativa 14"/>
          <p:cNvSpPr/>
          <p:nvPr/>
        </p:nvSpPr>
        <p:spPr>
          <a:xfrm>
            <a:off x="6482860" y="4450079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DR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risultato esecuzione</a:t>
            </a:r>
            <a:endParaRPr lang="it-IT" dirty="0"/>
          </a:p>
        </p:txBody>
      </p:sp>
      <p:sp>
        <p:nvSpPr>
          <p:cNvPr id="16" name="Elaborazione alternativa 15"/>
          <p:cNvSpPr/>
          <p:nvPr/>
        </p:nvSpPr>
        <p:spPr>
          <a:xfrm>
            <a:off x="6482859" y="5431301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SR </a:t>
            </a:r>
            <a:r>
              <a:rPr lang="it-IT" dirty="0">
                <a:sym typeface="Wingdings" panose="05000000000000000000" pitchFamily="2" charset="2"/>
              </a:rPr>
              <a:t> settaggio dei </a:t>
            </a:r>
            <a:r>
              <a:rPr lang="it-IT" dirty="0" err="1">
                <a:sym typeface="Wingdings" panose="05000000000000000000" pitchFamily="2" charset="2"/>
              </a:rPr>
              <a:t>flag</a:t>
            </a:r>
            <a:r>
              <a:rPr lang="it-IT" dirty="0">
                <a:sym typeface="Wingdings" panose="05000000000000000000" pitchFamily="2" charset="2"/>
              </a:rPr>
              <a:t> di stato</a:t>
            </a:r>
            <a:endParaRPr lang="it-IT" dirty="0"/>
          </a:p>
        </p:txBody>
      </p:sp>
      <p:sp>
        <p:nvSpPr>
          <p:cNvPr id="17" name="Elaborazione alternativa 16"/>
          <p:cNvSpPr/>
          <p:nvPr/>
        </p:nvSpPr>
        <p:spPr>
          <a:xfrm>
            <a:off x="9336259" y="1327638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R0, ..., Rn </a:t>
            </a:r>
            <a:r>
              <a:rPr lang="it-IT" dirty="0" smtClean="0">
                <a:sym typeface="Wingdings" panose="05000000000000000000" pitchFamily="2" charset="2"/>
              </a:rPr>
              <a:t> DR</a:t>
            </a:r>
            <a:endParaRPr lang="it-IT" dirty="0"/>
          </a:p>
        </p:txBody>
      </p:sp>
      <p:cxnSp>
        <p:nvCxnSpPr>
          <p:cNvPr id="20" name="Connettore 2 19"/>
          <p:cNvCxnSpPr>
            <a:stCxn id="12" idx="3"/>
            <a:endCxn id="17" idx="1"/>
          </p:cNvCxnSpPr>
          <p:nvPr/>
        </p:nvCxnSpPr>
        <p:spPr>
          <a:xfrm>
            <a:off x="8593017" y="1665263"/>
            <a:ext cx="720000" cy="0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2" idx="2"/>
            <a:endCxn id="13" idx="0"/>
          </p:cNvCxnSpPr>
          <p:nvPr/>
        </p:nvCxnSpPr>
        <p:spPr>
          <a:xfrm>
            <a:off x="7537940" y="2038643"/>
            <a:ext cx="0" cy="377482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13" idx="2"/>
            <a:endCxn id="14" idx="0"/>
          </p:cNvCxnSpPr>
          <p:nvPr/>
        </p:nvCxnSpPr>
        <p:spPr>
          <a:xfrm flipH="1">
            <a:off x="7537939" y="3091375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14" idx="2"/>
            <a:endCxn id="15" idx="0"/>
          </p:cNvCxnSpPr>
          <p:nvPr/>
        </p:nvCxnSpPr>
        <p:spPr>
          <a:xfrm flipH="1">
            <a:off x="7537938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7" idx="2"/>
            <a:endCxn id="8" idx="0"/>
          </p:cNvCxnSpPr>
          <p:nvPr/>
        </p:nvCxnSpPr>
        <p:spPr>
          <a:xfrm flipH="1">
            <a:off x="4684541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15" idx="2"/>
            <a:endCxn id="16" idx="0"/>
          </p:cNvCxnSpPr>
          <p:nvPr/>
        </p:nvCxnSpPr>
        <p:spPr>
          <a:xfrm flipH="1">
            <a:off x="7537937" y="5125329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8" idx="2"/>
            <a:endCxn id="9" idx="0"/>
          </p:cNvCxnSpPr>
          <p:nvPr/>
        </p:nvCxnSpPr>
        <p:spPr>
          <a:xfrm>
            <a:off x="4684541" y="5125329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6" idx="2"/>
            <a:endCxn id="7" idx="0"/>
          </p:cNvCxnSpPr>
          <p:nvPr/>
        </p:nvCxnSpPr>
        <p:spPr>
          <a:xfrm>
            <a:off x="4684542" y="3019865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5" idx="2"/>
            <a:endCxn id="6" idx="0"/>
          </p:cNvCxnSpPr>
          <p:nvPr/>
        </p:nvCxnSpPr>
        <p:spPr>
          <a:xfrm flipH="1">
            <a:off x="4684542" y="1967133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4 60"/>
          <p:cNvCxnSpPr>
            <a:stCxn id="10" idx="3"/>
            <a:endCxn id="12" idx="0"/>
          </p:cNvCxnSpPr>
          <p:nvPr/>
        </p:nvCxnSpPr>
        <p:spPr>
          <a:xfrm>
            <a:off x="7151077" y="773429"/>
            <a:ext cx="386863" cy="518454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9" idx="2"/>
            <a:endCxn id="10" idx="2"/>
          </p:cNvCxnSpPr>
          <p:nvPr/>
        </p:nvCxnSpPr>
        <p:spPr>
          <a:xfrm rot="5400000" flipH="1" flipV="1">
            <a:off x="2856766" y="2938828"/>
            <a:ext cx="5067007" cy="1411459"/>
          </a:xfrm>
          <a:prstGeom prst="bentConnector3">
            <a:avLst>
              <a:gd name="adj1" fmla="val -4512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17" idx="0"/>
          </p:cNvCxnSpPr>
          <p:nvPr/>
        </p:nvCxnSpPr>
        <p:spPr>
          <a:xfrm rot="16200000" flipV="1">
            <a:off x="8841152" y="-222548"/>
            <a:ext cx="270217" cy="2830155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7630796" y="2004702"/>
            <a:ext cx="4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8953017" y="178246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</a:t>
            </a:r>
            <a:endParaRPr lang="it-IT" dirty="0"/>
          </a:p>
        </p:txBody>
      </p:sp>
      <p:sp>
        <p:nvSpPr>
          <p:cNvPr id="73" name="Elaborazione alternativa 72"/>
          <p:cNvSpPr/>
          <p:nvPr/>
        </p:nvSpPr>
        <p:spPr>
          <a:xfrm>
            <a:off x="9763760" y="5635004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END</a:t>
            </a:r>
            <a:endParaRPr lang="it-IT" dirty="0"/>
          </a:p>
        </p:txBody>
      </p:sp>
      <p:cxnSp>
        <p:nvCxnSpPr>
          <p:cNvPr id="74" name="Connettore 4 73"/>
          <p:cNvCxnSpPr>
            <a:stCxn id="16" idx="2"/>
            <a:endCxn id="73" idx="1"/>
          </p:cNvCxnSpPr>
          <p:nvPr/>
        </p:nvCxnSpPr>
        <p:spPr>
          <a:xfrm rot="5400000" flipH="1" flipV="1">
            <a:off x="8583887" y="4926678"/>
            <a:ext cx="133922" cy="2225823"/>
          </a:xfrm>
          <a:prstGeom prst="bentConnector4">
            <a:avLst>
              <a:gd name="adj1" fmla="val -170696"/>
              <a:gd name="adj2" fmla="val 73701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4" idx="3"/>
            <a:endCxn id="5" idx="0"/>
          </p:cNvCxnSpPr>
          <p:nvPr/>
        </p:nvCxnSpPr>
        <p:spPr>
          <a:xfrm>
            <a:off x="2475915" y="914401"/>
            <a:ext cx="2208628" cy="377482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arrotondato 86"/>
          <p:cNvSpPr/>
          <p:nvPr/>
        </p:nvSpPr>
        <p:spPr>
          <a:xfrm>
            <a:off x="338208" y="3534393"/>
            <a:ext cx="374745" cy="2661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/>
          <p:cNvSpPr txBox="1"/>
          <p:nvPr/>
        </p:nvSpPr>
        <p:spPr>
          <a:xfrm>
            <a:off x="689229" y="3488419"/>
            <a:ext cx="6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1 - IF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38208" y="3949699"/>
            <a:ext cx="374745" cy="26611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689230" y="3903725"/>
            <a:ext cx="79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2</a:t>
            </a:r>
            <a:r>
              <a:rPr lang="it-IT" b="1" dirty="0" smtClean="0">
                <a:solidFill>
                  <a:schemeClr val="accent3"/>
                </a:solidFill>
              </a:rPr>
              <a:t> - ID</a:t>
            </a:r>
            <a:endParaRPr lang="it-IT" b="1" dirty="0">
              <a:solidFill>
                <a:schemeClr val="accent3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338208" y="4307762"/>
            <a:ext cx="374745" cy="26611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689230" y="4261788"/>
            <a:ext cx="7912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5"/>
                </a:solidFill>
              </a:rPr>
              <a:t>3 - EX</a:t>
            </a:r>
            <a:endParaRPr lang="it-IT" b="1" dirty="0">
              <a:solidFill>
                <a:schemeClr val="accent5"/>
              </a:solidFill>
            </a:endParaRPr>
          </a:p>
        </p:txBody>
      </p:sp>
      <p:sp>
        <p:nvSpPr>
          <p:cNvPr id="93" name="Rettangolo arrotondato 92"/>
          <p:cNvSpPr/>
          <p:nvPr/>
        </p:nvSpPr>
        <p:spPr>
          <a:xfrm>
            <a:off x="338208" y="4711245"/>
            <a:ext cx="374745" cy="2661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689230" y="4665271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4 - MEM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95" name="Rettangolo arrotondato 94"/>
          <p:cNvSpPr/>
          <p:nvPr/>
        </p:nvSpPr>
        <p:spPr>
          <a:xfrm>
            <a:off x="338208" y="5114728"/>
            <a:ext cx="374745" cy="2661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89230" y="5068754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5 - WB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0" y="1782467"/>
            <a:ext cx="3207074" cy="1502854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itolo 1"/>
          <p:cNvSpPr txBox="1">
            <a:spLocks/>
          </p:cNvSpPr>
          <p:nvPr/>
        </p:nvSpPr>
        <p:spPr>
          <a:xfrm>
            <a:off x="43033" y="1944025"/>
            <a:ext cx="2895490" cy="1232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 NEL DETTAGLIO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720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Times New Roman</vt:lpstr>
      <vt:lpstr>Wingdings</vt:lpstr>
      <vt:lpstr>Tema di Office</vt:lpstr>
      <vt:lpstr>Computer</vt:lpstr>
      <vt:lpstr>L’ARCHITETTURA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CPU</dc:title>
  <dc:creator>2SISTEMI3A</dc:creator>
  <cp:lastModifiedBy>2SISTEMI3A</cp:lastModifiedBy>
  <cp:revision>35</cp:revision>
  <dcterms:created xsi:type="dcterms:W3CDTF">2018-02-05T09:50:27Z</dcterms:created>
  <dcterms:modified xsi:type="dcterms:W3CDTF">2018-03-26T09:41:27Z</dcterms:modified>
</cp:coreProperties>
</file>