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1"/>
  </p:notesMasterIdLst>
  <p:sldIdLst>
    <p:sldId id="256" r:id="rId2"/>
    <p:sldId id="313" r:id="rId3"/>
    <p:sldId id="353" r:id="rId4"/>
    <p:sldId id="327" r:id="rId5"/>
    <p:sldId id="328" r:id="rId6"/>
    <p:sldId id="330" r:id="rId7"/>
    <p:sldId id="331" r:id="rId8"/>
    <p:sldId id="332" r:id="rId9"/>
    <p:sldId id="336" r:id="rId10"/>
    <p:sldId id="350" r:id="rId11"/>
    <p:sldId id="319" r:id="rId12"/>
    <p:sldId id="314" r:id="rId13"/>
    <p:sldId id="295" r:id="rId14"/>
    <p:sldId id="318" r:id="rId15"/>
    <p:sldId id="320" r:id="rId16"/>
    <p:sldId id="321" r:id="rId17"/>
    <p:sldId id="322" r:id="rId18"/>
    <p:sldId id="325" r:id="rId19"/>
    <p:sldId id="324" r:id="rId20"/>
    <p:sldId id="326" r:id="rId21"/>
    <p:sldId id="351" r:id="rId22"/>
    <p:sldId id="352" r:id="rId23"/>
    <p:sldId id="304" r:id="rId24"/>
    <p:sldId id="335" r:id="rId25"/>
    <p:sldId id="334" r:id="rId26"/>
    <p:sldId id="316" r:id="rId27"/>
    <p:sldId id="354" r:id="rId28"/>
    <p:sldId id="355" r:id="rId29"/>
    <p:sldId id="356"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Fira Code Light" panose="020B0809050000020004" pitchFamily="49" charset="0"/>
      <p:regular r:id="rId36"/>
    </p:embeddedFont>
    <p:embeddedFont>
      <p:font typeface="Lato Black" panose="020F0502020204030203" pitchFamily="34" charset="0"/>
      <p:bold r:id="rId37"/>
      <p:italic r:id="rId38"/>
      <p:boldItalic r:id="rId39"/>
    </p:embeddedFont>
    <p:embeddedFont>
      <p:font typeface="Lato Light" panose="020F0502020204030203" pitchFamily="34" charset="0"/>
      <p:regular r:id="rId40"/>
      <p:bold r:id="rId41"/>
      <p:italic r:id="rId42"/>
      <p:boldItalic r:id="rId43"/>
    </p:embeddedFont>
    <p:embeddedFont>
      <p:font typeface="Noto Serif" panose="02020600060500020200"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CFC"/>
    <a:srgbClr val="ACC5FE"/>
    <a:srgbClr val="FFFFFF"/>
    <a:srgbClr val="000000"/>
    <a:srgbClr val="FE9213"/>
    <a:srgbClr val="4E3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647F57-4E65-4D5C-BD8D-B99F431FE2E5}">
  <a:tblStyle styleId="{ED647F57-4E65-4D5C-BD8D-B99F431FE2E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126750-F4D9-4240-9BF7-E8CFDC3FD6C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7" autoAdjust="0"/>
    <p:restoredTop sz="80691" autoAdjust="0"/>
  </p:normalViewPr>
  <p:slideViewPr>
    <p:cSldViewPr snapToGrid="0">
      <p:cViewPr varScale="1">
        <p:scale>
          <a:sx n="169" d="100"/>
          <a:sy n="169" d="100"/>
        </p:scale>
        <p:origin x="204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it-IT" dirty="0" err="1"/>
              <a:t>Another</a:t>
            </a:r>
            <a:r>
              <a:rPr lang="it-IT" dirty="0"/>
              <a:t> </a:t>
            </a:r>
            <a:r>
              <a:rPr lang="it-IT" dirty="0" err="1"/>
              <a:t>problem</a:t>
            </a:r>
            <a:r>
              <a:rPr lang="it-IT" dirty="0"/>
              <a:t> of </a:t>
            </a:r>
            <a:r>
              <a:rPr lang="it-IT" dirty="0" err="1"/>
              <a:t>this</a:t>
            </a:r>
            <a:r>
              <a:rPr lang="it-IT" dirty="0"/>
              <a:t> data </a:t>
            </a:r>
            <a:r>
              <a:rPr lang="it-IT" dirty="0" err="1"/>
              <a:t>is</a:t>
            </a:r>
            <a:r>
              <a:rPr lang="it-IT" dirty="0"/>
              <a:t> </a:t>
            </a:r>
            <a:r>
              <a:rPr lang="it-IT" dirty="0" err="1"/>
              <a:t>that</a:t>
            </a:r>
            <a:r>
              <a:rPr lang="it-IT" dirty="0"/>
              <a:t> some of the data sources </a:t>
            </a:r>
            <a:r>
              <a:rPr lang="it-IT" dirty="0" err="1"/>
              <a:t>contain</a:t>
            </a:r>
            <a:r>
              <a:rPr lang="it-IT" dirty="0"/>
              <a:t> a </a:t>
            </a:r>
            <a:r>
              <a:rPr lang="it-IT" dirty="0" err="1"/>
              <a:t>really</a:t>
            </a:r>
            <a:r>
              <a:rPr lang="it-IT" dirty="0"/>
              <a:t> </a:t>
            </a:r>
            <a:r>
              <a:rPr lang="it-IT" dirty="0" err="1"/>
              <a:t>huge</a:t>
            </a:r>
            <a:r>
              <a:rPr lang="it-IT" dirty="0"/>
              <a:t> volume of data, in the scale of </a:t>
            </a:r>
            <a:r>
              <a:rPr lang="it-IT" dirty="0" err="1"/>
              <a:t>millions</a:t>
            </a:r>
            <a:r>
              <a:rPr lang="it-IT" dirty="0"/>
              <a:t>, </a:t>
            </a:r>
          </a:p>
          <a:p>
            <a:pPr marL="76200" lvl="0" indent="0" algn="l" rtl="0">
              <a:spcBef>
                <a:spcPts val="600"/>
              </a:spcBef>
              <a:spcAft>
                <a:spcPts val="0"/>
              </a:spcAft>
              <a:buSzPts val="2400"/>
              <a:buNone/>
            </a:pPr>
            <a:r>
              <a:rPr lang="it-IT" dirty="0" err="1"/>
              <a:t>but</a:t>
            </a:r>
            <a:r>
              <a:rPr lang="it-IT" dirty="0"/>
              <a:t> the </a:t>
            </a:r>
            <a:r>
              <a:rPr lang="it-IT" dirty="0" err="1"/>
              <a:t>majority</a:t>
            </a:r>
            <a:r>
              <a:rPr lang="it-IT" dirty="0"/>
              <a:t> of </a:t>
            </a:r>
            <a:r>
              <a:rPr lang="it-IT" dirty="0" err="1"/>
              <a:t>it</a:t>
            </a:r>
            <a:r>
              <a:rPr lang="it-IT" dirty="0"/>
              <a:t> </a:t>
            </a:r>
            <a:r>
              <a:rPr lang="it-IT" dirty="0" err="1"/>
              <a:t>actually</a:t>
            </a:r>
            <a:r>
              <a:rPr lang="it-IT" dirty="0"/>
              <a:t> </a:t>
            </a:r>
            <a:r>
              <a:rPr lang="it-IT" dirty="0" err="1"/>
              <a:t>refers</a:t>
            </a:r>
            <a:r>
              <a:rPr lang="it-IT" dirty="0"/>
              <a:t> to </a:t>
            </a:r>
            <a:r>
              <a:rPr lang="it-IT" dirty="0" err="1"/>
              <a:t>pretty</a:t>
            </a:r>
            <a:r>
              <a:rPr lang="it-IT" dirty="0"/>
              <a:t> </a:t>
            </a:r>
            <a:r>
              <a:rPr lang="it-IT" dirty="0" err="1"/>
              <a:t>much</a:t>
            </a:r>
            <a:r>
              <a:rPr lang="it-IT" dirty="0"/>
              <a:t> </a:t>
            </a:r>
            <a:r>
              <a:rPr lang="it-IT" dirty="0" err="1"/>
              <a:t>unknown</a:t>
            </a:r>
            <a:r>
              <a:rPr lang="it-IT" dirty="0"/>
              <a:t> </a:t>
            </a:r>
            <a:r>
              <a:rPr lang="it-IT" dirty="0" err="1"/>
              <a:t>artists</a:t>
            </a:r>
            <a:r>
              <a:rPr lang="it-IT" dirty="0"/>
              <a:t> and songs. </a:t>
            </a:r>
          </a:p>
          <a:p>
            <a:pPr marL="76200" lvl="0" indent="0" algn="l" rtl="0">
              <a:spcBef>
                <a:spcPts val="600"/>
              </a:spcBef>
              <a:spcAft>
                <a:spcPts val="0"/>
              </a:spcAft>
              <a:buSzPts val="2400"/>
              <a:buNone/>
            </a:pPr>
            <a:r>
              <a:rPr lang="it-IT" sz="1100" dirty="0">
                <a:effectLst/>
                <a:latin typeface="Calibri" panose="020F0502020204030204" pitchFamily="34" charset="0"/>
                <a:ea typeface="Calibri" panose="020F0502020204030204" pitchFamily="34" charset="0"/>
                <a:cs typeface="Arial" panose="020B0604020202020204" pitchFamily="34" charset="0"/>
              </a:rPr>
              <a:t>So, </a:t>
            </a:r>
            <a:r>
              <a:rPr lang="it-IT" sz="1100" dirty="0" err="1">
                <a:effectLst/>
                <a:latin typeface="Calibri" panose="020F0502020204030204" pitchFamily="34" charset="0"/>
                <a:ea typeface="Calibri" panose="020F0502020204030204" pitchFamily="34" charset="0"/>
                <a:cs typeface="Arial" panose="020B0604020202020204" pitchFamily="34" charset="0"/>
              </a:rPr>
              <a:t>also</a:t>
            </a:r>
            <a:r>
              <a:rPr lang="it-IT" sz="1100" dirty="0">
                <a:effectLst/>
                <a:latin typeface="Calibri" panose="020F0502020204030204" pitchFamily="34" charset="0"/>
                <a:ea typeface="Calibri" panose="020F0502020204030204" pitchFamily="34" charset="0"/>
                <a:cs typeface="Arial" panose="020B0604020202020204" pitchFamily="34" charset="0"/>
              </a:rPr>
              <a:t> with </a:t>
            </a:r>
            <a:r>
              <a:rPr lang="it-IT" sz="1100" dirty="0" err="1">
                <a:effectLst/>
                <a:latin typeface="Calibri" panose="020F0502020204030204" pitchFamily="34" charset="0"/>
                <a:ea typeface="Calibri" panose="020F0502020204030204" pitchFamily="34" charset="0"/>
                <a:cs typeface="Arial" panose="020B0604020202020204" pitchFamily="34" charset="0"/>
              </a:rPr>
              <a:t>respect</a:t>
            </a:r>
            <a:r>
              <a:rPr lang="it-IT" sz="1100" dirty="0">
                <a:effectLst/>
                <a:latin typeface="Calibri" panose="020F0502020204030204" pitchFamily="34" charset="0"/>
                <a:ea typeface="Calibri" panose="020F0502020204030204" pitchFamily="34" charset="0"/>
                <a:cs typeface="Arial" panose="020B0604020202020204" pitchFamily="34" charset="0"/>
              </a:rPr>
              <a:t> to the tasks </a:t>
            </a:r>
            <a:r>
              <a:rPr lang="it-IT" sz="1100" dirty="0" err="1">
                <a:effectLst/>
                <a:latin typeface="Calibri" panose="020F0502020204030204" pitchFamily="34" charset="0"/>
                <a:ea typeface="Calibri" panose="020F0502020204030204" pitchFamily="34" charset="0"/>
                <a:cs typeface="Arial" panose="020B0604020202020204" pitchFamily="34" charset="0"/>
              </a:rPr>
              <a:t>that</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we</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have</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identified</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that</a:t>
            </a:r>
            <a:r>
              <a:rPr lang="it-IT" sz="1100" dirty="0">
                <a:effectLst/>
                <a:latin typeface="Calibri" panose="020F0502020204030204" pitchFamily="34" charset="0"/>
                <a:ea typeface="Calibri" panose="020F0502020204030204" pitchFamily="34" charset="0"/>
                <a:cs typeface="Arial" panose="020B0604020202020204" pitchFamily="34" charset="0"/>
              </a:rPr>
              <a:t> do </a:t>
            </a:r>
            <a:r>
              <a:rPr lang="it-IT" sz="1100" dirty="0" err="1">
                <a:effectLst/>
                <a:latin typeface="Calibri" panose="020F0502020204030204" pitchFamily="34" charset="0"/>
                <a:ea typeface="Calibri" panose="020F0502020204030204" pitchFamily="34" charset="0"/>
                <a:cs typeface="Arial" panose="020B0604020202020204" pitchFamily="34" charset="0"/>
              </a:rPr>
              <a:t>not</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concern</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very</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unknown</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artists</a:t>
            </a:r>
            <a:r>
              <a:rPr lang="it-IT" sz="1100" dirty="0">
                <a:effectLst/>
                <a:latin typeface="Calibri" panose="020F0502020204030204" pitchFamily="34" charset="0"/>
                <a:ea typeface="Calibri" panose="020F0502020204030204" pitchFamily="34" charset="0"/>
                <a:cs typeface="Arial" panose="020B0604020202020204" pitchFamily="34" charset="0"/>
              </a:rPr>
              <a:t>, </a:t>
            </a:r>
          </a:p>
          <a:p>
            <a:pPr marL="76200" lvl="0" indent="0" algn="l" rtl="0">
              <a:spcBef>
                <a:spcPts val="600"/>
              </a:spcBef>
              <a:spcAft>
                <a:spcPts val="0"/>
              </a:spcAft>
              <a:buSzPts val="2400"/>
              <a:buNone/>
            </a:pPr>
            <a:r>
              <a:rPr lang="it-IT" sz="1100" dirty="0" err="1">
                <a:effectLst/>
                <a:latin typeface="Calibri" panose="020F0502020204030204" pitchFamily="34" charset="0"/>
                <a:ea typeface="Calibri" panose="020F0502020204030204" pitchFamily="34" charset="0"/>
                <a:cs typeface="Arial" panose="020B0604020202020204" pitchFamily="34" charset="0"/>
              </a:rPr>
              <a:t>we</a:t>
            </a:r>
            <a:r>
              <a:rPr lang="it-IT" sz="1100" dirty="0">
                <a:effectLst/>
                <a:latin typeface="Calibri" panose="020F0502020204030204" pitchFamily="34" charset="0"/>
                <a:ea typeface="Calibri" panose="020F0502020204030204" pitchFamily="34" charset="0"/>
                <a:cs typeface="Arial" panose="020B0604020202020204" pitchFamily="34" charset="0"/>
              </a:rPr>
              <a:t> are </a:t>
            </a:r>
            <a:r>
              <a:rPr lang="it-IT" sz="1100" dirty="0" err="1">
                <a:effectLst/>
                <a:latin typeface="Calibri" panose="020F0502020204030204" pitchFamily="34" charset="0"/>
                <a:ea typeface="Calibri" panose="020F0502020204030204" pitchFamily="34" charset="0"/>
                <a:cs typeface="Arial" panose="020B0604020202020204" pitchFamily="34" charset="0"/>
              </a:rPr>
              <a:t>not</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very</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interested</a:t>
            </a:r>
            <a:r>
              <a:rPr lang="it-IT" sz="1100" dirty="0">
                <a:effectLst/>
                <a:latin typeface="Calibri" panose="020F0502020204030204" pitchFamily="34" charset="0"/>
                <a:ea typeface="Calibri" panose="020F0502020204030204" pitchFamily="34" charset="0"/>
                <a:cs typeface="Arial" panose="020B0604020202020204" pitchFamily="34" charset="0"/>
              </a:rPr>
              <a:t> a </a:t>
            </a:r>
            <a:r>
              <a:rPr lang="it-IT" sz="1100" dirty="0" err="1">
                <a:effectLst/>
                <a:latin typeface="Calibri" panose="020F0502020204030204" pitchFamily="34" charset="0"/>
                <a:ea typeface="Calibri" panose="020F0502020204030204" pitchFamily="34" charset="0"/>
                <a:cs typeface="Arial" panose="020B0604020202020204" pitchFamily="34" charset="0"/>
              </a:rPr>
              <a:t>great</a:t>
            </a:r>
            <a:r>
              <a:rPr lang="it-IT" sz="1100" dirty="0">
                <a:effectLst/>
                <a:latin typeface="Calibri" panose="020F0502020204030204" pitchFamily="34" charset="0"/>
                <a:ea typeface="Calibri" panose="020F0502020204030204" pitchFamily="34" charset="0"/>
                <a:cs typeface="Arial" panose="020B0604020202020204" pitchFamily="34" charset="0"/>
              </a:rPr>
              <a:t> part of </a:t>
            </a:r>
            <a:r>
              <a:rPr lang="it-IT" sz="1100" dirty="0" err="1">
                <a:effectLst/>
                <a:latin typeface="Calibri" panose="020F0502020204030204" pitchFamily="34" charset="0"/>
                <a:ea typeface="Calibri" panose="020F0502020204030204" pitchFamily="34" charset="0"/>
                <a:cs typeface="Arial" panose="020B0604020202020204" pitchFamily="34" charset="0"/>
              </a:rPr>
              <a:t>this</a:t>
            </a:r>
            <a:r>
              <a:rPr lang="it-IT" sz="1100" dirty="0">
                <a:effectLst/>
                <a:latin typeface="Calibri" panose="020F0502020204030204" pitchFamily="34" charset="0"/>
                <a:ea typeface="Calibri" panose="020F0502020204030204" pitchFamily="34" charset="0"/>
                <a:cs typeface="Arial" panose="020B0604020202020204" pitchFamily="34" charset="0"/>
              </a:rPr>
              <a:t> information and </a:t>
            </a:r>
            <a:r>
              <a:rPr lang="it-IT" sz="1100" dirty="0" err="1">
                <a:effectLst/>
                <a:latin typeface="Calibri" panose="020F0502020204030204" pitchFamily="34" charset="0"/>
                <a:ea typeface="Calibri" panose="020F0502020204030204" pitchFamily="34" charset="0"/>
                <a:cs typeface="Arial" panose="020B0604020202020204" pitchFamily="34" charset="0"/>
              </a:rPr>
              <a:t>actually</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we</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want</a:t>
            </a:r>
            <a:r>
              <a:rPr lang="it-IT" sz="1100" dirty="0">
                <a:effectLst/>
                <a:latin typeface="Calibri" panose="020F0502020204030204" pitchFamily="34" charset="0"/>
                <a:ea typeface="Calibri" panose="020F0502020204030204" pitchFamily="34" charset="0"/>
                <a:cs typeface="Arial" panose="020B0604020202020204" pitchFamily="34" charset="0"/>
              </a:rPr>
              <a:t> to </a:t>
            </a:r>
            <a:r>
              <a:rPr lang="it-IT" sz="1100" dirty="0" err="1">
                <a:effectLst/>
                <a:latin typeface="Calibri" panose="020F0502020204030204" pitchFamily="34" charset="0"/>
                <a:ea typeface="Calibri" panose="020F0502020204030204" pitchFamily="34" charset="0"/>
                <a:cs typeface="Arial" panose="020B0604020202020204" pitchFamily="34" charset="0"/>
              </a:rPr>
              <a:t>restrict</a:t>
            </a:r>
            <a:r>
              <a:rPr lang="it-IT" sz="1100" dirty="0">
                <a:effectLst/>
                <a:latin typeface="Calibri" panose="020F0502020204030204" pitchFamily="34" charset="0"/>
                <a:ea typeface="Calibri" panose="020F0502020204030204" pitchFamily="34" charset="0"/>
                <a:cs typeface="Arial" panose="020B0604020202020204" pitchFamily="34" charset="0"/>
              </a:rPr>
              <a:t> the </a:t>
            </a:r>
            <a:r>
              <a:rPr lang="it-IT" sz="1100" dirty="0" err="1">
                <a:effectLst/>
                <a:latin typeface="Calibri" panose="020F0502020204030204" pitchFamily="34" charset="0"/>
                <a:ea typeface="Calibri" panose="020F0502020204030204" pitchFamily="34" charset="0"/>
                <a:cs typeface="Arial" panose="020B0604020202020204" pitchFamily="34" charset="0"/>
              </a:rPr>
              <a:t>discussion</a:t>
            </a:r>
            <a:r>
              <a:rPr lang="it-IT" sz="1100" dirty="0">
                <a:effectLst/>
                <a:latin typeface="Calibri" panose="020F0502020204030204" pitchFamily="34" charset="0"/>
                <a:ea typeface="Calibri" panose="020F0502020204030204" pitchFamily="34" charset="0"/>
                <a:cs typeface="Arial" panose="020B0604020202020204" pitchFamily="34" charset="0"/>
              </a:rPr>
              <a:t> to just</a:t>
            </a:r>
          </a:p>
          <a:p>
            <a:pPr marL="76200" lvl="0" indent="0" algn="l" rtl="0">
              <a:spcBef>
                <a:spcPts val="600"/>
              </a:spcBef>
              <a:spcAft>
                <a:spcPts val="0"/>
              </a:spcAft>
              <a:buSzPts val="2400"/>
              <a:buNone/>
            </a:pPr>
            <a:r>
              <a:rPr lang="it-IT" sz="1100" dirty="0">
                <a:effectLst/>
                <a:latin typeface="Calibri" panose="020F0502020204030204" pitchFamily="34" charset="0"/>
                <a:ea typeface="Calibri" panose="020F0502020204030204" pitchFamily="34" charset="0"/>
                <a:cs typeface="Arial" panose="020B0604020202020204" pitchFamily="34" charset="0"/>
              </a:rPr>
              <a:t> more </a:t>
            </a:r>
            <a:r>
              <a:rPr lang="it-IT" sz="1100" dirty="0" err="1">
                <a:effectLst/>
                <a:latin typeface="Calibri" panose="020F0502020204030204" pitchFamily="34" charset="0"/>
                <a:ea typeface="Calibri" panose="020F0502020204030204" pitchFamily="34" charset="0"/>
                <a:cs typeface="Arial" panose="020B0604020202020204" pitchFamily="34" charset="0"/>
              </a:rPr>
              <a:t>relevant</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artists</a:t>
            </a:r>
            <a:r>
              <a:rPr lang="it-IT" sz="1100" dirty="0">
                <a:effectLst/>
                <a:latin typeface="Calibri" panose="020F0502020204030204" pitchFamily="34" charset="0"/>
                <a:ea typeface="Calibri" panose="020F0502020204030204" pitchFamily="34" charset="0"/>
                <a:cs typeface="Arial" panose="020B0604020202020204" pitchFamily="34" charset="0"/>
              </a:rPr>
              <a:t> and songs.</a:t>
            </a:r>
          </a:p>
          <a:p>
            <a:pPr marL="76200" lvl="0" indent="0" algn="l" rtl="0">
              <a:spcBef>
                <a:spcPts val="600"/>
              </a:spcBef>
              <a:spcAft>
                <a:spcPts val="0"/>
              </a:spcAft>
              <a:buSzPts val="2400"/>
              <a:buNone/>
            </a:pPr>
            <a:endParaRPr lang="it-IT" sz="1100" dirty="0">
              <a:effectLst/>
              <a:latin typeface="Calibri" panose="020F0502020204030204" pitchFamily="34" charset="0"/>
              <a:ea typeface="Calibri" panose="020F0502020204030204" pitchFamily="34" charset="0"/>
              <a:cs typeface="Arial" panose="020B0604020202020204" pitchFamily="34" charset="0"/>
            </a:endParaRPr>
          </a:p>
          <a:p>
            <a:pPr marL="76200" lvl="0" indent="0" algn="l" rtl="0">
              <a:spcBef>
                <a:spcPts val="600"/>
              </a:spcBef>
              <a:spcAft>
                <a:spcPts val="0"/>
              </a:spcAft>
              <a:buSzPts val="2400"/>
              <a:buNone/>
            </a:pPr>
            <a:r>
              <a:rPr lang="it-IT" sz="1100" dirty="0">
                <a:effectLst/>
                <a:latin typeface="Calibri" panose="020F0502020204030204" pitchFamily="34" charset="0"/>
                <a:ea typeface="Calibri" panose="020F0502020204030204" pitchFamily="34" charset="0"/>
                <a:cs typeface="Arial" panose="020B0604020202020204" pitchFamily="34" charset="0"/>
              </a:rPr>
              <a:t>And in </a:t>
            </a:r>
            <a:r>
              <a:rPr lang="it-IT" sz="1100" dirty="0" err="1">
                <a:effectLst/>
                <a:latin typeface="Calibri" panose="020F0502020204030204" pitchFamily="34" charset="0"/>
                <a:ea typeface="Calibri" panose="020F0502020204030204" pitchFamily="34" charset="0"/>
                <a:cs typeface="Arial" panose="020B0604020202020204" pitchFamily="34" charset="0"/>
              </a:rPr>
              <a:t>order</a:t>
            </a:r>
            <a:r>
              <a:rPr lang="it-IT" sz="1100" dirty="0">
                <a:effectLst/>
                <a:latin typeface="Calibri" panose="020F0502020204030204" pitchFamily="34" charset="0"/>
                <a:ea typeface="Calibri" panose="020F0502020204030204" pitchFamily="34" charset="0"/>
                <a:cs typeface="Arial" panose="020B0604020202020204" pitchFamily="34" charset="0"/>
              </a:rPr>
              <a:t> to solve </a:t>
            </a:r>
            <a:r>
              <a:rPr lang="it-IT" sz="1100" dirty="0" err="1">
                <a:effectLst/>
                <a:latin typeface="Calibri" panose="020F0502020204030204" pitchFamily="34" charset="0"/>
                <a:ea typeface="Calibri" panose="020F0502020204030204" pitchFamily="34" charset="0"/>
                <a:cs typeface="Arial" panose="020B0604020202020204" pitchFamily="34" charset="0"/>
              </a:rPr>
              <a:t>all</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these</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problems</a:t>
            </a:r>
            <a:r>
              <a:rPr lang="it-IT" sz="1100" dirty="0">
                <a:effectLst/>
                <a:latin typeface="Calibri" panose="020F0502020204030204" pitchFamily="34" charset="0"/>
                <a:ea typeface="Calibri" panose="020F0502020204030204" pitchFamily="34" charset="0"/>
                <a:cs typeface="Arial" panose="020B0604020202020204" pitchFamily="34" charset="0"/>
              </a:rPr>
              <a:t> and to </a:t>
            </a:r>
            <a:r>
              <a:rPr lang="it-IT" sz="1100" dirty="0" err="1">
                <a:effectLst/>
                <a:latin typeface="Calibri" panose="020F0502020204030204" pitchFamily="34" charset="0"/>
                <a:ea typeface="Calibri" panose="020F0502020204030204" pitchFamily="34" charset="0"/>
                <a:cs typeface="Arial" panose="020B0604020202020204" pitchFamily="34" charset="0"/>
              </a:rPr>
              <a:t>provide</a:t>
            </a:r>
            <a:r>
              <a:rPr lang="it-IT" sz="1100" dirty="0">
                <a:effectLst/>
                <a:latin typeface="Calibri" panose="020F0502020204030204" pitchFamily="34" charset="0"/>
                <a:ea typeface="Calibri" panose="020F0502020204030204" pitchFamily="34" charset="0"/>
                <a:cs typeface="Arial" panose="020B0604020202020204" pitchFamily="34" charset="0"/>
              </a:rPr>
              <a:t> a </a:t>
            </a:r>
            <a:r>
              <a:rPr lang="it-IT" sz="1100" dirty="0" err="1">
                <a:effectLst/>
                <a:latin typeface="Calibri" panose="020F0502020204030204" pitchFamily="34" charset="0"/>
                <a:ea typeface="Calibri" panose="020F0502020204030204" pitchFamily="34" charset="0"/>
                <a:cs typeface="Arial" panose="020B0604020202020204" pitchFamily="34" charset="0"/>
              </a:rPr>
              <a:t>reconciled</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view</a:t>
            </a:r>
            <a:r>
              <a:rPr lang="it-IT" sz="1100" dirty="0">
                <a:effectLst/>
                <a:latin typeface="Calibri" panose="020F0502020204030204" pitchFamily="34" charset="0"/>
                <a:ea typeface="Calibri" panose="020F0502020204030204" pitchFamily="34" charset="0"/>
                <a:cs typeface="Arial" panose="020B0604020202020204" pitchFamily="34" charset="0"/>
              </a:rPr>
              <a:t> of </a:t>
            </a:r>
            <a:r>
              <a:rPr lang="it-IT" sz="1100" dirty="0" err="1">
                <a:effectLst/>
                <a:latin typeface="Calibri" panose="020F0502020204030204" pitchFamily="34" charset="0"/>
                <a:ea typeface="Calibri" panose="020F0502020204030204" pitchFamily="34" charset="0"/>
                <a:cs typeface="Arial" panose="020B0604020202020204" pitchFamily="34" charset="0"/>
              </a:rPr>
              <a:t>these</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different</a:t>
            </a:r>
            <a:r>
              <a:rPr lang="it-IT" sz="1100" dirty="0">
                <a:effectLst/>
                <a:latin typeface="Calibri" panose="020F0502020204030204" pitchFamily="34" charset="0"/>
                <a:ea typeface="Calibri" panose="020F0502020204030204" pitchFamily="34" charset="0"/>
                <a:cs typeface="Arial" panose="020B0604020202020204" pitchFamily="34" charset="0"/>
              </a:rPr>
              <a:t> data sources, </a:t>
            </a:r>
            <a:r>
              <a:rPr lang="it-IT" sz="1100" dirty="0" err="1">
                <a:effectLst/>
                <a:latin typeface="Calibri" panose="020F0502020204030204" pitchFamily="34" charset="0"/>
                <a:ea typeface="Calibri" panose="020F0502020204030204" pitchFamily="34" charset="0"/>
                <a:cs typeface="Arial" panose="020B0604020202020204" pitchFamily="34" charset="0"/>
              </a:rPr>
              <a:t>what</a:t>
            </a:r>
            <a:r>
              <a:rPr lang="it-IT" sz="1100" dirty="0">
                <a:effectLst/>
                <a:latin typeface="Calibri" panose="020F0502020204030204" pitchFamily="34" charset="0"/>
                <a:ea typeface="Calibri" panose="020F0502020204030204" pitchFamily="34" charset="0"/>
                <a:cs typeface="Arial" panose="020B0604020202020204" pitchFamily="34" charset="0"/>
              </a:rPr>
              <a:t> I </a:t>
            </a:r>
            <a:r>
              <a:rPr lang="it-IT" sz="1100" dirty="0" err="1">
                <a:effectLst/>
                <a:latin typeface="Calibri" panose="020F0502020204030204" pitchFamily="34" charset="0"/>
                <a:ea typeface="Calibri" panose="020F0502020204030204" pitchFamily="34" charset="0"/>
                <a:cs typeface="Arial" panose="020B0604020202020204" pitchFamily="34" charset="0"/>
              </a:rPr>
              <a:t>have</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done</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was</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actually</a:t>
            </a:r>
            <a:r>
              <a:rPr lang="it-IT" sz="1100" dirty="0">
                <a:effectLst/>
                <a:latin typeface="Calibri" panose="020F0502020204030204" pitchFamily="34" charset="0"/>
                <a:ea typeface="Calibri" panose="020F0502020204030204" pitchFamily="34" charset="0"/>
                <a:cs typeface="Arial" panose="020B0604020202020204" pitchFamily="34" charset="0"/>
              </a:rPr>
              <a:t> to </a:t>
            </a:r>
            <a:r>
              <a:rPr lang="it-IT" sz="1100" dirty="0" err="1">
                <a:effectLst/>
                <a:latin typeface="Calibri" panose="020F0502020204030204" pitchFamily="34" charset="0"/>
                <a:ea typeface="Calibri" panose="020F0502020204030204" pitchFamily="34" charset="0"/>
                <a:cs typeface="Arial" panose="020B0604020202020204" pitchFamily="34" charset="0"/>
              </a:rPr>
              <a:t>define</a:t>
            </a:r>
            <a:r>
              <a:rPr lang="it-IT" sz="1100" dirty="0">
                <a:effectLst/>
                <a:latin typeface="Calibri" panose="020F0502020204030204" pitchFamily="34" charset="0"/>
                <a:ea typeface="Calibri" panose="020F0502020204030204" pitchFamily="34" charset="0"/>
                <a:cs typeface="Arial" panose="020B0604020202020204" pitchFamily="34" charset="0"/>
              </a:rPr>
              <a:t> and Information Integration system and </a:t>
            </a:r>
            <a:r>
              <a:rPr lang="it-IT" sz="1100" dirty="0" err="1">
                <a:effectLst/>
                <a:latin typeface="Calibri" panose="020F0502020204030204" pitchFamily="34" charset="0"/>
                <a:ea typeface="Calibri" panose="020F0502020204030204" pitchFamily="34" charset="0"/>
                <a:cs typeface="Arial" panose="020B0604020202020204" pitchFamily="34" charset="0"/>
              </a:rPr>
              <a:t>then</a:t>
            </a:r>
            <a:r>
              <a:rPr lang="it-IT" sz="1100" dirty="0">
                <a:effectLst/>
                <a:latin typeface="Calibri" panose="020F0502020204030204" pitchFamily="34" charset="0"/>
                <a:ea typeface="Calibri" panose="020F0502020204030204" pitchFamily="34" charset="0"/>
                <a:cs typeface="Arial" panose="020B0604020202020204" pitchFamily="34" charset="0"/>
              </a:rPr>
              <a:t> to </a:t>
            </a:r>
            <a:r>
              <a:rPr lang="it-IT" sz="1100" dirty="0" err="1">
                <a:effectLst/>
                <a:latin typeface="Calibri" panose="020F0502020204030204" pitchFamily="34" charset="0"/>
                <a:ea typeface="Calibri" panose="020F0502020204030204" pitchFamily="34" charset="0"/>
                <a:cs typeface="Arial" panose="020B0604020202020204" pitchFamily="34" charset="0"/>
              </a:rPr>
              <a:t>perfrom</a:t>
            </a:r>
            <a:r>
              <a:rPr lang="it-IT" sz="1100" dirty="0">
                <a:effectLst/>
                <a:latin typeface="Calibri" panose="020F0502020204030204" pitchFamily="34" charset="0"/>
                <a:ea typeface="Calibri" panose="020F0502020204030204" pitchFamily="34" charset="0"/>
                <a:cs typeface="Arial" panose="020B0604020202020204" pitchFamily="34" charset="0"/>
              </a:rPr>
              <a:t> data </a:t>
            </a:r>
            <a:r>
              <a:rPr lang="it-IT" sz="1100" dirty="0" err="1">
                <a:effectLst/>
                <a:latin typeface="Calibri" panose="020F0502020204030204" pitchFamily="34" charset="0"/>
                <a:ea typeface="Calibri" panose="020F0502020204030204" pitchFamily="34" charset="0"/>
                <a:cs typeface="Arial" panose="020B0604020202020204" pitchFamily="34" charset="0"/>
              </a:rPr>
              <a:t>integration</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using</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Talend</a:t>
            </a:r>
            <a:r>
              <a:rPr lang="it-IT" sz="1100" dirty="0">
                <a:effectLst/>
                <a:latin typeface="Calibri" panose="020F0502020204030204" pitchFamily="34" charset="0"/>
                <a:ea typeface="Calibri" panose="020F0502020204030204" pitchFamily="34" charset="0"/>
                <a:cs typeface="Arial" panose="020B0604020202020204" pitchFamily="34" charset="0"/>
              </a:rPr>
              <a:t> </a:t>
            </a:r>
            <a:r>
              <a:rPr lang="it-IT" sz="1100" dirty="0" err="1">
                <a:effectLst/>
                <a:latin typeface="Calibri" panose="020F0502020204030204" pitchFamily="34" charset="0"/>
                <a:ea typeface="Calibri" panose="020F0502020204030204" pitchFamily="34" charset="0"/>
                <a:cs typeface="Arial" panose="020B0604020202020204" pitchFamily="34" charset="0"/>
              </a:rPr>
              <a:t>as</a:t>
            </a:r>
            <a:r>
              <a:rPr lang="it-IT" sz="1100" dirty="0">
                <a:effectLst/>
                <a:latin typeface="Calibri" panose="020F0502020204030204" pitchFamily="34" charset="0"/>
                <a:ea typeface="Calibri" panose="020F0502020204030204" pitchFamily="34" charset="0"/>
                <a:cs typeface="Arial" panose="020B0604020202020204" pitchFamily="34" charset="0"/>
              </a:rPr>
              <a:t> data </a:t>
            </a:r>
            <a:r>
              <a:rPr lang="it-IT" sz="1100" dirty="0" err="1">
                <a:effectLst/>
                <a:latin typeface="Calibri" panose="020F0502020204030204" pitchFamily="34" charset="0"/>
                <a:ea typeface="Calibri" panose="020F0502020204030204" pitchFamily="34" charset="0"/>
                <a:cs typeface="Arial" panose="020B0604020202020204" pitchFamily="34" charset="0"/>
              </a:rPr>
              <a:t>integration</a:t>
            </a:r>
            <a:r>
              <a:rPr lang="it-IT" sz="1100" dirty="0">
                <a:effectLst/>
                <a:latin typeface="Calibri" panose="020F0502020204030204" pitchFamily="34" charset="0"/>
                <a:ea typeface="Calibri" panose="020F0502020204030204" pitchFamily="34" charset="0"/>
                <a:cs typeface="Arial" panose="020B0604020202020204" pitchFamily="34" charset="0"/>
              </a:rPr>
              <a:t> tool.</a:t>
            </a:r>
          </a:p>
          <a:p>
            <a:pPr marL="76200" lvl="0" indent="0" algn="l" rtl="0">
              <a:spcBef>
                <a:spcPts val="600"/>
              </a:spcBef>
              <a:spcAft>
                <a:spcPts val="0"/>
              </a:spcAft>
              <a:buSzPts val="2400"/>
              <a:buNone/>
            </a:pPr>
            <a:endParaRPr lang="en-IT" sz="1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8693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dirty="0"/>
              <a:t>And </a:t>
            </a:r>
            <a:r>
              <a:rPr lang="it-IT" dirty="0" err="1"/>
              <a:t>this</a:t>
            </a:r>
            <a:r>
              <a:rPr lang="it-IT" dirty="0"/>
              <a:t> </a:t>
            </a:r>
            <a:r>
              <a:rPr lang="it-IT" dirty="0" err="1"/>
              <a:t>is</a:t>
            </a:r>
            <a:r>
              <a:rPr lang="it-IT" dirty="0"/>
              <a:t> the </a:t>
            </a:r>
            <a:r>
              <a:rPr lang="it-IT" dirty="0" err="1"/>
              <a:t>representation</a:t>
            </a:r>
            <a:r>
              <a:rPr lang="it-IT" dirty="0"/>
              <a:t> of the </a:t>
            </a:r>
            <a:r>
              <a:rPr lang="it-IT" dirty="0" err="1"/>
              <a:t>resulting</a:t>
            </a:r>
            <a:r>
              <a:rPr lang="it-IT" dirty="0"/>
              <a:t> </a:t>
            </a:r>
            <a:r>
              <a:rPr lang="it-IT" dirty="0" err="1"/>
              <a:t>Relational</a:t>
            </a:r>
            <a:r>
              <a:rPr lang="it-IT" dirty="0"/>
              <a:t> DBMS </a:t>
            </a:r>
            <a:r>
              <a:rPr lang="it-IT" dirty="0" err="1"/>
              <a:t>that</a:t>
            </a:r>
            <a:r>
              <a:rPr lang="it-IT" dirty="0"/>
              <a:t> I </a:t>
            </a:r>
            <a:r>
              <a:rPr lang="it-IT" dirty="0" err="1"/>
              <a:t>obtained</a:t>
            </a:r>
            <a:r>
              <a:rPr lang="it-IT" dirty="0"/>
              <a:t> after the data </a:t>
            </a:r>
            <a:r>
              <a:rPr lang="it-IT" dirty="0" err="1"/>
              <a:t>integration</a:t>
            </a:r>
            <a:r>
              <a:rPr lang="it-IT" dirty="0"/>
              <a:t> </a:t>
            </a:r>
            <a:r>
              <a:rPr lang="it-IT" err="1"/>
              <a:t>process</a:t>
            </a:r>
            <a:r>
              <a:rPr lang="it-IT"/>
              <a:t>..</a:t>
            </a:r>
            <a:endParaRPr lang="en-US" dirty="0"/>
          </a:p>
        </p:txBody>
      </p:sp>
    </p:spTree>
    <p:extLst>
      <p:ext uri="{BB962C8B-B14F-4D97-AF65-F5344CB8AC3E}">
        <p14:creationId xmlns:p14="http://schemas.microsoft.com/office/powerpoint/2010/main" val="3208183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0" lvl="2" indent="-228600">
              <a:lnSpc>
                <a:spcPct val="107000"/>
              </a:lnSpc>
              <a:buFont typeface="Wingdings" panose="05000000000000000000" pitchFamily="2" charset="2"/>
              <a:buChar char=""/>
            </a:pPr>
            <a:r>
              <a:rPr lang="en-US" sz="1100">
                <a:effectLst/>
                <a:latin typeface="Calibri" panose="020F0502020204030204" pitchFamily="34" charset="0"/>
                <a:ea typeface="Calibri" panose="020F0502020204030204" pitchFamily="34" charset="0"/>
                <a:cs typeface="Arial" panose="020B0604020202020204" pitchFamily="34" charset="0"/>
              </a:rPr>
              <a:t>Now, </a:t>
            </a:r>
            <a:r>
              <a:rPr lang="en-US" sz="1100" dirty="0">
                <a:effectLst/>
                <a:latin typeface="Calibri" panose="020F0502020204030204" pitchFamily="34" charset="0"/>
                <a:ea typeface="Calibri" panose="020F0502020204030204" pitchFamily="34" charset="0"/>
                <a:cs typeface="Arial" panose="020B0604020202020204" pitchFamily="34" charset="0"/>
              </a:rPr>
              <a:t>if we give a close look to our data, we can immediately notice that a representation in a relational database form is not very well suited for the kind of data that we have, and this is due to the fact that relationships are very predominant in this domain (because we have information about songs, albums, artists, genres and so on, but of course we also need to store the relationships between these entities, so the fact that a song is performed by a certain artist, or that is present in a certain album and so on)</a:t>
            </a:r>
          </a:p>
          <a:p>
            <a:pPr marL="1143000" lvl="2" indent="-228600">
              <a:lnSpc>
                <a:spcPct val="107000"/>
              </a:lnSpc>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Arial" panose="020B0604020202020204" pitchFamily="34" charset="0"/>
              </a:rPr>
              <a:t>Being relationships so much predominant, this means that there could be the need of performing many joins when querying the relational database, and as we know relational databases suffer of the so-called join pain phenomenon, so the fact that if queries involve several tables by performing joins, we have that the performances of the queries decrease very much as the table sizes increase.  </a:t>
            </a:r>
          </a:p>
          <a:p>
            <a:pPr marL="1143000" lvl="2" indent="-228600">
              <a:lnSpc>
                <a:spcPct val="107000"/>
              </a:lnSpc>
              <a:spcAft>
                <a:spcPts val="80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Arial" panose="020B0604020202020204" pitchFamily="34" charset="0"/>
              </a:rPr>
              <a:t>So, given all these considerations, we can well understand that a relational database is not very well suited and e</a:t>
            </a:r>
            <a:r>
              <a:rPr lang="en-US" dirty="0"/>
              <a:t>verything points towards a representation </a:t>
            </a:r>
            <a:r>
              <a:rPr lang="en-US" dirty="0">
                <a:solidFill>
                  <a:schemeClr val="bg1">
                    <a:lumMod val="65000"/>
                  </a:schemeClr>
                </a:solidFill>
              </a:rPr>
              <a:t>of our data </a:t>
            </a:r>
            <a:r>
              <a:rPr lang="en-US" dirty="0"/>
              <a:t>in the form of a </a:t>
            </a:r>
            <a:r>
              <a:rPr lang="en-US" b="1" dirty="0"/>
              <a:t>Graph Database</a:t>
            </a:r>
            <a:r>
              <a:rPr lang="en-US" dirty="0"/>
              <a:t>, in which relationships </a:t>
            </a:r>
            <a:r>
              <a:rPr lang="en-US" dirty="0">
                <a:solidFill>
                  <a:schemeClr val="bg1">
                    <a:lumMod val="65000"/>
                  </a:schemeClr>
                </a:solidFill>
              </a:rPr>
              <a:t>are actually physically represented, so they do not need to be computed at query time as in RDBMS.</a:t>
            </a:r>
          </a:p>
          <a:p>
            <a:pPr marL="1143000" lvl="2" indent="-228600">
              <a:lnSpc>
                <a:spcPct val="107000"/>
              </a:lnSpc>
              <a:spcAft>
                <a:spcPts val="800"/>
              </a:spcAft>
              <a:buFont typeface="Wingdings" panose="05000000000000000000" pitchFamily="2" charset="2"/>
              <a:buChar char=""/>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02644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Arial" panose="020B0604020202020204" pitchFamily="34" charset="0"/>
              </a:rPr>
              <a:t>Now that we decided which type of Graph Database is best suited to our data, we can finally define the model of our Property Graph, which is the one that we see here:</a:t>
            </a:r>
          </a:p>
          <a:p>
            <a:pPr marL="742950" lvl="1" indent="-285750">
              <a:lnSpc>
                <a:spcPct val="107000"/>
              </a:lnSpc>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Arial" panose="020B0604020202020204" pitchFamily="34" charset="0"/>
              </a:rPr>
              <a:t>So we will model Songs, Artists, Albums, Genres … as vertices, and of course through the edges we will represent the relationships between all these entities, so the fact that a Song is performed by an artist, or that a Song belongs to a certain album, or that an Artist does a particular genre. What is less straightforward is maybe this </a:t>
            </a:r>
            <a:r>
              <a:rPr lang="en-US" sz="1100" dirty="0" err="1">
                <a:effectLst/>
                <a:latin typeface="Calibri" panose="020F0502020204030204" pitchFamily="34" charset="0"/>
                <a:ea typeface="Calibri" panose="020F0502020204030204" pitchFamily="34" charset="0"/>
                <a:cs typeface="Arial" panose="020B0604020202020204" pitchFamily="34" charset="0"/>
              </a:rPr>
              <a:t>BillboardWeek</a:t>
            </a:r>
            <a:r>
              <a:rPr lang="en-US" sz="1100" dirty="0">
                <a:effectLst/>
                <a:latin typeface="Calibri" panose="020F0502020204030204" pitchFamily="34" charset="0"/>
                <a:ea typeface="Calibri" panose="020F0502020204030204" pitchFamily="34" charset="0"/>
                <a:cs typeface="Arial" panose="020B0604020202020204" pitchFamily="34" charset="0"/>
              </a:rPr>
              <a:t> node, which, as the name suggests, represents a particular week of the Billboard Hot 100 Chart, and we have a relationships between the </a:t>
            </a:r>
            <a:r>
              <a:rPr lang="en-US" sz="1100" dirty="0" err="1">
                <a:effectLst/>
                <a:latin typeface="Calibri" panose="020F0502020204030204" pitchFamily="34" charset="0"/>
                <a:ea typeface="Calibri" panose="020F0502020204030204" pitchFamily="34" charset="0"/>
                <a:cs typeface="Arial" panose="020B0604020202020204" pitchFamily="34" charset="0"/>
              </a:rPr>
              <a:t>BillboardWeek</a:t>
            </a:r>
            <a:r>
              <a:rPr lang="en-US" sz="1100" dirty="0">
                <a:effectLst/>
                <a:latin typeface="Calibri" panose="020F0502020204030204" pitchFamily="34" charset="0"/>
                <a:ea typeface="Calibri" panose="020F0502020204030204" pitchFamily="34" charset="0"/>
                <a:cs typeface="Arial" panose="020B0604020202020204" pitchFamily="34" charset="0"/>
              </a:rPr>
              <a:t> and a Song when that song was present in the chart of that particular </a:t>
            </a:r>
            <a:r>
              <a:rPr lang="en-US" sz="1100" dirty="0" err="1">
                <a:effectLst/>
                <a:latin typeface="Calibri" panose="020F0502020204030204" pitchFamily="34" charset="0"/>
                <a:ea typeface="Calibri" panose="020F0502020204030204" pitchFamily="34" charset="0"/>
                <a:cs typeface="Arial" panose="020B0604020202020204" pitchFamily="34" charset="0"/>
              </a:rPr>
              <a:t>BillboardWeek</a:t>
            </a:r>
            <a:r>
              <a:rPr lang="en-US" sz="1100" dirty="0">
                <a:effectLst/>
                <a:latin typeface="Calibri" panose="020F0502020204030204" pitchFamily="34" charset="0"/>
                <a:ea typeface="Calibri" panose="020F0502020204030204" pitchFamily="34" charset="0"/>
                <a:cs typeface="Arial" panose="020B0604020202020204" pitchFamily="34" charset="0"/>
              </a:rPr>
              <a:t>, and since a song in the billboard week is present with the information about rank, peak rank and the number of consecutive weeks it was present in the chart, of course I needed to model these information as attributes of the relationship. Then we have the </a:t>
            </a:r>
            <a:r>
              <a:rPr lang="en-US" sz="1100" dirty="0" err="1">
                <a:effectLst/>
                <a:latin typeface="Calibri" panose="020F0502020204030204" pitchFamily="34" charset="0"/>
                <a:ea typeface="Calibri" panose="020F0502020204030204" pitchFamily="34" charset="0"/>
                <a:cs typeface="Arial" panose="020B0604020202020204" pitchFamily="34" charset="0"/>
              </a:rPr>
              <a:t>hasInfluenced</a:t>
            </a:r>
            <a:r>
              <a:rPr lang="en-US" sz="1100" dirty="0">
                <a:effectLst/>
                <a:latin typeface="Calibri" panose="020F0502020204030204" pitchFamily="34" charset="0"/>
                <a:ea typeface="Calibri" panose="020F0502020204030204" pitchFamily="34" charset="0"/>
                <a:cs typeface="Arial" panose="020B0604020202020204" pitchFamily="34" charset="0"/>
              </a:rPr>
              <a:t> relationship, which models the fact that an Artist has influenced, with his music, another artist, and also the </a:t>
            </a:r>
            <a:r>
              <a:rPr lang="en-US" sz="1100" dirty="0" err="1">
                <a:effectLst/>
                <a:latin typeface="Calibri" panose="020F0502020204030204" pitchFamily="34" charset="0"/>
                <a:ea typeface="Calibri" panose="020F0502020204030204" pitchFamily="34" charset="0"/>
                <a:cs typeface="Arial" panose="020B0604020202020204" pitchFamily="34" charset="0"/>
              </a:rPr>
              <a:t>isLabelInGroup</a:t>
            </a:r>
            <a:r>
              <a:rPr lang="en-US" sz="1100" dirty="0">
                <a:effectLst/>
                <a:latin typeface="Calibri" panose="020F0502020204030204" pitchFamily="34" charset="0"/>
                <a:ea typeface="Calibri" panose="020F0502020204030204" pitchFamily="34" charset="0"/>
                <a:cs typeface="Arial" panose="020B0604020202020204" pitchFamily="34" charset="0"/>
              </a:rPr>
              <a:t> relationship, because it could happen that a record label belongs to a group of labels, and so we need to model also this fact in our data.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9497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T" dirty="0"/>
              <a:t>OrientDB is actually not only Graph Database but is what is called a Multimodel NoSQL DBMS, and in particular it combines the power of graphs with the flexibility of documents into one scalable operational databse.</a:t>
            </a:r>
          </a:p>
          <a:p>
            <a:r>
              <a:rPr lang="en-IT" dirty="0"/>
              <a:t>It is entirely written in Java and can run on any platform without configuration and installation</a:t>
            </a:r>
          </a:p>
          <a:p>
            <a:r>
              <a:rPr lang="en-IT" dirty="0"/>
              <a:t>It has a Community edition, which is free for commercial use and also an enterprise edition that provides enterprise level functionalities</a:t>
            </a:r>
          </a:p>
          <a:p>
            <a:r>
              <a:rPr lang="en-IT" dirty="0"/>
              <a:t>Moreover it fully supports ACID transactions and also distributed transaction, as it supports a Distirbuted Multi-master architecture in which all the nodes are masters (while in most DBMS the replication works in Master-Slave mode where there is only one master</a:t>
            </a:r>
          </a:p>
        </p:txBody>
      </p:sp>
    </p:spTree>
    <p:extLst>
      <p:ext uri="{BB962C8B-B14F-4D97-AF65-F5344CB8AC3E}">
        <p14:creationId xmlns:p14="http://schemas.microsoft.com/office/powerpoint/2010/main" val="592429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T" dirty="0"/>
              <a:t>As we said OrientDB is a Multi-Model DBMS, and this means in particular that its engine supports Graph, Document, Key/Value and Object models, and therefore can be used as a replacement for any of these categories. </a:t>
            </a:r>
            <a:endParaRPr lang="it-IT" dirty="0"/>
          </a:p>
          <a:p>
            <a:r>
              <a:rPr lang="en-IT" dirty="0"/>
              <a:t>But of course the main reason one could choose it is because it actually combines the features of the four models into the core, and the engine itself was built to support </a:t>
            </a:r>
            <a:r>
              <a:rPr lang="en-IT" u="sng" dirty="0"/>
              <a:t>all</a:t>
            </a:r>
            <a:r>
              <a:rPr lang="en-IT" u="none" dirty="0"/>
              <a:t> the 4 models</a:t>
            </a:r>
            <a:endParaRPr lang="en-IT" dirty="0"/>
          </a:p>
        </p:txBody>
      </p:sp>
    </p:spTree>
    <p:extLst>
      <p:ext uri="{BB962C8B-B14F-4D97-AF65-F5344CB8AC3E}">
        <p14:creationId xmlns:p14="http://schemas.microsoft.com/office/powerpoint/2010/main" val="412833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T" dirty="0"/>
              <a:t>Of course, since for the purpose of our discussion we are interested in the Graph model, let’s look at bit into its details</a:t>
            </a:r>
          </a:p>
          <a:p>
            <a:r>
              <a:rPr lang="en-IT" dirty="0"/>
              <a:t>OrientDB’s Graph Model is represented by the concept of a Property Graph, that as we said is what we choose to consider for our purpose, that is defined by:</a:t>
            </a:r>
          </a:p>
          <a:p>
            <a:r>
              <a:rPr lang="en-US" dirty="0"/>
              <a:t>A</a:t>
            </a:r>
            <a:r>
              <a:rPr lang="en-IT" dirty="0"/>
              <a:t> set of Vertices, that has as mandatory properties a unique identifier, a set of incoming edges and a set of outgoing edges, and:</a:t>
            </a:r>
          </a:p>
          <a:p>
            <a:r>
              <a:rPr lang="en-IT" dirty="0"/>
              <a:t>A set of Edges, that again have as mandatory properties a unique identifier, and this time a link to an incoming vertex, a link to an outgoing vertex and a label that defines the type of relationship between the head and tail vertices</a:t>
            </a:r>
          </a:p>
          <a:p>
            <a:r>
              <a:rPr lang="en-IT" dirty="0"/>
              <a:t>In addition to mandatory properties of course each vertex and edge can also have a set of custom properties that can be defined by the user</a:t>
            </a:r>
          </a:p>
          <a:p>
            <a:r>
              <a:rPr lang="en-IT" dirty="0"/>
              <a:t>This table actually shows a comparision between </a:t>
            </a:r>
            <a:r>
              <a:rPr lang="it-IT" dirty="0"/>
              <a:t>t</a:t>
            </a:r>
            <a:r>
              <a:rPr lang="en-IT" dirty="0"/>
              <a:t>he relational model, the general graph model and the OtientDB’s graph model.</a:t>
            </a:r>
          </a:p>
          <a:p>
            <a:r>
              <a:rPr lang="en-US" dirty="0"/>
              <a:t>A</a:t>
            </a:r>
            <a:r>
              <a:rPr lang="en-IT" dirty="0"/>
              <a:t>n as we can see here, what distinguished the OrientDB graph model by a general graph model is the fact that in OrientDB we have the concept of Class, which means that in OrientDB is defined a basic Class “V”, for vertices, which will be the parent class of any vertex class we are going to create in our databse, and the basic Class E, which which in turn will be the parent class for every Edge class we are going to define in the database</a:t>
            </a:r>
          </a:p>
        </p:txBody>
      </p:sp>
    </p:spTree>
    <p:extLst>
      <p:ext uri="{BB962C8B-B14F-4D97-AF65-F5344CB8AC3E}">
        <p14:creationId xmlns:p14="http://schemas.microsoft.com/office/powerpoint/2010/main" val="3825260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dirty="0"/>
              <a:t>The concept of class </a:t>
            </a:r>
            <a:r>
              <a:rPr lang="it-IT" dirty="0" err="1"/>
              <a:t>is</a:t>
            </a:r>
            <a:r>
              <a:rPr lang="it-IT" dirty="0"/>
              <a:t> </a:t>
            </a:r>
            <a:r>
              <a:rPr lang="it-IT" dirty="0" err="1"/>
              <a:t>taken</a:t>
            </a:r>
            <a:r>
              <a:rPr lang="it-IT" dirty="0"/>
              <a:t> from the Object </a:t>
            </a:r>
            <a:r>
              <a:rPr lang="it-IT" dirty="0" err="1"/>
              <a:t>Oriented</a:t>
            </a:r>
            <a:r>
              <a:rPr lang="it-IT" dirty="0"/>
              <a:t> Programming </a:t>
            </a:r>
            <a:r>
              <a:rPr lang="it-IT" dirty="0" err="1"/>
              <a:t>paradigm</a:t>
            </a:r>
            <a:r>
              <a:rPr lang="it-IT" dirty="0"/>
              <a:t>.</a:t>
            </a:r>
          </a:p>
          <a:p>
            <a:r>
              <a:rPr lang="it-IT" dirty="0" err="1"/>
              <a:t>What</a:t>
            </a:r>
            <a:r>
              <a:rPr lang="it-IT" dirty="0"/>
              <a:t> classes do in </a:t>
            </a:r>
            <a:r>
              <a:rPr lang="it-IT" dirty="0" err="1"/>
              <a:t>orientDB</a:t>
            </a:r>
            <a:r>
              <a:rPr lang="it-IT" dirty="0"/>
              <a:t> </a:t>
            </a:r>
            <a:r>
              <a:rPr lang="it-IT" dirty="0" err="1"/>
              <a:t>is</a:t>
            </a:r>
            <a:r>
              <a:rPr lang="it-IT" dirty="0"/>
              <a:t> to </a:t>
            </a:r>
            <a:r>
              <a:rPr lang="it-IT" dirty="0" err="1"/>
              <a:t>define</a:t>
            </a:r>
            <a:r>
              <a:rPr lang="it-IT" dirty="0"/>
              <a:t> </a:t>
            </a:r>
            <a:r>
              <a:rPr lang="it-IT" dirty="0" err="1"/>
              <a:t>records</a:t>
            </a:r>
            <a:r>
              <a:rPr lang="it-IT" dirty="0"/>
              <a:t> (and a record </a:t>
            </a:r>
            <a:r>
              <a:rPr lang="en-US" b="0" i="0" dirty="0">
                <a:solidFill>
                  <a:srgbClr val="333333"/>
                </a:solidFill>
                <a:effectLst/>
                <a:latin typeface="Helvetica Neue"/>
              </a:rPr>
              <a:t>is basically the smallest unit that can be loaded from and store into the database</a:t>
            </a:r>
            <a:r>
              <a:rPr lang="it-IT" dirty="0"/>
              <a:t>)</a:t>
            </a:r>
          </a:p>
          <a:p>
            <a:r>
              <a:rPr lang="en-IT" dirty="0"/>
              <a:t>Moreover, classes can be schema-less, schema-full or hybrid (so a mix of the two)</a:t>
            </a:r>
          </a:p>
          <a:p>
            <a:r>
              <a:rPr lang="en-IT" dirty="0"/>
              <a:t>They can also inherit from other classes, which means, in this context, inheriting all the attributes by the parent class</a:t>
            </a:r>
          </a:p>
          <a:p>
            <a:r>
              <a:rPr lang="en-IT" dirty="0"/>
              <a:t>Then each class has one clust</a:t>
            </a:r>
            <a:r>
              <a:rPr lang="it-IT" dirty="0"/>
              <a:t>e</a:t>
            </a:r>
            <a:r>
              <a:rPr lang="en-IT" dirty="0"/>
              <a:t>r defined as its default cluster, but it can support also multiple clusters.</a:t>
            </a:r>
          </a:p>
        </p:txBody>
      </p:sp>
    </p:spTree>
    <p:extLst>
      <p:ext uri="{BB962C8B-B14F-4D97-AF65-F5344CB8AC3E}">
        <p14:creationId xmlns:p14="http://schemas.microsoft.com/office/powerpoint/2010/main" val="2276612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dirty="0" err="1"/>
              <a:t>Going</a:t>
            </a:r>
            <a:r>
              <a:rPr lang="it-IT" dirty="0"/>
              <a:t> more </a:t>
            </a:r>
            <a:r>
              <a:rPr lang="it-IT" dirty="0" err="1"/>
              <a:t>into</a:t>
            </a:r>
            <a:r>
              <a:rPr lang="it-IT" dirty="0"/>
              <a:t> the </a:t>
            </a:r>
            <a:r>
              <a:rPr lang="it-IT" dirty="0" err="1"/>
              <a:t>details</a:t>
            </a:r>
            <a:r>
              <a:rPr lang="it-IT" dirty="0"/>
              <a:t> </a:t>
            </a:r>
            <a:r>
              <a:rPr lang="it-IT" dirty="0" err="1"/>
              <a:t>about</a:t>
            </a:r>
            <a:r>
              <a:rPr lang="it-IT" dirty="0"/>
              <a:t> clusters, </a:t>
            </a:r>
            <a:r>
              <a:rPr lang="it-IT" dirty="0" err="1"/>
              <a:t>basically</a:t>
            </a:r>
            <a:r>
              <a:rPr lang="it-IT" dirty="0"/>
              <a:t> w</a:t>
            </a:r>
            <a:r>
              <a:rPr lang="en-IT" dirty="0"/>
              <a:t>hile classes are a logical framework to organize the data, clusters are the physical (or in-memory) space where OrientDB actually stores the data</a:t>
            </a:r>
          </a:p>
          <a:p>
            <a:r>
              <a:rPr lang="en-IT" dirty="0"/>
              <a:t>So a cluster is simply a generic way to group records, and in particualar can be used to group all records </a:t>
            </a:r>
            <a:r>
              <a:rPr lang="en-IT" u="sng" dirty="0"/>
              <a:t>of a certain type</a:t>
            </a:r>
            <a:r>
              <a:rPr lang="en-IT" dirty="0"/>
              <a:t> or by a specific value (for instance we can use a cluster named “cache” to group the most accessed records or for instance, in our music domain, we could group the artists by country or by genre and so on)</a:t>
            </a:r>
          </a:p>
          <a:p>
            <a:r>
              <a:rPr lang="en-IT" dirty="0"/>
              <a:t>When a new class is created, also the corresponding default physical cluster is created, and starting from OrientDB v2.2 are actually created multiple clusters in order to improve perfromance of parallelism</a:t>
            </a:r>
          </a:p>
        </p:txBody>
      </p:sp>
    </p:spTree>
    <p:extLst>
      <p:ext uri="{BB962C8B-B14F-4D97-AF65-F5344CB8AC3E}">
        <p14:creationId xmlns:p14="http://schemas.microsoft.com/office/powerpoint/2010/main" val="69447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T" dirty="0"/>
              <a:t>Regarding the storage, OrientDB supports 3 storage types:</a:t>
            </a:r>
          </a:p>
          <a:p>
            <a:pPr lvl="1"/>
            <a:r>
              <a:rPr lang="en-US" dirty="0"/>
              <a:t>P</a:t>
            </a:r>
            <a:r>
              <a:rPr lang="en-IT" dirty="0"/>
              <a:t>loca</a:t>
            </a:r>
            <a:r>
              <a:rPr lang="it-IT" dirty="0"/>
              <a:t>l</a:t>
            </a:r>
            <a:r>
              <a:rPr lang="en-IT" dirty="0"/>
              <a:t>, which is the persistent, disk-based storage</a:t>
            </a:r>
          </a:p>
          <a:p>
            <a:pPr lvl="1"/>
            <a:r>
              <a:rPr lang="en-US" dirty="0"/>
              <a:t>R</a:t>
            </a:r>
            <a:r>
              <a:rPr lang="en-IT" dirty="0"/>
              <a:t>emote, so we can use the network to access a remote storage, and</a:t>
            </a:r>
          </a:p>
          <a:p>
            <a:pPr lvl="1"/>
            <a:r>
              <a:rPr lang="en-US" dirty="0"/>
              <a:t>M</a:t>
            </a:r>
            <a:r>
              <a:rPr lang="en-IT" dirty="0"/>
              <a:t>emory, in which all data remains in memory</a:t>
            </a:r>
          </a:p>
          <a:p>
            <a:pPr lvl="1"/>
            <a:r>
              <a:rPr lang="en-US" dirty="0"/>
              <a:t>A</a:t>
            </a:r>
            <a:r>
              <a:rPr lang="en-IT" dirty="0"/>
              <a:t>nd each storage is composed of multiple clusters</a:t>
            </a:r>
          </a:p>
        </p:txBody>
      </p:sp>
    </p:spTree>
    <p:extLst>
      <p:ext uri="{BB962C8B-B14F-4D97-AF65-F5344CB8AC3E}">
        <p14:creationId xmlns:p14="http://schemas.microsoft.com/office/powerpoint/2010/main" val="2764839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42950" lvl="1" indent="-285750">
              <a:lnSpc>
                <a:spcPct val="107000"/>
              </a:lnSpc>
              <a:buFont typeface="Courier New" panose="02070309020205020404" pitchFamily="49" charset="0"/>
              <a:buChar char="o"/>
            </a:pPr>
            <a:r>
              <a:rPr lang="en-US" sz="1800" dirty="0">
                <a:solidFill>
                  <a:srgbClr val="A6A6A6"/>
                </a:solidFill>
                <a:effectLst/>
                <a:latin typeface="Calibri" panose="020F0502020204030204" pitchFamily="34" charset="0"/>
                <a:ea typeface="Calibri" panose="020F0502020204030204" pitchFamily="34" charset="0"/>
                <a:cs typeface="Arial" panose="020B0604020202020204" pitchFamily="34" charset="0"/>
              </a:rPr>
              <a:t>The domain that I considered in my project is about Music Data and in particular data taken from one of the most popular streaming platforms that we have nowadays, which is Spotify, and data about lyrics that was from genius.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Courier New" panose="02070309020205020404" pitchFamily="49" charset="0"/>
              <a:buChar char="o"/>
            </a:pPr>
            <a:r>
              <a:rPr lang="en-US" sz="1800" dirty="0">
                <a:solidFill>
                  <a:srgbClr val="A6A6A6"/>
                </a:solidFill>
                <a:effectLst/>
                <a:latin typeface="Calibri" panose="020F0502020204030204" pitchFamily="34" charset="0"/>
                <a:ea typeface="Calibri" panose="020F0502020204030204" pitchFamily="34" charset="0"/>
                <a:cs typeface="Arial" panose="020B0604020202020204" pitchFamily="34" charset="0"/>
              </a:rPr>
              <a:t>The first step was to collect the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48506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b="0" i="0" dirty="0">
                <a:solidFill>
                  <a:srgbClr val="333333"/>
                </a:solidFill>
                <a:effectLst/>
                <a:latin typeface="Helvetica Neue"/>
              </a:rPr>
              <a:t>Since when it comes to query languages, SQL is the most widely recognized standard, and of course the majority of developers have experience and are comfortable with SQL, what </a:t>
            </a:r>
            <a:r>
              <a:rPr lang="en-US" b="0" i="0" dirty="0" err="1">
                <a:solidFill>
                  <a:srgbClr val="333333"/>
                </a:solidFill>
                <a:effectLst/>
                <a:latin typeface="Helvetica Neue"/>
              </a:rPr>
              <a:t>OrientDB</a:t>
            </a:r>
            <a:r>
              <a:rPr lang="en-US" b="0" i="0" dirty="0">
                <a:solidFill>
                  <a:srgbClr val="333333"/>
                </a:solidFill>
                <a:effectLst/>
                <a:latin typeface="Helvetica Neue"/>
              </a:rPr>
              <a:t> does is not actually defining a complete, new, query language, rather it uses SQL at the basis of its query language and it enhance it with some extensions to enable graph functionalities, so that, even though there are a few differences between the standard SQL syntax and the one supported by </a:t>
            </a:r>
            <a:r>
              <a:rPr lang="en-US" b="0" i="0" dirty="0" err="1">
                <a:solidFill>
                  <a:srgbClr val="333333"/>
                </a:solidFill>
                <a:effectLst/>
                <a:latin typeface="Helvetica Neue"/>
              </a:rPr>
              <a:t>OrientDB</a:t>
            </a:r>
            <a:r>
              <a:rPr lang="en-US" b="0" i="0" dirty="0">
                <a:solidFill>
                  <a:srgbClr val="333333"/>
                </a:solidFill>
                <a:effectLst/>
                <a:latin typeface="Helvetica Neue"/>
              </a:rPr>
              <a:t>, for the most part it should feel very natural to use it.</a:t>
            </a:r>
          </a:p>
          <a:p>
            <a:pPr marL="139700" indent="0">
              <a:buNone/>
            </a:pPr>
            <a:endParaRPr lang="en-US" b="0" i="0" dirty="0">
              <a:solidFill>
                <a:srgbClr val="333333"/>
              </a:solidFill>
              <a:effectLst/>
              <a:latin typeface="Helvetica Neue"/>
            </a:endParaRPr>
          </a:p>
        </p:txBody>
      </p:sp>
    </p:spTree>
    <p:extLst>
      <p:ext uri="{BB962C8B-B14F-4D97-AF65-F5344CB8AC3E}">
        <p14:creationId xmlns:p14="http://schemas.microsoft.com/office/powerpoint/2010/main" val="4099178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b="0" i="0" dirty="0">
                <a:solidFill>
                  <a:srgbClr val="333333"/>
                </a:solidFill>
                <a:effectLst/>
                <a:latin typeface="Helvetica Neue"/>
              </a:rPr>
              <a:t>What </a:t>
            </a:r>
            <a:r>
              <a:rPr lang="en-US" b="0" i="0" dirty="0" err="1">
                <a:solidFill>
                  <a:srgbClr val="333333"/>
                </a:solidFill>
                <a:effectLst/>
                <a:latin typeface="Helvetica Neue"/>
              </a:rPr>
              <a:t>OrientDB</a:t>
            </a:r>
            <a:r>
              <a:rPr lang="en-US" b="0" i="0" dirty="0">
                <a:solidFill>
                  <a:srgbClr val="333333"/>
                </a:solidFill>
                <a:effectLst/>
                <a:latin typeface="Helvetica Neue"/>
              </a:rPr>
              <a:t> does is actually define a real SQL dialect, as they call it, which the basic concepts are the following:</a:t>
            </a:r>
          </a:p>
          <a:p>
            <a:pPr marL="457200" indent="-317500">
              <a:buFontTx/>
              <a:buChar char="-"/>
            </a:pPr>
            <a:r>
              <a:rPr lang="en-US" b="0" i="0" dirty="0">
                <a:solidFill>
                  <a:srgbClr val="333333"/>
                </a:solidFill>
                <a:effectLst/>
                <a:latin typeface="Helvetica Neue"/>
              </a:rPr>
              <a:t>First of all, the most important difference is that in </a:t>
            </a:r>
            <a:r>
              <a:rPr lang="en-US" b="0" i="0" dirty="0" err="1">
                <a:solidFill>
                  <a:srgbClr val="333333"/>
                </a:solidFill>
                <a:effectLst/>
                <a:latin typeface="Helvetica Neue"/>
              </a:rPr>
              <a:t>OrientDB</a:t>
            </a:r>
            <a:r>
              <a:rPr lang="en-US" b="0" i="0" dirty="0">
                <a:solidFill>
                  <a:srgbClr val="333333"/>
                </a:solidFill>
                <a:effectLst/>
                <a:latin typeface="Helvetica Neue"/>
              </a:rPr>
              <a:t> relationships are represented as LINKS instead of JOINs, so the classic JOIN syntax of SQL is not supported in </a:t>
            </a:r>
            <a:r>
              <a:rPr lang="en-US" b="0" i="0" dirty="0" err="1">
                <a:solidFill>
                  <a:srgbClr val="333333"/>
                </a:solidFill>
                <a:effectLst/>
                <a:latin typeface="Helvetica Neue"/>
              </a:rPr>
              <a:t>OrientDB</a:t>
            </a:r>
            <a:endParaRPr lang="en-US" b="0" i="0" dirty="0">
              <a:solidFill>
                <a:srgbClr val="333333"/>
              </a:solidFill>
              <a:effectLst/>
              <a:latin typeface="Helvetica Neue"/>
            </a:endParaRPr>
          </a:p>
          <a:p>
            <a:pPr marL="457200" indent="-317500">
              <a:buFontTx/>
              <a:buChar char="-"/>
            </a:pPr>
            <a:r>
              <a:rPr lang="en-US" b="0" i="0" dirty="0">
                <a:solidFill>
                  <a:srgbClr val="333333"/>
                </a:solidFill>
                <a:effectLst/>
                <a:latin typeface="Helvetica Neue"/>
              </a:rPr>
              <a:t>#TODO: continua da http://orientdb.com/docs/3.1.x/sql/SQL-Introduction.html</a:t>
            </a:r>
            <a:endParaRPr lang="en-US" dirty="0"/>
          </a:p>
          <a:p>
            <a:endParaRPr lang="en-US" dirty="0"/>
          </a:p>
        </p:txBody>
      </p:sp>
    </p:spTree>
    <p:extLst>
      <p:ext uri="{BB962C8B-B14F-4D97-AF65-F5344CB8AC3E}">
        <p14:creationId xmlns:p14="http://schemas.microsoft.com/office/powerpoint/2010/main" val="3508538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dirty="0" err="1"/>
              <a:t>Then</a:t>
            </a:r>
            <a:r>
              <a:rPr lang="it-IT" dirty="0"/>
              <a:t>, the </a:t>
            </a:r>
            <a:r>
              <a:rPr lang="it-IT" dirty="0" err="1"/>
              <a:t>most</a:t>
            </a:r>
            <a:r>
              <a:rPr lang="it-IT" dirty="0"/>
              <a:t> </a:t>
            </a:r>
            <a:r>
              <a:rPr lang="it-IT" dirty="0" err="1"/>
              <a:t>important</a:t>
            </a:r>
            <a:r>
              <a:rPr lang="it-IT" dirty="0"/>
              <a:t> </a:t>
            </a:r>
            <a:r>
              <a:rPr lang="it-IT" dirty="0" err="1"/>
              <a:t>clause</a:t>
            </a:r>
            <a:r>
              <a:rPr lang="it-IT" dirty="0"/>
              <a:t> </a:t>
            </a:r>
            <a:r>
              <a:rPr lang="it-IT" dirty="0" err="1"/>
              <a:t>that</a:t>
            </a:r>
            <a:r>
              <a:rPr lang="it-IT" dirty="0"/>
              <a:t> the </a:t>
            </a:r>
            <a:r>
              <a:rPr lang="it-IT" dirty="0" err="1"/>
              <a:t>OrientDB</a:t>
            </a:r>
            <a:r>
              <a:rPr lang="it-IT" dirty="0"/>
              <a:t> query </a:t>
            </a:r>
            <a:r>
              <a:rPr lang="it-IT" dirty="0" err="1"/>
              <a:t>language</a:t>
            </a:r>
            <a:r>
              <a:rPr lang="it-IT" dirty="0"/>
              <a:t> </a:t>
            </a:r>
            <a:r>
              <a:rPr lang="it-IT" dirty="0" err="1"/>
              <a:t>introduces</a:t>
            </a:r>
            <a:r>
              <a:rPr lang="it-IT" dirty="0"/>
              <a:t> in </a:t>
            </a:r>
            <a:r>
              <a:rPr lang="it-IT" dirty="0" err="1"/>
              <a:t>order</a:t>
            </a:r>
            <a:r>
              <a:rPr lang="it-IT" dirty="0"/>
              <a:t> to </a:t>
            </a:r>
            <a:r>
              <a:rPr lang="it-IT" dirty="0" err="1"/>
              <a:t>allow</a:t>
            </a:r>
            <a:r>
              <a:rPr lang="it-IT" dirty="0"/>
              <a:t> </a:t>
            </a:r>
            <a:r>
              <a:rPr lang="it-IT" dirty="0" err="1"/>
              <a:t>graph</a:t>
            </a:r>
            <a:r>
              <a:rPr lang="it-IT" dirty="0"/>
              <a:t> </a:t>
            </a:r>
            <a:r>
              <a:rPr lang="it-IT" dirty="0" err="1"/>
              <a:t>functionalities</a:t>
            </a:r>
            <a:r>
              <a:rPr lang="it-IT" dirty="0"/>
              <a:t> </a:t>
            </a:r>
            <a:r>
              <a:rPr lang="it-IT" dirty="0" err="1"/>
              <a:t>is</a:t>
            </a:r>
            <a:r>
              <a:rPr lang="it-IT" dirty="0"/>
              <a:t> the MATCH </a:t>
            </a:r>
            <a:r>
              <a:rPr lang="it-IT" dirty="0" err="1"/>
              <a:t>clause</a:t>
            </a:r>
            <a:r>
              <a:rPr lang="it-IT" dirty="0"/>
              <a:t>, </a:t>
            </a:r>
            <a:r>
              <a:rPr lang="it-IT" dirty="0" err="1"/>
              <a:t>that</a:t>
            </a:r>
            <a:r>
              <a:rPr lang="it-IT" dirty="0"/>
              <a:t> </a:t>
            </a:r>
            <a:r>
              <a:rPr lang="it-IT" dirty="0" err="1"/>
              <a:t>allows</a:t>
            </a:r>
            <a:r>
              <a:rPr lang="it-IT" dirty="0"/>
              <a:t> to query the database in a </a:t>
            </a:r>
            <a:r>
              <a:rPr lang="it-IT" dirty="0" err="1"/>
              <a:t>declarative</a:t>
            </a:r>
            <a:r>
              <a:rPr lang="it-IT" dirty="0"/>
              <a:t> </a:t>
            </a:r>
            <a:r>
              <a:rPr lang="it-IT" dirty="0" err="1"/>
              <a:t>manner</a:t>
            </a:r>
            <a:r>
              <a:rPr lang="it-IT" dirty="0"/>
              <a:t>, </a:t>
            </a:r>
            <a:r>
              <a:rPr lang="it-IT" dirty="0" err="1"/>
              <a:t>using</a:t>
            </a:r>
            <a:r>
              <a:rPr lang="it-IT" dirty="0"/>
              <a:t> pattern matching.</a:t>
            </a:r>
          </a:p>
          <a:p>
            <a:r>
              <a:rPr lang="it-IT" dirty="0" err="1"/>
              <a:t>This</a:t>
            </a:r>
            <a:r>
              <a:rPr lang="it-IT" dirty="0"/>
              <a:t> </a:t>
            </a:r>
            <a:r>
              <a:rPr lang="it-IT" dirty="0" err="1"/>
              <a:t>is</a:t>
            </a:r>
            <a:r>
              <a:rPr lang="it-IT" dirty="0"/>
              <a:t> the general </a:t>
            </a:r>
            <a:r>
              <a:rPr lang="it-IT" dirty="0" err="1"/>
              <a:t>syntax</a:t>
            </a:r>
            <a:r>
              <a:rPr lang="it-IT" dirty="0"/>
              <a:t> </a:t>
            </a:r>
            <a:r>
              <a:rPr lang="it-IT" dirty="0" err="1"/>
              <a:t>thorugh</a:t>
            </a:r>
            <a:r>
              <a:rPr lang="it-IT" dirty="0"/>
              <a:t> </a:t>
            </a:r>
            <a:r>
              <a:rPr lang="it-IT" dirty="0" err="1"/>
              <a:t>which</a:t>
            </a:r>
            <a:r>
              <a:rPr lang="it-IT" dirty="0"/>
              <a:t> </a:t>
            </a:r>
            <a:r>
              <a:rPr lang="it-IT" dirty="0" err="1"/>
              <a:t>we</a:t>
            </a:r>
            <a:r>
              <a:rPr lang="it-IT" dirty="0"/>
              <a:t> can use the MATCH </a:t>
            </a:r>
            <a:r>
              <a:rPr lang="it-IT" dirty="0" err="1"/>
              <a:t>clause</a:t>
            </a:r>
            <a:r>
              <a:rPr lang="it-IT" dirty="0"/>
              <a:t>, </a:t>
            </a:r>
            <a:r>
              <a:rPr lang="it-IT" dirty="0" err="1"/>
              <a:t>taken</a:t>
            </a:r>
            <a:r>
              <a:rPr lang="it-IT" dirty="0"/>
              <a:t> from the </a:t>
            </a:r>
            <a:r>
              <a:rPr lang="it-IT" dirty="0" err="1"/>
              <a:t>OrientDB</a:t>
            </a:r>
            <a:r>
              <a:rPr lang="it-IT" dirty="0"/>
              <a:t> </a:t>
            </a:r>
            <a:r>
              <a:rPr lang="it-IT" dirty="0" err="1"/>
              <a:t>documentation</a:t>
            </a:r>
            <a:r>
              <a:rPr lang="it-IT" dirty="0"/>
              <a:t>.</a:t>
            </a:r>
          </a:p>
          <a:p>
            <a:r>
              <a:rPr lang="it-IT" dirty="0"/>
              <a:t>But I </a:t>
            </a:r>
            <a:r>
              <a:rPr lang="it-IT" dirty="0" err="1"/>
              <a:t>think</a:t>
            </a:r>
            <a:r>
              <a:rPr lang="it-IT" dirty="0"/>
              <a:t> </a:t>
            </a:r>
            <a:r>
              <a:rPr lang="it-IT" dirty="0" err="1"/>
              <a:t>it</a:t>
            </a:r>
            <a:r>
              <a:rPr lang="it-IT" dirty="0"/>
              <a:t> </a:t>
            </a:r>
            <a:r>
              <a:rPr lang="it-IT" dirty="0" err="1"/>
              <a:t>is</a:t>
            </a:r>
            <a:r>
              <a:rPr lang="it-IT" dirty="0"/>
              <a:t> </a:t>
            </a:r>
            <a:r>
              <a:rPr lang="it-IT" dirty="0" err="1"/>
              <a:t>better</a:t>
            </a:r>
            <a:r>
              <a:rPr lang="it-IT" dirty="0"/>
              <a:t> to </a:t>
            </a:r>
            <a:r>
              <a:rPr lang="it-IT" dirty="0" err="1"/>
              <a:t>really</a:t>
            </a:r>
            <a:r>
              <a:rPr lang="it-IT" dirty="0"/>
              <a:t> show the </a:t>
            </a:r>
            <a:r>
              <a:rPr lang="it-IT" dirty="0" err="1"/>
              <a:t>expressive</a:t>
            </a:r>
            <a:r>
              <a:rPr lang="it-IT" dirty="0"/>
              <a:t> power of the </a:t>
            </a:r>
            <a:r>
              <a:rPr lang="it-IT" dirty="0" err="1"/>
              <a:t>OrientDB</a:t>
            </a:r>
            <a:r>
              <a:rPr lang="it-IT" dirty="0"/>
              <a:t> </a:t>
            </a:r>
            <a:r>
              <a:rPr lang="it-IT" dirty="0" err="1"/>
              <a:t>language</a:t>
            </a:r>
            <a:r>
              <a:rPr lang="it-IT" dirty="0"/>
              <a:t> </a:t>
            </a:r>
            <a:r>
              <a:rPr lang="it-IT" dirty="0" err="1"/>
              <a:t>through</a:t>
            </a:r>
            <a:r>
              <a:rPr lang="it-IT" dirty="0"/>
              <a:t> the demo, so </a:t>
            </a:r>
            <a:r>
              <a:rPr lang="it-IT" dirty="0" err="1"/>
              <a:t>thorugh</a:t>
            </a:r>
            <a:r>
              <a:rPr lang="it-IT" dirty="0"/>
              <a:t> some queries </a:t>
            </a:r>
            <a:r>
              <a:rPr lang="it-IT" dirty="0" err="1"/>
              <a:t>that</a:t>
            </a:r>
            <a:r>
              <a:rPr lang="it-IT" dirty="0"/>
              <a:t> I </a:t>
            </a:r>
            <a:r>
              <a:rPr lang="it-IT" dirty="0" err="1"/>
              <a:t>defined</a:t>
            </a:r>
            <a:r>
              <a:rPr lang="it-IT" dirty="0"/>
              <a:t> over the data from </a:t>
            </a:r>
            <a:r>
              <a:rPr lang="it-IT" dirty="0" err="1"/>
              <a:t>our</a:t>
            </a:r>
            <a:r>
              <a:rPr lang="it-IT" dirty="0"/>
              <a:t> Music Domain. So </a:t>
            </a:r>
            <a:r>
              <a:rPr lang="it-IT" dirty="0" err="1"/>
              <a:t>we</a:t>
            </a:r>
            <a:r>
              <a:rPr lang="it-IT" dirty="0"/>
              <a:t> can </a:t>
            </a:r>
            <a:r>
              <a:rPr lang="it-IT" dirty="0" err="1"/>
              <a:t>now</a:t>
            </a:r>
            <a:r>
              <a:rPr lang="it-IT" dirty="0"/>
              <a:t> </a:t>
            </a:r>
            <a:r>
              <a:rPr lang="it-IT" dirty="0" err="1"/>
              <a:t>move</a:t>
            </a:r>
            <a:r>
              <a:rPr lang="it-IT" dirty="0"/>
              <a:t> to the Demo.</a:t>
            </a:r>
            <a:endParaRPr lang="en-US" dirty="0"/>
          </a:p>
        </p:txBody>
      </p:sp>
    </p:spTree>
    <p:extLst>
      <p:ext uri="{BB962C8B-B14F-4D97-AF65-F5344CB8AC3E}">
        <p14:creationId xmlns:p14="http://schemas.microsoft.com/office/powerpoint/2010/main" val="3311499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3708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0" lvl="2" indent="-2286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Now that we understood that is best to use a Graph </a:t>
            </a:r>
            <a:r>
              <a:rPr lang="en-US" sz="1800" dirty="0" err="1">
                <a:effectLst/>
                <a:latin typeface="Calibri" panose="020F0502020204030204" pitchFamily="34" charset="0"/>
                <a:ea typeface="Calibri" panose="020F0502020204030204" pitchFamily="34" charset="0"/>
                <a:cs typeface="Arial" panose="020B0604020202020204" pitchFamily="34" charset="0"/>
              </a:rPr>
              <a:t>Databse</a:t>
            </a:r>
            <a:r>
              <a:rPr lang="en-US" sz="1800" dirty="0">
                <a:effectLst/>
                <a:latin typeface="Calibri" panose="020F0502020204030204" pitchFamily="34" charset="0"/>
                <a:ea typeface="Calibri" panose="020F0502020204030204" pitchFamily="34" charset="0"/>
                <a:cs typeface="Arial" panose="020B0604020202020204" pitchFamily="34" charset="0"/>
              </a:rPr>
              <a:t>, we need to choose which kind of Graph Database, so decide whether is best to use a Triple store or a Property Graph, and also in this case we can do some considerations. In fact, we know that of course both of them are very good when relationships in the data are predominant, but we know that Triple stores of course stores the relationships as triples of subject-predicate-object, and </a:t>
            </a:r>
          </a:p>
          <a:p>
            <a:pPr marL="1143000" lvl="2" indent="-228600">
              <a:lnSpc>
                <a:spcPct val="107000"/>
              </a:lnSpc>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Arial" panose="020B0604020202020204" pitchFamily="34" charset="0"/>
              </a:rPr>
              <a:t>esempio</a:t>
            </a:r>
            <a:r>
              <a:rPr lang="en-US" sz="1800" dirty="0">
                <a:effectLst/>
                <a:latin typeface="Calibri" panose="020F0502020204030204" pitchFamily="34" charset="0"/>
                <a:ea typeface="Calibri" panose="020F0502020204030204" pitchFamily="34" charset="0"/>
                <a:cs typeface="Arial" panose="020B0604020202020204" pitchFamily="34" charset="0"/>
              </a:rPr>
              <a:t>: it was natural, by looking at the dataset, to think about a Property Graph rather than a triple store graph </a:t>
            </a:r>
            <a:r>
              <a:rPr lang="it-IT" sz="1800" dirty="0">
                <a:effectLst/>
                <a:latin typeface="Calibri" panose="020F0502020204030204" pitchFamily="34" charset="0"/>
                <a:ea typeface="Calibri" panose="020F0502020204030204" pitchFamily="34" charset="0"/>
                <a:cs typeface="Arial" panose="020B0604020202020204" pitchFamily="34" charset="0"/>
              </a:rPr>
              <a:t>(RDF), and </a:t>
            </a:r>
            <a:r>
              <a:rPr lang="it-IT" sz="1800" dirty="0" err="1">
                <a:effectLst/>
                <a:latin typeface="Calibri" panose="020F0502020204030204" pitchFamily="34" charset="0"/>
                <a:ea typeface="Calibri" panose="020F0502020204030204" pitchFamily="34" charset="0"/>
                <a:cs typeface="Arial" panose="020B0604020202020204" pitchFamily="34" charset="0"/>
              </a:rPr>
              <a:t>this</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is</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because</a:t>
            </a:r>
            <a:r>
              <a:rPr lang="it-IT" sz="1800" dirty="0">
                <a:effectLst/>
                <a:latin typeface="Calibri" panose="020F0502020204030204" pitchFamily="34" charset="0"/>
                <a:ea typeface="Calibri" panose="020F0502020204030204" pitchFamily="34" charset="0"/>
                <a:cs typeface="Arial" panose="020B0604020202020204" pitchFamily="34" charset="0"/>
              </a:rPr>
              <a:t> RDF è more </a:t>
            </a:r>
            <a:r>
              <a:rPr lang="it-IT" sz="1800" dirty="0" err="1">
                <a:effectLst/>
                <a:latin typeface="Calibri" panose="020F0502020204030204" pitchFamily="34" charset="0"/>
                <a:ea typeface="Calibri" panose="020F0502020204030204" pitchFamily="34" charset="0"/>
                <a:cs typeface="Arial" panose="020B0604020202020204" pitchFamily="34" charset="0"/>
              </a:rPr>
              <a:t>suited</a:t>
            </a:r>
            <a:r>
              <a:rPr lang="it-IT" sz="1800" dirty="0">
                <a:effectLst/>
                <a:latin typeface="Calibri" panose="020F0502020204030204" pitchFamily="34" charset="0"/>
                <a:ea typeface="Calibri" panose="020F0502020204030204" pitchFamily="34" charset="0"/>
                <a:cs typeface="Arial" panose="020B0604020202020204" pitchFamily="34" charset="0"/>
              </a:rPr>
              <a:t> quando sono predominanti sì le relazioni, ma gli elementi che compaiono in queste relazioni non compaiono tipo in 500 relazioni diverse → nel mio caso per esempio un artista può aver fatto 80000 canzoni e anche un album contiene sulle 10/20 canzoni, anche riguardo l’influenza, uno stesso artista può aver influenzato tanti artisti diversi e stessa cosa un’etichetta può essere l’etichetta di tanti artisti. Stessa cosa per i generi. Anche per le canzoni, anche se nella maggior parte dei casi una canzone è cantata da un unico artista, sono comunque parecchi i casi in cui le canzoni sono dei featuring, e in alcuni casi ci sono anche canzoni in cui hanno partecipato, 5/6 artisti o cose così. Quindi tutto ciò ci “porta via” (</a:t>
            </a:r>
            <a:r>
              <a:rPr lang="it-IT" sz="1800" dirty="0" err="1">
                <a:effectLst/>
                <a:latin typeface="Calibri" panose="020F0502020204030204" pitchFamily="34" charset="0"/>
                <a:ea typeface="Calibri" panose="020F0502020204030204" pitchFamily="34" charset="0"/>
                <a:cs typeface="Arial" panose="020B0604020202020204" pitchFamily="34" charset="0"/>
              </a:rPr>
              <a:t>which</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moves</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us</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away</a:t>
            </a:r>
            <a:r>
              <a:rPr lang="it-IT" sz="1800" dirty="0">
                <a:effectLst/>
                <a:latin typeface="Calibri" panose="020F0502020204030204" pitchFamily="34" charset="0"/>
                <a:ea typeface="Calibri" panose="020F0502020204030204" pitchFamily="34" charset="0"/>
                <a:cs typeface="Arial" panose="020B0604020202020204" pitchFamily="34" charset="0"/>
              </a:rPr>
              <a:t> from  da una rappresentazione del nostro dataset via RDF e tutto punta verso un </a:t>
            </a:r>
            <a:r>
              <a:rPr lang="it-IT" sz="1800" dirty="0" err="1">
                <a:effectLst/>
                <a:latin typeface="Calibri" panose="020F0502020204030204" pitchFamily="34" charset="0"/>
                <a:ea typeface="Calibri" panose="020F0502020204030204" pitchFamily="34" charset="0"/>
                <a:cs typeface="Arial" panose="020B0604020202020204" pitchFamily="34" charset="0"/>
              </a:rPr>
              <a:t>Property</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Graph</a:t>
            </a:r>
            <a:r>
              <a:rPr lang="it-IT" sz="1800" dirty="0">
                <a:effectLst/>
                <a:latin typeface="Calibri" panose="020F0502020204030204" pitchFamily="34" charset="0"/>
                <a:ea typeface="Calibri" panose="020F0502020204030204" pitchFamily="34" charset="0"/>
                <a:cs typeface="Arial" panose="020B0604020202020204" pitchFamily="34" charset="0"/>
              </a:rPr>
              <a:t>, che, fatte queste considerazioni, è decisamente il miglior modo per rappresentare il nostro database, dal momento che possiamo rappresentare una certa entità solamente una volta (rispetto a RDF, in cui dobbiamo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-&gt; From what is know, a Triple Store is best suited when we have a slow-changing dataset and from what is known they do not scale very well: in fact they are most used in when we want to “derive” ontologies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41736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would</a:t>
            </a:r>
            <a:r>
              <a:rPr lang="it-IT" dirty="0"/>
              <a:t> like to model the information </a:t>
            </a:r>
            <a:r>
              <a:rPr lang="it-IT" dirty="0" err="1"/>
              <a:t>about</a:t>
            </a:r>
            <a:r>
              <a:rPr lang="it-IT" dirty="0"/>
              <a:t> songs </a:t>
            </a:r>
            <a:r>
              <a:rPr lang="it-IT" dirty="0" err="1"/>
              <a:t>that</a:t>
            </a:r>
            <a:r>
              <a:rPr lang="it-IT" dirty="0"/>
              <a:t> are </a:t>
            </a:r>
            <a:r>
              <a:rPr lang="it-IT" dirty="0" err="1"/>
              <a:t>present</a:t>
            </a:r>
            <a:r>
              <a:rPr lang="it-IT" dirty="0"/>
              <a:t> in the Billboard Chart in </a:t>
            </a:r>
            <a:r>
              <a:rPr lang="it-IT" dirty="0" err="1"/>
              <a:t>this</a:t>
            </a:r>
            <a:r>
              <a:rPr lang="it-IT" dirty="0"/>
              <a:t> way, so by </a:t>
            </a:r>
            <a:r>
              <a:rPr lang="it-IT" dirty="0" err="1"/>
              <a:t>defining</a:t>
            </a:r>
            <a:r>
              <a:rPr lang="it-IT" dirty="0"/>
              <a:t> an </a:t>
            </a:r>
            <a:r>
              <a:rPr lang="it-IT" dirty="0" err="1"/>
              <a:t>isSongInBillboardWeek</a:t>
            </a:r>
            <a:r>
              <a:rPr lang="it-IT" dirty="0"/>
              <a:t> </a:t>
            </a:r>
            <a:r>
              <a:rPr lang="it-IT" dirty="0" err="1"/>
              <a:t>relationship</a:t>
            </a:r>
            <a:r>
              <a:rPr lang="it-IT" dirty="0"/>
              <a:t> </a:t>
            </a:r>
            <a:r>
              <a:rPr lang="it-IT" dirty="0" err="1"/>
              <a:t>between</a:t>
            </a:r>
            <a:r>
              <a:rPr lang="it-IT" dirty="0"/>
              <a:t> the </a:t>
            </a:r>
            <a:r>
              <a:rPr lang="it-IT" dirty="0" err="1"/>
              <a:t>specific</a:t>
            </a:r>
            <a:r>
              <a:rPr lang="it-IT" dirty="0"/>
              <a:t> Song and </a:t>
            </a:r>
            <a:r>
              <a:rPr lang="it-IT" dirty="0" err="1"/>
              <a:t>BillboardWeek</a:t>
            </a:r>
            <a:r>
              <a:rPr lang="it-IT" dirty="0"/>
              <a:t>.</a:t>
            </a:r>
          </a:p>
          <a:p>
            <a:pPr marL="0" lvl="0" indent="0" algn="l" rtl="0">
              <a:spcBef>
                <a:spcPts val="0"/>
              </a:spcBef>
              <a:spcAft>
                <a:spcPts val="0"/>
              </a:spcAft>
              <a:buNone/>
            </a:pPr>
            <a:r>
              <a:rPr lang="it-IT" dirty="0"/>
              <a:t>But the </a:t>
            </a:r>
            <a:r>
              <a:rPr lang="it-IT" dirty="0" err="1"/>
              <a:t>problem</a:t>
            </a:r>
            <a:r>
              <a:rPr lang="it-IT" dirty="0"/>
              <a:t> </a:t>
            </a:r>
            <a:r>
              <a:rPr lang="it-IT" dirty="0" err="1"/>
              <a:t>is</a:t>
            </a:r>
            <a:r>
              <a:rPr lang="it-IT" dirty="0"/>
              <a:t> </a:t>
            </a:r>
            <a:r>
              <a:rPr lang="it-IT" dirty="0" err="1"/>
              <a:t>that</a:t>
            </a:r>
            <a:r>
              <a:rPr lang="it-IT" dirty="0"/>
              <a:t> in </a:t>
            </a:r>
            <a:r>
              <a:rPr lang="it-IT" dirty="0" err="1"/>
              <a:t>this</a:t>
            </a:r>
            <a:r>
              <a:rPr lang="it-IT" dirty="0"/>
              <a:t> </a:t>
            </a:r>
            <a:r>
              <a:rPr lang="it-IT" dirty="0" err="1"/>
              <a:t>relationships</a:t>
            </a:r>
            <a:r>
              <a:rPr lang="it-IT" dirty="0"/>
              <a:t> </a:t>
            </a:r>
            <a:r>
              <a:rPr lang="it-IT" dirty="0" err="1"/>
              <a:t>we</a:t>
            </a:r>
            <a:r>
              <a:rPr lang="it-IT" dirty="0"/>
              <a:t> </a:t>
            </a:r>
            <a:r>
              <a:rPr lang="it-IT" dirty="0" err="1"/>
              <a:t>have</a:t>
            </a:r>
            <a:r>
              <a:rPr lang="it-IT" dirty="0"/>
              <a:t> </a:t>
            </a:r>
            <a:r>
              <a:rPr lang="it-IT" dirty="0" err="1"/>
              <a:t>also</a:t>
            </a:r>
            <a:r>
              <a:rPr lang="it-IT" dirty="0"/>
              <a:t> </a:t>
            </a:r>
            <a:r>
              <a:rPr lang="it-IT" dirty="0" err="1"/>
              <a:t>other</a:t>
            </a:r>
            <a:r>
              <a:rPr lang="it-IT" dirty="0"/>
              <a:t> information </a:t>
            </a:r>
            <a:r>
              <a:rPr lang="it-IT" dirty="0" err="1"/>
              <a:t>that</a:t>
            </a:r>
            <a:r>
              <a:rPr lang="it-IT" dirty="0"/>
              <a:t> </a:t>
            </a:r>
            <a:r>
              <a:rPr lang="it-IT" dirty="0" err="1"/>
              <a:t>we</a:t>
            </a:r>
            <a:r>
              <a:rPr lang="it-IT" dirty="0"/>
              <a:t> </a:t>
            </a:r>
            <a:r>
              <a:rPr lang="it-IT" dirty="0" err="1"/>
              <a:t>want</a:t>
            </a:r>
            <a:r>
              <a:rPr lang="it-IT" dirty="0"/>
              <a:t> to </a:t>
            </a:r>
            <a:r>
              <a:rPr lang="it-IT" dirty="0" err="1"/>
              <a:t>have</a:t>
            </a:r>
            <a:r>
              <a:rPr lang="it-IT" dirty="0"/>
              <a:t> in </a:t>
            </a:r>
            <a:r>
              <a:rPr lang="it-IT" dirty="0" err="1"/>
              <a:t>our</a:t>
            </a:r>
            <a:r>
              <a:rPr lang="it-IT" dirty="0"/>
              <a:t> database, in </a:t>
            </a:r>
            <a:r>
              <a:rPr lang="it-IT" dirty="0" err="1"/>
              <a:t>particular</a:t>
            </a:r>
            <a:r>
              <a:rPr lang="it-IT" dirty="0"/>
              <a:t> the </a:t>
            </a:r>
            <a:r>
              <a:rPr lang="it-IT" dirty="0" err="1"/>
              <a:t>rank</a:t>
            </a:r>
            <a:r>
              <a:rPr lang="it-IT" dirty="0"/>
              <a:t> </a:t>
            </a:r>
            <a:r>
              <a:rPr lang="it-IT" dirty="0" err="1"/>
              <a:t>at</a:t>
            </a:r>
            <a:r>
              <a:rPr lang="it-IT" dirty="0"/>
              <a:t> </a:t>
            </a:r>
            <a:r>
              <a:rPr lang="it-IT" dirty="0" err="1"/>
              <a:t>which</a:t>
            </a:r>
            <a:r>
              <a:rPr lang="it-IT" dirty="0"/>
              <a:t> </a:t>
            </a:r>
            <a:r>
              <a:rPr lang="it-IT" dirty="0" err="1"/>
              <a:t>this</a:t>
            </a:r>
            <a:r>
              <a:rPr lang="it-IT" dirty="0"/>
              <a:t> song </a:t>
            </a:r>
            <a:r>
              <a:rPr lang="it-IT" dirty="0" err="1"/>
              <a:t>has</a:t>
            </a:r>
            <a:r>
              <a:rPr lang="it-IT" dirty="0"/>
              <a:t> </a:t>
            </a:r>
            <a:r>
              <a:rPr lang="it-IT" dirty="0" err="1"/>
              <a:t>positioned</a:t>
            </a:r>
            <a:r>
              <a:rPr lang="it-IT" dirty="0"/>
              <a:t> in the chart and </a:t>
            </a:r>
            <a:r>
              <a:rPr lang="it-IT" dirty="0" err="1"/>
              <a:t>also</a:t>
            </a:r>
            <a:r>
              <a:rPr lang="it-IT" dirty="0"/>
              <a:t> the </a:t>
            </a:r>
            <a:r>
              <a:rPr lang="it-IT" dirty="0" err="1"/>
              <a:t>peak_rank</a:t>
            </a:r>
            <a:r>
              <a:rPr lang="it-IT" dirty="0"/>
              <a:t> </a:t>
            </a:r>
            <a:r>
              <a:rPr lang="it-IT" dirty="0" err="1"/>
              <a:t>it</a:t>
            </a:r>
            <a:r>
              <a:rPr lang="it-IT" dirty="0"/>
              <a:t> </a:t>
            </a:r>
            <a:r>
              <a:rPr lang="it-IT" dirty="0" err="1"/>
              <a:t>has</a:t>
            </a:r>
            <a:r>
              <a:rPr lang="it-IT" dirty="0"/>
              <a:t> </a:t>
            </a:r>
            <a:r>
              <a:rPr lang="it-IT" dirty="0" err="1"/>
              <a:t>reached</a:t>
            </a:r>
            <a:endParaRPr lang="it-IT" dirty="0"/>
          </a:p>
          <a:p>
            <a:pPr marL="0" lvl="0" indent="0" algn="l" rtl="0">
              <a:spcBef>
                <a:spcPts val="0"/>
              </a:spcBef>
              <a:spcAft>
                <a:spcPts val="0"/>
              </a:spcAft>
              <a:buNone/>
            </a:pPr>
            <a:r>
              <a:rPr lang="it-IT" dirty="0"/>
              <a:t>for the </a:t>
            </a:r>
            <a:r>
              <a:rPr lang="it-IT" dirty="0" err="1"/>
              <a:t>whole</a:t>
            </a:r>
            <a:r>
              <a:rPr lang="it-IT" dirty="0"/>
              <a:t> </a:t>
            </a:r>
            <a:r>
              <a:rPr lang="it-IT" dirty="0" err="1"/>
              <a:t>period</a:t>
            </a:r>
            <a:r>
              <a:rPr lang="it-IT" dirty="0"/>
              <a:t> of time </a:t>
            </a:r>
            <a:r>
              <a:rPr lang="it-IT" dirty="0" err="1"/>
              <a:t>it</a:t>
            </a:r>
            <a:r>
              <a:rPr lang="it-IT" dirty="0"/>
              <a:t> </a:t>
            </a:r>
            <a:r>
              <a:rPr lang="it-IT" dirty="0" err="1"/>
              <a:t>has</a:t>
            </a:r>
            <a:r>
              <a:rPr lang="it-IT" dirty="0"/>
              <a:t> </a:t>
            </a:r>
            <a:r>
              <a:rPr lang="it-IT" dirty="0" err="1"/>
              <a:t>been</a:t>
            </a:r>
            <a:r>
              <a:rPr lang="it-IT" dirty="0"/>
              <a:t> </a:t>
            </a:r>
            <a:r>
              <a:rPr lang="it-IT" dirty="0" err="1"/>
              <a:t>consecutively</a:t>
            </a:r>
            <a:r>
              <a:rPr lang="it-IT" dirty="0"/>
              <a:t> </a:t>
            </a:r>
            <a:r>
              <a:rPr lang="it-IT" dirty="0" err="1"/>
              <a:t>present</a:t>
            </a:r>
            <a:r>
              <a:rPr lang="it-IT" dirty="0"/>
              <a:t> in the chart. </a:t>
            </a:r>
          </a:p>
          <a:p>
            <a:pPr marL="0" lvl="0" indent="0" algn="l" rtl="0">
              <a:spcBef>
                <a:spcPts val="0"/>
              </a:spcBef>
              <a:spcAft>
                <a:spcPts val="0"/>
              </a:spcAft>
              <a:buNone/>
            </a:pPr>
            <a:r>
              <a:rPr lang="it-IT" dirty="0"/>
              <a:t>And </a:t>
            </a:r>
            <a:r>
              <a:rPr lang="it-IT" dirty="0" err="1"/>
              <a:t>while</a:t>
            </a:r>
            <a:r>
              <a:rPr lang="it-IT" dirty="0"/>
              <a:t> </a:t>
            </a:r>
            <a:r>
              <a:rPr lang="it-IT" dirty="0" err="1"/>
              <a:t>we</a:t>
            </a:r>
            <a:r>
              <a:rPr lang="it-IT" dirty="0"/>
              <a:t> can </a:t>
            </a:r>
            <a:r>
              <a:rPr lang="it-IT" dirty="0" err="1"/>
              <a:t>easily</a:t>
            </a:r>
            <a:r>
              <a:rPr lang="it-IT" dirty="0"/>
              <a:t> do </a:t>
            </a:r>
            <a:r>
              <a:rPr lang="it-IT" dirty="0" err="1"/>
              <a:t>this</a:t>
            </a:r>
            <a:r>
              <a:rPr lang="it-IT" dirty="0"/>
              <a:t> in a </a:t>
            </a:r>
            <a:r>
              <a:rPr lang="it-IT" dirty="0" err="1"/>
              <a:t>Property</a:t>
            </a:r>
            <a:r>
              <a:rPr lang="it-IT" dirty="0"/>
              <a:t> </a:t>
            </a:r>
            <a:r>
              <a:rPr lang="it-IT" dirty="0" err="1"/>
              <a:t>Graph</a:t>
            </a:r>
            <a:r>
              <a:rPr lang="it-IT" dirty="0"/>
              <a:t> by </a:t>
            </a:r>
            <a:r>
              <a:rPr lang="it-IT" dirty="0" err="1"/>
              <a:t>defining</a:t>
            </a:r>
            <a:r>
              <a:rPr lang="it-IT" dirty="0"/>
              <a:t> </a:t>
            </a:r>
            <a:r>
              <a:rPr lang="it-IT" dirty="0" err="1"/>
              <a:t>this</a:t>
            </a:r>
            <a:r>
              <a:rPr lang="it-IT" dirty="0"/>
              <a:t> information </a:t>
            </a:r>
            <a:r>
              <a:rPr lang="it-IT" dirty="0" err="1"/>
              <a:t>as</a:t>
            </a:r>
            <a:r>
              <a:rPr lang="it-IT" dirty="0"/>
              <a:t> </a:t>
            </a:r>
            <a:r>
              <a:rPr lang="it-IT" dirty="0" err="1"/>
              <a:t>attributes</a:t>
            </a:r>
            <a:r>
              <a:rPr lang="it-IT" dirty="0"/>
              <a:t> of the </a:t>
            </a:r>
            <a:r>
              <a:rPr lang="it-IT" dirty="0" err="1"/>
              <a:t>relationships</a:t>
            </a:r>
            <a:r>
              <a:rPr lang="it-IT" dirty="0"/>
              <a:t>, </a:t>
            </a:r>
            <a:r>
              <a:rPr lang="it-IT" dirty="0" err="1"/>
              <a:t>this</a:t>
            </a:r>
            <a:r>
              <a:rPr lang="it-IT" dirty="0"/>
              <a:t> </a:t>
            </a:r>
            <a:r>
              <a:rPr lang="it-IT" dirty="0" err="1"/>
              <a:t>is</a:t>
            </a:r>
            <a:r>
              <a:rPr lang="it-IT" dirty="0"/>
              <a:t> </a:t>
            </a:r>
            <a:r>
              <a:rPr lang="it-IT" dirty="0" err="1"/>
              <a:t>not</a:t>
            </a:r>
            <a:r>
              <a:rPr lang="it-IT" dirty="0"/>
              <a:t> </a:t>
            </a:r>
            <a:r>
              <a:rPr lang="it-IT" dirty="0" err="1"/>
              <a:t>actually</a:t>
            </a:r>
            <a:r>
              <a:rPr lang="it-IT" dirty="0"/>
              <a:t> </a:t>
            </a:r>
            <a:r>
              <a:rPr lang="it-IT" dirty="0" err="1"/>
              <a:t>true</a:t>
            </a:r>
            <a:r>
              <a:rPr lang="it-IT" dirty="0"/>
              <a:t> with triple store, </a:t>
            </a:r>
            <a:r>
              <a:rPr lang="it-IT" dirty="0" err="1"/>
              <a:t>because</a:t>
            </a:r>
            <a:r>
              <a:rPr lang="it-IT" dirty="0"/>
              <a:t> in </a:t>
            </a:r>
            <a:r>
              <a:rPr lang="it-IT" dirty="0" err="1"/>
              <a:t>order</a:t>
            </a:r>
            <a:r>
              <a:rPr lang="it-IT" dirty="0"/>
              <a:t> to do </a:t>
            </a:r>
            <a:r>
              <a:rPr lang="it-IT" dirty="0" err="1"/>
              <a:t>this</a:t>
            </a:r>
            <a:r>
              <a:rPr lang="it-IT" dirty="0"/>
              <a:t> </a:t>
            </a:r>
            <a:r>
              <a:rPr lang="it-IT" dirty="0" err="1"/>
              <a:t>we</a:t>
            </a:r>
            <a:r>
              <a:rPr lang="it-IT" dirty="0"/>
              <a:t> </a:t>
            </a:r>
            <a:r>
              <a:rPr lang="it-IT" dirty="0" err="1"/>
              <a:t>would</a:t>
            </a:r>
            <a:r>
              <a:rPr lang="it-IT" dirty="0"/>
              <a:t> </a:t>
            </a:r>
            <a:r>
              <a:rPr lang="it-IT" dirty="0" err="1"/>
              <a:t>need</a:t>
            </a:r>
            <a:r>
              <a:rPr lang="it-IT" dirty="0"/>
              <a:t> to use </a:t>
            </a:r>
            <a:r>
              <a:rPr lang="it-IT" dirty="0" err="1"/>
              <a:t>reification</a:t>
            </a:r>
            <a:r>
              <a:rPr lang="it-IT" dirty="0"/>
              <a:t> in </a:t>
            </a:r>
            <a:r>
              <a:rPr lang="it-IT" dirty="0" err="1"/>
              <a:t>this</a:t>
            </a:r>
            <a:r>
              <a:rPr lang="it-IT" dirty="0"/>
              <a:t> way.</a:t>
            </a:r>
          </a:p>
          <a:p>
            <a:pPr marL="0" lvl="0" indent="0" algn="l" rtl="0">
              <a:spcBef>
                <a:spcPts val="0"/>
              </a:spcBef>
              <a:spcAft>
                <a:spcPts val="0"/>
              </a:spcAft>
              <a:buNone/>
            </a:pPr>
            <a:r>
              <a:rPr lang="it-IT" dirty="0"/>
              <a:t>So, </a:t>
            </a:r>
            <a:r>
              <a:rPr lang="it-IT" dirty="0" err="1"/>
              <a:t>as</a:t>
            </a:r>
            <a:r>
              <a:rPr lang="it-IT" dirty="0"/>
              <a:t> </a:t>
            </a:r>
            <a:r>
              <a:rPr lang="it-IT" dirty="0" err="1"/>
              <a:t>we</a:t>
            </a:r>
            <a:r>
              <a:rPr lang="it-IT" dirty="0"/>
              <a:t> can </a:t>
            </a:r>
            <a:r>
              <a:rPr lang="it-IT" dirty="0" err="1"/>
              <a:t>see</a:t>
            </a:r>
            <a:r>
              <a:rPr lang="it-IT" dirty="0"/>
              <a:t>, </a:t>
            </a:r>
            <a:r>
              <a:rPr lang="it-IT" dirty="0" err="1"/>
              <a:t>this</a:t>
            </a:r>
            <a:r>
              <a:rPr lang="it-IT" dirty="0"/>
              <a:t> </a:t>
            </a:r>
            <a:r>
              <a:rPr lang="it-IT" dirty="0" err="1"/>
              <a:t>is</a:t>
            </a:r>
            <a:r>
              <a:rPr lang="it-IT" dirty="0"/>
              <a:t> way more compact to be </a:t>
            </a:r>
            <a:r>
              <a:rPr lang="it-IT" dirty="0" err="1"/>
              <a:t>done</a:t>
            </a:r>
            <a:r>
              <a:rPr lang="it-IT" dirty="0"/>
              <a:t> in a </a:t>
            </a:r>
            <a:r>
              <a:rPr lang="it-IT" dirty="0" err="1"/>
              <a:t>Property</a:t>
            </a:r>
            <a:r>
              <a:rPr lang="it-IT" dirty="0"/>
              <a:t> </a:t>
            </a:r>
            <a:r>
              <a:rPr lang="it-IT" dirty="0" err="1"/>
              <a:t>Graph</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80695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0" lvl="2" indent="-2286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Now that we understood that is best to use a Graph </a:t>
            </a:r>
            <a:r>
              <a:rPr lang="en-US" sz="1800" dirty="0" err="1">
                <a:effectLst/>
                <a:latin typeface="Calibri" panose="020F0502020204030204" pitchFamily="34" charset="0"/>
                <a:ea typeface="Calibri" panose="020F0502020204030204" pitchFamily="34" charset="0"/>
                <a:cs typeface="Arial" panose="020B0604020202020204" pitchFamily="34" charset="0"/>
              </a:rPr>
              <a:t>Databse</a:t>
            </a:r>
            <a:r>
              <a:rPr lang="en-US" sz="1800" dirty="0">
                <a:effectLst/>
                <a:latin typeface="Calibri" panose="020F0502020204030204" pitchFamily="34" charset="0"/>
                <a:ea typeface="Calibri" panose="020F0502020204030204" pitchFamily="34" charset="0"/>
                <a:cs typeface="Arial" panose="020B0604020202020204" pitchFamily="34" charset="0"/>
              </a:rPr>
              <a:t>, we need to choose which kind of Graph Database, so decide whether is best to use a Triple store or a Property Graph, and also in this case we can do some considerations. In fact, we know that of course both of them are very good when relationships in the data are predominant, but we know that Triple stores of course stores the relationships as triples of subject-predicate-object, and </a:t>
            </a:r>
          </a:p>
          <a:p>
            <a:pPr marL="1143000" lvl="2" indent="-228600">
              <a:lnSpc>
                <a:spcPct val="107000"/>
              </a:lnSpc>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Arial" panose="020B0604020202020204" pitchFamily="34" charset="0"/>
              </a:rPr>
              <a:t>esempio</a:t>
            </a:r>
            <a:r>
              <a:rPr lang="en-US" sz="1800" dirty="0">
                <a:effectLst/>
                <a:latin typeface="Calibri" panose="020F0502020204030204" pitchFamily="34" charset="0"/>
                <a:ea typeface="Calibri" panose="020F0502020204030204" pitchFamily="34" charset="0"/>
                <a:cs typeface="Arial" panose="020B0604020202020204" pitchFamily="34" charset="0"/>
              </a:rPr>
              <a:t>: it was natural, by looking at the dataset, to think about a Property Graph rather than a triple store graph (?) </a:t>
            </a:r>
            <a:r>
              <a:rPr lang="it-IT" sz="1800" dirty="0">
                <a:effectLst/>
                <a:latin typeface="Calibri" panose="020F0502020204030204" pitchFamily="34" charset="0"/>
                <a:ea typeface="Calibri" panose="020F0502020204030204" pitchFamily="34" charset="0"/>
                <a:cs typeface="Arial" panose="020B0604020202020204" pitchFamily="34" charset="0"/>
              </a:rPr>
              <a:t>(RDF), and </a:t>
            </a:r>
            <a:r>
              <a:rPr lang="it-IT" sz="1800" dirty="0" err="1">
                <a:effectLst/>
                <a:latin typeface="Calibri" panose="020F0502020204030204" pitchFamily="34" charset="0"/>
                <a:ea typeface="Calibri" panose="020F0502020204030204" pitchFamily="34" charset="0"/>
                <a:cs typeface="Arial" panose="020B0604020202020204" pitchFamily="34" charset="0"/>
              </a:rPr>
              <a:t>this</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is</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because</a:t>
            </a:r>
            <a:r>
              <a:rPr lang="it-IT" sz="1800" dirty="0">
                <a:effectLst/>
                <a:latin typeface="Calibri" panose="020F0502020204030204" pitchFamily="34" charset="0"/>
                <a:ea typeface="Calibri" panose="020F0502020204030204" pitchFamily="34" charset="0"/>
                <a:cs typeface="Arial" panose="020B0604020202020204" pitchFamily="34" charset="0"/>
              </a:rPr>
              <a:t> RDF è more </a:t>
            </a:r>
            <a:r>
              <a:rPr lang="it-IT" sz="1800" dirty="0" err="1">
                <a:effectLst/>
                <a:latin typeface="Calibri" panose="020F0502020204030204" pitchFamily="34" charset="0"/>
                <a:ea typeface="Calibri" panose="020F0502020204030204" pitchFamily="34" charset="0"/>
                <a:cs typeface="Arial" panose="020B0604020202020204" pitchFamily="34" charset="0"/>
              </a:rPr>
              <a:t>suited</a:t>
            </a:r>
            <a:r>
              <a:rPr lang="it-IT" sz="1800" dirty="0">
                <a:effectLst/>
                <a:latin typeface="Calibri" panose="020F0502020204030204" pitchFamily="34" charset="0"/>
                <a:ea typeface="Calibri" panose="020F0502020204030204" pitchFamily="34" charset="0"/>
                <a:cs typeface="Arial" panose="020B0604020202020204" pitchFamily="34" charset="0"/>
              </a:rPr>
              <a:t> quando sono predominanti sì le relazioni, ma gli elementi che compaiono in queste relazioni non compaiono tipo in 500 relazioni diverse → nel mio caso per esempio un artista può aver fatto 80000 canzoni e anche un album contiene sulle 10/20 canzoni, anche riguardo l’influenza, uno stesso artista può aver influenzato tanti artisti diversi e stessa cosa un’etichetta può essere l’etichetta di tanti artisti. Stessa cosa per i generi. Anche per le canzoni, anche se nella maggior parte dei casi una canzone è cantata da un unico artista, sono comunque parecchi i casi in cui le canzoni sono dei featuring, e in alcuni casi ci sono anche canzoni in cui hanno partecipato, 5/6 artisti o cose così. Quindi tutto ciò ci “porta via” (</a:t>
            </a:r>
            <a:r>
              <a:rPr lang="it-IT" sz="1800" dirty="0" err="1">
                <a:effectLst/>
                <a:latin typeface="Calibri" panose="020F0502020204030204" pitchFamily="34" charset="0"/>
                <a:ea typeface="Calibri" panose="020F0502020204030204" pitchFamily="34" charset="0"/>
                <a:cs typeface="Arial" panose="020B0604020202020204" pitchFamily="34" charset="0"/>
              </a:rPr>
              <a:t>which</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moves</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us</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away</a:t>
            </a:r>
            <a:r>
              <a:rPr lang="it-IT" sz="1800" dirty="0">
                <a:effectLst/>
                <a:latin typeface="Calibri" panose="020F0502020204030204" pitchFamily="34" charset="0"/>
                <a:ea typeface="Calibri" panose="020F0502020204030204" pitchFamily="34" charset="0"/>
                <a:cs typeface="Arial" panose="020B0604020202020204" pitchFamily="34" charset="0"/>
              </a:rPr>
              <a:t> from  da una rappresentazione del nostro dataset via RDF e tutto punta verso un </a:t>
            </a:r>
            <a:r>
              <a:rPr lang="it-IT" sz="1800" dirty="0" err="1">
                <a:effectLst/>
                <a:latin typeface="Calibri" panose="020F0502020204030204" pitchFamily="34" charset="0"/>
                <a:ea typeface="Calibri" panose="020F0502020204030204" pitchFamily="34" charset="0"/>
                <a:cs typeface="Arial" panose="020B0604020202020204" pitchFamily="34" charset="0"/>
              </a:rPr>
              <a:t>Property</a:t>
            </a:r>
            <a:r>
              <a:rPr lang="it-IT" sz="1800" dirty="0">
                <a:effectLst/>
                <a:latin typeface="Calibri" panose="020F0502020204030204" pitchFamily="34" charset="0"/>
                <a:ea typeface="Calibri" panose="020F0502020204030204" pitchFamily="34" charset="0"/>
                <a:cs typeface="Arial" panose="020B0604020202020204" pitchFamily="34" charset="0"/>
              </a:rPr>
              <a:t> </a:t>
            </a:r>
            <a:r>
              <a:rPr lang="it-IT" sz="1800" dirty="0" err="1">
                <a:effectLst/>
                <a:latin typeface="Calibri" panose="020F0502020204030204" pitchFamily="34" charset="0"/>
                <a:ea typeface="Calibri" panose="020F0502020204030204" pitchFamily="34" charset="0"/>
                <a:cs typeface="Arial" panose="020B0604020202020204" pitchFamily="34" charset="0"/>
              </a:rPr>
              <a:t>Graph</a:t>
            </a:r>
            <a:r>
              <a:rPr lang="it-IT" sz="1800" dirty="0">
                <a:effectLst/>
                <a:latin typeface="Calibri" panose="020F0502020204030204" pitchFamily="34" charset="0"/>
                <a:ea typeface="Calibri" panose="020F0502020204030204" pitchFamily="34" charset="0"/>
                <a:cs typeface="Arial" panose="020B0604020202020204" pitchFamily="34" charset="0"/>
              </a:rPr>
              <a:t>, che, fatte queste considerazioni, è decisamente il miglior modo per rappresentare il nostro database, dal momento che possiamo rappresentare una certa entità solamente una volta (rispetto a RDF, in cui dobbiamo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-&gt; From what is know, a Triple Store is best suited when we have a slow-changing dataset and from what is known they do not scale very well: in fact they are most used in when we want to “derive” ontologies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1869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b="0" i="0" dirty="0">
                <a:effectLst/>
                <a:latin typeface="Noto Serif" panose="020B0604020202020204" pitchFamily="18" charset="0"/>
              </a:rPr>
              <a:t>Clusters: </a:t>
            </a:r>
            <a:r>
              <a:rPr lang="en-US" sz="1600" b="0" i="0" u="sng" dirty="0">
                <a:effectLst/>
                <a:latin typeface="Noto Serif" panose="020B0604020202020204" pitchFamily="18" charset="0"/>
              </a:rPr>
              <a:t>Each cluster is one file at file system level</a:t>
            </a:r>
            <a:r>
              <a:rPr lang="en-US" b="0" i="0" dirty="0">
                <a:effectLst/>
                <a:latin typeface="Noto Serif" panose="020B0604020202020204" pitchFamily="18" charset="0"/>
              </a:rPr>
              <a:t>. It is comparable to the "collection" in Document databases and to the "table" in Relational databases</a:t>
            </a:r>
          </a:p>
          <a:p>
            <a:pPr marL="139700" indent="0">
              <a:buNone/>
            </a:pPr>
            <a:endParaRPr lang="en-US" b="0" i="0" dirty="0">
              <a:effectLst/>
              <a:latin typeface="Noto Serif" panose="020B0604020202020204" pitchFamily="18" charset="0"/>
            </a:endParaRPr>
          </a:p>
          <a:p>
            <a:pPr marL="139700" indent="0">
              <a:buNone/>
            </a:pPr>
            <a:endParaRPr lang="en-US" b="0" i="0" dirty="0">
              <a:effectLst/>
              <a:latin typeface="Noto Serif" panose="020B0604020202020204" pitchFamily="18" charset="0"/>
            </a:endParaRPr>
          </a:p>
          <a:p>
            <a:pPr marL="139700" indent="0">
              <a:buNone/>
            </a:pPr>
            <a:r>
              <a:rPr lang="en-US" b="0" i="0" dirty="0">
                <a:effectLst/>
                <a:latin typeface="Noto Serif" panose="02020600060500020200" pitchFamily="18" charset="0"/>
              </a:rPr>
              <a:t>Vertices are themselves documents with some additional features. This means they can contain embedded records and arbitrary properties exactly like documents</a:t>
            </a:r>
            <a:endParaRPr lang="en-US" dirty="0"/>
          </a:p>
        </p:txBody>
      </p:sp>
    </p:spTree>
    <p:extLst>
      <p:ext uri="{BB962C8B-B14F-4D97-AF65-F5344CB8AC3E}">
        <p14:creationId xmlns:p14="http://schemas.microsoft.com/office/powerpoint/2010/main" val="2782375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844982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248999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42950" lvl="1" indent="-285750">
              <a:lnSpc>
                <a:spcPct val="107000"/>
              </a:lnSpc>
              <a:buFont typeface="Courier New" panose="02070309020205020404" pitchFamily="49" charset="0"/>
              <a:buChar char="o"/>
            </a:pPr>
            <a:r>
              <a:rPr lang="en-US" sz="1800" dirty="0">
                <a:solidFill>
                  <a:srgbClr val="A6A6A6"/>
                </a:solidFill>
                <a:effectLst/>
                <a:latin typeface="Calibri" panose="020F0502020204030204" pitchFamily="34" charset="0"/>
                <a:ea typeface="Calibri" panose="020F0502020204030204" pitchFamily="34" charset="0"/>
                <a:cs typeface="Arial" panose="020B0604020202020204" pitchFamily="34" charset="0"/>
              </a:rPr>
              <a:t>The domain that I considered in my project is about Music Data and in particular data taken from one of the most popular streaming platforms that we have nowadays, which is Spotify, and data about lyrics that was from genius.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Courier New" panose="02070309020205020404" pitchFamily="49" charset="0"/>
              <a:buChar char="o"/>
            </a:pPr>
            <a:r>
              <a:rPr lang="en-US" sz="1800" dirty="0">
                <a:solidFill>
                  <a:srgbClr val="A6A6A6"/>
                </a:solidFill>
                <a:effectLst/>
                <a:latin typeface="Calibri" panose="020F0502020204030204" pitchFamily="34" charset="0"/>
                <a:ea typeface="Calibri" panose="020F0502020204030204" pitchFamily="34" charset="0"/>
                <a:cs typeface="Arial" panose="020B0604020202020204" pitchFamily="34" charset="0"/>
              </a:rPr>
              <a:t>The first step was to collect the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1500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Once </a:t>
            </a:r>
            <a:r>
              <a:rPr lang="it-IT" dirty="0" err="1"/>
              <a:t>defined</a:t>
            </a:r>
            <a:r>
              <a:rPr lang="it-IT" dirty="0"/>
              <a:t> the domain of </a:t>
            </a:r>
            <a:r>
              <a:rPr lang="it-IT" dirty="0" err="1"/>
              <a:t>interest</a:t>
            </a:r>
            <a:r>
              <a:rPr lang="it-IT" dirty="0"/>
              <a:t>, the </a:t>
            </a:r>
            <a:r>
              <a:rPr lang="it-IT" dirty="0" err="1"/>
              <a:t>next</a:t>
            </a:r>
            <a:r>
              <a:rPr lang="it-IT" dirty="0"/>
              <a:t> step </a:t>
            </a:r>
            <a:r>
              <a:rPr lang="it-IT" dirty="0" err="1"/>
              <a:t>was</a:t>
            </a:r>
            <a:r>
              <a:rPr lang="it-IT" dirty="0"/>
              <a:t> </a:t>
            </a:r>
            <a:r>
              <a:rPr lang="it-IT" dirty="0" err="1"/>
              <a:t>actually</a:t>
            </a:r>
            <a:r>
              <a:rPr lang="it-IT" dirty="0"/>
              <a:t> to </a:t>
            </a:r>
            <a:r>
              <a:rPr lang="it-IT" dirty="0" err="1"/>
              <a:t>collect</a:t>
            </a:r>
            <a:r>
              <a:rPr lang="it-IT" dirty="0"/>
              <a:t> the data</a:t>
            </a:r>
          </a:p>
          <a:p>
            <a:pPr marL="0" lvl="0" indent="0" algn="l" rtl="0">
              <a:spcBef>
                <a:spcPts val="0"/>
              </a:spcBef>
              <a:spcAft>
                <a:spcPts val="0"/>
              </a:spcAft>
              <a:buNone/>
            </a:pPr>
            <a:r>
              <a:rPr lang="it-IT" dirty="0"/>
              <a:t>And the first dataset I </a:t>
            </a:r>
            <a:r>
              <a:rPr lang="it-IT" dirty="0" err="1"/>
              <a:t>was</a:t>
            </a:r>
            <a:r>
              <a:rPr lang="it-IT" dirty="0"/>
              <a:t> </a:t>
            </a:r>
            <a:r>
              <a:rPr lang="it-IT" dirty="0" err="1"/>
              <a:t>able</a:t>
            </a:r>
            <a:r>
              <a:rPr lang="it-IT" dirty="0"/>
              <a:t> to </a:t>
            </a:r>
            <a:r>
              <a:rPr lang="it-IT" dirty="0" err="1"/>
              <a:t>collect</a:t>
            </a:r>
            <a:r>
              <a:rPr lang="it-IT" dirty="0"/>
              <a:t> data from </a:t>
            </a:r>
            <a:r>
              <a:rPr lang="it-IT" dirty="0" err="1"/>
              <a:t>is</a:t>
            </a:r>
            <a:r>
              <a:rPr lang="it-IT" dirty="0"/>
              <a:t> the 8 plus </a:t>
            </a:r>
            <a:r>
              <a:rPr lang="it-IT" dirty="0" err="1"/>
              <a:t>millions</a:t>
            </a:r>
            <a:r>
              <a:rPr lang="it-IT" dirty="0"/>
              <a:t> </a:t>
            </a:r>
            <a:r>
              <a:rPr lang="it-IT" dirty="0" err="1"/>
              <a:t>spotify</a:t>
            </a:r>
            <a:r>
              <a:rPr lang="it-IT" dirty="0"/>
              <a:t> tracks dataset, </a:t>
            </a:r>
            <a:r>
              <a:rPr lang="en-US" sz="1800" dirty="0">
                <a:effectLst/>
                <a:latin typeface="Calibri" panose="020F0502020204030204" pitchFamily="34" charset="0"/>
                <a:ea typeface="Calibri" panose="020F0502020204030204" pitchFamily="34" charset="0"/>
                <a:cs typeface="Arial" panose="020B0604020202020204" pitchFamily="34" charset="0"/>
              </a:rPr>
              <a:t>from which I collected 8 csv files about Spotify tracks, artists, albums and genres. </a:t>
            </a:r>
          </a:p>
          <a:p>
            <a:pPr marL="0" lvl="0" indent="0" algn="l" rtl="0">
              <a:spcBef>
                <a:spcPts val="0"/>
              </a:spcBef>
              <a:spcAft>
                <a:spcPts val="0"/>
              </a:spcAft>
              <a:buNone/>
            </a:pPr>
            <a:endParaRPr lang="en-US" sz="1800" dirty="0">
              <a:effectLst/>
              <a:latin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first thing to point out from here is that since of course it would have been difficult to work on such a huge volume of data, and, most importantly, since, as we will see, the tasks in which we are interested are not concerning very unknown artists, my choice here and for the entire project, as we will see in the mapping, has been to consider just data relative to the artists with a certain value of popularity</a:t>
            </a:r>
            <a:endParaRPr lang="en-IT"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lang="en-IT" dirty="0"/>
          </a:p>
        </p:txBody>
      </p:sp>
    </p:spTree>
    <p:extLst>
      <p:ext uri="{BB962C8B-B14F-4D97-AF65-F5344CB8AC3E}">
        <p14:creationId xmlns:p14="http://schemas.microsoft.com/office/powerpoint/2010/main" val="1441497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second dataset contains just one CSV file about the full history of the Billboard Hot 100 chart, which is the music industry standard record chart in the United States for songs</a:t>
            </a:r>
            <a:endParaRPr lang="en-IT"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7260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Another dataset that I found was The Influence of Music, Spotify and AllMusic Data, from which I collected just one single csv file about the influence between artists</a:t>
            </a:r>
            <a:endParaRPr lang="en-IT"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47432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next dataset is about Record Labels of the Universal Music Group Artists, from which I collected one csv file about record labels of artists with associated their respective Group of Labels</a:t>
            </a:r>
            <a:endParaRPr lang="en-IT"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55100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And finally, the last two datasets are the one from </a:t>
            </a:r>
            <a:r>
              <a:rPr lang="en-US" sz="1800" dirty="0" err="1">
                <a:effectLst/>
                <a:latin typeface="Calibri" panose="020F0502020204030204" pitchFamily="34" charset="0"/>
                <a:ea typeface="Calibri" panose="020F0502020204030204" pitchFamily="34" charset="0"/>
                <a:cs typeface="Arial" panose="020B0604020202020204" pitchFamily="34" charset="0"/>
              </a:rPr>
              <a:t>Exportify</a:t>
            </a:r>
            <a:r>
              <a:rPr lang="en-US" sz="1800" dirty="0">
                <a:effectLst/>
                <a:latin typeface="Calibri" panose="020F0502020204030204" pitchFamily="34" charset="0"/>
                <a:ea typeface="Calibri" panose="020F0502020204030204" pitchFamily="34" charset="0"/>
                <a:cs typeface="Arial" panose="020B0604020202020204" pitchFamily="34" charset="0"/>
              </a:rPr>
              <a:t> and the Spotify and Genius Tracks Dataset, containing information about Spotify tracks and their associated labels and genres</a:t>
            </a:r>
            <a:endParaRPr lang="en-IT"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9044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it-IT" dirty="0"/>
              <a:t>Ok, </a:t>
            </a:r>
            <a:r>
              <a:rPr lang="it-IT" dirty="0" err="1"/>
              <a:t>now</a:t>
            </a:r>
            <a:r>
              <a:rPr lang="it-IT" dirty="0"/>
              <a:t> of </a:t>
            </a:r>
            <a:r>
              <a:rPr lang="it-IT" dirty="0" err="1"/>
              <a:t>course</a:t>
            </a:r>
            <a:r>
              <a:rPr lang="it-IT" dirty="0"/>
              <a:t> </a:t>
            </a:r>
            <a:r>
              <a:rPr lang="it-IT" dirty="0" err="1"/>
              <a:t>all</a:t>
            </a:r>
            <a:r>
              <a:rPr lang="it-IT" dirty="0"/>
              <a:t> </a:t>
            </a:r>
            <a:r>
              <a:rPr lang="it-IT" dirty="0" err="1"/>
              <a:t>these</a:t>
            </a:r>
            <a:r>
              <a:rPr lang="it-IT" dirty="0"/>
              <a:t> data </a:t>
            </a:r>
            <a:r>
              <a:rPr lang="it-IT" dirty="0" err="1"/>
              <a:t>that</a:t>
            </a:r>
            <a:r>
              <a:rPr lang="it-IT" dirty="0"/>
              <a:t> </a:t>
            </a:r>
            <a:r>
              <a:rPr lang="it-IT" dirty="0" err="1"/>
              <a:t>we</a:t>
            </a:r>
            <a:r>
              <a:rPr lang="it-IT" dirty="0"/>
              <a:t> </a:t>
            </a:r>
            <a:r>
              <a:rPr lang="it-IT" dirty="0" err="1"/>
              <a:t>collected</a:t>
            </a:r>
            <a:r>
              <a:rPr lang="it-IT" dirty="0"/>
              <a:t> </a:t>
            </a:r>
            <a:r>
              <a:rPr lang="it-IT" dirty="0" err="1"/>
              <a:t>has</a:t>
            </a:r>
            <a:r>
              <a:rPr lang="it-IT" dirty="0"/>
              <a:t> some </a:t>
            </a:r>
            <a:r>
              <a:rPr lang="it-IT" dirty="0" err="1"/>
              <a:t>problems</a:t>
            </a:r>
            <a:r>
              <a:rPr lang="it-IT" dirty="0"/>
              <a:t>. </a:t>
            </a:r>
          </a:p>
          <a:p>
            <a:pPr marL="914400" lvl="2" indent="0">
              <a:lnSpc>
                <a:spcPct val="107000"/>
              </a:lnSpc>
              <a:buFont typeface="Wingdings" pitchFamily="2" charset="2"/>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lnSpc>
                <a:spcPct val="107000"/>
              </a:lnSpc>
              <a:buFont typeface="Wingdings" pitchFamily="2" charset="2"/>
              <a:buChar char=""/>
            </a:pPr>
            <a:r>
              <a:rPr lang="en-US" sz="1100" dirty="0">
                <a:effectLst/>
                <a:latin typeface="Calibri" panose="020F0502020204030204" pitchFamily="34" charset="0"/>
                <a:ea typeface="Calibri" panose="020F0502020204030204" pitchFamily="34" charset="0"/>
                <a:cs typeface="Arial" panose="020B0604020202020204" pitchFamily="34" charset="0"/>
              </a:rPr>
              <a:t>While not presenting the problem of Physical </a:t>
            </a:r>
            <a:r>
              <a:rPr lang="en-US" sz="1100" dirty="0" err="1">
                <a:effectLst/>
                <a:latin typeface="Calibri" panose="020F0502020204030204" pitchFamily="34" charset="0"/>
                <a:ea typeface="Calibri" panose="020F0502020204030204" pitchFamily="34" charset="0"/>
                <a:cs typeface="Arial" panose="020B0604020202020204" pitchFamily="34" charset="0"/>
              </a:rPr>
              <a:t>Heterogenity</a:t>
            </a:r>
            <a:r>
              <a:rPr lang="en-US" sz="1100" dirty="0">
                <a:effectLst/>
                <a:latin typeface="Calibri" panose="020F0502020204030204" pitchFamily="34" charset="0"/>
                <a:ea typeface="Calibri" panose="020F0502020204030204" pitchFamily="34" charset="0"/>
                <a:cs typeface="Arial" panose="020B0604020202020204" pitchFamily="34" charset="0"/>
              </a:rPr>
              <a:t>, since all the data from the different sources is in the form of a CSV file, </a:t>
            </a:r>
          </a:p>
          <a:p>
            <a:pPr marL="1143000" lvl="2" indent="-228600">
              <a:lnSpc>
                <a:spcPct val="107000"/>
              </a:lnSpc>
              <a:buFont typeface="Wingdings" pitchFamily="2" charset="2"/>
              <a:buChar char=""/>
            </a:pPr>
            <a:r>
              <a:rPr lang="en-US" sz="1100" dirty="0">
                <a:effectLst/>
                <a:latin typeface="Calibri" panose="020F0502020204030204" pitchFamily="34" charset="0"/>
                <a:ea typeface="Calibri" panose="020F0502020204030204" pitchFamily="34" charset="0"/>
                <a:cs typeface="Arial" panose="020B0604020202020204" pitchFamily="34" charset="0"/>
              </a:rPr>
              <a:t>there is however the problem of </a:t>
            </a:r>
            <a:r>
              <a:rPr lang="en-US" sz="1100" b="1" dirty="0">
                <a:effectLst/>
                <a:latin typeface="Calibri" panose="020F0502020204030204" pitchFamily="34" charset="0"/>
                <a:ea typeface="Calibri" panose="020F0502020204030204" pitchFamily="34" charset="0"/>
                <a:cs typeface="Arial" panose="020B0604020202020204" pitchFamily="34" charset="0"/>
              </a:rPr>
              <a:t>Conceptual Heterogeneity</a:t>
            </a:r>
            <a:r>
              <a:rPr lang="en-US" sz="1100" dirty="0">
                <a:effectLst/>
                <a:latin typeface="Calibri" panose="020F0502020204030204" pitchFamily="34" charset="0"/>
                <a:ea typeface="Calibri" panose="020F0502020204030204" pitchFamily="34" charset="0"/>
                <a:cs typeface="Arial" panose="020B0604020202020204" pitchFamily="34" charset="0"/>
              </a:rPr>
              <a:t>, so the fact that the different sources describe the domain from different perspectives.</a:t>
            </a:r>
            <a:endParaRPr lang="en-IT" sz="1100" dirty="0">
              <a:effectLst/>
              <a:latin typeface="Calibri" panose="020F0502020204030204" pitchFamily="34" charset="0"/>
              <a:ea typeface="Calibri" panose="020F0502020204030204" pitchFamily="34" charset="0"/>
              <a:cs typeface="Arial" panose="020B0604020202020204" pitchFamily="34" charset="0"/>
            </a:endParaRPr>
          </a:p>
          <a:p>
            <a:pPr marL="1600200" lvl="3" indent="-228600">
              <a:lnSpc>
                <a:spcPct val="107000"/>
              </a:lnSpc>
              <a:spcAft>
                <a:spcPts val="800"/>
              </a:spcAft>
              <a:buFont typeface="Symbol" pitchFamily="2" charset="2"/>
              <a:buChar char=""/>
            </a:pPr>
            <a:r>
              <a:rPr lang="en-US" sz="1100" dirty="0">
                <a:effectLst/>
                <a:latin typeface="Calibri" panose="020F0502020204030204" pitchFamily="34" charset="0"/>
                <a:ea typeface="Calibri" panose="020F0502020204030204" pitchFamily="34" charset="0"/>
                <a:cs typeface="Arial" panose="020B0604020202020204" pitchFamily="34" charset="0"/>
              </a:rPr>
              <a:t>In fact, for instance we may have the concept of ID that in some cases refers to the Spotify ID, in some other to the Billboard ID or even to some other custom ID internally defined </a:t>
            </a:r>
          </a:p>
          <a:p>
            <a:pPr marL="1600200" lvl="3" indent="-228600">
              <a:lnSpc>
                <a:spcPct val="107000"/>
              </a:lnSpc>
              <a:spcAft>
                <a:spcPts val="800"/>
              </a:spcAft>
              <a:buFont typeface="Symbol" pitchFamily="2" charset="2"/>
              <a:buChar char=""/>
            </a:pPr>
            <a:r>
              <a:rPr lang="en-US" sz="1100" dirty="0">
                <a:effectLst/>
                <a:latin typeface="Calibri" panose="020F0502020204030204" pitchFamily="34" charset="0"/>
                <a:ea typeface="Calibri" panose="020F0502020204030204" pitchFamily="34" charset="0"/>
                <a:cs typeface="Arial" panose="020B0604020202020204" pitchFamily="34" charset="0"/>
              </a:rPr>
              <a:t>Then another problem is that in the tracks csv file there is the audio feature id, which is exactly the same of the track id, so basically is redundant information</a:t>
            </a:r>
          </a:p>
          <a:p>
            <a:pPr marL="1600200" lvl="3" indent="-228600">
              <a:lnSpc>
                <a:spcPct val="107000"/>
              </a:lnSpc>
              <a:spcAft>
                <a:spcPts val="800"/>
              </a:spcAft>
              <a:buFont typeface="Symbol" pitchFamily="2" charset="2"/>
              <a:buChar char=""/>
            </a:pPr>
            <a:r>
              <a:rPr lang="en-US" sz="1100" dirty="0">
                <a:effectLst/>
                <a:latin typeface="Calibri" panose="020F0502020204030204" pitchFamily="34" charset="0"/>
                <a:ea typeface="Calibri" panose="020F0502020204030204" pitchFamily="34" charset="0"/>
                <a:cs typeface="Arial" panose="020B0604020202020204" pitchFamily="34" charset="0"/>
              </a:rPr>
              <a:t>Another problem is that Songs’ duration is stored in milliseconds, which is not very meaningful from our perspective, since we are used to look at songs’ duration in the minutes scale</a:t>
            </a:r>
          </a:p>
          <a:p>
            <a:pPr marL="1600200" lvl="3" indent="-228600">
              <a:lnSpc>
                <a:spcPct val="107000"/>
              </a:lnSpc>
              <a:spcAft>
                <a:spcPts val="800"/>
              </a:spcAft>
              <a:buFont typeface="Symbol" pitchFamily="2" charset="2"/>
              <a:buChar char=""/>
            </a:pPr>
            <a:r>
              <a:rPr lang="en-US" sz="1100" dirty="0">
                <a:effectLst/>
                <a:latin typeface="Calibri" panose="020F0502020204030204" pitchFamily="34" charset="0"/>
                <a:ea typeface="Calibri" panose="020F0502020204030204" pitchFamily="34" charset="0"/>
                <a:cs typeface="Arial" panose="020B0604020202020204" pitchFamily="34" charset="0"/>
              </a:rPr>
              <a:t>And then also the Albums’ release date stored in epoch format, which is a format that from our perspective is not understandable at all</a:t>
            </a:r>
          </a:p>
          <a:p>
            <a:pPr marL="1371600" lvl="3" indent="0">
              <a:lnSpc>
                <a:spcPct val="107000"/>
              </a:lnSpc>
              <a:spcAft>
                <a:spcPts val="800"/>
              </a:spcAft>
              <a:buFont typeface="Symbol" pitchFamily="2" charset="2"/>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3846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11" name="Google Shape;11;p2"/>
          <p:cNvGrpSpPr/>
          <p:nvPr/>
        </p:nvGrpSpPr>
        <p:grpSpPr>
          <a:xfrm>
            <a:off x="-12656" y="1423414"/>
            <a:ext cx="9155849" cy="3718952"/>
            <a:chOff x="1669785" y="210240"/>
            <a:chExt cx="3861435" cy="1568450"/>
          </a:xfrm>
        </p:grpSpPr>
        <p:sp>
          <p:nvSpPr>
            <p:cNvPr id="12" name="Google Shape;12;p2"/>
            <p:cNvSpPr/>
            <p:nvPr/>
          </p:nvSpPr>
          <p:spPr>
            <a:xfrm>
              <a:off x="1669785" y="210240"/>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669785" y="939220"/>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srgbClr>
                </a:gs>
                <a:gs pos="100000">
                  <a:srgbClr val="FF6A00">
                    <a:alpha val="71764"/>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670420" y="576000"/>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srgbClr>
                </a:gs>
                <a:gs pos="100000">
                  <a:srgbClr val="CC0000">
                    <a:alpha val="57254"/>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7" name="Google Shape;17;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
        <p:nvSpPr>
          <p:cNvPr id="18" name="Google Shape;18;p3"/>
          <p:cNvSpPr/>
          <p:nvPr/>
        </p:nvSpPr>
        <p:spPr>
          <a:xfrm>
            <a:off x="14" y="2916528"/>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gs>
              <a:gs pos="100000">
                <a:srgbClr val="FF866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14" y="1925587"/>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srgbClr>
              </a:gs>
              <a:gs pos="100000">
                <a:srgbClr val="FF6A00">
                  <a:alpha val="71764"/>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3"/>
          <p:cNvSpPr/>
          <p:nvPr/>
        </p:nvSpPr>
        <p:spPr>
          <a:xfrm>
            <a:off x="1518" y="3412751"/>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srgbClr>
              </a:gs>
              <a:gs pos="100000">
                <a:srgbClr val="CC0000">
                  <a:alpha val="57254"/>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7050569" y="-7"/>
            <a:ext cx="2094087" cy="5152358"/>
          </a:xfrm>
          <a:custGeom>
            <a:avLst/>
            <a:gdLst/>
            <a:ahLst/>
            <a:cxnLst/>
            <a:rect l="l" t="t" r="r" b="b"/>
            <a:pathLst>
              <a:path w="882650" h="2171700" extrusionOk="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p:nvPr/>
        </p:nvSpPr>
        <p:spPr>
          <a:xfrm>
            <a:off x="8026497" y="-7"/>
            <a:ext cx="1114838" cy="5152358"/>
          </a:xfrm>
          <a:custGeom>
            <a:avLst/>
            <a:gdLst/>
            <a:ahLst/>
            <a:cxnLst/>
            <a:rect l="l" t="t" r="r" b="b"/>
            <a:pathLst>
              <a:path w="469900" h="2171700" extrusionOk="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a:off x="7540039" y="-7"/>
            <a:ext cx="1596930" cy="5152358"/>
          </a:xfrm>
          <a:custGeom>
            <a:avLst/>
            <a:gdLst/>
            <a:ahLst/>
            <a:cxnLst/>
            <a:rect l="l" t="t" r="r" b="b"/>
            <a:pathLst>
              <a:path w="673100" h="2171700" extrusionOk="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5" name="Google Shape;45;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2"/>
          <p:cNvSpPr txBox="1">
            <a:spLocks noGrp="1"/>
          </p:cNvSpPr>
          <p:nvPr>
            <p:ph type="ctrTitle"/>
          </p:nvPr>
        </p:nvSpPr>
        <p:spPr>
          <a:xfrm>
            <a:off x="632381" y="1215778"/>
            <a:ext cx="7527369" cy="920483"/>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1"/>
                </a:solidFill>
              </a:rPr>
              <a:t>Big Data Management</a:t>
            </a:r>
            <a:br>
              <a:rPr lang="en" dirty="0"/>
            </a:br>
            <a:endParaRPr dirty="0"/>
          </a:p>
        </p:txBody>
      </p:sp>
      <p:sp>
        <p:nvSpPr>
          <p:cNvPr id="3" name="Google Shape;97;p14">
            <a:extLst>
              <a:ext uri="{FF2B5EF4-FFF2-40B4-BE49-F238E27FC236}">
                <a16:creationId xmlns:a16="http://schemas.microsoft.com/office/drawing/2014/main" id="{133780F7-DB7B-C071-3D79-6BC873F6550A}"/>
              </a:ext>
            </a:extLst>
          </p:cNvPr>
          <p:cNvSpPr txBox="1">
            <a:spLocks/>
          </p:cNvSpPr>
          <p:nvPr/>
        </p:nvSpPr>
        <p:spPr>
          <a:xfrm>
            <a:off x="874299" y="4063589"/>
            <a:ext cx="3265901" cy="9204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1pPr>
            <a:lvl2pPr marL="914400" marR="0" lvl="1"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2pPr>
            <a:lvl3pPr marL="1371600" marR="0" lvl="2"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3pPr>
            <a:lvl4pPr marL="1828800" marR="0" lvl="3"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4pPr>
            <a:lvl5pPr marL="2286000" marR="0" lvl="4"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5pPr>
            <a:lvl6pPr marL="2743200" marR="0" lvl="5"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6pPr>
            <a:lvl7pPr marL="3200400" marR="0" lvl="6"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7pPr>
            <a:lvl8pPr marL="3657600" marR="0" lvl="7"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8pPr>
            <a:lvl9pPr marL="4114800" marR="0" lvl="8"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9pPr>
          </a:lstStyle>
          <a:p>
            <a:pPr marL="0" indent="0">
              <a:buClr>
                <a:schemeClr val="dk1"/>
              </a:buClr>
              <a:buSzPts val="1100"/>
              <a:buFont typeface="Arial"/>
              <a:buNone/>
            </a:pPr>
            <a:r>
              <a:rPr lang="en-US" dirty="0">
                <a:solidFill>
                  <a:schemeClr val="bg1"/>
                </a:solidFill>
              </a:rPr>
              <a:t>Valentina Sisti </a:t>
            </a:r>
          </a:p>
          <a:p>
            <a:pPr marL="0" indent="0">
              <a:buClr>
                <a:schemeClr val="dk1"/>
              </a:buClr>
              <a:buSzPts val="1100"/>
              <a:buFont typeface="Arial"/>
              <a:buNone/>
            </a:pPr>
            <a:r>
              <a:rPr lang="en-US" dirty="0">
                <a:solidFill>
                  <a:schemeClr val="bg1"/>
                </a:solidFill>
              </a:rPr>
              <a:t>1952657</a:t>
            </a:r>
            <a:endParaRPr lang="en-US" sz="3600" b="1" dirty="0">
              <a:solidFill>
                <a:schemeClr val="bg1"/>
              </a:solidFill>
            </a:endParaRPr>
          </a:p>
        </p:txBody>
      </p:sp>
      <p:sp>
        <p:nvSpPr>
          <p:cNvPr id="7" name="Google Shape;151;p20">
            <a:extLst>
              <a:ext uri="{FF2B5EF4-FFF2-40B4-BE49-F238E27FC236}">
                <a16:creationId xmlns:a16="http://schemas.microsoft.com/office/drawing/2014/main" id="{48D3D288-B038-157E-0D4E-04B42BA0686C}"/>
              </a:ext>
            </a:extLst>
          </p:cNvPr>
          <p:cNvSpPr txBox="1">
            <a:spLocks/>
          </p:cNvSpPr>
          <p:nvPr/>
        </p:nvSpPr>
        <p:spPr>
          <a:xfrm>
            <a:off x="2738482" y="2232042"/>
            <a:ext cx="3315166" cy="40179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r>
              <a:rPr lang="en-US" sz="2800" b="1" dirty="0">
                <a:solidFill>
                  <a:schemeClr val="accent3">
                    <a:lumMod val="60000"/>
                    <a:lumOff val="40000"/>
                  </a:schemeClr>
                </a:solidFill>
              </a:rPr>
              <a:t>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Problems of the Data (2)</a:t>
            </a:r>
            <a:endParaRPr dirty="0"/>
          </a:p>
        </p:txBody>
      </p:sp>
      <p:sp>
        <p:nvSpPr>
          <p:cNvPr id="91" name="Google Shape;91;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4" name="Google Shape;117;p17">
            <a:extLst>
              <a:ext uri="{FF2B5EF4-FFF2-40B4-BE49-F238E27FC236}">
                <a16:creationId xmlns:a16="http://schemas.microsoft.com/office/drawing/2014/main" id="{16AF7EB1-D47F-7936-2699-EB7D44536F57}"/>
              </a:ext>
            </a:extLst>
          </p:cNvPr>
          <p:cNvSpPr txBox="1">
            <a:spLocks noGrp="1"/>
          </p:cNvSpPr>
          <p:nvPr>
            <p:ph type="body" idx="1"/>
          </p:nvPr>
        </p:nvSpPr>
        <p:spPr>
          <a:xfrm>
            <a:off x="737850" y="1627226"/>
            <a:ext cx="5933883" cy="3319425"/>
          </a:xfrm>
          <a:prstGeom prst="rect">
            <a:avLst/>
          </a:prstGeom>
        </p:spPr>
        <p:txBody>
          <a:bodyPr spcFirstLastPara="1" wrap="square" lIns="0" tIns="0" rIns="0" bIns="0" anchor="t" anchorCtr="0">
            <a:noAutofit/>
          </a:bodyPr>
          <a:lstStyle/>
          <a:p>
            <a:pPr marL="419100" indent="-342900">
              <a:buSzPts val="2400"/>
            </a:pPr>
            <a:r>
              <a:rPr lang="it-IT" dirty="0"/>
              <a:t>Some data sources </a:t>
            </a:r>
            <a:r>
              <a:rPr lang="it-IT" dirty="0" err="1"/>
              <a:t>contain</a:t>
            </a:r>
            <a:r>
              <a:rPr lang="it-IT" dirty="0"/>
              <a:t> a </a:t>
            </a:r>
            <a:r>
              <a:rPr lang="it-IT" b="1" i="1" dirty="0" err="1">
                <a:solidFill>
                  <a:schemeClr val="tx1"/>
                </a:solidFill>
              </a:rPr>
              <a:t>huge</a:t>
            </a:r>
            <a:r>
              <a:rPr lang="it-IT" b="1" i="1" dirty="0">
                <a:solidFill>
                  <a:schemeClr val="tx1"/>
                </a:solidFill>
              </a:rPr>
              <a:t> volume</a:t>
            </a:r>
            <a:r>
              <a:rPr lang="it-IT" b="1" dirty="0">
                <a:solidFill>
                  <a:schemeClr val="tx1"/>
                </a:solidFill>
              </a:rPr>
              <a:t> </a:t>
            </a:r>
            <a:r>
              <a:rPr lang="it-IT" dirty="0"/>
              <a:t>of data</a:t>
            </a:r>
          </a:p>
          <a:p>
            <a:pPr marL="76200" indent="0">
              <a:buSzPts val="2400"/>
              <a:buNone/>
            </a:pPr>
            <a:endParaRPr lang="it-IT" dirty="0"/>
          </a:p>
          <a:p>
            <a:pPr marL="419100" indent="-342900">
              <a:buSzPts val="2400"/>
            </a:pPr>
            <a:r>
              <a:rPr lang="it-IT" dirty="0"/>
              <a:t>A </a:t>
            </a:r>
            <a:r>
              <a:rPr lang="it-IT" dirty="0" err="1"/>
              <a:t>great</a:t>
            </a:r>
            <a:r>
              <a:rPr lang="it-IT" dirty="0"/>
              <a:t> part of </a:t>
            </a:r>
            <a:r>
              <a:rPr lang="it-IT" dirty="0" err="1"/>
              <a:t>it</a:t>
            </a:r>
            <a:r>
              <a:rPr lang="it-IT" dirty="0"/>
              <a:t> </a:t>
            </a:r>
            <a:r>
              <a:rPr lang="it-IT" dirty="0" err="1"/>
              <a:t>refers</a:t>
            </a:r>
            <a:r>
              <a:rPr lang="it-IT" dirty="0"/>
              <a:t> to </a:t>
            </a:r>
            <a:r>
              <a:rPr lang="it-IT" dirty="0" err="1"/>
              <a:t>quite</a:t>
            </a:r>
            <a:r>
              <a:rPr lang="it-IT" dirty="0"/>
              <a:t> </a:t>
            </a:r>
            <a:r>
              <a:rPr lang="it-IT" b="1" i="1" dirty="0" err="1">
                <a:solidFill>
                  <a:schemeClr val="tx1"/>
                </a:solidFill>
              </a:rPr>
              <a:t>unknown</a:t>
            </a:r>
            <a:r>
              <a:rPr lang="it-IT" b="1" i="1" dirty="0">
                <a:solidFill>
                  <a:schemeClr val="tx1"/>
                </a:solidFill>
              </a:rPr>
              <a:t> </a:t>
            </a:r>
            <a:r>
              <a:rPr lang="it-IT" b="1" i="1" dirty="0" err="1">
                <a:solidFill>
                  <a:schemeClr val="tx1"/>
                </a:solidFill>
              </a:rPr>
              <a:t>artists</a:t>
            </a:r>
            <a:r>
              <a:rPr lang="it-IT" b="1" i="1" dirty="0">
                <a:solidFill>
                  <a:schemeClr val="tx1"/>
                </a:solidFill>
              </a:rPr>
              <a:t> </a:t>
            </a:r>
            <a:r>
              <a:rPr lang="it-IT" dirty="0"/>
              <a:t>and songs</a:t>
            </a:r>
          </a:p>
          <a:p>
            <a:pPr marL="76200" indent="0">
              <a:buSzPts val="2400"/>
              <a:buNone/>
            </a:pPr>
            <a:endParaRPr lang="it-IT" dirty="0"/>
          </a:p>
          <a:p>
            <a:pPr marL="419100" indent="-342900">
              <a:buSzPts val="2400"/>
            </a:pPr>
            <a:r>
              <a:rPr lang="it-IT" dirty="0"/>
              <a:t>In </a:t>
            </a:r>
            <a:r>
              <a:rPr lang="it-IT" dirty="0" err="1"/>
              <a:t>order</a:t>
            </a:r>
            <a:r>
              <a:rPr lang="it-IT" dirty="0"/>
              <a:t> to gain </a:t>
            </a:r>
            <a:r>
              <a:rPr lang="it-IT" dirty="0" err="1"/>
              <a:t>interesting</a:t>
            </a:r>
            <a:r>
              <a:rPr lang="it-IT" dirty="0"/>
              <a:t> insights, </a:t>
            </a:r>
            <a:r>
              <a:rPr lang="it-IT" dirty="0" err="1"/>
              <a:t>we</a:t>
            </a:r>
            <a:r>
              <a:rPr lang="it-IT" dirty="0"/>
              <a:t> </a:t>
            </a:r>
            <a:r>
              <a:rPr lang="it-IT" dirty="0" err="1"/>
              <a:t>want</a:t>
            </a:r>
            <a:r>
              <a:rPr lang="it-IT" dirty="0"/>
              <a:t> to </a:t>
            </a:r>
            <a:r>
              <a:rPr lang="it-IT" dirty="0" err="1"/>
              <a:t>restrict</a:t>
            </a:r>
            <a:r>
              <a:rPr lang="it-IT" dirty="0"/>
              <a:t> </a:t>
            </a:r>
            <a:r>
              <a:rPr lang="it-IT" dirty="0" err="1"/>
              <a:t>our</a:t>
            </a:r>
            <a:r>
              <a:rPr lang="it-IT" dirty="0"/>
              <a:t> </a:t>
            </a:r>
            <a:r>
              <a:rPr lang="it-IT" dirty="0" err="1"/>
              <a:t>discussion</a:t>
            </a:r>
            <a:r>
              <a:rPr lang="it-IT" dirty="0"/>
              <a:t> to just </a:t>
            </a:r>
            <a:r>
              <a:rPr lang="it-IT" b="1" i="1" dirty="0" err="1">
                <a:solidFill>
                  <a:schemeClr val="tx1"/>
                </a:solidFill>
              </a:rPr>
              <a:t>most</a:t>
            </a:r>
            <a:r>
              <a:rPr lang="it-IT" b="1" i="1" dirty="0">
                <a:solidFill>
                  <a:schemeClr val="tx1"/>
                </a:solidFill>
              </a:rPr>
              <a:t> </a:t>
            </a:r>
            <a:r>
              <a:rPr lang="it-IT" b="1" i="1" dirty="0" err="1">
                <a:solidFill>
                  <a:schemeClr val="tx1"/>
                </a:solidFill>
              </a:rPr>
              <a:t>relevant</a:t>
            </a:r>
            <a:r>
              <a:rPr lang="it-IT" b="1" dirty="0">
                <a:solidFill>
                  <a:schemeClr val="tx1"/>
                </a:solidFill>
              </a:rPr>
              <a:t> </a:t>
            </a:r>
            <a:r>
              <a:rPr lang="it-IT" dirty="0" err="1"/>
              <a:t>artists</a:t>
            </a:r>
            <a:r>
              <a:rPr lang="it-IT" dirty="0"/>
              <a:t> and songs</a:t>
            </a:r>
          </a:p>
          <a:p>
            <a:pPr marL="533400" lvl="1" indent="0">
              <a:buSzPts val="2400"/>
              <a:buNone/>
            </a:pPr>
            <a:endParaRPr lang="it-IT" dirty="0"/>
          </a:p>
        </p:txBody>
      </p:sp>
    </p:spTree>
    <p:extLst>
      <p:ext uri="{BB962C8B-B14F-4D97-AF65-F5344CB8AC3E}">
        <p14:creationId xmlns:p14="http://schemas.microsoft.com/office/powerpoint/2010/main" val="328466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E1B7-A068-CA67-1488-215F9316BD77}"/>
              </a:ext>
            </a:extLst>
          </p:cNvPr>
          <p:cNvSpPr>
            <a:spLocks noGrp="1"/>
          </p:cNvSpPr>
          <p:nvPr>
            <p:ph type="title"/>
          </p:nvPr>
        </p:nvSpPr>
        <p:spPr/>
        <p:txBody>
          <a:bodyPr/>
          <a:lstStyle/>
          <a:p>
            <a:r>
              <a:rPr lang="it-IT" dirty="0" err="1"/>
              <a:t>Resulting</a:t>
            </a:r>
            <a:r>
              <a:rPr lang="it-IT" dirty="0"/>
              <a:t> RDBMS</a:t>
            </a:r>
            <a:endParaRPr lang="en-US" dirty="0"/>
          </a:p>
        </p:txBody>
      </p:sp>
      <p:sp>
        <p:nvSpPr>
          <p:cNvPr id="5" name="Slide Number Placeholder 4">
            <a:extLst>
              <a:ext uri="{FF2B5EF4-FFF2-40B4-BE49-F238E27FC236}">
                <a16:creationId xmlns:a16="http://schemas.microsoft.com/office/drawing/2014/main" id="{6888C28D-250B-87F3-610C-F2EA2CEAF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10" name="Immagine 9">
            <a:extLst>
              <a:ext uri="{FF2B5EF4-FFF2-40B4-BE49-F238E27FC236}">
                <a16:creationId xmlns:a16="http://schemas.microsoft.com/office/drawing/2014/main" id="{3BA0CD49-FD58-4793-59B4-E6D03EB21485}"/>
              </a:ext>
            </a:extLst>
          </p:cNvPr>
          <p:cNvPicPr>
            <a:picLocks noChangeAspect="1"/>
          </p:cNvPicPr>
          <p:nvPr/>
        </p:nvPicPr>
        <p:blipFill>
          <a:blip r:embed="rId3"/>
          <a:srcRect t="221" b="221"/>
          <a:stretch/>
        </p:blipFill>
        <p:spPr>
          <a:xfrm>
            <a:off x="469754" y="1509353"/>
            <a:ext cx="6956568" cy="3116622"/>
          </a:xfrm>
          <a:prstGeom prst="roundRect">
            <a:avLst>
              <a:gd name="adj" fmla="val 7911"/>
            </a:avLst>
          </a:prstGeom>
        </p:spPr>
      </p:pic>
    </p:spTree>
    <p:extLst>
      <p:ext uri="{BB962C8B-B14F-4D97-AF65-F5344CB8AC3E}">
        <p14:creationId xmlns:p14="http://schemas.microsoft.com/office/powerpoint/2010/main" val="258235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E1B7-A068-CA67-1488-215F9316BD77}"/>
              </a:ext>
            </a:extLst>
          </p:cNvPr>
          <p:cNvSpPr>
            <a:spLocks noGrp="1"/>
          </p:cNvSpPr>
          <p:nvPr>
            <p:ph type="title"/>
          </p:nvPr>
        </p:nvSpPr>
        <p:spPr/>
        <p:txBody>
          <a:bodyPr/>
          <a:lstStyle/>
          <a:p>
            <a:r>
              <a:rPr lang="it-IT" dirty="0"/>
              <a:t>The </a:t>
            </a:r>
            <a:r>
              <a:rPr lang="it-IT" dirty="0" err="1"/>
              <a:t>need</a:t>
            </a:r>
            <a:r>
              <a:rPr lang="it-IT" dirty="0"/>
              <a:t> for a </a:t>
            </a:r>
            <a:r>
              <a:rPr lang="it-IT" dirty="0" err="1"/>
              <a:t>Graph</a:t>
            </a:r>
            <a:r>
              <a:rPr lang="it-IT" dirty="0"/>
              <a:t> Database</a:t>
            </a:r>
            <a:endParaRPr lang="en-US" dirty="0"/>
          </a:p>
        </p:txBody>
      </p:sp>
      <p:sp>
        <p:nvSpPr>
          <p:cNvPr id="5" name="Slide Number Placeholder 4">
            <a:extLst>
              <a:ext uri="{FF2B5EF4-FFF2-40B4-BE49-F238E27FC236}">
                <a16:creationId xmlns:a16="http://schemas.microsoft.com/office/drawing/2014/main" id="{6888C28D-250B-87F3-610C-F2EA2CEAF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Google Shape;117;p17">
            <a:extLst>
              <a:ext uri="{FF2B5EF4-FFF2-40B4-BE49-F238E27FC236}">
                <a16:creationId xmlns:a16="http://schemas.microsoft.com/office/drawing/2014/main" id="{9D6ABF65-7F3E-1412-C67E-5A7EF16EF8C7}"/>
              </a:ext>
            </a:extLst>
          </p:cNvPr>
          <p:cNvSpPr txBox="1">
            <a:spLocks noGrp="1"/>
          </p:cNvSpPr>
          <p:nvPr>
            <p:ph type="body" idx="1"/>
          </p:nvPr>
        </p:nvSpPr>
        <p:spPr>
          <a:xfrm>
            <a:off x="1253824" y="1669924"/>
            <a:ext cx="5321543" cy="2835573"/>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it-IT" i="1" dirty="0" err="1"/>
              <a:t>Relationships</a:t>
            </a:r>
            <a:r>
              <a:rPr lang="it-IT" dirty="0"/>
              <a:t> are </a:t>
            </a:r>
            <a:r>
              <a:rPr lang="it-IT" dirty="0" err="1"/>
              <a:t>very</a:t>
            </a:r>
            <a:r>
              <a:rPr lang="it-IT" dirty="0"/>
              <a:t> </a:t>
            </a:r>
            <a:r>
              <a:rPr lang="it-IT" dirty="0" err="1"/>
              <a:t>predominant</a:t>
            </a:r>
            <a:r>
              <a:rPr lang="it-IT" dirty="0"/>
              <a:t> in </a:t>
            </a:r>
            <a:r>
              <a:rPr lang="it-IT" dirty="0" err="1"/>
              <a:t>this</a:t>
            </a:r>
            <a:r>
              <a:rPr lang="it-IT" dirty="0"/>
              <a:t> domain</a:t>
            </a:r>
          </a:p>
          <a:p>
            <a:pPr marL="76200" lvl="0" indent="0" algn="l" rtl="0">
              <a:spcBef>
                <a:spcPts val="600"/>
              </a:spcBef>
              <a:spcAft>
                <a:spcPts val="0"/>
              </a:spcAft>
              <a:buSzPts val="2400"/>
              <a:buNone/>
            </a:pPr>
            <a:endParaRPr lang="it-IT" sz="800" dirty="0"/>
          </a:p>
          <a:p>
            <a:pPr marL="457200" lvl="0" indent="-381000" algn="l" rtl="0">
              <a:spcBef>
                <a:spcPts val="600"/>
              </a:spcBef>
              <a:spcAft>
                <a:spcPts val="0"/>
              </a:spcAft>
              <a:buSzPts val="2400"/>
              <a:buChar char="◦"/>
            </a:pPr>
            <a:r>
              <a:rPr lang="it-IT" dirty="0"/>
              <a:t>in a RBDMS </a:t>
            </a:r>
            <a:r>
              <a:rPr lang="it-IT" dirty="0" err="1"/>
              <a:t>we</a:t>
            </a:r>
            <a:r>
              <a:rPr lang="it-IT" dirty="0"/>
              <a:t> </a:t>
            </a:r>
            <a:r>
              <a:rPr lang="it-IT" dirty="0" err="1"/>
              <a:t>may</a:t>
            </a:r>
            <a:r>
              <a:rPr lang="it-IT" dirty="0"/>
              <a:t> </a:t>
            </a:r>
            <a:r>
              <a:rPr lang="it-IT" dirty="0" err="1"/>
              <a:t>need</a:t>
            </a:r>
            <a:r>
              <a:rPr lang="it-IT" dirty="0"/>
              <a:t> </a:t>
            </a:r>
            <a:r>
              <a:rPr lang="it-IT" i="1" dirty="0" err="1"/>
              <a:t>many</a:t>
            </a:r>
            <a:r>
              <a:rPr lang="it-IT" i="1" dirty="0"/>
              <a:t> joins </a:t>
            </a:r>
            <a:r>
              <a:rPr lang="it-IT" dirty="0" err="1"/>
              <a:t>when</a:t>
            </a:r>
            <a:r>
              <a:rPr lang="it-IT" dirty="0"/>
              <a:t> </a:t>
            </a:r>
            <a:r>
              <a:rPr lang="it-IT" dirty="0" err="1"/>
              <a:t>querying</a:t>
            </a:r>
            <a:r>
              <a:rPr lang="it-IT" dirty="0"/>
              <a:t> the data</a:t>
            </a:r>
          </a:p>
          <a:p>
            <a:pPr marL="76200" lvl="0" indent="0" algn="l" rtl="0">
              <a:spcBef>
                <a:spcPts val="600"/>
              </a:spcBef>
              <a:spcAft>
                <a:spcPts val="0"/>
              </a:spcAft>
              <a:buSzPts val="2400"/>
              <a:buNone/>
            </a:pPr>
            <a:endParaRPr dirty="0"/>
          </a:p>
          <a:p>
            <a:pPr marL="457200" lvl="0" indent="-381000" algn="l" rtl="0">
              <a:spcBef>
                <a:spcPts val="0"/>
              </a:spcBef>
              <a:spcAft>
                <a:spcPts val="0"/>
              </a:spcAft>
              <a:buSzPts val="2400"/>
              <a:buChar char="◦"/>
            </a:pPr>
            <a:r>
              <a:rPr lang="it-IT" dirty="0"/>
              <a:t>RDBMS </a:t>
            </a:r>
            <a:r>
              <a:rPr lang="it-IT" dirty="0" err="1"/>
              <a:t>suffer</a:t>
            </a:r>
            <a:r>
              <a:rPr lang="it-IT" dirty="0"/>
              <a:t> of the so-</a:t>
            </a:r>
            <a:r>
              <a:rPr lang="it-IT" dirty="0" err="1"/>
              <a:t>called</a:t>
            </a:r>
            <a:r>
              <a:rPr lang="it-IT" dirty="0"/>
              <a:t> </a:t>
            </a:r>
            <a:r>
              <a:rPr lang="it-IT" b="1" i="1" dirty="0"/>
              <a:t>join </a:t>
            </a:r>
            <a:r>
              <a:rPr lang="it-IT" b="1" i="1" dirty="0" err="1"/>
              <a:t>pain</a:t>
            </a:r>
            <a:r>
              <a:rPr lang="it-IT" b="1" i="1" dirty="0"/>
              <a:t> </a:t>
            </a:r>
            <a:r>
              <a:rPr lang="it-IT" b="1" i="1" dirty="0" err="1"/>
              <a:t>phenomenon</a:t>
            </a:r>
            <a:endParaRPr b="1" i="1" dirty="0"/>
          </a:p>
          <a:p>
            <a:pPr marL="457200" lvl="0" indent="-381000" algn="l" rtl="0">
              <a:spcBef>
                <a:spcPts val="0"/>
              </a:spcBef>
              <a:spcAft>
                <a:spcPts val="0"/>
              </a:spcAft>
              <a:buSzPts val="2400"/>
              <a:buChar char="◦"/>
            </a:pPr>
            <a:endParaRPr dirty="0"/>
          </a:p>
        </p:txBody>
      </p:sp>
    </p:spTree>
    <p:extLst>
      <p:ext uri="{BB962C8B-B14F-4D97-AF65-F5344CB8AC3E}">
        <p14:creationId xmlns:p14="http://schemas.microsoft.com/office/powerpoint/2010/main" val="398110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Property Graph Model</a:t>
            </a:r>
            <a:endParaRPr dirty="0"/>
          </a:p>
        </p:txBody>
      </p:sp>
      <p:sp>
        <p:nvSpPr>
          <p:cNvPr id="91" name="Google Shape;91;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84" name="Picture 83" descr="Diagram, schematic&#10;&#10;Description automatically generated">
            <a:extLst>
              <a:ext uri="{FF2B5EF4-FFF2-40B4-BE49-F238E27FC236}">
                <a16:creationId xmlns:a16="http://schemas.microsoft.com/office/drawing/2014/main" id="{593F5821-C0E0-8669-17D5-C7ACD02CC714}"/>
              </a:ext>
            </a:extLst>
          </p:cNvPr>
          <p:cNvPicPr>
            <a:picLocks noChangeAspect="1"/>
          </p:cNvPicPr>
          <p:nvPr/>
        </p:nvPicPr>
        <p:blipFill>
          <a:blip r:embed="rId3"/>
          <a:stretch>
            <a:fillRect/>
          </a:stretch>
        </p:blipFill>
        <p:spPr>
          <a:xfrm>
            <a:off x="895259" y="1326445"/>
            <a:ext cx="5877091" cy="3550627"/>
          </a:xfrm>
          <a:prstGeom prst="rect">
            <a:avLst/>
          </a:prstGeom>
        </p:spPr>
      </p:pic>
      <p:sp>
        <p:nvSpPr>
          <p:cNvPr id="4" name="Rectangle: Rounded Corners 3">
            <a:extLst>
              <a:ext uri="{FF2B5EF4-FFF2-40B4-BE49-F238E27FC236}">
                <a16:creationId xmlns:a16="http://schemas.microsoft.com/office/drawing/2014/main" id="{133F34E2-ED1D-FB5D-0083-326A6AAFD34C}"/>
              </a:ext>
            </a:extLst>
          </p:cNvPr>
          <p:cNvSpPr/>
          <p:nvPr/>
        </p:nvSpPr>
        <p:spPr>
          <a:xfrm>
            <a:off x="1598215" y="3747911"/>
            <a:ext cx="783741" cy="289313"/>
          </a:xfrm>
          <a:prstGeom prst="roundRect">
            <a:avLst/>
          </a:prstGeom>
          <a:solidFill>
            <a:srgbClr val="145CFC"/>
          </a:solidFill>
          <a:ln w="3175">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it-IT" sz="500" dirty="0" err="1">
                <a:latin typeface="Lato Black" panose="020F0502020204030203" pitchFamily="34" charset="0"/>
                <a:ea typeface="Lato Black" panose="020F0502020204030203" pitchFamily="34" charset="0"/>
                <a:cs typeface="Lato Black" panose="020F0502020204030203" pitchFamily="34" charset="0"/>
              </a:rPr>
              <a:t>rank</a:t>
            </a:r>
            <a:r>
              <a:rPr lang="it-IT" sz="500" dirty="0">
                <a:latin typeface="Lato Black" panose="020F0502020204030203" pitchFamily="34" charset="0"/>
                <a:ea typeface="Lato Black" panose="020F0502020204030203" pitchFamily="34" charset="0"/>
                <a:cs typeface="Lato Black" panose="020F0502020204030203" pitchFamily="34" charset="0"/>
              </a:rPr>
              <a:t>: </a:t>
            </a:r>
            <a:r>
              <a:rPr lang="it-IT" sz="500" dirty="0" err="1">
                <a:latin typeface="Lato Black" panose="020F0502020204030203" pitchFamily="34" charset="0"/>
                <a:ea typeface="Lato Black" panose="020F0502020204030203" pitchFamily="34" charset="0"/>
                <a:cs typeface="Lato Black" panose="020F0502020204030203" pitchFamily="34" charset="0"/>
              </a:rPr>
              <a:t>int</a:t>
            </a:r>
            <a:endParaRPr lang="it-IT" sz="500" dirty="0">
              <a:latin typeface="Lato Black" panose="020F0502020204030203" pitchFamily="34" charset="0"/>
              <a:ea typeface="Lato Black" panose="020F0502020204030203" pitchFamily="34" charset="0"/>
              <a:cs typeface="Lato Black" panose="020F0502020204030203" pitchFamily="34" charset="0"/>
            </a:endParaRPr>
          </a:p>
          <a:p>
            <a:pPr algn="ctr"/>
            <a:r>
              <a:rPr lang="it-IT" sz="500" dirty="0" err="1">
                <a:latin typeface="Lato Black" panose="020F0502020204030203" pitchFamily="34" charset="0"/>
                <a:ea typeface="Lato Black" panose="020F0502020204030203" pitchFamily="34" charset="0"/>
                <a:cs typeface="Lato Black" panose="020F0502020204030203" pitchFamily="34" charset="0"/>
              </a:rPr>
              <a:t>peak_rank</a:t>
            </a:r>
            <a:r>
              <a:rPr lang="it-IT" sz="500" dirty="0">
                <a:latin typeface="Lato Black" panose="020F0502020204030203" pitchFamily="34" charset="0"/>
                <a:ea typeface="Lato Black" panose="020F0502020204030203" pitchFamily="34" charset="0"/>
                <a:cs typeface="Lato Black" panose="020F0502020204030203" pitchFamily="34" charset="0"/>
              </a:rPr>
              <a:t>: </a:t>
            </a:r>
            <a:r>
              <a:rPr lang="it-IT" sz="500" dirty="0" err="1">
                <a:latin typeface="Lato Black" panose="020F0502020204030203" pitchFamily="34" charset="0"/>
                <a:ea typeface="Lato Black" panose="020F0502020204030203" pitchFamily="34" charset="0"/>
                <a:cs typeface="Lato Black" panose="020F0502020204030203" pitchFamily="34" charset="0"/>
              </a:rPr>
              <a:t>int</a:t>
            </a:r>
            <a:endParaRPr lang="it-IT" sz="500" dirty="0">
              <a:latin typeface="Lato Black" panose="020F0502020204030203" pitchFamily="34" charset="0"/>
              <a:ea typeface="Lato Black" panose="020F0502020204030203" pitchFamily="34" charset="0"/>
              <a:cs typeface="Lato Black" panose="020F0502020204030203" pitchFamily="34" charset="0"/>
            </a:endParaRPr>
          </a:p>
          <a:p>
            <a:pPr algn="ctr"/>
            <a:r>
              <a:rPr lang="it-IT" sz="500" dirty="0" err="1">
                <a:latin typeface="Lato Black" panose="020F0502020204030203" pitchFamily="34" charset="0"/>
                <a:ea typeface="Lato Black" panose="020F0502020204030203" pitchFamily="34" charset="0"/>
                <a:cs typeface="Lato Black" panose="020F0502020204030203" pitchFamily="34" charset="0"/>
              </a:rPr>
              <a:t>weeks_on_chart</a:t>
            </a:r>
            <a:r>
              <a:rPr lang="it-IT" sz="500" dirty="0">
                <a:latin typeface="Lato Black" panose="020F0502020204030203" pitchFamily="34" charset="0"/>
                <a:ea typeface="Lato Black" panose="020F0502020204030203" pitchFamily="34" charset="0"/>
                <a:cs typeface="Lato Black" panose="020F0502020204030203" pitchFamily="34" charset="0"/>
              </a:rPr>
              <a:t>: </a:t>
            </a:r>
            <a:r>
              <a:rPr lang="it-IT" sz="500" dirty="0" err="1">
                <a:latin typeface="Lato Black" panose="020F0502020204030203" pitchFamily="34" charset="0"/>
                <a:ea typeface="Lato Black" panose="020F0502020204030203" pitchFamily="34" charset="0"/>
                <a:cs typeface="Lato Black" panose="020F0502020204030203" pitchFamily="34" charset="0"/>
              </a:rPr>
              <a:t>int</a:t>
            </a:r>
            <a:endParaRPr lang="en-US" sz="500"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06196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E1B7-A068-CA67-1488-215F9316BD77}"/>
              </a:ext>
            </a:extLst>
          </p:cNvPr>
          <p:cNvSpPr>
            <a:spLocks noGrp="1"/>
          </p:cNvSpPr>
          <p:nvPr>
            <p:ph type="title"/>
          </p:nvPr>
        </p:nvSpPr>
        <p:spPr/>
        <p:txBody>
          <a:bodyPr/>
          <a:lstStyle/>
          <a:p>
            <a:r>
              <a:rPr lang="it-IT" dirty="0" err="1"/>
              <a:t>Choosing</a:t>
            </a:r>
            <a:r>
              <a:rPr lang="it-IT" dirty="0"/>
              <a:t> a </a:t>
            </a:r>
            <a:r>
              <a:rPr lang="it-IT" dirty="0" err="1"/>
              <a:t>proper</a:t>
            </a:r>
            <a:r>
              <a:rPr lang="it-IT" dirty="0"/>
              <a:t> tool:</a:t>
            </a:r>
            <a:endParaRPr lang="en-US" dirty="0"/>
          </a:p>
        </p:txBody>
      </p:sp>
      <p:sp>
        <p:nvSpPr>
          <p:cNvPr id="5" name="Slide Number Placeholder 4">
            <a:extLst>
              <a:ext uri="{FF2B5EF4-FFF2-40B4-BE49-F238E27FC236}">
                <a16:creationId xmlns:a16="http://schemas.microsoft.com/office/drawing/2014/main" id="{6888C28D-250B-87F3-610C-F2EA2CEAF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Google Shape;117;p17">
            <a:extLst>
              <a:ext uri="{FF2B5EF4-FFF2-40B4-BE49-F238E27FC236}">
                <a16:creationId xmlns:a16="http://schemas.microsoft.com/office/drawing/2014/main" id="{9D6ABF65-7F3E-1412-C67E-5A7EF16EF8C7}"/>
              </a:ext>
            </a:extLst>
          </p:cNvPr>
          <p:cNvSpPr txBox="1">
            <a:spLocks noGrp="1"/>
          </p:cNvSpPr>
          <p:nvPr>
            <p:ph type="body" idx="1"/>
          </p:nvPr>
        </p:nvSpPr>
        <p:spPr>
          <a:xfrm>
            <a:off x="737850" y="1552520"/>
            <a:ext cx="6613110" cy="2611130"/>
          </a:xfrm>
          <a:prstGeom prst="rect">
            <a:avLst/>
          </a:prstGeom>
        </p:spPr>
        <p:txBody>
          <a:bodyPr spcFirstLastPara="1" wrap="square" lIns="0" tIns="0" rIns="0" bIns="0" anchor="t" anchorCtr="0">
            <a:noAutofit/>
          </a:bodyPr>
          <a:lstStyle/>
          <a:p>
            <a:pPr marL="419100" indent="-342900">
              <a:spcBef>
                <a:spcPts val="0"/>
              </a:spcBef>
              <a:buSzPts val="2400"/>
            </a:pPr>
            <a:r>
              <a:rPr lang="it-IT" b="1" dirty="0"/>
              <a:t>Multi-Model</a:t>
            </a:r>
            <a:r>
              <a:rPr lang="it-IT" dirty="0"/>
              <a:t> </a:t>
            </a:r>
            <a:r>
              <a:rPr lang="it-IT" dirty="0" err="1"/>
              <a:t>NoSQL</a:t>
            </a:r>
            <a:r>
              <a:rPr lang="it-IT" dirty="0"/>
              <a:t> DBMS</a:t>
            </a:r>
          </a:p>
          <a:p>
            <a:pPr marL="76200" indent="0">
              <a:spcBef>
                <a:spcPts val="0"/>
              </a:spcBef>
              <a:buSzPts val="2400"/>
              <a:buNone/>
            </a:pPr>
            <a:endParaRPr lang="it-IT" sz="800" dirty="0"/>
          </a:p>
          <a:p>
            <a:pPr marL="419100" indent="-342900">
              <a:spcBef>
                <a:spcPts val="0"/>
              </a:spcBef>
              <a:buSzPts val="2400"/>
            </a:pPr>
            <a:endParaRPr lang="it-IT" sz="800" dirty="0"/>
          </a:p>
          <a:p>
            <a:pPr marL="419100" indent="-342900">
              <a:spcBef>
                <a:spcPts val="0"/>
              </a:spcBef>
              <a:buSzPts val="2400"/>
            </a:pPr>
            <a:r>
              <a:rPr lang="it-IT" dirty="0"/>
              <a:t>Combines </a:t>
            </a:r>
            <a:r>
              <a:rPr lang="it-IT" i="1" dirty="0"/>
              <a:t>power</a:t>
            </a:r>
            <a:r>
              <a:rPr lang="it-IT" dirty="0"/>
              <a:t> of </a:t>
            </a:r>
            <a:r>
              <a:rPr lang="it-IT" b="1" dirty="0" err="1"/>
              <a:t>graphs</a:t>
            </a:r>
            <a:r>
              <a:rPr lang="it-IT" dirty="0"/>
              <a:t> with </a:t>
            </a:r>
            <a:r>
              <a:rPr lang="it-IT" i="1" dirty="0" err="1"/>
              <a:t>flexibility</a:t>
            </a:r>
            <a:r>
              <a:rPr lang="it-IT" dirty="0"/>
              <a:t> of </a:t>
            </a:r>
            <a:r>
              <a:rPr lang="it-IT" b="1" dirty="0" err="1"/>
              <a:t>documents</a:t>
            </a:r>
            <a:endParaRPr lang="it-IT" b="1" dirty="0"/>
          </a:p>
          <a:p>
            <a:pPr marL="76200" indent="0">
              <a:spcBef>
                <a:spcPts val="0"/>
              </a:spcBef>
              <a:buSzPts val="2400"/>
              <a:buNone/>
            </a:pPr>
            <a:endParaRPr lang="it-IT" sz="800" b="1" dirty="0"/>
          </a:p>
          <a:p>
            <a:pPr marL="419100" indent="-342900">
              <a:spcBef>
                <a:spcPts val="0"/>
              </a:spcBef>
              <a:buSzPts val="2400"/>
            </a:pPr>
            <a:endParaRPr lang="it-IT" sz="800" dirty="0"/>
          </a:p>
          <a:p>
            <a:pPr marL="419100" indent="-342900">
              <a:spcBef>
                <a:spcPts val="0"/>
              </a:spcBef>
              <a:buSzPts val="2400"/>
            </a:pPr>
            <a:r>
              <a:rPr lang="it-IT" dirty="0" err="1"/>
              <a:t>Entirely</a:t>
            </a:r>
            <a:r>
              <a:rPr lang="it-IT" dirty="0"/>
              <a:t> </a:t>
            </a:r>
            <a:r>
              <a:rPr lang="it-IT" dirty="0" err="1"/>
              <a:t>written</a:t>
            </a:r>
            <a:r>
              <a:rPr lang="it-IT" dirty="0"/>
              <a:t> in </a:t>
            </a:r>
            <a:r>
              <a:rPr lang="it-IT" b="1" dirty="0"/>
              <a:t>Java</a:t>
            </a:r>
          </a:p>
          <a:p>
            <a:pPr marL="76200" indent="0">
              <a:spcBef>
                <a:spcPts val="0"/>
              </a:spcBef>
              <a:buSzPts val="2400"/>
              <a:buNone/>
            </a:pPr>
            <a:endParaRPr lang="it-IT" sz="800" b="1" dirty="0"/>
          </a:p>
          <a:p>
            <a:pPr marL="419100" indent="-342900">
              <a:spcBef>
                <a:spcPts val="0"/>
              </a:spcBef>
              <a:buSzPts val="2400"/>
            </a:pPr>
            <a:endParaRPr lang="it-IT" sz="800" dirty="0"/>
          </a:p>
          <a:p>
            <a:pPr marL="419100" indent="-342900">
              <a:spcBef>
                <a:spcPts val="0"/>
              </a:spcBef>
              <a:buSzPts val="2400"/>
            </a:pPr>
            <a:r>
              <a:rPr lang="it-IT" dirty="0"/>
              <a:t>No </a:t>
            </a:r>
            <a:r>
              <a:rPr lang="it-IT" i="1" dirty="0" err="1"/>
              <a:t>configuration</a:t>
            </a:r>
            <a:r>
              <a:rPr lang="it-IT" dirty="0"/>
              <a:t> and </a:t>
            </a:r>
            <a:r>
              <a:rPr lang="it-IT" i="1" dirty="0" err="1"/>
              <a:t>installation</a:t>
            </a:r>
            <a:endParaRPr lang="it-IT" i="1" dirty="0"/>
          </a:p>
          <a:p>
            <a:pPr marL="76200" indent="0">
              <a:spcBef>
                <a:spcPts val="0"/>
              </a:spcBef>
              <a:buSzPts val="2400"/>
              <a:buNone/>
            </a:pPr>
            <a:endParaRPr lang="it-IT" sz="800" i="1" dirty="0"/>
          </a:p>
          <a:p>
            <a:pPr marL="419100" indent="-342900">
              <a:spcBef>
                <a:spcPts val="0"/>
              </a:spcBef>
              <a:buSzPts val="2400"/>
            </a:pPr>
            <a:endParaRPr lang="it-IT" sz="800" dirty="0"/>
          </a:p>
          <a:p>
            <a:pPr marL="419100" indent="-342900">
              <a:spcBef>
                <a:spcPts val="0"/>
              </a:spcBef>
              <a:buSzPts val="2400"/>
            </a:pPr>
            <a:r>
              <a:rPr lang="it-IT" dirty="0"/>
              <a:t>Community </a:t>
            </a:r>
            <a:r>
              <a:rPr lang="it-IT" dirty="0" err="1"/>
              <a:t>edition</a:t>
            </a:r>
            <a:r>
              <a:rPr lang="it-IT" dirty="0"/>
              <a:t> </a:t>
            </a:r>
            <a:r>
              <a:rPr lang="it-IT" i="1" dirty="0"/>
              <a:t>free</a:t>
            </a:r>
            <a:r>
              <a:rPr lang="it-IT" dirty="0"/>
              <a:t> for commercial use</a:t>
            </a:r>
          </a:p>
          <a:p>
            <a:pPr marL="76200" indent="0">
              <a:spcBef>
                <a:spcPts val="0"/>
              </a:spcBef>
              <a:buSzPts val="2400"/>
              <a:buNone/>
            </a:pPr>
            <a:endParaRPr lang="it-IT" sz="800" dirty="0"/>
          </a:p>
          <a:p>
            <a:pPr marL="419100" indent="-342900">
              <a:spcBef>
                <a:spcPts val="0"/>
              </a:spcBef>
              <a:buSzPts val="2400"/>
            </a:pPr>
            <a:endParaRPr lang="it-IT" sz="800" dirty="0"/>
          </a:p>
          <a:p>
            <a:pPr marL="419100" indent="-342900">
              <a:spcBef>
                <a:spcPts val="0"/>
              </a:spcBef>
              <a:buSzPts val="2400"/>
            </a:pPr>
            <a:r>
              <a:rPr lang="it-IT" dirty="0" err="1"/>
              <a:t>Fully</a:t>
            </a:r>
            <a:r>
              <a:rPr lang="it-IT" dirty="0"/>
              <a:t> supports </a:t>
            </a:r>
            <a:r>
              <a:rPr lang="it-IT" b="1" dirty="0"/>
              <a:t>ACID</a:t>
            </a:r>
            <a:r>
              <a:rPr lang="it-IT" dirty="0"/>
              <a:t> </a:t>
            </a:r>
            <a:r>
              <a:rPr lang="it-IT" dirty="0" err="1"/>
              <a:t>transactions</a:t>
            </a:r>
            <a:endParaRPr lang="it-IT" dirty="0"/>
          </a:p>
          <a:p>
            <a:pPr marL="76200" indent="0">
              <a:spcBef>
                <a:spcPts val="0"/>
              </a:spcBef>
              <a:buSzPts val="2400"/>
              <a:buNone/>
            </a:pPr>
            <a:endParaRPr lang="it-IT" sz="800" dirty="0"/>
          </a:p>
        </p:txBody>
      </p:sp>
      <p:pic>
        <p:nvPicPr>
          <p:cNvPr id="4" name="Picture 3" descr="A picture containing text&#10;&#10;Description automatically generated">
            <a:extLst>
              <a:ext uri="{FF2B5EF4-FFF2-40B4-BE49-F238E27FC236}">
                <a16:creationId xmlns:a16="http://schemas.microsoft.com/office/drawing/2014/main" id="{44917051-4626-4FD5-0545-98E576CF23A1}"/>
              </a:ext>
            </a:extLst>
          </p:cNvPr>
          <p:cNvPicPr>
            <a:picLocks noChangeAspect="1"/>
          </p:cNvPicPr>
          <p:nvPr/>
        </p:nvPicPr>
        <p:blipFill>
          <a:blip r:embed="rId3"/>
          <a:stretch>
            <a:fillRect/>
          </a:stretch>
        </p:blipFill>
        <p:spPr>
          <a:xfrm>
            <a:off x="4871257" y="344780"/>
            <a:ext cx="2784765" cy="1270140"/>
          </a:xfrm>
          <a:prstGeom prst="rect">
            <a:avLst/>
          </a:prstGeom>
        </p:spPr>
      </p:pic>
    </p:spTree>
    <p:extLst>
      <p:ext uri="{BB962C8B-B14F-4D97-AF65-F5344CB8AC3E}">
        <p14:creationId xmlns:p14="http://schemas.microsoft.com/office/powerpoint/2010/main" val="245932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E1B7-A068-CA67-1488-215F9316BD77}"/>
              </a:ext>
            </a:extLst>
          </p:cNvPr>
          <p:cNvSpPr>
            <a:spLocks noGrp="1"/>
          </p:cNvSpPr>
          <p:nvPr>
            <p:ph type="title"/>
          </p:nvPr>
        </p:nvSpPr>
        <p:spPr/>
        <p:txBody>
          <a:bodyPr/>
          <a:lstStyle/>
          <a:p>
            <a:r>
              <a:rPr lang="it-IT" dirty="0" err="1"/>
              <a:t>OrientDB</a:t>
            </a:r>
            <a:r>
              <a:rPr lang="it-IT" dirty="0"/>
              <a:t>: Multi-Model</a:t>
            </a:r>
            <a:endParaRPr lang="en-US" dirty="0"/>
          </a:p>
        </p:txBody>
      </p:sp>
      <p:sp>
        <p:nvSpPr>
          <p:cNvPr id="5" name="Slide Number Placeholder 4">
            <a:extLst>
              <a:ext uri="{FF2B5EF4-FFF2-40B4-BE49-F238E27FC236}">
                <a16:creationId xmlns:a16="http://schemas.microsoft.com/office/drawing/2014/main" id="{6888C28D-250B-87F3-610C-F2EA2CEAF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Google Shape;117;p17">
            <a:extLst>
              <a:ext uri="{FF2B5EF4-FFF2-40B4-BE49-F238E27FC236}">
                <a16:creationId xmlns:a16="http://schemas.microsoft.com/office/drawing/2014/main" id="{9D6ABF65-7F3E-1412-C67E-5A7EF16EF8C7}"/>
              </a:ext>
            </a:extLst>
          </p:cNvPr>
          <p:cNvSpPr txBox="1">
            <a:spLocks noGrp="1"/>
          </p:cNvSpPr>
          <p:nvPr>
            <p:ph type="body" idx="1"/>
          </p:nvPr>
        </p:nvSpPr>
        <p:spPr>
          <a:xfrm>
            <a:off x="737850" y="1718393"/>
            <a:ext cx="5576109" cy="1706714"/>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it-IT" dirty="0" err="1"/>
              <a:t>OrientDB</a:t>
            </a:r>
            <a:r>
              <a:rPr lang="it-IT" dirty="0"/>
              <a:t> </a:t>
            </a:r>
            <a:r>
              <a:rPr lang="it-IT" dirty="0" err="1"/>
              <a:t>engine</a:t>
            </a:r>
            <a:r>
              <a:rPr lang="it-IT" dirty="0"/>
              <a:t> supports the following </a:t>
            </a:r>
            <a:r>
              <a:rPr lang="it-IT" b="1" dirty="0">
                <a:solidFill>
                  <a:schemeClr val="accent3"/>
                </a:solidFill>
              </a:rPr>
              <a:t>models</a:t>
            </a:r>
            <a:r>
              <a:rPr lang="it-IT" dirty="0"/>
              <a:t>:</a:t>
            </a:r>
          </a:p>
          <a:p>
            <a:pPr marL="76200" lvl="0" indent="0" algn="l" rtl="0">
              <a:spcBef>
                <a:spcPts val="0"/>
              </a:spcBef>
              <a:spcAft>
                <a:spcPts val="0"/>
              </a:spcAft>
              <a:buSzPts val="2400"/>
              <a:buNone/>
            </a:pPr>
            <a:endParaRPr lang="it-IT" dirty="0"/>
          </a:p>
          <a:p>
            <a:pPr marL="876300" lvl="1" indent="-342900">
              <a:buSzPts val="2400"/>
            </a:pPr>
            <a:r>
              <a:rPr lang="it-IT" b="1" i="1" dirty="0" err="1"/>
              <a:t>Graph</a:t>
            </a:r>
            <a:endParaRPr lang="it-IT" b="1" i="1" dirty="0"/>
          </a:p>
          <a:p>
            <a:pPr marL="876300" lvl="1" indent="-342900">
              <a:buSzPts val="2400"/>
            </a:pPr>
            <a:r>
              <a:rPr lang="it-IT" b="1" i="1" dirty="0" err="1"/>
              <a:t>Document</a:t>
            </a:r>
            <a:endParaRPr lang="it-IT" b="1" i="1" dirty="0"/>
          </a:p>
          <a:p>
            <a:pPr marL="876300" lvl="1" indent="-342900">
              <a:buSzPts val="2400"/>
            </a:pPr>
            <a:r>
              <a:rPr lang="it-IT" b="1" i="1" dirty="0"/>
              <a:t>Key/Value</a:t>
            </a:r>
          </a:p>
          <a:p>
            <a:pPr marL="876300" lvl="1" indent="-342900">
              <a:buSzPts val="2400"/>
            </a:pPr>
            <a:r>
              <a:rPr lang="it-IT" b="1" i="1" dirty="0"/>
              <a:t>Object</a:t>
            </a:r>
            <a:endParaRPr b="1" i="1" dirty="0"/>
          </a:p>
        </p:txBody>
      </p:sp>
      <p:sp>
        <p:nvSpPr>
          <p:cNvPr id="4" name="Google Shape;117;p17">
            <a:extLst>
              <a:ext uri="{FF2B5EF4-FFF2-40B4-BE49-F238E27FC236}">
                <a16:creationId xmlns:a16="http://schemas.microsoft.com/office/drawing/2014/main" id="{B7C16485-8718-F0F1-5FB3-53050E130157}"/>
              </a:ext>
            </a:extLst>
          </p:cNvPr>
          <p:cNvSpPr txBox="1">
            <a:spLocks/>
          </p:cNvSpPr>
          <p:nvPr/>
        </p:nvSpPr>
        <p:spPr>
          <a:xfrm>
            <a:off x="737850" y="3881675"/>
            <a:ext cx="6653977" cy="3998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76200" indent="0">
              <a:spcBef>
                <a:spcPts val="0"/>
              </a:spcBef>
              <a:buSzPts val="2400"/>
              <a:buFont typeface="Lato Light"/>
              <a:buNone/>
            </a:pPr>
            <a:r>
              <a:rPr lang="it-IT" dirty="0"/>
              <a:t>and combines the features of the </a:t>
            </a:r>
            <a:r>
              <a:rPr lang="it-IT" dirty="0" err="1"/>
              <a:t>four</a:t>
            </a:r>
            <a:r>
              <a:rPr lang="it-IT" dirty="0"/>
              <a:t> models </a:t>
            </a:r>
            <a:r>
              <a:rPr lang="it-IT" dirty="0" err="1"/>
              <a:t>into</a:t>
            </a:r>
            <a:r>
              <a:rPr lang="it-IT" dirty="0"/>
              <a:t> the core</a:t>
            </a:r>
            <a:endParaRPr lang="en-US" dirty="0"/>
          </a:p>
        </p:txBody>
      </p:sp>
    </p:spTree>
    <p:extLst>
      <p:ext uri="{BB962C8B-B14F-4D97-AF65-F5344CB8AC3E}">
        <p14:creationId xmlns:p14="http://schemas.microsoft.com/office/powerpoint/2010/main" val="387338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E1B7-A068-CA67-1488-215F9316BD77}"/>
              </a:ext>
            </a:extLst>
          </p:cNvPr>
          <p:cNvSpPr>
            <a:spLocks noGrp="1"/>
          </p:cNvSpPr>
          <p:nvPr>
            <p:ph type="title"/>
          </p:nvPr>
        </p:nvSpPr>
        <p:spPr/>
        <p:txBody>
          <a:bodyPr/>
          <a:lstStyle/>
          <a:p>
            <a:r>
              <a:rPr lang="it-IT" dirty="0" err="1"/>
              <a:t>OrientDB</a:t>
            </a:r>
            <a:r>
              <a:rPr lang="it-IT" dirty="0"/>
              <a:t> </a:t>
            </a:r>
            <a:r>
              <a:rPr lang="it-IT" dirty="0" err="1"/>
              <a:t>as</a:t>
            </a:r>
            <a:r>
              <a:rPr lang="it-IT" dirty="0"/>
              <a:t> a </a:t>
            </a:r>
            <a:r>
              <a:rPr lang="it-IT" dirty="0" err="1"/>
              <a:t>Graph</a:t>
            </a:r>
            <a:r>
              <a:rPr lang="it-IT" dirty="0"/>
              <a:t> Database</a:t>
            </a:r>
            <a:endParaRPr lang="en-US" dirty="0"/>
          </a:p>
        </p:txBody>
      </p:sp>
      <p:sp>
        <p:nvSpPr>
          <p:cNvPr id="5" name="Slide Number Placeholder 4">
            <a:extLst>
              <a:ext uri="{FF2B5EF4-FFF2-40B4-BE49-F238E27FC236}">
                <a16:creationId xmlns:a16="http://schemas.microsoft.com/office/drawing/2014/main" id="{6888C28D-250B-87F3-610C-F2EA2CEAF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Google Shape;117;p17">
            <a:extLst>
              <a:ext uri="{FF2B5EF4-FFF2-40B4-BE49-F238E27FC236}">
                <a16:creationId xmlns:a16="http://schemas.microsoft.com/office/drawing/2014/main" id="{9D6ABF65-7F3E-1412-C67E-5A7EF16EF8C7}"/>
              </a:ext>
            </a:extLst>
          </p:cNvPr>
          <p:cNvSpPr txBox="1">
            <a:spLocks noGrp="1"/>
          </p:cNvSpPr>
          <p:nvPr>
            <p:ph type="body" idx="1"/>
          </p:nvPr>
        </p:nvSpPr>
        <p:spPr>
          <a:xfrm>
            <a:off x="737849" y="1669924"/>
            <a:ext cx="7325495" cy="3300529"/>
          </a:xfrm>
          <a:prstGeom prst="rect">
            <a:avLst/>
          </a:prstGeom>
        </p:spPr>
        <p:txBody>
          <a:bodyPr spcFirstLastPara="1" wrap="square" lIns="0" tIns="0" rIns="0" bIns="0" anchor="t" anchorCtr="0">
            <a:noAutofit/>
          </a:bodyPr>
          <a:lstStyle/>
          <a:p>
            <a:pPr marL="76200" indent="0">
              <a:spcBef>
                <a:spcPts val="0"/>
              </a:spcBef>
              <a:buSzPts val="2400"/>
              <a:buNone/>
            </a:pPr>
            <a:r>
              <a:rPr lang="it-IT" sz="1400" b="1" dirty="0" err="1">
                <a:solidFill>
                  <a:schemeClr val="accent3"/>
                </a:solidFill>
                <a:latin typeface="Lato Black" panose="020F0502020204030203" pitchFamily="34" charset="0"/>
                <a:ea typeface="Lato Black" panose="020F0502020204030203" pitchFamily="34" charset="0"/>
                <a:cs typeface="Lato Black" panose="020F0502020204030203" pitchFamily="34" charset="0"/>
              </a:rPr>
              <a:t>Property</a:t>
            </a:r>
            <a:r>
              <a:rPr lang="it-IT" sz="14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 </a:t>
            </a:r>
            <a:r>
              <a:rPr lang="it-IT" sz="1400" b="1" dirty="0" err="1">
                <a:solidFill>
                  <a:schemeClr val="accent3"/>
                </a:solidFill>
                <a:latin typeface="Lato Black" panose="020F0502020204030203" pitchFamily="34" charset="0"/>
                <a:ea typeface="Lato Black" panose="020F0502020204030203" pitchFamily="34" charset="0"/>
                <a:cs typeface="Lato Black" panose="020F0502020204030203" pitchFamily="34" charset="0"/>
              </a:rPr>
              <a:t>Graph</a:t>
            </a:r>
            <a:r>
              <a:rPr lang="it-IT" sz="1400" b="1" dirty="0"/>
              <a:t> </a:t>
            </a:r>
            <a:r>
              <a:rPr lang="it-IT" sz="1400" dirty="0" err="1"/>
              <a:t>which</a:t>
            </a:r>
            <a:r>
              <a:rPr lang="it-IT" sz="1400" dirty="0"/>
              <a:t> </a:t>
            </a:r>
            <a:r>
              <a:rPr lang="it-IT" sz="1400" dirty="0" err="1"/>
              <a:t>defines</a:t>
            </a:r>
            <a:r>
              <a:rPr lang="it-IT" sz="1400" dirty="0"/>
              <a:t>:</a:t>
            </a:r>
          </a:p>
          <a:p>
            <a:pPr marL="76200" indent="0">
              <a:spcBef>
                <a:spcPts val="0"/>
              </a:spcBef>
              <a:buSzPts val="2400"/>
              <a:buNone/>
            </a:pPr>
            <a:endParaRPr lang="it-IT" sz="1400" dirty="0"/>
          </a:p>
          <a:p>
            <a:pPr marL="876300" lvl="1" indent="-342900">
              <a:buSzPts val="2400"/>
            </a:pPr>
            <a:r>
              <a:rPr lang="it-IT" sz="1400" b="1" dirty="0" err="1">
                <a:latin typeface="Lato Black" panose="020F0502020204030203" pitchFamily="34" charset="0"/>
                <a:ea typeface="Lato Black" panose="020F0502020204030203" pitchFamily="34" charset="0"/>
                <a:cs typeface="Lato Black" panose="020F0502020204030203" pitchFamily="34" charset="0"/>
              </a:rPr>
              <a:t>Vertices</a:t>
            </a:r>
            <a:endParaRPr lang="it-IT" sz="1400" b="1" dirty="0">
              <a:latin typeface="Lato Black" panose="020F0502020204030203" pitchFamily="34" charset="0"/>
              <a:ea typeface="Lato Black" panose="020F0502020204030203" pitchFamily="34" charset="0"/>
              <a:cs typeface="Lato Black" panose="020F0502020204030203" pitchFamily="34" charset="0"/>
            </a:endParaRPr>
          </a:p>
          <a:p>
            <a:pPr marL="1333500" lvl="2" indent="-342900">
              <a:buSzPts val="2400"/>
            </a:pPr>
            <a:r>
              <a:rPr lang="it-IT" sz="1400" dirty="0" err="1"/>
              <a:t>unique</a:t>
            </a:r>
            <a:r>
              <a:rPr lang="it-IT" sz="1400" dirty="0"/>
              <a:t> </a:t>
            </a:r>
            <a:r>
              <a:rPr lang="it-IT" sz="1400" dirty="0" err="1"/>
              <a:t>identifier</a:t>
            </a:r>
            <a:endParaRPr lang="it-IT" sz="1400" dirty="0"/>
          </a:p>
          <a:p>
            <a:pPr marL="1333500" lvl="2" indent="-342900">
              <a:buSzPts val="2400"/>
            </a:pPr>
            <a:r>
              <a:rPr lang="it-IT" sz="1400" dirty="0"/>
              <a:t>set of incoming </a:t>
            </a:r>
            <a:r>
              <a:rPr lang="it-IT" sz="1400" dirty="0" err="1"/>
              <a:t>edges</a:t>
            </a:r>
            <a:endParaRPr lang="it-IT" sz="1400" dirty="0"/>
          </a:p>
          <a:p>
            <a:pPr marL="1333500" lvl="2" indent="-342900">
              <a:buSzPts val="2400"/>
            </a:pPr>
            <a:r>
              <a:rPr lang="it-IT" sz="1400" dirty="0"/>
              <a:t>set of </a:t>
            </a:r>
            <a:r>
              <a:rPr lang="it-IT" sz="1400" dirty="0" err="1"/>
              <a:t>outgoing</a:t>
            </a:r>
            <a:r>
              <a:rPr lang="it-IT" sz="1400" dirty="0"/>
              <a:t> </a:t>
            </a:r>
            <a:r>
              <a:rPr lang="it-IT" sz="1400" dirty="0" err="1"/>
              <a:t>edges</a:t>
            </a:r>
            <a:endParaRPr lang="it-IT" sz="1400" dirty="0"/>
          </a:p>
          <a:p>
            <a:pPr marL="1333500" lvl="2" indent="-342900">
              <a:buSzPts val="2400"/>
            </a:pPr>
            <a:endParaRPr lang="it-IT" sz="1400" dirty="0"/>
          </a:p>
          <a:p>
            <a:pPr marL="876300" lvl="1" indent="-342900">
              <a:buSzPts val="2400"/>
            </a:pPr>
            <a:r>
              <a:rPr lang="it-IT" sz="1400" b="1" dirty="0" err="1">
                <a:latin typeface="Lato Black" panose="020F0502020204030203" pitchFamily="34" charset="0"/>
                <a:ea typeface="Lato Black" panose="020F0502020204030203" pitchFamily="34" charset="0"/>
                <a:cs typeface="Lato Black" panose="020F0502020204030203" pitchFamily="34" charset="0"/>
              </a:rPr>
              <a:t>Edges</a:t>
            </a:r>
            <a:endParaRPr lang="it-IT" sz="1400" b="1" dirty="0">
              <a:latin typeface="Lato Black" panose="020F0502020204030203" pitchFamily="34" charset="0"/>
              <a:ea typeface="Lato Black" panose="020F0502020204030203" pitchFamily="34" charset="0"/>
              <a:cs typeface="Lato Black" panose="020F0502020204030203" pitchFamily="34" charset="0"/>
            </a:endParaRPr>
          </a:p>
          <a:p>
            <a:pPr marL="1333500" lvl="2" indent="-342900">
              <a:buSzPts val="2400"/>
            </a:pPr>
            <a:r>
              <a:rPr lang="it-IT" sz="1400" dirty="0" err="1"/>
              <a:t>unique</a:t>
            </a:r>
            <a:r>
              <a:rPr lang="it-IT" sz="1400" dirty="0"/>
              <a:t> </a:t>
            </a:r>
            <a:r>
              <a:rPr lang="it-IT" sz="1400" dirty="0" err="1"/>
              <a:t>identifier</a:t>
            </a:r>
            <a:endParaRPr lang="it-IT" sz="1400" dirty="0"/>
          </a:p>
          <a:p>
            <a:pPr marL="1333500" lvl="2" indent="-342900">
              <a:buSzPts val="2400"/>
            </a:pPr>
            <a:r>
              <a:rPr lang="it-IT" sz="1400" dirty="0"/>
              <a:t>link to an incoming Vertex</a:t>
            </a:r>
          </a:p>
          <a:p>
            <a:pPr marL="1333500" lvl="2" indent="-342900">
              <a:buSzPts val="2400"/>
            </a:pPr>
            <a:r>
              <a:rPr lang="it-IT" sz="1400" dirty="0"/>
              <a:t>link to and </a:t>
            </a:r>
            <a:r>
              <a:rPr lang="it-IT" sz="1400" dirty="0" err="1"/>
              <a:t>outgoing</a:t>
            </a:r>
            <a:r>
              <a:rPr lang="it-IT" sz="1400" dirty="0"/>
              <a:t> Vertex</a:t>
            </a:r>
          </a:p>
          <a:p>
            <a:pPr marL="1333500" lvl="2" indent="-342900">
              <a:buSzPts val="2400"/>
            </a:pPr>
            <a:r>
              <a:rPr lang="it-IT" sz="1400" dirty="0"/>
              <a:t>label </a:t>
            </a:r>
            <a:endParaRPr sz="1400" dirty="0"/>
          </a:p>
        </p:txBody>
      </p:sp>
      <p:pic>
        <p:nvPicPr>
          <p:cNvPr id="4" name="Picture 3" descr="Table&#10;&#10;Description automatically generated">
            <a:extLst>
              <a:ext uri="{FF2B5EF4-FFF2-40B4-BE49-F238E27FC236}">
                <a16:creationId xmlns:a16="http://schemas.microsoft.com/office/drawing/2014/main" id="{6F0C397F-D55E-27DF-C4FE-7A2CF51B37BC}"/>
              </a:ext>
            </a:extLst>
          </p:cNvPr>
          <p:cNvPicPr>
            <a:picLocks noChangeAspect="1"/>
          </p:cNvPicPr>
          <p:nvPr/>
        </p:nvPicPr>
        <p:blipFill>
          <a:blip r:embed="rId3"/>
          <a:stretch>
            <a:fillRect/>
          </a:stretch>
        </p:blipFill>
        <p:spPr>
          <a:xfrm>
            <a:off x="4572000" y="2000536"/>
            <a:ext cx="4210442" cy="1569919"/>
          </a:xfrm>
          <a:prstGeom prst="rect">
            <a:avLst/>
          </a:prstGeom>
        </p:spPr>
      </p:pic>
    </p:spTree>
    <p:extLst>
      <p:ext uri="{BB962C8B-B14F-4D97-AF65-F5344CB8AC3E}">
        <p14:creationId xmlns:p14="http://schemas.microsoft.com/office/powerpoint/2010/main" val="96486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E1B7-A068-CA67-1488-215F9316BD77}"/>
              </a:ext>
            </a:extLst>
          </p:cNvPr>
          <p:cNvSpPr>
            <a:spLocks noGrp="1"/>
          </p:cNvSpPr>
          <p:nvPr>
            <p:ph type="title"/>
          </p:nvPr>
        </p:nvSpPr>
        <p:spPr/>
        <p:txBody>
          <a:bodyPr/>
          <a:lstStyle/>
          <a:p>
            <a:r>
              <a:rPr lang="it-IT" dirty="0" err="1"/>
              <a:t>OrientDB</a:t>
            </a:r>
            <a:r>
              <a:rPr lang="it-IT" dirty="0"/>
              <a:t> Classes</a:t>
            </a:r>
            <a:endParaRPr lang="en-US" dirty="0"/>
          </a:p>
        </p:txBody>
      </p:sp>
      <p:sp>
        <p:nvSpPr>
          <p:cNvPr id="5" name="Slide Number Placeholder 4">
            <a:extLst>
              <a:ext uri="{FF2B5EF4-FFF2-40B4-BE49-F238E27FC236}">
                <a16:creationId xmlns:a16="http://schemas.microsoft.com/office/drawing/2014/main" id="{6888C28D-250B-87F3-610C-F2EA2CEAF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Google Shape;117;p17">
            <a:extLst>
              <a:ext uri="{FF2B5EF4-FFF2-40B4-BE49-F238E27FC236}">
                <a16:creationId xmlns:a16="http://schemas.microsoft.com/office/drawing/2014/main" id="{9D6ABF65-7F3E-1412-C67E-5A7EF16EF8C7}"/>
              </a:ext>
            </a:extLst>
          </p:cNvPr>
          <p:cNvSpPr txBox="1">
            <a:spLocks noGrp="1"/>
          </p:cNvSpPr>
          <p:nvPr>
            <p:ph type="body" idx="1"/>
          </p:nvPr>
        </p:nvSpPr>
        <p:spPr>
          <a:xfrm>
            <a:off x="737849" y="1669925"/>
            <a:ext cx="6034501" cy="2885142"/>
          </a:xfrm>
          <a:prstGeom prst="rect">
            <a:avLst/>
          </a:prstGeom>
        </p:spPr>
        <p:txBody>
          <a:bodyPr spcFirstLastPara="1" wrap="square" lIns="0" tIns="0" rIns="0" bIns="0" anchor="t" anchorCtr="0">
            <a:noAutofit/>
          </a:bodyPr>
          <a:lstStyle/>
          <a:p>
            <a:pPr marL="419100" indent="-342900">
              <a:spcBef>
                <a:spcPts val="0"/>
              </a:spcBef>
              <a:buSzPts val="2400"/>
            </a:pPr>
            <a:r>
              <a:rPr lang="it-IT" dirty="0"/>
              <a:t>Concept </a:t>
            </a:r>
            <a:r>
              <a:rPr lang="it-IT" dirty="0" err="1"/>
              <a:t>taken</a:t>
            </a:r>
            <a:r>
              <a:rPr lang="it-IT" dirty="0"/>
              <a:t> from </a:t>
            </a:r>
            <a:r>
              <a:rPr lang="it-IT" b="1" dirty="0">
                <a:latin typeface="Lato Black" panose="020F0502020204030203" pitchFamily="34" charset="0"/>
                <a:ea typeface="Lato Black" panose="020F0502020204030203" pitchFamily="34" charset="0"/>
                <a:cs typeface="Lato Black" panose="020F0502020204030203" pitchFamily="34" charset="0"/>
              </a:rPr>
              <a:t>OOP</a:t>
            </a:r>
            <a:r>
              <a:rPr lang="it-IT" dirty="0"/>
              <a:t> </a:t>
            </a:r>
            <a:r>
              <a:rPr lang="it-IT" dirty="0" err="1"/>
              <a:t>paradigm</a:t>
            </a:r>
            <a:endParaRPr lang="it-IT" dirty="0"/>
          </a:p>
          <a:p>
            <a:pPr marL="76200" indent="0">
              <a:spcBef>
                <a:spcPts val="0"/>
              </a:spcBef>
              <a:buSzPts val="2400"/>
              <a:buNone/>
            </a:pPr>
            <a:endParaRPr lang="it-IT" sz="1400" dirty="0"/>
          </a:p>
          <a:p>
            <a:pPr marL="419100" indent="-342900">
              <a:spcBef>
                <a:spcPts val="0"/>
              </a:spcBef>
              <a:buSzPts val="2400"/>
            </a:pPr>
            <a:r>
              <a:rPr lang="it-IT" dirty="0" err="1"/>
              <a:t>Define</a:t>
            </a:r>
            <a:r>
              <a:rPr lang="it-IT" dirty="0"/>
              <a:t> </a:t>
            </a:r>
            <a:r>
              <a:rPr lang="it-IT" dirty="0" err="1"/>
              <a:t>records</a:t>
            </a:r>
            <a:endParaRPr lang="it-IT" dirty="0"/>
          </a:p>
          <a:p>
            <a:pPr marL="419100" indent="-342900">
              <a:spcBef>
                <a:spcPts val="0"/>
              </a:spcBef>
              <a:buSzPts val="2400"/>
            </a:pPr>
            <a:endParaRPr lang="it-IT" sz="1400" dirty="0"/>
          </a:p>
          <a:p>
            <a:pPr marL="419100" indent="-342900">
              <a:spcBef>
                <a:spcPts val="0"/>
              </a:spcBef>
              <a:buSzPts val="2400"/>
            </a:pPr>
            <a:r>
              <a:rPr lang="it-IT" dirty="0"/>
              <a:t>Can be </a:t>
            </a:r>
            <a:r>
              <a:rPr lang="it-IT" i="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schema-</a:t>
            </a:r>
            <a:r>
              <a:rPr lang="it-IT" i="1" dirty="0" err="1">
                <a:solidFill>
                  <a:schemeClr val="accent3"/>
                </a:solidFill>
                <a:latin typeface="Lato Black" panose="020F0502020204030203" pitchFamily="34" charset="0"/>
                <a:ea typeface="Lato Black" panose="020F0502020204030203" pitchFamily="34" charset="0"/>
                <a:cs typeface="Lato Black" panose="020F0502020204030203" pitchFamily="34" charset="0"/>
              </a:rPr>
              <a:t>less</a:t>
            </a:r>
            <a:r>
              <a:rPr lang="it-IT" dirty="0"/>
              <a:t>, </a:t>
            </a:r>
            <a:r>
              <a:rPr lang="it-IT" b="1" i="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schema-full</a:t>
            </a:r>
            <a:r>
              <a:rPr lang="it-IT" dirty="0">
                <a:solidFill>
                  <a:schemeClr val="accent3"/>
                </a:solidFill>
              </a:rPr>
              <a:t> </a:t>
            </a:r>
            <a:r>
              <a:rPr lang="it-IT" dirty="0"/>
              <a:t>or </a:t>
            </a:r>
            <a:r>
              <a:rPr lang="it-IT" i="1" dirty="0" err="1">
                <a:solidFill>
                  <a:schemeClr val="accent3"/>
                </a:solidFill>
                <a:latin typeface="Lato Black" panose="020F0502020204030203" pitchFamily="34" charset="0"/>
                <a:ea typeface="Lato Black" panose="020F0502020204030203" pitchFamily="34" charset="0"/>
                <a:cs typeface="Lato Black" panose="020F0502020204030203" pitchFamily="34" charset="0"/>
              </a:rPr>
              <a:t>hybrid</a:t>
            </a:r>
            <a:endParaRPr lang="it-IT" i="1" dirty="0">
              <a:solidFill>
                <a:schemeClr val="accent3"/>
              </a:solidFill>
              <a:latin typeface="Lato Black" panose="020F0502020204030203" pitchFamily="34" charset="0"/>
              <a:ea typeface="Lato Black" panose="020F0502020204030203" pitchFamily="34" charset="0"/>
              <a:cs typeface="Lato Black" panose="020F0502020204030203" pitchFamily="34" charset="0"/>
            </a:endParaRPr>
          </a:p>
          <a:p>
            <a:pPr marL="76200" indent="0">
              <a:spcBef>
                <a:spcPts val="0"/>
              </a:spcBef>
              <a:buSzPts val="2400"/>
              <a:buNone/>
            </a:pPr>
            <a:endParaRPr lang="it-IT" sz="1400" dirty="0"/>
          </a:p>
          <a:p>
            <a:pPr marL="419100" indent="-342900">
              <a:spcBef>
                <a:spcPts val="0"/>
              </a:spcBef>
              <a:buSzPts val="2400"/>
            </a:pPr>
            <a:r>
              <a:rPr lang="it-IT" dirty="0"/>
              <a:t>Can </a:t>
            </a:r>
            <a:r>
              <a:rPr lang="it-IT" i="1" dirty="0" err="1">
                <a:latin typeface="Lato Light" panose="020F0502020204030203" pitchFamily="34" charset="0"/>
                <a:ea typeface="Lato Light" panose="020F0502020204030203" pitchFamily="34" charset="0"/>
                <a:cs typeface="Lato Light" panose="020F0502020204030203" pitchFamily="34" charset="0"/>
              </a:rPr>
              <a:t>inherit</a:t>
            </a:r>
            <a:r>
              <a:rPr lang="it-IT" dirty="0"/>
              <a:t> from </a:t>
            </a:r>
            <a:r>
              <a:rPr lang="it-IT" dirty="0" err="1"/>
              <a:t>other</a:t>
            </a:r>
            <a:r>
              <a:rPr lang="it-IT" dirty="0"/>
              <a:t> classes</a:t>
            </a:r>
          </a:p>
          <a:p>
            <a:pPr marL="76200" indent="0">
              <a:spcBef>
                <a:spcPts val="0"/>
              </a:spcBef>
              <a:buSzPts val="2400"/>
              <a:buNone/>
            </a:pPr>
            <a:endParaRPr lang="it-IT" sz="1400" dirty="0"/>
          </a:p>
          <a:p>
            <a:pPr marL="419100" indent="-342900">
              <a:spcBef>
                <a:spcPts val="0"/>
              </a:spcBef>
              <a:buSzPts val="2400"/>
            </a:pPr>
            <a:r>
              <a:rPr lang="it-IT" dirty="0" err="1"/>
              <a:t>Have</a:t>
            </a:r>
            <a:r>
              <a:rPr lang="it-IT" dirty="0"/>
              <a:t> one </a:t>
            </a:r>
            <a:r>
              <a:rPr lang="it-IT" b="1" dirty="0">
                <a:latin typeface="Lato Black" panose="020F0502020204030203" pitchFamily="34" charset="0"/>
                <a:ea typeface="Lato Black" panose="020F0502020204030203" pitchFamily="34" charset="0"/>
                <a:cs typeface="Lato Black" panose="020F0502020204030203" pitchFamily="34" charset="0"/>
              </a:rPr>
              <a:t>cluster</a:t>
            </a:r>
            <a:r>
              <a:rPr lang="it-IT" dirty="0"/>
              <a:t> </a:t>
            </a:r>
            <a:r>
              <a:rPr lang="it-IT" dirty="0" err="1"/>
              <a:t>defined</a:t>
            </a:r>
            <a:r>
              <a:rPr lang="it-IT" dirty="0"/>
              <a:t> </a:t>
            </a:r>
            <a:r>
              <a:rPr lang="it-IT" dirty="0" err="1"/>
              <a:t>as</a:t>
            </a:r>
            <a:r>
              <a:rPr lang="it-IT" dirty="0"/>
              <a:t> default cluster </a:t>
            </a:r>
            <a:r>
              <a:rPr lang="it-IT" dirty="0" err="1"/>
              <a:t>but</a:t>
            </a:r>
            <a:r>
              <a:rPr lang="it-IT" dirty="0"/>
              <a:t> can support multiple clusters</a:t>
            </a:r>
          </a:p>
        </p:txBody>
      </p:sp>
    </p:spTree>
    <p:extLst>
      <p:ext uri="{BB962C8B-B14F-4D97-AF65-F5344CB8AC3E}">
        <p14:creationId xmlns:p14="http://schemas.microsoft.com/office/powerpoint/2010/main" val="1350402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E1B7-A068-CA67-1488-215F9316BD77}"/>
              </a:ext>
            </a:extLst>
          </p:cNvPr>
          <p:cNvSpPr>
            <a:spLocks noGrp="1"/>
          </p:cNvSpPr>
          <p:nvPr>
            <p:ph type="title"/>
          </p:nvPr>
        </p:nvSpPr>
        <p:spPr/>
        <p:txBody>
          <a:bodyPr/>
          <a:lstStyle/>
          <a:p>
            <a:r>
              <a:rPr lang="it-IT" dirty="0" err="1"/>
              <a:t>OrientDB</a:t>
            </a:r>
            <a:r>
              <a:rPr lang="it-IT" dirty="0"/>
              <a:t> Clusters</a:t>
            </a:r>
            <a:endParaRPr lang="en-US" dirty="0"/>
          </a:p>
        </p:txBody>
      </p:sp>
      <p:sp>
        <p:nvSpPr>
          <p:cNvPr id="5" name="Slide Number Placeholder 4">
            <a:extLst>
              <a:ext uri="{FF2B5EF4-FFF2-40B4-BE49-F238E27FC236}">
                <a16:creationId xmlns:a16="http://schemas.microsoft.com/office/drawing/2014/main" id="{6888C28D-250B-87F3-610C-F2EA2CEAF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Google Shape;117;p17">
            <a:extLst>
              <a:ext uri="{FF2B5EF4-FFF2-40B4-BE49-F238E27FC236}">
                <a16:creationId xmlns:a16="http://schemas.microsoft.com/office/drawing/2014/main" id="{9D6ABF65-7F3E-1412-C67E-5A7EF16EF8C7}"/>
              </a:ext>
            </a:extLst>
          </p:cNvPr>
          <p:cNvSpPr txBox="1">
            <a:spLocks noGrp="1"/>
          </p:cNvSpPr>
          <p:nvPr>
            <p:ph type="body" idx="1"/>
          </p:nvPr>
        </p:nvSpPr>
        <p:spPr>
          <a:xfrm>
            <a:off x="737850" y="1669925"/>
            <a:ext cx="6939300" cy="3079926"/>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it-IT"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Classes:</a:t>
            </a:r>
            <a:r>
              <a:rPr lang="it-IT" dirty="0">
                <a:sym typeface="Wingdings" pitchFamily="2" charset="2"/>
              </a:rPr>
              <a:t> </a:t>
            </a:r>
            <a:r>
              <a:rPr lang="it-IT" i="1" dirty="0" err="1">
                <a:sym typeface="Wingdings" pitchFamily="2" charset="2"/>
              </a:rPr>
              <a:t>logical</a:t>
            </a:r>
            <a:r>
              <a:rPr lang="it-IT" dirty="0">
                <a:sym typeface="Wingdings" pitchFamily="2" charset="2"/>
              </a:rPr>
              <a:t> framework to </a:t>
            </a:r>
            <a:r>
              <a:rPr lang="it-IT" dirty="0" err="1">
                <a:sym typeface="Wingdings" pitchFamily="2" charset="2"/>
              </a:rPr>
              <a:t>organize</a:t>
            </a:r>
            <a:r>
              <a:rPr lang="it-IT" dirty="0">
                <a:sym typeface="Wingdings" pitchFamily="2" charset="2"/>
              </a:rPr>
              <a:t> data</a:t>
            </a:r>
          </a:p>
          <a:p>
            <a:pPr marL="76200" lvl="0" indent="0" algn="l" rtl="0">
              <a:spcBef>
                <a:spcPts val="0"/>
              </a:spcBef>
              <a:spcAft>
                <a:spcPts val="0"/>
              </a:spcAft>
              <a:buSzPts val="2400"/>
              <a:buNone/>
            </a:pPr>
            <a:endParaRPr lang="it-IT" dirty="0">
              <a:solidFill>
                <a:srgbClr val="FE9213"/>
              </a:solidFill>
              <a:latin typeface="Lato Black" panose="020F0502020204030203" pitchFamily="34" charset="0"/>
              <a:ea typeface="Lato Black" panose="020F0502020204030203" pitchFamily="34" charset="0"/>
              <a:cs typeface="Lato Black" panose="020F0502020204030203" pitchFamily="34" charset="0"/>
              <a:sym typeface="Wingdings" pitchFamily="2" charset="2"/>
            </a:endParaRPr>
          </a:p>
          <a:p>
            <a:pPr marL="76200" lvl="0" indent="0" algn="l" rtl="0">
              <a:spcBef>
                <a:spcPts val="0"/>
              </a:spcBef>
              <a:spcAft>
                <a:spcPts val="0"/>
              </a:spcAft>
              <a:buSzPts val="2400"/>
              <a:buNone/>
            </a:pPr>
            <a:r>
              <a:rPr lang="it-IT" dirty="0">
                <a:solidFill>
                  <a:schemeClr val="accent3"/>
                </a:solidFill>
                <a:latin typeface="Lato Black" panose="020F0502020204030203" pitchFamily="34" charset="0"/>
                <a:ea typeface="Lato Black" panose="020F0502020204030203" pitchFamily="34" charset="0"/>
                <a:cs typeface="Lato Black" panose="020F0502020204030203" pitchFamily="34" charset="0"/>
                <a:sym typeface="Wingdings" pitchFamily="2" charset="2"/>
              </a:rPr>
              <a:t>Clusters:</a:t>
            </a:r>
            <a:r>
              <a:rPr lang="it-IT" dirty="0">
                <a:sym typeface="Wingdings" pitchFamily="2" charset="2"/>
              </a:rPr>
              <a:t> </a:t>
            </a:r>
            <a:r>
              <a:rPr lang="it-IT" i="1" dirty="0" err="1">
                <a:sym typeface="Wingdings" pitchFamily="2" charset="2"/>
              </a:rPr>
              <a:t>physical</a:t>
            </a:r>
            <a:r>
              <a:rPr lang="it-IT" dirty="0">
                <a:sym typeface="Wingdings" pitchFamily="2" charset="2"/>
              </a:rPr>
              <a:t> (or in-</a:t>
            </a:r>
            <a:r>
              <a:rPr lang="it-IT" dirty="0" err="1">
                <a:sym typeface="Wingdings" pitchFamily="2" charset="2"/>
              </a:rPr>
              <a:t>memory</a:t>
            </a:r>
            <a:r>
              <a:rPr lang="it-IT" dirty="0">
                <a:sym typeface="Wingdings" pitchFamily="2" charset="2"/>
              </a:rPr>
              <a:t>) </a:t>
            </a:r>
            <a:r>
              <a:rPr lang="it-IT" dirty="0" err="1">
                <a:sym typeface="Wingdings" pitchFamily="2" charset="2"/>
              </a:rPr>
              <a:t>space</a:t>
            </a:r>
            <a:r>
              <a:rPr lang="it-IT" dirty="0">
                <a:sym typeface="Wingdings" pitchFamily="2" charset="2"/>
              </a:rPr>
              <a:t> </a:t>
            </a:r>
            <a:r>
              <a:rPr lang="it-IT" dirty="0" err="1">
                <a:sym typeface="Wingdings" pitchFamily="2" charset="2"/>
              </a:rPr>
              <a:t>where</a:t>
            </a:r>
            <a:r>
              <a:rPr lang="it-IT" dirty="0">
                <a:sym typeface="Wingdings" pitchFamily="2" charset="2"/>
              </a:rPr>
              <a:t> data </a:t>
            </a:r>
            <a:r>
              <a:rPr lang="it-IT" dirty="0" err="1">
                <a:sym typeface="Wingdings" pitchFamily="2" charset="2"/>
              </a:rPr>
              <a:t>is</a:t>
            </a:r>
            <a:r>
              <a:rPr lang="it-IT" dirty="0">
                <a:sym typeface="Wingdings" pitchFamily="2" charset="2"/>
              </a:rPr>
              <a:t> </a:t>
            </a:r>
            <a:r>
              <a:rPr lang="it-IT" dirty="0" err="1">
                <a:sym typeface="Wingdings" pitchFamily="2" charset="2"/>
              </a:rPr>
              <a:t>stored</a:t>
            </a:r>
            <a:endParaRPr lang="it-IT" dirty="0">
              <a:sym typeface="Wingdings" pitchFamily="2" charset="2"/>
            </a:endParaRPr>
          </a:p>
          <a:p>
            <a:pPr marL="76200" lvl="0" indent="0" algn="l" rtl="0">
              <a:spcBef>
                <a:spcPts val="0"/>
              </a:spcBef>
              <a:spcAft>
                <a:spcPts val="0"/>
              </a:spcAft>
              <a:buSzPts val="2400"/>
              <a:buNone/>
            </a:pPr>
            <a:endParaRPr lang="it-IT" dirty="0">
              <a:sym typeface="Wingdings" pitchFamily="2" charset="2"/>
            </a:endParaRPr>
          </a:p>
          <a:p>
            <a:pPr marL="76200" lvl="0" indent="0" algn="l" rtl="0">
              <a:spcBef>
                <a:spcPts val="0"/>
              </a:spcBef>
              <a:spcAft>
                <a:spcPts val="0"/>
              </a:spcAft>
              <a:buSzPts val="2400"/>
              <a:buNone/>
            </a:pPr>
            <a:endParaRPr lang="it-IT" dirty="0">
              <a:sym typeface="Wingdings" pitchFamily="2" charset="2"/>
            </a:endParaRPr>
          </a:p>
          <a:p>
            <a:pPr marL="76200" lvl="0" indent="0" algn="l" rtl="0">
              <a:spcBef>
                <a:spcPts val="0"/>
              </a:spcBef>
              <a:spcAft>
                <a:spcPts val="0"/>
              </a:spcAft>
              <a:buSzPts val="2400"/>
              <a:buNone/>
            </a:pPr>
            <a:r>
              <a:rPr lang="it-IT" b="1" dirty="0" err="1">
                <a:sym typeface="Wingdings" pitchFamily="2" charset="2"/>
              </a:rPr>
              <a:t>Examples</a:t>
            </a:r>
            <a:r>
              <a:rPr lang="it-IT" b="1" dirty="0">
                <a:sym typeface="Wingdings" pitchFamily="2" charset="2"/>
              </a:rPr>
              <a:t>:</a:t>
            </a:r>
          </a:p>
          <a:p>
            <a:pPr marL="76200" lvl="0" indent="0" algn="l" rtl="0">
              <a:spcBef>
                <a:spcPts val="0"/>
              </a:spcBef>
              <a:spcAft>
                <a:spcPts val="0"/>
              </a:spcAft>
              <a:buSzPts val="2400"/>
              <a:buNone/>
            </a:pPr>
            <a:endParaRPr lang="it-IT" b="1" dirty="0">
              <a:sym typeface="Wingdings" pitchFamily="2" charset="2"/>
            </a:endParaRPr>
          </a:p>
          <a:p>
            <a:pPr marL="419100" indent="-342900">
              <a:spcBef>
                <a:spcPts val="0"/>
              </a:spcBef>
              <a:buSzPts val="2400"/>
            </a:pPr>
            <a:r>
              <a:rPr lang="it-IT" sz="1400" dirty="0">
                <a:sym typeface="Wingdings" pitchFamily="2" charset="2"/>
              </a:rPr>
              <a:t>Cluster «cache»</a:t>
            </a:r>
          </a:p>
          <a:p>
            <a:pPr marL="533400" lvl="1" indent="0">
              <a:buSzPts val="2400"/>
              <a:buNone/>
            </a:pPr>
            <a:r>
              <a:rPr lang="it-IT" sz="1400" dirty="0">
                <a:sym typeface="Wingdings" pitchFamily="2" charset="2"/>
              </a:rPr>
              <a:t>	</a:t>
            </a:r>
            <a:r>
              <a:rPr lang="it-IT" sz="1100" dirty="0" err="1">
                <a:sym typeface="Wingdings" pitchFamily="2" charset="2"/>
              </a:rPr>
              <a:t>containing</a:t>
            </a:r>
            <a:r>
              <a:rPr lang="it-IT" sz="1100" dirty="0">
                <a:sym typeface="Wingdings" pitchFamily="2" charset="2"/>
              </a:rPr>
              <a:t> </a:t>
            </a:r>
            <a:r>
              <a:rPr lang="it-IT" sz="1100" dirty="0" err="1">
                <a:sym typeface="Wingdings" pitchFamily="2" charset="2"/>
              </a:rPr>
              <a:t>most</a:t>
            </a:r>
            <a:r>
              <a:rPr lang="it-IT" sz="1100" dirty="0">
                <a:sym typeface="Wingdings" pitchFamily="2" charset="2"/>
              </a:rPr>
              <a:t> </a:t>
            </a:r>
            <a:r>
              <a:rPr lang="it-IT" sz="1100" dirty="0" err="1">
                <a:sym typeface="Wingdings" pitchFamily="2" charset="2"/>
              </a:rPr>
              <a:t>accessed</a:t>
            </a:r>
            <a:r>
              <a:rPr lang="it-IT" sz="1100" dirty="0">
                <a:sym typeface="Wingdings" pitchFamily="2" charset="2"/>
              </a:rPr>
              <a:t> </a:t>
            </a:r>
            <a:r>
              <a:rPr lang="it-IT" sz="1100" dirty="0" err="1">
                <a:sym typeface="Wingdings" pitchFamily="2" charset="2"/>
              </a:rPr>
              <a:t>records</a:t>
            </a:r>
            <a:endParaRPr lang="it-IT" sz="1100" dirty="0">
              <a:sym typeface="Wingdings" pitchFamily="2" charset="2"/>
            </a:endParaRPr>
          </a:p>
          <a:p>
            <a:pPr marL="419100" indent="-342900">
              <a:spcBef>
                <a:spcPts val="0"/>
              </a:spcBef>
              <a:buSzPts val="2400"/>
            </a:pPr>
            <a:r>
              <a:rPr lang="it-IT" sz="1400" dirty="0">
                <a:sym typeface="Wingdings" pitchFamily="2" charset="2"/>
              </a:rPr>
              <a:t>Clusters «</a:t>
            </a:r>
            <a:r>
              <a:rPr lang="it-IT" sz="1400" dirty="0" err="1">
                <a:sym typeface="Wingdings" pitchFamily="2" charset="2"/>
              </a:rPr>
              <a:t>artists_it</a:t>
            </a:r>
            <a:r>
              <a:rPr lang="it-IT" sz="1400" dirty="0">
                <a:sym typeface="Wingdings" pitchFamily="2" charset="2"/>
              </a:rPr>
              <a:t>» , «</a:t>
            </a:r>
            <a:r>
              <a:rPr lang="it-IT" sz="1400" dirty="0" err="1">
                <a:sym typeface="Wingdings" pitchFamily="2" charset="2"/>
              </a:rPr>
              <a:t>artists_us</a:t>
            </a:r>
            <a:r>
              <a:rPr lang="it-IT" sz="1400" dirty="0">
                <a:sym typeface="Wingdings" pitchFamily="2" charset="2"/>
              </a:rPr>
              <a:t>»</a:t>
            </a:r>
          </a:p>
          <a:p>
            <a:pPr marL="533400" lvl="1" indent="0">
              <a:buSzPts val="2400"/>
              <a:buNone/>
            </a:pPr>
            <a:r>
              <a:rPr lang="it-IT" sz="1400" dirty="0">
                <a:sym typeface="Wingdings" pitchFamily="2" charset="2"/>
              </a:rPr>
              <a:t>	</a:t>
            </a:r>
            <a:r>
              <a:rPr lang="it-IT" sz="1100" dirty="0" err="1">
                <a:sym typeface="Wingdings" pitchFamily="2" charset="2"/>
              </a:rPr>
              <a:t>containing</a:t>
            </a:r>
            <a:r>
              <a:rPr lang="it-IT" sz="1100" dirty="0">
                <a:sym typeface="Wingdings" pitchFamily="2" charset="2"/>
              </a:rPr>
              <a:t> data on </a:t>
            </a:r>
            <a:r>
              <a:rPr lang="it-IT" sz="1100" dirty="0" err="1">
                <a:sym typeface="Wingdings" pitchFamily="2" charset="2"/>
              </a:rPr>
              <a:t>artists</a:t>
            </a:r>
            <a:r>
              <a:rPr lang="it-IT" sz="1100" dirty="0">
                <a:sym typeface="Wingdings" pitchFamily="2" charset="2"/>
              </a:rPr>
              <a:t> from </a:t>
            </a:r>
            <a:r>
              <a:rPr lang="it-IT" sz="1100" dirty="0" err="1">
                <a:sym typeface="Wingdings" pitchFamily="2" charset="2"/>
              </a:rPr>
              <a:t>Italy</a:t>
            </a:r>
            <a:r>
              <a:rPr lang="it-IT" sz="1100" dirty="0">
                <a:sym typeface="Wingdings" pitchFamily="2" charset="2"/>
              </a:rPr>
              <a:t> and USA </a:t>
            </a:r>
            <a:endParaRPr sz="1100" dirty="0"/>
          </a:p>
        </p:txBody>
      </p:sp>
    </p:spTree>
    <p:extLst>
      <p:ext uri="{BB962C8B-B14F-4D97-AF65-F5344CB8AC3E}">
        <p14:creationId xmlns:p14="http://schemas.microsoft.com/office/powerpoint/2010/main" val="125903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E1B7-A068-CA67-1488-215F9316BD77}"/>
              </a:ext>
            </a:extLst>
          </p:cNvPr>
          <p:cNvSpPr>
            <a:spLocks noGrp="1"/>
          </p:cNvSpPr>
          <p:nvPr>
            <p:ph type="title"/>
          </p:nvPr>
        </p:nvSpPr>
        <p:spPr/>
        <p:txBody>
          <a:bodyPr/>
          <a:lstStyle/>
          <a:p>
            <a:r>
              <a:rPr lang="it-IT" dirty="0" err="1"/>
              <a:t>OrientDB</a:t>
            </a:r>
            <a:r>
              <a:rPr lang="it-IT" dirty="0"/>
              <a:t> Storages</a:t>
            </a:r>
            <a:endParaRPr lang="en-US" dirty="0"/>
          </a:p>
        </p:txBody>
      </p:sp>
      <p:sp>
        <p:nvSpPr>
          <p:cNvPr id="5" name="Slide Number Placeholder 4">
            <a:extLst>
              <a:ext uri="{FF2B5EF4-FFF2-40B4-BE49-F238E27FC236}">
                <a16:creationId xmlns:a16="http://schemas.microsoft.com/office/drawing/2014/main" id="{6888C28D-250B-87F3-610C-F2EA2CEAF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Google Shape;117;p17">
            <a:extLst>
              <a:ext uri="{FF2B5EF4-FFF2-40B4-BE49-F238E27FC236}">
                <a16:creationId xmlns:a16="http://schemas.microsoft.com/office/drawing/2014/main" id="{9D6ABF65-7F3E-1412-C67E-5A7EF16EF8C7}"/>
              </a:ext>
            </a:extLst>
          </p:cNvPr>
          <p:cNvSpPr txBox="1">
            <a:spLocks noGrp="1"/>
          </p:cNvSpPr>
          <p:nvPr>
            <p:ph type="body" idx="1"/>
          </p:nvPr>
        </p:nvSpPr>
        <p:spPr>
          <a:xfrm>
            <a:off x="737850" y="1648476"/>
            <a:ext cx="6034500" cy="1675255"/>
          </a:xfrm>
          <a:prstGeom prst="rect">
            <a:avLst/>
          </a:prstGeom>
        </p:spPr>
        <p:txBody>
          <a:bodyPr spcFirstLastPara="1" wrap="square" lIns="0" tIns="0" rIns="0" bIns="0" anchor="t" anchorCtr="0">
            <a:noAutofit/>
          </a:bodyPr>
          <a:lstStyle/>
          <a:p>
            <a:pPr marL="101600" indent="0">
              <a:buNone/>
            </a:pPr>
            <a:r>
              <a:rPr lang="en-IT" dirty="0"/>
              <a:t>OrientDB supports 3 storage types:</a:t>
            </a:r>
          </a:p>
          <a:p>
            <a:pPr lvl="1"/>
            <a:endParaRPr lang="en-US" sz="1400" dirty="0">
              <a:solidFill>
                <a:schemeClr val="accent3"/>
              </a:solidFill>
              <a:latin typeface="Lato Black" panose="020F0502020204030203" pitchFamily="34" charset="0"/>
              <a:ea typeface="Lato Black" panose="020F0502020204030203" pitchFamily="34" charset="0"/>
              <a:cs typeface="Lato Black" panose="020F0502020204030203" pitchFamily="34" charset="0"/>
            </a:endParaRPr>
          </a:p>
          <a:p>
            <a:pPr lvl="1"/>
            <a:r>
              <a:rPr lang="en-US"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p</a:t>
            </a:r>
            <a:r>
              <a:rPr lang="en-IT"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loca</a:t>
            </a:r>
            <a:r>
              <a:rPr lang="it-IT"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l </a:t>
            </a:r>
            <a:r>
              <a:rPr lang="it-IT" dirty="0">
                <a:sym typeface="Wingdings" panose="05000000000000000000" pitchFamily="2" charset="2"/>
              </a:rPr>
              <a:t> </a:t>
            </a:r>
            <a:r>
              <a:rPr lang="en-IT" dirty="0"/>
              <a:t>persistent, disk-base</a:t>
            </a:r>
            <a:r>
              <a:rPr lang="it-IT" dirty="0"/>
              <a:t>d</a:t>
            </a:r>
          </a:p>
          <a:p>
            <a:pPr marL="558800" lvl="1" indent="0">
              <a:buNone/>
            </a:pPr>
            <a:endParaRPr lang="en-IT" sz="1200" dirty="0"/>
          </a:p>
          <a:p>
            <a:pPr lvl="1"/>
            <a:r>
              <a:rPr lang="en-US"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r</a:t>
            </a:r>
            <a:r>
              <a:rPr lang="en-IT"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emote</a:t>
            </a:r>
            <a:r>
              <a:rPr lang="it-IT"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 </a:t>
            </a:r>
            <a:r>
              <a:rPr lang="it-IT" dirty="0">
                <a:sym typeface="Wingdings" panose="05000000000000000000" pitchFamily="2" charset="2"/>
              </a:rPr>
              <a:t> </a:t>
            </a:r>
            <a:r>
              <a:rPr lang="en-IT" dirty="0"/>
              <a:t>use </a:t>
            </a:r>
            <a:r>
              <a:rPr lang="it-IT" dirty="0"/>
              <a:t>of </a:t>
            </a:r>
            <a:r>
              <a:rPr lang="en-IT" dirty="0"/>
              <a:t>the network to access </a:t>
            </a:r>
            <a:r>
              <a:rPr lang="it-IT" dirty="0" err="1"/>
              <a:t>it</a:t>
            </a:r>
            <a:endParaRPr lang="it-IT" dirty="0"/>
          </a:p>
          <a:p>
            <a:pPr marL="558800" lvl="1" indent="0">
              <a:buNone/>
            </a:pPr>
            <a:endParaRPr lang="en-IT" sz="1200" dirty="0"/>
          </a:p>
          <a:p>
            <a:pPr lvl="1"/>
            <a:r>
              <a:rPr lang="en-US"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m</a:t>
            </a:r>
            <a:r>
              <a:rPr lang="en-IT"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emory</a:t>
            </a:r>
            <a:r>
              <a:rPr lang="it-IT"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 </a:t>
            </a:r>
            <a:r>
              <a:rPr lang="it-IT" dirty="0">
                <a:sym typeface="Wingdings" panose="05000000000000000000" pitchFamily="2" charset="2"/>
              </a:rPr>
              <a:t> </a:t>
            </a:r>
            <a:r>
              <a:rPr lang="en-IT" dirty="0"/>
              <a:t>all data remains in memory</a:t>
            </a:r>
            <a:endParaRPr lang="it-IT" dirty="0"/>
          </a:p>
          <a:p>
            <a:pPr lvl="1"/>
            <a:endParaRPr lang="it-IT" dirty="0"/>
          </a:p>
          <a:p>
            <a:pPr lvl="1"/>
            <a:endParaRPr lang="it-IT" dirty="0"/>
          </a:p>
        </p:txBody>
      </p:sp>
      <p:sp>
        <p:nvSpPr>
          <p:cNvPr id="4" name="Google Shape;117;p17">
            <a:extLst>
              <a:ext uri="{FF2B5EF4-FFF2-40B4-BE49-F238E27FC236}">
                <a16:creationId xmlns:a16="http://schemas.microsoft.com/office/drawing/2014/main" id="{97D874EF-329C-9CBF-FF3E-BB70ABE30EBA}"/>
              </a:ext>
            </a:extLst>
          </p:cNvPr>
          <p:cNvSpPr txBox="1">
            <a:spLocks/>
          </p:cNvSpPr>
          <p:nvPr/>
        </p:nvSpPr>
        <p:spPr>
          <a:xfrm>
            <a:off x="297128" y="3875234"/>
            <a:ext cx="6388379" cy="4631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558800" lvl="1" indent="0">
              <a:buNone/>
            </a:pPr>
            <a:r>
              <a:rPr lang="en-US" dirty="0"/>
              <a:t>Each storage is composed of multiple </a:t>
            </a:r>
            <a:r>
              <a:rPr lang="en-US" i="1" dirty="0"/>
              <a:t>clusters</a:t>
            </a:r>
          </a:p>
          <a:p>
            <a:pPr lvl="1"/>
            <a:endParaRPr lang="it-IT" dirty="0"/>
          </a:p>
          <a:p>
            <a:pPr lvl="1"/>
            <a:endParaRPr lang="it-IT" dirty="0"/>
          </a:p>
        </p:txBody>
      </p:sp>
    </p:spTree>
    <p:extLst>
      <p:ext uri="{BB962C8B-B14F-4D97-AF65-F5344CB8AC3E}">
        <p14:creationId xmlns:p14="http://schemas.microsoft.com/office/powerpoint/2010/main" val="405712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Domain of Interest</a:t>
            </a:r>
            <a:endParaRPr dirty="0"/>
          </a:p>
        </p:txBody>
      </p:sp>
      <p:sp>
        <p:nvSpPr>
          <p:cNvPr id="91" name="Google Shape;91;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218;p27">
            <a:extLst>
              <a:ext uri="{FF2B5EF4-FFF2-40B4-BE49-F238E27FC236}">
                <a16:creationId xmlns:a16="http://schemas.microsoft.com/office/drawing/2014/main" id="{D7441A76-BE15-3DA0-1064-171D91CBAD46}"/>
              </a:ext>
            </a:extLst>
          </p:cNvPr>
          <p:cNvSpPr txBox="1">
            <a:spLocks/>
          </p:cNvSpPr>
          <p:nvPr/>
        </p:nvSpPr>
        <p:spPr>
          <a:xfrm>
            <a:off x="1380951" y="1769992"/>
            <a:ext cx="6136899" cy="894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r>
              <a:rPr lang="en" sz="4800" dirty="0">
                <a:solidFill>
                  <a:schemeClr val="accent3"/>
                </a:solidFill>
              </a:rPr>
              <a:t>Music &amp; Spotify Data</a:t>
            </a:r>
          </a:p>
        </p:txBody>
      </p:sp>
      <p:sp>
        <p:nvSpPr>
          <p:cNvPr id="13" name="Google Shape;659;p47">
            <a:extLst>
              <a:ext uri="{FF2B5EF4-FFF2-40B4-BE49-F238E27FC236}">
                <a16:creationId xmlns:a16="http://schemas.microsoft.com/office/drawing/2014/main" id="{59518499-A135-674D-766D-71B68D47D113}"/>
              </a:ext>
            </a:extLst>
          </p:cNvPr>
          <p:cNvSpPr/>
          <p:nvPr/>
        </p:nvSpPr>
        <p:spPr>
          <a:xfrm>
            <a:off x="737850" y="2109282"/>
            <a:ext cx="365799" cy="424017"/>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p17">
            <a:extLst>
              <a:ext uri="{FF2B5EF4-FFF2-40B4-BE49-F238E27FC236}">
                <a16:creationId xmlns:a16="http://schemas.microsoft.com/office/drawing/2014/main" id="{16AF7EB1-D47F-7936-2699-EB7D44536F57}"/>
              </a:ext>
            </a:extLst>
          </p:cNvPr>
          <p:cNvSpPr txBox="1">
            <a:spLocks noGrp="1"/>
          </p:cNvSpPr>
          <p:nvPr>
            <p:ph type="body" idx="1"/>
          </p:nvPr>
        </p:nvSpPr>
        <p:spPr>
          <a:xfrm>
            <a:off x="1796785" y="2809914"/>
            <a:ext cx="1506984" cy="1429577"/>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it-IT" dirty="0"/>
              <a:t>Songs</a:t>
            </a:r>
            <a:endParaRPr dirty="0"/>
          </a:p>
          <a:p>
            <a:pPr marL="457200" lvl="0" indent="-381000" algn="l" rtl="0">
              <a:spcBef>
                <a:spcPts val="0"/>
              </a:spcBef>
              <a:spcAft>
                <a:spcPts val="0"/>
              </a:spcAft>
              <a:buSzPts val="2400"/>
              <a:buChar char="◦"/>
            </a:pPr>
            <a:r>
              <a:rPr lang="it-IT" dirty="0"/>
              <a:t>Artists</a:t>
            </a:r>
            <a:endParaRPr dirty="0"/>
          </a:p>
          <a:p>
            <a:pPr marL="457200" lvl="0" indent="-381000" algn="l" rtl="0">
              <a:spcBef>
                <a:spcPts val="0"/>
              </a:spcBef>
              <a:spcAft>
                <a:spcPts val="0"/>
              </a:spcAft>
              <a:buSzPts val="2400"/>
              <a:buChar char="◦"/>
            </a:pPr>
            <a:r>
              <a:rPr lang="it-IT" dirty="0" err="1"/>
              <a:t>Albums</a:t>
            </a:r>
            <a:endParaRPr dirty="0"/>
          </a:p>
        </p:txBody>
      </p:sp>
      <p:sp>
        <p:nvSpPr>
          <p:cNvPr id="15" name="Google Shape;117;p17">
            <a:extLst>
              <a:ext uri="{FF2B5EF4-FFF2-40B4-BE49-F238E27FC236}">
                <a16:creationId xmlns:a16="http://schemas.microsoft.com/office/drawing/2014/main" id="{492AD81C-2A9E-8AB6-AAED-7202C0408B66}"/>
              </a:ext>
            </a:extLst>
          </p:cNvPr>
          <p:cNvSpPr txBox="1">
            <a:spLocks/>
          </p:cNvSpPr>
          <p:nvPr/>
        </p:nvSpPr>
        <p:spPr>
          <a:xfrm>
            <a:off x="4924973" y="2809914"/>
            <a:ext cx="2797854" cy="304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indent="-381000">
              <a:buSzPts val="2400"/>
            </a:pPr>
            <a:r>
              <a:rPr lang="it-IT" dirty="0" err="1"/>
              <a:t>Genres</a:t>
            </a:r>
            <a:endParaRPr lang="it-IT" dirty="0"/>
          </a:p>
          <a:p>
            <a:pPr indent="-381000">
              <a:spcBef>
                <a:spcPts val="0"/>
              </a:spcBef>
              <a:buSzPts val="2400"/>
            </a:pPr>
            <a:r>
              <a:rPr lang="it-IT" dirty="0"/>
              <a:t>Record Labels</a:t>
            </a:r>
          </a:p>
          <a:p>
            <a:pPr indent="-381000">
              <a:spcBef>
                <a:spcPts val="0"/>
              </a:spcBef>
              <a:buSzPts val="2400"/>
            </a:pPr>
            <a:r>
              <a:rPr lang="it-IT" dirty="0"/>
              <a:t>Music Charts</a:t>
            </a:r>
          </a:p>
        </p:txBody>
      </p:sp>
      <p:pic>
        <p:nvPicPr>
          <p:cNvPr id="17" name="Picture 16" descr="Logo, icon&#10;&#10;Description automatically generated">
            <a:extLst>
              <a:ext uri="{FF2B5EF4-FFF2-40B4-BE49-F238E27FC236}">
                <a16:creationId xmlns:a16="http://schemas.microsoft.com/office/drawing/2014/main" id="{B7CA4D99-303C-1209-1720-3EA7E469EDD3}"/>
              </a:ext>
            </a:extLst>
          </p:cNvPr>
          <p:cNvPicPr>
            <a:picLocks noChangeAspect="1"/>
          </p:cNvPicPr>
          <p:nvPr/>
        </p:nvPicPr>
        <p:blipFill>
          <a:blip r:embed="rId3"/>
          <a:stretch>
            <a:fillRect/>
          </a:stretch>
        </p:blipFill>
        <p:spPr>
          <a:xfrm>
            <a:off x="3724896" y="3003765"/>
            <a:ext cx="778949" cy="778949"/>
          </a:xfrm>
          <a:prstGeom prst="rect">
            <a:avLst/>
          </a:prstGeom>
        </p:spPr>
      </p:pic>
    </p:spTree>
    <p:extLst>
      <p:ext uri="{BB962C8B-B14F-4D97-AF65-F5344CB8AC3E}">
        <p14:creationId xmlns:p14="http://schemas.microsoft.com/office/powerpoint/2010/main" val="3490814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A3EC-E967-8D16-7BAB-5B473745B963}"/>
              </a:ext>
            </a:extLst>
          </p:cNvPr>
          <p:cNvSpPr>
            <a:spLocks noGrp="1"/>
          </p:cNvSpPr>
          <p:nvPr>
            <p:ph type="title"/>
          </p:nvPr>
        </p:nvSpPr>
        <p:spPr/>
        <p:txBody>
          <a:bodyPr/>
          <a:lstStyle/>
          <a:p>
            <a:r>
              <a:rPr lang="it-IT" dirty="0" err="1"/>
              <a:t>OrientDB</a:t>
            </a:r>
            <a:r>
              <a:rPr lang="it-IT" dirty="0"/>
              <a:t> Query Language</a:t>
            </a:r>
            <a:endParaRPr lang="en-US" dirty="0"/>
          </a:p>
        </p:txBody>
      </p:sp>
      <p:sp>
        <p:nvSpPr>
          <p:cNvPr id="3" name="Text Placeholder 2">
            <a:extLst>
              <a:ext uri="{FF2B5EF4-FFF2-40B4-BE49-F238E27FC236}">
                <a16:creationId xmlns:a16="http://schemas.microsoft.com/office/drawing/2014/main" id="{9C1A8EF7-2FD1-8FFE-9A49-80EF3EA5C334}"/>
              </a:ext>
            </a:extLst>
          </p:cNvPr>
          <p:cNvSpPr>
            <a:spLocks noGrp="1"/>
          </p:cNvSpPr>
          <p:nvPr>
            <p:ph type="body" idx="1"/>
          </p:nvPr>
        </p:nvSpPr>
        <p:spPr>
          <a:xfrm>
            <a:off x="1012170" y="1813151"/>
            <a:ext cx="5114310" cy="2936700"/>
          </a:xfrm>
        </p:spPr>
        <p:txBody>
          <a:bodyPr/>
          <a:lstStyle/>
          <a:p>
            <a:r>
              <a:rPr lang="it-IT" dirty="0" err="1"/>
              <a:t>Since</a:t>
            </a:r>
            <a:r>
              <a:rPr lang="it-IT" dirty="0"/>
              <a:t> SQL </a:t>
            </a:r>
            <a:r>
              <a:rPr lang="it-IT" dirty="0" err="1"/>
              <a:t>is</a:t>
            </a:r>
            <a:r>
              <a:rPr lang="it-IT" dirty="0"/>
              <a:t> the </a:t>
            </a:r>
            <a:r>
              <a:rPr lang="it-IT" dirty="0" err="1"/>
              <a:t>most</a:t>
            </a:r>
            <a:r>
              <a:rPr lang="it-IT" dirty="0"/>
              <a:t> </a:t>
            </a:r>
            <a:r>
              <a:rPr lang="it-IT" dirty="0" err="1"/>
              <a:t>widely</a:t>
            </a:r>
            <a:r>
              <a:rPr lang="it-IT" dirty="0"/>
              <a:t> </a:t>
            </a:r>
            <a:r>
              <a:rPr lang="it-IT" dirty="0" err="1"/>
              <a:t>recognized</a:t>
            </a:r>
            <a:r>
              <a:rPr lang="it-IT" dirty="0"/>
              <a:t> standard, </a:t>
            </a:r>
            <a:r>
              <a:rPr lang="it-IT" dirty="0" err="1"/>
              <a:t>OrientDB</a:t>
            </a:r>
            <a:r>
              <a:rPr lang="it-IT" dirty="0"/>
              <a:t> </a:t>
            </a:r>
            <a:r>
              <a:rPr lang="it-IT" dirty="0" err="1"/>
              <a:t>uses</a:t>
            </a:r>
            <a:r>
              <a:rPr lang="it-IT" dirty="0"/>
              <a:t> </a:t>
            </a:r>
            <a:r>
              <a:rPr lang="it-IT" b="1" dirty="0">
                <a:latin typeface="Lato Black" panose="020F0502020204030203" pitchFamily="34" charset="0"/>
                <a:ea typeface="Lato Black" panose="020F0502020204030203" pitchFamily="34" charset="0"/>
                <a:cs typeface="Lato Black" panose="020F0502020204030203" pitchFamily="34" charset="0"/>
              </a:rPr>
              <a:t>SQL</a:t>
            </a:r>
            <a:r>
              <a:rPr lang="it-IT" dirty="0"/>
              <a:t> </a:t>
            </a:r>
            <a:r>
              <a:rPr lang="it-IT" dirty="0" err="1"/>
              <a:t>as</a:t>
            </a:r>
            <a:r>
              <a:rPr lang="it-IT" dirty="0"/>
              <a:t> </a:t>
            </a:r>
            <a:r>
              <a:rPr lang="it-IT" dirty="0" err="1"/>
              <a:t>its</a:t>
            </a:r>
            <a:r>
              <a:rPr lang="it-IT" dirty="0"/>
              <a:t> </a:t>
            </a:r>
            <a:r>
              <a:rPr lang="it-IT" dirty="0" err="1"/>
              <a:t>basic</a:t>
            </a:r>
            <a:r>
              <a:rPr lang="it-IT" dirty="0"/>
              <a:t> query </a:t>
            </a:r>
            <a:r>
              <a:rPr lang="it-IT" dirty="0" err="1"/>
              <a:t>language</a:t>
            </a:r>
            <a:endParaRPr lang="it-IT" dirty="0"/>
          </a:p>
          <a:p>
            <a:endParaRPr lang="it-IT" dirty="0"/>
          </a:p>
          <a:p>
            <a:r>
              <a:rPr lang="it-IT" dirty="0" err="1"/>
              <a:t>OrientDB</a:t>
            </a:r>
            <a:r>
              <a:rPr lang="it-IT" dirty="0"/>
              <a:t> </a:t>
            </a:r>
            <a:r>
              <a:rPr lang="it-IT" dirty="0" err="1"/>
              <a:t>then</a:t>
            </a:r>
            <a:r>
              <a:rPr lang="it-IT" dirty="0"/>
              <a:t> </a:t>
            </a:r>
            <a:r>
              <a:rPr lang="it-IT" i="1" dirty="0" err="1"/>
              <a:t>enhances</a:t>
            </a:r>
            <a:r>
              <a:rPr lang="it-IT" dirty="0"/>
              <a:t> SQL with some extensions to </a:t>
            </a:r>
            <a:r>
              <a:rPr lang="it-IT" dirty="0" err="1"/>
              <a:t>enable</a:t>
            </a:r>
            <a:r>
              <a:rPr lang="it-IT" dirty="0"/>
              <a:t> </a:t>
            </a:r>
            <a:r>
              <a:rPr lang="it-IT" b="1" dirty="0" err="1">
                <a:latin typeface="Lato Black" panose="020F0502020204030203" pitchFamily="34" charset="0"/>
                <a:ea typeface="Lato Black" panose="020F0502020204030203" pitchFamily="34" charset="0"/>
                <a:cs typeface="Lato Black" panose="020F0502020204030203" pitchFamily="34" charset="0"/>
              </a:rPr>
              <a:t>graph</a:t>
            </a:r>
            <a:r>
              <a:rPr lang="it-IT" b="1" dirty="0">
                <a:latin typeface="Lato Black" panose="020F0502020204030203" pitchFamily="34" charset="0"/>
                <a:ea typeface="Lato Black" panose="020F0502020204030203" pitchFamily="34" charset="0"/>
                <a:cs typeface="Lato Black" panose="020F0502020204030203" pitchFamily="34" charset="0"/>
              </a:rPr>
              <a:t> </a:t>
            </a:r>
            <a:r>
              <a:rPr lang="it-IT" b="1" dirty="0" err="1">
                <a:latin typeface="Lato Black" panose="020F0502020204030203" pitchFamily="34" charset="0"/>
                <a:ea typeface="Lato Black" panose="020F0502020204030203" pitchFamily="34" charset="0"/>
                <a:cs typeface="Lato Black" panose="020F0502020204030203" pitchFamily="34" charset="0"/>
              </a:rPr>
              <a:t>functionalities</a:t>
            </a:r>
            <a:endParaRPr lang="en-US" b="1" dirty="0">
              <a:latin typeface="Lato Black" panose="020F0502020204030203" pitchFamily="34" charset="0"/>
              <a:ea typeface="Lato Black" panose="020F0502020204030203" pitchFamily="34" charset="0"/>
              <a:cs typeface="Lato Black" panose="020F0502020204030203" pitchFamily="34" charset="0"/>
            </a:endParaRPr>
          </a:p>
        </p:txBody>
      </p:sp>
      <p:sp>
        <p:nvSpPr>
          <p:cNvPr id="5" name="Slide Number Placeholder 4">
            <a:extLst>
              <a:ext uri="{FF2B5EF4-FFF2-40B4-BE49-F238E27FC236}">
                <a16:creationId xmlns:a16="http://schemas.microsoft.com/office/drawing/2014/main" id="{F5D4122C-6FC1-EB6D-A6A0-902B6D7014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93241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36FA-4AB2-2336-FB6A-DCAC9DA0AA34}"/>
              </a:ext>
            </a:extLst>
          </p:cNvPr>
          <p:cNvSpPr>
            <a:spLocks noGrp="1"/>
          </p:cNvSpPr>
          <p:nvPr>
            <p:ph type="title"/>
          </p:nvPr>
        </p:nvSpPr>
        <p:spPr/>
        <p:txBody>
          <a:bodyPr/>
          <a:lstStyle/>
          <a:p>
            <a:r>
              <a:rPr lang="it-IT" dirty="0" err="1"/>
              <a:t>OrientDB’s</a:t>
            </a:r>
            <a:r>
              <a:rPr lang="it-IT" dirty="0"/>
              <a:t> SQL </a:t>
            </a:r>
            <a:r>
              <a:rPr lang="it-IT" dirty="0" err="1"/>
              <a:t>Dialect</a:t>
            </a:r>
            <a:endParaRPr lang="en-US" dirty="0"/>
          </a:p>
        </p:txBody>
      </p:sp>
      <p:sp>
        <p:nvSpPr>
          <p:cNvPr id="3" name="Text Placeholder 2">
            <a:extLst>
              <a:ext uri="{FF2B5EF4-FFF2-40B4-BE49-F238E27FC236}">
                <a16:creationId xmlns:a16="http://schemas.microsoft.com/office/drawing/2014/main" id="{DD0205B3-7973-9EE4-9157-70457C562BB3}"/>
              </a:ext>
            </a:extLst>
          </p:cNvPr>
          <p:cNvSpPr>
            <a:spLocks noGrp="1"/>
          </p:cNvSpPr>
          <p:nvPr>
            <p:ph type="body" idx="1"/>
          </p:nvPr>
        </p:nvSpPr>
        <p:spPr>
          <a:xfrm>
            <a:off x="608027" y="1419256"/>
            <a:ext cx="7294195" cy="2936700"/>
          </a:xfrm>
        </p:spPr>
        <p:txBody>
          <a:bodyPr/>
          <a:lstStyle/>
          <a:p>
            <a:r>
              <a:rPr lang="it-IT" dirty="0"/>
              <a:t>The </a:t>
            </a:r>
            <a:r>
              <a:rPr lang="it-IT" dirty="0" err="1"/>
              <a:t>classic</a:t>
            </a:r>
            <a:r>
              <a:rPr lang="it-IT" dirty="0"/>
              <a:t> JOIN </a:t>
            </a:r>
            <a:r>
              <a:rPr lang="it-IT" dirty="0" err="1"/>
              <a:t>syntax</a:t>
            </a:r>
            <a:r>
              <a:rPr lang="it-IT" dirty="0"/>
              <a:t> of SQL </a:t>
            </a:r>
            <a:r>
              <a:rPr lang="it-IT" dirty="0" err="1"/>
              <a:t>is</a:t>
            </a:r>
            <a:r>
              <a:rPr lang="it-IT" dirty="0"/>
              <a:t> </a:t>
            </a:r>
            <a:r>
              <a:rPr lang="it-IT" b="1" u="sng" dirty="0" err="1"/>
              <a:t>not</a:t>
            </a:r>
            <a:r>
              <a:rPr lang="it-IT" dirty="0"/>
              <a:t> </a:t>
            </a:r>
            <a:r>
              <a:rPr lang="it-IT" dirty="0" err="1"/>
              <a:t>supported</a:t>
            </a:r>
            <a:r>
              <a:rPr lang="it-IT" dirty="0"/>
              <a:t> in </a:t>
            </a:r>
            <a:r>
              <a:rPr lang="it-IT" dirty="0" err="1"/>
              <a:t>OrientDB</a:t>
            </a:r>
            <a:endParaRPr lang="it-IT" dirty="0"/>
          </a:p>
          <a:p>
            <a:pPr lvl="1"/>
            <a:r>
              <a:rPr lang="it-IT" sz="1400" dirty="0" err="1"/>
              <a:t>Relationships</a:t>
            </a:r>
            <a:r>
              <a:rPr lang="it-IT" sz="1400" dirty="0"/>
              <a:t> are </a:t>
            </a:r>
            <a:r>
              <a:rPr lang="it-IT" sz="1400" dirty="0" err="1"/>
              <a:t>represented</a:t>
            </a:r>
            <a:r>
              <a:rPr lang="it-IT" sz="1400" dirty="0"/>
              <a:t> </a:t>
            </a:r>
            <a:r>
              <a:rPr lang="it-IT" sz="1400" dirty="0" err="1"/>
              <a:t>as</a:t>
            </a:r>
            <a:r>
              <a:rPr lang="it-IT" sz="1400" dirty="0"/>
              <a:t> </a:t>
            </a:r>
            <a:r>
              <a:rPr lang="it-IT" sz="1400" dirty="0" err="1"/>
              <a:t>LINKs</a:t>
            </a:r>
            <a:r>
              <a:rPr lang="it-IT" sz="1400" dirty="0"/>
              <a:t> </a:t>
            </a:r>
            <a:r>
              <a:rPr lang="it-IT" sz="1400" dirty="0" err="1"/>
              <a:t>instead</a:t>
            </a:r>
            <a:r>
              <a:rPr lang="it-IT" sz="1400" dirty="0"/>
              <a:t> of </a:t>
            </a:r>
            <a:r>
              <a:rPr lang="it-IT" sz="1400" dirty="0" err="1"/>
              <a:t>JOINs</a:t>
            </a:r>
            <a:endParaRPr lang="it-IT" sz="1400" dirty="0"/>
          </a:p>
          <a:p>
            <a:pPr marL="558800" lvl="1" indent="0">
              <a:buNone/>
            </a:pPr>
            <a:endParaRPr lang="it-IT" sz="1400" dirty="0"/>
          </a:p>
          <a:p>
            <a:r>
              <a:rPr lang="it-IT" dirty="0"/>
              <a:t>The </a:t>
            </a:r>
            <a:r>
              <a:rPr lang="it-IT" dirty="0">
                <a:latin typeface="Fira Code Light" panose="020B0809050000020004" pitchFamily="49" charset="0"/>
                <a:ea typeface="Fira Code Light" panose="020B0809050000020004" pitchFamily="49" charset="0"/>
                <a:cs typeface="Fira Code Light" panose="020B0809050000020004" pitchFamily="49" charset="0"/>
              </a:rPr>
              <a:t>*</a:t>
            </a:r>
            <a:r>
              <a:rPr lang="it-IT" dirty="0"/>
              <a:t> in </a:t>
            </a:r>
            <a:r>
              <a:rPr lang="it-IT" dirty="0" err="1"/>
              <a:t>projections</a:t>
            </a:r>
            <a:r>
              <a:rPr lang="it-IT" dirty="0"/>
              <a:t> </a:t>
            </a:r>
            <a:r>
              <a:rPr lang="it-IT" dirty="0" err="1"/>
              <a:t>is</a:t>
            </a:r>
            <a:r>
              <a:rPr lang="it-IT" dirty="0"/>
              <a:t> optional</a:t>
            </a:r>
          </a:p>
          <a:p>
            <a:pPr lvl="1"/>
            <a:r>
              <a:rPr lang="it-IT" sz="1400" dirty="0"/>
              <a:t>Writing </a:t>
            </a:r>
            <a:r>
              <a:rPr lang="it-IT" sz="1400" dirty="0">
                <a:solidFill>
                  <a:srgbClr val="7030A0"/>
                </a:solidFill>
                <a:latin typeface="Fira Code Light" panose="020B0809050000020004" pitchFamily="49" charset="0"/>
                <a:ea typeface="Fira Code Light" panose="020B0809050000020004" pitchFamily="49" charset="0"/>
                <a:cs typeface="Fira Code Light" panose="020B0809050000020004" pitchFamily="49" charset="0"/>
              </a:rPr>
              <a:t>SELECT</a:t>
            </a:r>
            <a:r>
              <a:rPr lang="it-IT" sz="1400" dirty="0">
                <a:latin typeface="Fira Code Light" panose="020B0809050000020004" pitchFamily="49" charset="0"/>
                <a:ea typeface="Fira Code Light" panose="020B0809050000020004" pitchFamily="49" charset="0"/>
                <a:cs typeface="Fira Code Light" panose="020B0809050000020004" pitchFamily="49" charset="0"/>
              </a:rPr>
              <a:t> * </a:t>
            </a:r>
            <a:r>
              <a:rPr lang="it-IT" sz="1400" dirty="0">
                <a:solidFill>
                  <a:srgbClr val="7030A0"/>
                </a:solidFill>
                <a:latin typeface="Fira Code Light" panose="020B0809050000020004" pitchFamily="49" charset="0"/>
                <a:ea typeface="Fira Code Light" panose="020B0809050000020004" pitchFamily="49" charset="0"/>
                <a:cs typeface="Fira Code Light" panose="020B0809050000020004" pitchFamily="49" charset="0"/>
              </a:rPr>
              <a:t>FROM</a:t>
            </a:r>
            <a:r>
              <a:rPr lang="it-IT" sz="1400" dirty="0">
                <a:latin typeface="Fira Code Light" panose="020B0809050000020004" pitchFamily="49" charset="0"/>
                <a:ea typeface="Fira Code Light" panose="020B0809050000020004" pitchFamily="49" charset="0"/>
                <a:cs typeface="Fira Code Light" panose="020B0809050000020004" pitchFamily="49" charset="0"/>
              </a:rPr>
              <a:t> Song </a:t>
            </a:r>
            <a:r>
              <a:rPr lang="it-IT" sz="1400" dirty="0"/>
              <a:t>and </a:t>
            </a:r>
            <a:r>
              <a:rPr lang="it-IT" sz="1400" dirty="0">
                <a:solidFill>
                  <a:srgbClr val="7030A0"/>
                </a:solidFill>
                <a:latin typeface="Fira Code Light" panose="020B0809050000020004" pitchFamily="49" charset="0"/>
                <a:ea typeface="Fira Code Light" panose="020B0809050000020004" pitchFamily="49" charset="0"/>
                <a:cs typeface="Fira Code Light" panose="020B0809050000020004" pitchFamily="49" charset="0"/>
              </a:rPr>
              <a:t>SELECT FROM</a:t>
            </a:r>
            <a:r>
              <a:rPr lang="it-IT" sz="1400" dirty="0">
                <a:latin typeface="Fira Code Light" panose="020B0809050000020004" pitchFamily="49" charset="0"/>
                <a:ea typeface="Fira Code Light" panose="020B0809050000020004" pitchFamily="49" charset="0"/>
                <a:cs typeface="Fira Code Light" panose="020B0809050000020004" pitchFamily="49" charset="0"/>
              </a:rPr>
              <a:t> Song </a:t>
            </a:r>
            <a:r>
              <a:rPr lang="it-IT" sz="1400" dirty="0" err="1"/>
              <a:t>is</a:t>
            </a:r>
            <a:r>
              <a:rPr lang="it-IT" sz="1400" dirty="0"/>
              <a:t> </a:t>
            </a:r>
            <a:r>
              <a:rPr lang="it-IT" sz="1400" dirty="0" err="1"/>
              <a:t>equivalent</a:t>
            </a:r>
            <a:endParaRPr lang="it-IT" sz="1400" dirty="0"/>
          </a:p>
          <a:p>
            <a:pPr marL="558800" lvl="1" indent="0">
              <a:buNone/>
            </a:pPr>
            <a:endParaRPr lang="it-IT" sz="1400" dirty="0"/>
          </a:p>
          <a:p>
            <a:r>
              <a:rPr lang="it-IT" dirty="0"/>
              <a:t>Does </a:t>
            </a:r>
            <a:r>
              <a:rPr lang="it-IT" dirty="0" err="1"/>
              <a:t>not</a:t>
            </a:r>
            <a:r>
              <a:rPr lang="it-IT" dirty="0"/>
              <a:t> support the </a:t>
            </a:r>
            <a:r>
              <a:rPr lang="it-IT" sz="1800" dirty="0">
                <a:solidFill>
                  <a:srgbClr val="7030A0"/>
                </a:solidFill>
                <a:latin typeface="Fira Code Light" panose="020B0809050000020004" pitchFamily="49" charset="0"/>
                <a:ea typeface="Fira Code Light" panose="020B0809050000020004" pitchFamily="49" charset="0"/>
                <a:cs typeface="Fira Code Light" panose="020B0809050000020004" pitchFamily="49" charset="0"/>
              </a:rPr>
              <a:t>HAVING</a:t>
            </a:r>
            <a:r>
              <a:rPr lang="it-IT" dirty="0"/>
              <a:t> keyword</a:t>
            </a:r>
          </a:p>
          <a:p>
            <a:pPr marL="101600" indent="0">
              <a:buNone/>
            </a:pPr>
            <a:endParaRPr lang="it-IT" dirty="0"/>
          </a:p>
          <a:p>
            <a:r>
              <a:rPr lang="it-IT" dirty="0" err="1"/>
              <a:t>OrientDB</a:t>
            </a:r>
            <a:r>
              <a:rPr lang="it-IT" dirty="0"/>
              <a:t> </a:t>
            </a:r>
            <a:r>
              <a:rPr lang="it-IT" dirty="0" err="1"/>
              <a:t>allows</a:t>
            </a:r>
            <a:r>
              <a:rPr lang="it-IT" dirty="0"/>
              <a:t> to SELECT </a:t>
            </a:r>
            <a:r>
              <a:rPr lang="it-IT" dirty="0" err="1"/>
              <a:t>only</a:t>
            </a:r>
            <a:r>
              <a:rPr lang="it-IT" dirty="0"/>
              <a:t> from </a:t>
            </a:r>
            <a:r>
              <a:rPr lang="it-IT" i="1" dirty="0"/>
              <a:t>one</a:t>
            </a:r>
            <a:r>
              <a:rPr lang="it-IT" dirty="0"/>
              <a:t> class</a:t>
            </a:r>
          </a:p>
          <a:p>
            <a:pPr lvl="1"/>
            <a:r>
              <a:rPr lang="it-IT" sz="1400" dirty="0">
                <a:solidFill>
                  <a:srgbClr val="7030A0"/>
                </a:solidFill>
                <a:latin typeface="Fira Code Light" panose="020B0809050000020004" pitchFamily="49" charset="0"/>
                <a:ea typeface="Fira Code Light" panose="020B0809050000020004" pitchFamily="49" charset="0"/>
                <a:cs typeface="Fira Code Light" panose="020B0809050000020004" pitchFamily="49" charset="0"/>
              </a:rPr>
              <a:t>SELECT FROM</a:t>
            </a:r>
            <a:r>
              <a:rPr lang="it-IT" sz="1400" dirty="0">
                <a:latin typeface="Fira Code Light" panose="020B0809050000020004" pitchFamily="49" charset="0"/>
                <a:ea typeface="Fira Code Light" panose="020B0809050000020004" pitchFamily="49" charset="0"/>
                <a:cs typeface="Fira Code Light" panose="020B0809050000020004" pitchFamily="49" charset="0"/>
              </a:rPr>
              <a:t> </a:t>
            </a:r>
            <a:r>
              <a:rPr lang="it-IT" sz="1400" dirty="0" err="1">
                <a:latin typeface="Fira Code Light" panose="020B0809050000020004" pitchFamily="49" charset="0"/>
                <a:ea typeface="Fira Code Light" panose="020B0809050000020004" pitchFamily="49" charset="0"/>
                <a:cs typeface="Fira Code Light" panose="020B0809050000020004" pitchFamily="49" charset="0"/>
              </a:rPr>
              <a:t>Song,Album</a:t>
            </a:r>
            <a:r>
              <a:rPr lang="it-IT" sz="1400" dirty="0">
                <a:latin typeface="Fira Code Light" panose="020B0809050000020004" pitchFamily="49" charset="0"/>
                <a:ea typeface="Fira Code Light" panose="020B0809050000020004" pitchFamily="49" charset="0"/>
                <a:cs typeface="Fira Code Light" panose="020B0809050000020004" pitchFamily="49" charset="0"/>
              </a:rPr>
              <a:t> </a:t>
            </a:r>
            <a:r>
              <a:rPr lang="it-IT" sz="1400" dirty="0" err="1"/>
              <a:t>cannot</a:t>
            </a:r>
            <a:r>
              <a:rPr lang="it-IT" sz="1400" dirty="0"/>
              <a:t> be </a:t>
            </a:r>
            <a:r>
              <a:rPr lang="it-IT" sz="1400" dirty="0" err="1"/>
              <a:t>done</a:t>
            </a:r>
            <a:r>
              <a:rPr lang="it-IT" sz="1400" dirty="0"/>
              <a:t> in </a:t>
            </a:r>
            <a:r>
              <a:rPr lang="it-IT" sz="1400" dirty="0" err="1"/>
              <a:t>OrientDB</a:t>
            </a:r>
            <a:endParaRPr lang="it-IT" sz="1400" dirty="0"/>
          </a:p>
          <a:p>
            <a:endParaRPr lang="it-IT" dirty="0"/>
          </a:p>
          <a:p>
            <a:endParaRPr lang="it-IT" dirty="0"/>
          </a:p>
        </p:txBody>
      </p:sp>
      <p:sp>
        <p:nvSpPr>
          <p:cNvPr id="5" name="Slide Number Placeholder 4">
            <a:extLst>
              <a:ext uri="{FF2B5EF4-FFF2-40B4-BE49-F238E27FC236}">
                <a16:creationId xmlns:a16="http://schemas.microsoft.com/office/drawing/2014/main" id="{99ED30CA-CF47-4F00-B8C8-EAD597AA0C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640032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56B0-CF56-E723-450C-9DEA4054883D}"/>
              </a:ext>
            </a:extLst>
          </p:cNvPr>
          <p:cNvSpPr>
            <a:spLocks noGrp="1"/>
          </p:cNvSpPr>
          <p:nvPr>
            <p:ph type="title"/>
          </p:nvPr>
        </p:nvSpPr>
        <p:spPr/>
        <p:txBody>
          <a:bodyPr/>
          <a:lstStyle/>
          <a:p>
            <a:r>
              <a:rPr lang="it-IT" dirty="0"/>
              <a:t>MATCH </a:t>
            </a:r>
            <a:r>
              <a:rPr lang="it-IT" dirty="0" err="1"/>
              <a:t>clause</a:t>
            </a:r>
            <a:endParaRPr lang="en-US" dirty="0"/>
          </a:p>
        </p:txBody>
      </p:sp>
      <p:sp>
        <p:nvSpPr>
          <p:cNvPr id="3" name="Text Placeholder 2">
            <a:extLst>
              <a:ext uri="{FF2B5EF4-FFF2-40B4-BE49-F238E27FC236}">
                <a16:creationId xmlns:a16="http://schemas.microsoft.com/office/drawing/2014/main" id="{73432181-EC54-9D56-EFAF-91EB972E618D}"/>
              </a:ext>
            </a:extLst>
          </p:cNvPr>
          <p:cNvSpPr>
            <a:spLocks noGrp="1"/>
          </p:cNvSpPr>
          <p:nvPr>
            <p:ph type="body" idx="1"/>
          </p:nvPr>
        </p:nvSpPr>
        <p:spPr>
          <a:xfrm>
            <a:off x="647891" y="1806278"/>
            <a:ext cx="3241485" cy="2658477"/>
          </a:xfrm>
        </p:spPr>
        <p:txBody>
          <a:bodyPr/>
          <a:lstStyle/>
          <a:p>
            <a:r>
              <a:rPr lang="it-IT" sz="2400" dirty="0"/>
              <a:t>Queries the database in a </a:t>
            </a:r>
            <a:r>
              <a:rPr lang="it-IT" sz="2400" dirty="0" err="1"/>
              <a:t>declarative</a:t>
            </a:r>
            <a:r>
              <a:rPr lang="it-IT" sz="2400" dirty="0"/>
              <a:t> </a:t>
            </a:r>
            <a:r>
              <a:rPr lang="it-IT" sz="2400" dirty="0" err="1"/>
              <a:t>manner</a:t>
            </a:r>
            <a:r>
              <a:rPr lang="it-IT" sz="2400" dirty="0"/>
              <a:t>, </a:t>
            </a:r>
            <a:r>
              <a:rPr lang="it-IT" sz="2400" dirty="0" err="1"/>
              <a:t>using</a:t>
            </a:r>
            <a:r>
              <a:rPr lang="it-IT" sz="2400" dirty="0"/>
              <a:t> pattern matching</a:t>
            </a:r>
            <a:endParaRPr lang="en-US" sz="2400" dirty="0"/>
          </a:p>
        </p:txBody>
      </p:sp>
      <p:sp>
        <p:nvSpPr>
          <p:cNvPr id="5" name="Slide Number Placeholder 4">
            <a:extLst>
              <a:ext uri="{FF2B5EF4-FFF2-40B4-BE49-F238E27FC236}">
                <a16:creationId xmlns:a16="http://schemas.microsoft.com/office/drawing/2014/main" id="{B073519B-D1AB-181E-5299-FEF431767F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7" name="Picture 6" descr="Graphical user interface, text&#10;&#10;Description automatically generated with medium confidence">
            <a:extLst>
              <a:ext uri="{FF2B5EF4-FFF2-40B4-BE49-F238E27FC236}">
                <a16:creationId xmlns:a16="http://schemas.microsoft.com/office/drawing/2014/main" id="{7993CFE2-1A98-59B1-34EF-132ED5F8CBC0}"/>
              </a:ext>
            </a:extLst>
          </p:cNvPr>
          <p:cNvPicPr>
            <a:picLocks noChangeAspect="1"/>
          </p:cNvPicPr>
          <p:nvPr/>
        </p:nvPicPr>
        <p:blipFill rotWithShape="1">
          <a:blip r:embed="rId3"/>
          <a:srcRect l="9747" t="13724" r="12020" b="9814"/>
          <a:stretch/>
        </p:blipFill>
        <p:spPr>
          <a:xfrm>
            <a:off x="3889376" y="455586"/>
            <a:ext cx="3925982" cy="4710139"/>
          </a:xfrm>
          <a:prstGeom prst="rect">
            <a:avLst/>
          </a:prstGeom>
        </p:spPr>
      </p:pic>
    </p:spTree>
    <p:extLst>
      <p:ext uri="{BB962C8B-B14F-4D97-AF65-F5344CB8AC3E}">
        <p14:creationId xmlns:p14="http://schemas.microsoft.com/office/powerpoint/2010/main" val="211374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 name="TextBox 1">
            <a:extLst>
              <a:ext uri="{FF2B5EF4-FFF2-40B4-BE49-F238E27FC236}">
                <a16:creationId xmlns:a16="http://schemas.microsoft.com/office/drawing/2014/main" id="{F364A6CB-5C73-ACF6-2A49-97EBA707D4BC}"/>
              </a:ext>
            </a:extLst>
          </p:cNvPr>
          <p:cNvSpPr txBox="1"/>
          <p:nvPr/>
        </p:nvSpPr>
        <p:spPr>
          <a:xfrm>
            <a:off x="2225040" y="857396"/>
            <a:ext cx="3680460" cy="2154436"/>
          </a:xfrm>
          <a:prstGeom prst="rect">
            <a:avLst/>
          </a:prstGeom>
          <a:noFill/>
        </p:spPr>
        <p:txBody>
          <a:bodyPr wrap="square">
            <a:spAutoFit/>
          </a:bodyPr>
          <a:lstStyle/>
          <a:p>
            <a:endParaRPr lang="en" sz="5400" dirty="0">
              <a:solidFill>
                <a:schemeClr val="accent1"/>
              </a:solidFill>
              <a:latin typeface="Lato Black"/>
              <a:ea typeface="Lato Black"/>
              <a:cs typeface="Lato Black"/>
              <a:sym typeface="Lato Black"/>
            </a:endParaRPr>
          </a:p>
          <a:p>
            <a:pPr algn="ctr"/>
            <a:r>
              <a:rPr lang="en" sz="8000" dirty="0">
                <a:solidFill>
                  <a:schemeClr val="accent1"/>
                </a:solidFill>
                <a:latin typeface="Lato Black"/>
                <a:ea typeface="Lato Black"/>
                <a:cs typeface="Lato Black"/>
                <a:sym typeface="Lato Black"/>
              </a:rPr>
              <a:t>DEMO</a:t>
            </a:r>
            <a:endParaRPr lang="en-US" sz="8000" dirty="0">
              <a:solidFill>
                <a:schemeClr val="accent1"/>
              </a:solidFill>
              <a:latin typeface="Lato Black"/>
              <a:ea typeface="Lato Black"/>
              <a:cs typeface="Lato Black"/>
              <a:sym typeface="Lato Black"/>
            </a:endParaRPr>
          </a:p>
        </p:txBody>
      </p:sp>
      <p:pic>
        <p:nvPicPr>
          <p:cNvPr id="4" name="Picture 3" descr="A picture containing text, monitor&#10;&#10;Description automatically generated">
            <a:extLst>
              <a:ext uri="{FF2B5EF4-FFF2-40B4-BE49-F238E27FC236}">
                <a16:creationId xmlns:a16="http://schemas.microsoft.com/office/drawing/2014/main" id="{A1CBDC64-524C-9C16-71F9-BA32BC9F3A64}"/>
              </a:ext>
            </a:extLst>
          </p:cNvPr>
          <p:cNvPicPr>
            <a:picLocks noChangeAspect="1"/>
          </p:cNvPicPr>
          <p:nvPr/>
        </p:nvPicPr>
        <p:blipFill>
          <a:blip r:embed="rId3"/>
          <a:stretch>
            <a:fillRect/>
          </a:stretch>
        </p:blipFill>
        <p:spPr>
          <a:xfrm>
            <a:off x="636580" y="1735792"/>
            <a:ext cx="1276040" cy="1276040"/>
          </a:xfrm>
          <a:prstGeom prst="rect">
            <a:avLst/>
          </a:prstGeom>
        </p:spPr>
      </p:pic>
    </p:spTree>
    <p:extLst>
      <p:ext uri="{BB962C8B-B14F-4D97-AF65-F5344CB8AC3E}">
        <p14:creationId xmlns:p14="http://schemas.microsoft.com/office/powerpoint/2010/main" val="376277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19"/>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Property Graph VS Triple Store</a:t>
            </a:r>
          </a:p>
        </p:txBody>
      </p:sp>
      <p:sp>
        <p:nvSpPr>
          <p:cNvPr id="146" name="Google Shape;146;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4" name="Google Shape;117;p17">
            <a:extLst>
              <a:ext uri="{FF2B5EF4-FFF2-40B4-BE49-F238E27FC236}">
                <a16:creationId xmlns:a16="http://schemas.microsoft.com/office/drawing/2014/main" id="{DAA52DA3-58FA-5A94-ECFB-EAA95E5538D3}"/>
              </a:ext>
            </a:extLst>
          </p:cNvPr>
          <p:cNvSpPr txBox="1">
            <a:spLocks noGrp="1"/>
          </p:cNvSpPr>
          <p:nvPr>
            <p:ph type="body" idx="1"/>
          </p:nvPr>
        </p:nvSpPr>
        <p:spPr>
          <a:xfrm>
            <a:off x="347151" y="2093407"/>
            <a:ext cx="3559830" cy="1764165"/>
          </a:xfrm>
          <a:prstGeom prst="rect">
            <a:avLst/>
          </a:prstGeom>
        </p:spPr>
        <p:txBody>
          <a:bodyPr spcFirstLastPara="1" wrap="square" lIns="0" tIns="0" rIns="0" bIns="0" anchor="t" anchorCtr="0">
            <a:noAutofit/>
          </a:bodyPr>
          <a:lstStyle/>
          <a:p>
            <a:pPr marL="419100" indent="-342900">
              <a:spcBef>
                <a:spcPts val="0"/>
              </a:spcBef>
              <a:buSzPts val="2400"/>
            </a:pPr>
            <a:r>
              <a:rPr lang="it-IT" dirty="0"/>
              <a:t>Take a </a:t>
            </a:r>
            <a:r>
              <a:rPr lang="it-IT" dirty="0" err="1"/>
              <a:t>graph</a:t>
            </a:r>
            <a:r>
              <a:rPr lang="it-IT" dirty="0"/>
              <a:t> with </a:t>
            </a:r>
            <a:r>
              <a:rPr lang="it-IT" i="1" dirty="0"/>
              <a:t>n</a:t>
            </a:r>
            <a:r>
              <a:rPr lang="it-IT" dirty="0"/>
              <a:t> </a:t>
            </a:r>
            <a:r>
              <a:rPr lang="it-IT" dirty="0" err="1"/>
              <a:t>nodes</a:t>
            </a:r>
            <a:endParaRPr lang="it-IT" dirty="0"/>
          </a:p>
          <a:p>
            <a:pPr marL="419100" indent="-342900">
              <a:spcBef>
                <a:spcPts val="0"/>
              </a:spcBef>
              <a:buSzPts val="2400"/>
            </a:pPr>
            <a:endParaRPr lang="it-IT" sz="800" dirty="0"/>
          </a:p>
          <a:p>
            <a:pPr marL="419100" indent="-342900">
              <a:spcBef>
                <a:spcPts val="0"/>
              </a:spcBef>
              <a:buSzPts val="2400"/>
            </a:pPr>
            <a:r>
              <a:rPr lang="it-IT" dirty="0"/>
              <a:t>5 </a:t>
            </a:r>
            <a:r>
              <a:rPr lang="it-IT" dirty="0" err="1"/>
              <a:t>properties</a:t>
            </a:r>
            <a:r>
              <a:rPr lang="it-IT" dirty="0"/>
              <a:t> per </a:t>
            </a:r>
            <a:r>
              <a:rPr lang="it-IT" dirty="0" err="1"/>
              <a:t>node</a:t>
            </a:r>
            <a:endParaRPr lang="it-IT" b="1" dirty="0"/>
          </a:p>
          <a:p>
            <a:pPr marL="419100" indent="-342900">
              <a:spcBef>
                <a:spcPts val="0"/>
              </a:spcBef>
              <a:buSzPts val="2400"/>
            </a:pPr>
            <a:endParaRPr lang="it-IT" sz="800" dirty="0"/>
          </a:p>
          <a:p>
            <a:pPr marL="419100" indent="-342900">
              <a:spcBef>
                <a:spcPts val="0"/>
              </a:spcBef>
              <a:buSzPts val="2400"/>
            </a:pPr>
            <a:r>
              <a:rPr lang="it-IT" dirty="0"/>
              <a:t>5 </a:t>
            </a:r>
            <a:r>
              <a:rPr lang="it-IT" dirty="0" err="1"/>
              <a:t>relationships</a:t>
            </a:r>
            <a:r>
              <a:rPr lang="it-IT" dirty="0"/>
              <a:t> per </a:t>
            </a:r>
            <a:r>
              <a:rPr lang="it-IT" dirty="0" err="1"/>
              <a:t>node</a:t>
            </a:r>
            <a:endParaRPr lang="it-IT" b="1" dirty="0"/>
          </a:p>
          <a:p>
            <a:pPr marL="419100" indent="-342900">
              <a:spcBef>
                <a:spcPts val="0"/>
              </a:spcBef>
              <a:buSzPts val="2400"/>
            </a:pPr>
            <a:endParaRPr lang="it-IT" sz="800" dirty="0"/>
          </a:p>
          <a:p>
            <a:pPr marL="419100" indent="-342900">
              <a:spcBef>
                <a:spcPts val="0"/>
              </a:spcBef>
              <a:buSzPts val="2400"/>
            </a:pPr>
            <a:r>
              <a:rPr lang="it-IT" dirty="0"/>
              <a:t>1 label per </a:t>
            </a:r>
            <a:r>
              <a:rPr lang="it-IT" dirty="0" err="1"/>
              <a:t>node</a:t>
            </a:r>
            <a:endParaRPr lang="it-IT" dirty="0"/>
          </a:p>
          <a:p>
            <a:pPr marL="76200" indent="0">
              <a:spcBef>
                <a:spcPts val="0"/>
              </a:spcBef>
              <a:buSzPts val="2400"/>
              <a:buNone/>
            </a:pPr>
            <a:endParaRPr lang="it-IT" sz="800" dirty="0"/>
          </a:p>
          <a:p>
            <a:pPr marL="76200" indent="0">
              <a:spcBef>
                <a:spcPts val="0"/>
              </a:spcBef>
              <a:buSzPts val="2400"/>
              <a:buNone/>
            </a:pPr>
            <a:endParaRPr lang="it-IT" dirty="0"/>
          </a:p>
          <a:p>
            <a:pPr marL="419100" indent="-342900">
              <a:spcBef>
                <a:spcPts val="0"/>
              </a:spcBef>
              <a:buSzPts val="2400"/>
            </a:pPr>
            <a:endParaRPr lang="it-IT" sz="800" dirty="0"/>
          </a:p>
        </p:txBody>
      </p:sp>
      <p:sp>
        <p:nvSpPr>
          <p:cNvPr id="2" name="Google Shape;117;p17">
            <a:extLst>
              <a:ext uri="{FF2B5EF4-FFF2-40B4-BE49-F238E27FC236}">
                <a16:creationId xmlns:a16="http://schemas.microsoft.com/office/drawing/2014/main" id="{58E55AA1-4BE5-48D4-71BF-71C090DD510D}"/>
              </a:ext>
            </a:extLst>
          </p:cNvPr>
          <p:cNvSpPr txBox="1">
            <a:spLocks/>
          </p:cNvSpPr>
          <p:nvPr/>
        </p:nvSpPr>
        <p:spPr>
          <a:xfrm>
            <a:off x="4423159" y="1669925"/>
            <a:ext cx="3559830" cy="26111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419100" indent="-342900">
              <a:spcBef>
                <a:spcPts val="0"/>
              </a:spcBef>
              <a:buSzPts val="2400"/>
            </a:pPr>
            <a:r>
              <a:rPr lang="it-IT" dirty="0"/>
              <a:t>in RDF </a:t>
            </a:r>
            <a:r>
              <a:rPr lang="it-IT" dirty="0" err="1"/>
              <a:t>it</a:t>
            </a:r>
            <a:r>
              <a:rPr lang="it-IT" dirty="0"/>
              <a:t> </a:t>
            </a:r>
            <a:r>
              <a:rPr lang="it-IT" dirty="0" err="1"/>
              <a:t>will</a:t>
            </a:r>
            <a:r>
              <a:rPr lang="it-IT" dirty="0"/>
              <a:t> </a:t>
            </a:r>
            <a:r>
              <a:rPr lang="it-IT" dirty="0" err="1"/>
              <a:t>contain</a:t>
            </a:r>
            <a:r>
              <a:rPr lang="it-IT" dirty="0"/>
              <a:t> 11 x n </a:t>
            </a:r>
            <a:r>
              <a:rPr lang="it-IT" dirty="0" err="1"/>
              <a:t>triples</a:t>
            </a:r>
            <a:endParaRPr lang="it-IT" dirty="0"/>
          </a:p>
          <a:p>
            <a:pPr marL="419100" indent="-342900">
              <a:spcBef>
                <a:spcPts val="0"/>
              </a:spcBef>
              <a:buSzPts val="2400"/>
            </a:pPr>
            <a:endParaRPr lang="it-IT" sz="800" dirty="0"/>
          </a:p>
          <a:p>
            <a:pPr marL="419100" indent="-342900">
              <a:spcBef>
                <a:spcPts val="0"/>
              </a:spcBef>
              <a:buSzPts val="2400"/>
            </a:pPr>
            <a:r>
              <a:rPr lang="en-US" dirty="0"/>
              <a:t>When we have a 100 millions triple graph, that same data will probably be equivalent to labeled property graph with 10 millions nodes</a:t>
            </a:r>
            <a:endParaRPr lang="it-IT" sz="800" dirty="0"/>
          </a:p>
          <a:p>
            <a:pPr marL="76200" indent="0">
              <a:spcBef>
                <a:spcPts val="0"/>
              </a:spcBef>
              <a:buSzPts val="2400"/>
              <a:buFont typeface="Lato Light"/>
              <a:buNone/>
            </a:pPr>
            <a:endParaRPr lang="it-IT" sz="800" dirty="0"/>
          </a:p>
          <a:p>
            <a:pPr marL="76200" indent="0">
              <a:spcBef>
                <a:spcPts val="0"/>
              </a:spcBef>
              <a:buSzPts val="2400"/>
              <a:buFont typeface="Lato Light"/>
              <a:buNone/>
            </a:pPr>
            <a:endParaRPr lang="it-IT" dirty="0"/>
          </a:p>
          <a:p>
            <a:pPr marL="419100" indent="-342900">
              <a:spcBef>
                <a:spcPts val="0"/>
              </a:spcBef>
              <a:buSzPts val="2400"/>
            </a:pPr>
            <a:endParaRPr lang="it-IT" sz="800" dirty="0"/>
          </a:p>
        </p:txBody>
      </p:sp>
      <p:cxnSp>
        <p:nvCxnSpPr>
          <p:cNvPr id="5" name="Straight Arrow Connector 4">
            <a:extLst>
              <a:ext uri="{FF2B5EF4-FFF2-40B4-BE49-F238E27FC236}">
                <a16:creationId xmlns:a16="http://schemas.microsoft.com/office/drawing/2014/main" id="{918F2D3C-A473-CFDB-447F-D9DB50EB9F2E}"/>
              </a:ext>
            </a:extLst>
          </p:cNvPr>
          <p:cNvCxnSpPr>
            <a:stCxn id="4" idx="3"/>
            <a:endCxn id="2" idx="1"/>
          </p:cNvCxnSpPr>
          <p:nvPr/>
        </p:nvCxnSpPr>
        <p:spPr>
          <a:xfrm>
            <a:off x="3906981" y="2975490"/>
            <a:ext cx="51617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042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19"/>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Property Graph VS Triple Store: </a:t>
            </a:r>
            <a:r>
              <a:rPr lang="en" dirty="0"/>
              <a:t>Attributes of Relationships</a:t>
            </a:r>
            <a:endParaRPr dirty="0"/>
          </a:p>
        </p:txBody>
      </p:sp>
      <p:sp>
        <p:nvSpPr>
          <p:cNvPr id="146" name="Google Shape;146;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6" name="Oval 5">
            <a:extLst>
              <a:ext uri="{FF2B5EF4-FFF2-40B4-BE49-F238E27FC236}">
                <a16:creationId xmlns:a16="http://schemas.microsoft.com/office/drawing/2014/main" id="{1CC58A1D-E0BC-65EB-26A1-79DB804D1EF8}"/>
              </a:ext>
            </a:extLst>
          </p:cNvPr>
          <p:cNvSpPr/>
          <p:nvPr/>
        </p:nvSpPr>
        <p:spPr>
          <a:xfrm>
            <a:off x="654181" y="2835498"/>
            <a:ext cx="509059" cy="520861"/>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latin typeface="Lato Black" panose="020F0502020204030203" pitchFamily="34" charset="0"/>
              <a:ea typeface="Lato Black" panose="020F0502020204030203" pitchFamily="34" charset="0"/>
              <a:cs typeface="Lato Black" panose="020F0502020204030203" pitchFamily="34" charset="0"/>
            </a:endParaRPr>
          </a:p>
        </p:txBody>
      </p:sp>
      <p:sp>
        <p:nvSpPr>
          <p:cNvPr id="7" name="Oval 6">
            <a:extLst>
              <a:ext uri="{FF2B5EF4-FFF2-40B4-BE49-F238E27FC236}">
                <a16:creationId xmlns:a16="http://schemas.microsoft.com/office/drawing/2014/main" id="{80F82F8F-8893-2963-6760-D1CE41295241}"/>
              </a:ext>
            </a:extLst>
          </p:cNvPr>
          <p:cNvSpPr/>
          <p:nvPr/>
        </p:nvSpPr>
        <p:spPr>
          <a:xfrm>
            <a:off x="2320902" y="2835498"/>
            <a:ext cx="509059" cy="520861"/>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 b="1" dirty="0"/>
          </a:p>
        </p:txBody>
      </p:sp>
      <p:cxnSp>
        <p:nvCxnSpPr>
          <p:cNvPr id="11" name="Connector: Curved 10">
            <a:extLst>
              <a:ext uri="{FF2B5EF4-FFF2-40B4-BE49-F238E27FC236}">
                <a16:creationId xmlns:a16="http://schemas.microsoft.com/office/drawing/2014/main" id="{7216A076-55B6-70D3-92DD-AE38EC9E540C}"/>
              </a:ext>
            </a:extLst>
          </p:cNvPr>
          <p:cNvCxnSpPr>
            <a:cxnSpLocks/>
            <a:stCxn id="6" idx="0"/>
            <a:endCxn id="7" idx="0"/>
          </p:cNvCxnSpPr>
          <p:nvPr/>
        </p:nvCxnSpPr>
        <p:spPr>
          <a:xfrm rot="5400000" flipH="1" flipV="1">
            <a:off x="1742071" y="2002138"/>
            <a:ext cx="12700" cy="1666721"/>
          </a:xfrm>
          <a:prstGeom prst="curvedConnector3">
            <a:avLst>
              <a:gd name="adj1" fmla="val 1800000"/>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843E341-C2C9-F03E-8AA0-21EDE430C822}"/>
              </a:ext>
            </a:extLst>
          </p:cNvPr>
          <p:cNvSpPr/>
          <p:nvPr/>
        </p:nvSpPr>
        <p:spPr>
          <a:xfrm>
            <a:off x="858008" y="3270338"/>
            <a:ext cx="862012" cy="368941"/>
          </a:xfrm>
          <a:prstGeom prst="roundRect">
            <a:avLst/>
          </a:prstGeom>
          <a:ln w="3175">
            <a:solidFill>
              <a:srgbClr val="0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500" dirty="0">
                <a:latin typeface="Lato Black" panose="020F0502020204030203" pitchFamily="34" charset="0"/>
                <a:ea typeface="Lato Black" panose="020F0502020204030203" pitchFamily="34" charset="0"/>
                <a:cs typeface="Lato Black" panose="020F0502020204030203" pitchFamily="34" charset="0"/>
              </a:rPr>
              <a:t>id: ‘abc123’</a:t>
            </a:r>
          </a:p>
          <a:p>
            <a:pPr algn="ctr"/>
            <a:r>
              <a:rPr lang="it-IT" sz="500" dirty="0">
                <a:latin typeface="Lato Black" panose="020F0502020204030203" pitchFamily="34" charset="0"/>
                <a:ea typeface="Lato Black" panose="020F0502020204030203" pitchFamily="34" charset="0"/>
                <a:cs typeface="Lato Black" panose="020F0502020204030203" pitchFamily="34" charset="0"/>
              </a:rPr>
              <a:t>Name: ‘</a:t>
            </a:r>
            <a:r>
              <a:rPr lang="it-IT" sz="500" dirty="0" err="1">
                <a:latin typeface="Lato Black" panose="020F0502020204030203" pitchFamily="34" charset="0"/>
                <a:ea typeface="Lato Black" panose="020F0502020204030203" pitchFamily="34" charset="0"/>
                <a:cs typeface="Lato Black" panose="020F0502020204030203" pitchFamily="34" charset="0"/>
              </a:rPr>
              <a:t>Numb</a:t>
            </a:r>
            <a:r>
              <a:rPr lang="it-IT" sz="500" dirty="0">
                <a:latin typeface="Lato Black" panose="020F0502020204030203" pitchFamily="34" charset="0"/>
                <a:ea typeface="Lato Black" panose="020F0502020204030203" pitchFamily="34" charset="0"/>
                <a:cs typeface="Lato Black" panose="020F0502020204030203" pitchFamily="34" charset="0"/>
              </a:rPr>
              <a:t>’</a:t>
            </a:r>
          </a:p>
          <a:p>
            <a:pPr algn="ctr"/>
            <a:r>
              <a:rPr lang="it-IT" sz="500" dirty="0">
                <a:latin typeface="Lato Black" panose="020F0502020204030203" pitchFamily="34" charset="0"/>
                <a:ea typeface="Lato Black" panose="020F0502020204030203" pitchFamily="34" charset="0"/>
                <a:cs typeface="Lato Black" panose="020F0502020204030203" pitchFamily="34" charset="0"/>
              </a:rPr>
              <a:t>Duration: ‘00:03:53’</a:t>
            </a:r>
          </a:p>
          <a:p>
            <a:pPr algn="ctr"/>
            <a:r>
              <a:rPr lang="it-IT" sz="500" dirty="0" err="1">
                <a:latin typeface="Lato Black" panose="020F0502020204030203" pitchFamily="34" charset="0"/>
                <a:ea typeface="Lato Black" panose="020F0502020204030203" pitchFamily="34" charset="0"/>
                <a:cs typeface="Lato Black" panose="020F0502020204030203" pitchFamily="34" charset="0"/>
              </a:rPr>
              <a:t>Popularity</a:t>
            </a:r>
            <a:r>
              <a:rPr lang="it-IT" sz="500" dirty="0">
                <a:latin typeface="Lato Black" panose="020F0502020204030203" pitchFamily="34" charset="0"/>
                <a:ea typeface="Lato Black" panose="020F0502020204030203" pitchFamily="34" charset="0"/>
                <a:cs typeface="Lato Black" panose="020F0502020204030203" pitchFamily="34" charset="0"/>
              </a:rPr>
              <a:t>: 86</a:t>
            </a:r>
          </a:p>
        </p:txBody>
      </p:sp>
      <p:sp>
        <p:nvSpPr>
          <p:cNvPr id="17" name="Rectangle: Rounded Corners 16">
            <a:extLst>
              <a:ext uri="{FF2B5EF4-FFF2-40B4-BE49-F238E27FC236}">
                <a16:creationId xmlns:a16="http://schemas.microsoft.com/office/drawing/2014/main" id="{6F28A3D6-7E19-A028-5BAF-80A244B462FE}"/>
              </a:ext>
            </a:extLst>
          </p:cNvPr>
          <p:cNvSpPr/>
          <p:nvPr/>
        </p:nvSpPr>
        <p:spPr>
          <a:xfrm>
            <a:off x="2568120" y="3260021"/>
            <a:ext cx="1080706" cy="379258"/>
          </a:xfrm>
          <a:prstGeom prst="roundRect">
            <a:avLst/>
          </a:prstGeom>
          <a:ln w="3175">
            <a:solidFill>
              <a:srgbClr val="0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500" dirty="0" err="1">
                <a:latin typeface="Lato Black" panose="020F0502020204030203" pitchFamily="34" charset="0"/>
                <a:ea typeface="Lato Black" panose="020F0502020204030203" pitchFamily="34" charset="0"/>
                <a:cs typeface="Lato Black" panose="020F0502020204030203" pitchFamily="34" charset="0"/>
              </a:rPr>
              <a:t>Week_of_date</a:t>
            </a:r>
            <a:r>
              <a:rPr lang="it-IT" sz="500" dirty="0">
                <a:latin typeface="Lato Black" panose="020F0502020204030203" pitchFamily="34" charset="0"/>
                <a:ea typeface="Lato Black" panose="020F0502020204030203" pitchFamily="34" charset="0"/>
                <a:cs typeface="Lato Black" panose="020F0502020204030203" pitchFamily="34" charset="0"/>
              </a:rPr>
              <a:t>: ‘2017-07-28’</a:t>
            </a:r>
            <a:endParaRPr lang="en-US" sz="5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18" name="Rectangle 17">
            <a:extLst>
              <a:ext uri="{FF2B5EF4-FFF2-40B4-BE49-F238E27FC236}">
                <a16:creationId xmlns:a16="http://schemas.microsoft.com/office/drawing/2014/main" id="{F91DECB0-636A-0A7F-7EB7-93D1F70C790D}"/>
              </a:ext>
            </a:extLst>
          </p:cNvPr>
          <p:cNvSpPr/>
          <p:nvPr/>
        </p:nvSpPr>
        <p:spPr>
          <a:xfrm>
            <a:off x="1265200" y="2494946"/>
            <a:ext cx="1024917" cy="222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600" dirty="0" err="1">
                <a:solidFill>
                  <a:schemeClr val="accent4"/>
                </a:solidFill>
                <a:latin typeface="Lato Black" panose="020F0502020204030203" pitchFamily="34" charset="0"/>
                <a:ea typeface="Lato Black" panose="020F0502020204030203" pitchFamily="34" charset="0"/>
                <a:cs typeface="Lato Black" panose="020F0502020204030203" pitchFamily="34" charset="0"/>
              </a:rPr>
              <a:t>isSongInBillboardWeek</a:t>
            </a:r>
            <a:endParaRPr lang="en-US" sz="600" dirty="0">
              <a:solidFill>
                <a:schemeClr val="accent4"/>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9" name="Rectangle: Rounded Corners 18">
            <a:extLst>
              <a:ext uri="{FF2B5EF4-FFF2-40B4-BE49-F238E27FC236}">
                <a16:creationId xmlns:a16="http://schemas.microsoft.com/office/drawing/2014/main" id="{A6DEEEA2-D51C-6D16-4E33-319C72E1B9EE}"/>
              </a:ext>
            </a:extLst>
          </p:cNvPr>
          <p:cNvSpPr/>
          <p:nvPr/>
        </p:nvSpPr>
        <p:spPr>
          <a:xfrm>
            <a:off x="1394045" y="2692437"/>
            <a:ext cx="767947" cy="325436"/>
          </a:xfrm>
          <a:prstGeom prst="roundRect">
            <a:avLst/>
          </a:prstGeom>
          <a:ln w="3175">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it-IT" sz="500" dirty="0" err="1">
                <a:latin typeface="Lato Black" panose="020F0502020204030203" pitchFamily="34" charset="0"/>
                <a:ea typeface="Lato Black" panose="020F0502020204030203" pitchFamily="34" charset="0"/>
                <a:cs typeface="Lato Black" panose="020F0502020204030203" pitchFamily="34" charset="0"/>
              </a:rPr>
              <a:t>rank</a:t>
            </a:r>
            <a:r>
              <a:rPr lang="it-IT" sz="500" dirty="0">
                <a:latin typeface="Lato Black" panose="020F0502020204030203" pitchFamily="34" charset="0"/>
                <a:ea typeface="Lato Black" panose="020F0502020204030203" pitchFamily="34" charset="0"/>
                <a:cs typeface="Lato Black" panose="020F0502020204030203" pitchFamily="34" charset="0"/>
              </a:rPr>
              <a:t>: 17</a:t>
            </a:r>
          </a:p>
          <a:p>
            <a:pPr algn="ctr"/>
            <a:r>
              <a:rPr lang="it-IT" sz="500" dirty="0" err="1">
                <a:latin typeface="Lato Black" panose="020F0502020204030203" pitchFamily="34" charset="0"/>
                <a:ea typeface="Lato Black" panose="020F0502020204030203" pitchFamily="34" charset="0"/>
                <a:cs typeface="Lato Black" panose="020F0502020204030203" pitchFamily="34" charset="0"/>
              </a:rPr>
              <a:t>peak_rank</a:t>
            </a:r>
            <a:r>
              <a:rPr lang="it-IT" sz="500" dirty="0">
                <a:latin typeface="Lato Black" panose="020F0502020204030203" pitchFamily="34" charset="0"/>
                <a:ea typeface="Lato Black" panose="020F0502020204030203" pitchFamily="34" charset="0"/>
                <a:cs typeface="Lato Black" panose="020F0502020204030203" pitchFamily="34" charset="0"/>
              </a:rPr>
              <a:t>: 5</a:t>
            </a:r>
          </a:p>
          <a:p>
            <a:pPr algn="ctr"/>
            <a:r>
              <a:rPr lang="it-IT" sz="500" dirty="0" err="1">
                <a:latin typeface="Lato Black" panose="020F0502020204030203" pitchFamily="34" charset="0"/>
                <a:ea typeface="Lato Black" panose="020F0502020204030203" pitchFamily="34" charset="0"/>
                <a:cs typeface="Lato Black" panose="020F0502020204030203" pitchFamily="34" charset="0"/>
              </a:rPr>
              <a:t>weeks_on_chart</a:t>
            </a:r>
            <a:r>
              <a:rPr lang="it-IT" sz="500" dirty="0">
                <a:latin typeface="Lato Black" panose="020F0502020204030203" pitchFamily="34" charset="0"/>
                <a:ea typeface="Lato Black" panose="020F0502020204030203" pitchFamily="34" charset="0"/>
                <a:cs typeface="Lato Black" panose="020F0502020204030203" pitchFamily="34" charset="0"/>
              </a:rPr>
              <a:t>: 6</a:t>
            </a:r>
            <a:endParaRPr lang="en-US" sz="5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20" name="Oval 19">
            <a:extLst>
              <a:ext uri="{FF2B5EF4-FFF2-40B4-BE49-F238E27FC236}">
                <a16:creationId xmlns:a16="http://schemas.microsoft.com/office/drawing/2014/main" id="{C22273C9-81D7-A5B8-2900-CB499A6AE46E}"/>
              </a:ext>
            </a:extLst>
          </p:cNvPr>
          <p:cNvSpPr/>
          <p:nvPr/>
        </p:nvSpPr>
        <p:spPr>
          <a:xfrm>
            <a:off x="6113347" y="2890686"/>
            <a:ext cx="509059" cy="520861"/>
          </a:xfrm>
          <a:prstGeom prst="ellipse">
            <a:avLst/>
          </a:prstGeom>
          <a:ln w="9525">
            <a:solidFill>
              <a:srgbClr val="0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sz="500" b="1" dirty="0"/>
          </a:p>
        </p:txBody>
      </p:sp>
      <p:sp>
        <p:nvSpPr>
          <p:cNvPr id="23" name="Oval 22">
            <a:extLst>
              <a:ext uri="{FF2B5EF4-FFF2-40B4-BE49-F238E27FC236}">
                <a16:creationId xmlns:a16="http://schemas.microsoft.com/office/drawing/2014/main" id="{3FC83B5C-D861-B265-C8CD-1D775D9BAC29}"/>
              </a:ext>
            </a:extLst>
          </p:cNvPr>
          <p:cNvSpPr/>
          <p:nvPr/>
        </p:nvSpPr>
        <p:spPr>
          <a:xfrm>
            <a:off x="7251166" y="2892742"/>
            <a:ext cx="509059" cy="520861"/>
          </a:xfrm>
          <a:prstGeom prst="ellipse">
            <a:avLst/>
          </a:prstGeom>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p>
        </p:txBody>
      </p:sp>
      <p:sp>
        <p:nvSpPr>
          <p:cNvPr id="24" name="Oval 23">
            <a:extLst>
              <a:ext uri="{FF2B5EF4-FFF2-40B4-BE49-F238E27FC236}">
                <a16:creationId xmlns:a16="http://schemas.microsoft.com/office/drawing/2014/main" id="{6DBDE522-F5B7-5342-AAA0-18F30329EA29}"/>
              </a:ext>
            </a:extLst>
          </p:cNvPr>
          <p:cNvSpPr/>
          <p:nvPr/>
        </p:nvSpPr>
        <p:spPr>
          <a:xfrm>
            <a:off x="5062237" y="2890685"/>
            <a:ext cx="509059" cy="520861"/>
          </a:xfrm>
          <a:prstGeom prst="ellipse">
            <a:avLst/>
          </a:prstGeom>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p>
        </p:txBody>
      </p:sp>
      <p:sp>
        <p:nvSpPr>
          <p:cNvPr id="26" name="Rectangle: Rounded Corners 25">
            <a:extLst>
              <a:ext uri="{FF2B5EF4-FFF2-40B4-BE49-F238E27FC236}">
                <a16:creationId xmlns:a16="http://schemas.microsoft.com/office/drawing/2014/main" id="{352BBF68-A79F-4BE2-8ADF-67E102CC939E}"/>
              </a:ext>
            </a:extLst>
          </p:cNvPr>
          <p:cNvSpPr/>
          <p:nvPr/>
        </p:nvSpPr>
        <p:spPr>
          <a:xfrm>
            <a:off x="5040541" y="2104842"/>
            <a:ext cx="552450" cy="325436"/>
          </a:xfrm>
          <a:prstGeom prst="roundRect">
            <a:avLst/>
          </a:prstGeom>
          <a:ln w="3175">
            <a:solidFill>
              <a:srgbClr val="0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500" dirty="0">
                <a:latin typeface="Lato Black" panose="020F0502020204030203" pitchFamily="34" charset="0"/>
                <a:ea typeface="Lato Black" panose="020F0502020204030203" pitchFamily="34" charset="0"/>
                <a:cs typeface="Lato Black" panose="020F0502020204030203" pitchFamily="34" charset="0"/>
              </a:rPr>
              <a:t>‘</a:t>
            </a:r>
            <a:r>
              <a:rPr lang="it-IT" sz="500" dirty="0" err="1">
                <a:latin typeface="Lato Black" panose="020F0502020204030203" pitchFamily="34" charset="0"/>
                <a:ea typeface="Lato Black" panose="020F0502020204030203" pitchFamily="34" charset="0"/>
                <a:cs typeface="Lato Black" panose="020F0502020204030203" pitchFamily="34" charset="0"/>
              </a:rPr>
              <a:t>Numb</a:t>
            </a:r>
            <a:r>
              <a:rPr lang="it-IT" sz="500" dirty="0">
                <a:latin typeface="Lato Black" panose="020F0502020204030203" pitchFamily="34" charset="0"/>
                <a:ea typeface="Lato Black" panose="020F0502020204030203" pitchFamily="34" charset="0"/>
                <a:cs typeface="Lato Black" panose="020F0502020204030203" pitchFamily="34" charset="0"/>
              </a:rPr>
              <a:t>’ </a:t>
            </a:r>
            <a:endParaRPr lang="en-US" sz="5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28" name="Rectangle: Rounded Corners 27">
            <a:extLst>
              <a:ext uri="{FF2B5EF4-FFF2-40B4-BE49-F238E27FC236}">
                <a16:creationId xmlns:a16="http://schemas.microsoft.com/office/drawing/2014/main" id="{19BF293A-90E5-2E20-686F-79EEAD89EF13}"/>
              </a:ext>
            </a:extLst>
          </p:cNvPr>
          <p:cNvSpPr/>
          <p:nvPr/>
        </p:nvSpPr>
        <p:spPr>
          <a:xfrm>
            <a:off x="5990355" y="2099414"/>
            <a:ext cx="738187" cy="325436"/>
          </a:xfrm>
          <a:prstGeom prst="roundRect">
            <a:avLst/>
          </a:prstGeom>
          <a:ln w="3175">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it-IT" sz="500" dirty="0">
                <a:latin typeface="Lato Black" panose="020F0502020204030203" pitchFamily="34" charset="0"/>
                <a:ea typeface="Lato Black" panose="020F0502020204030203" pitchFamily="34" charset="0"/>
                <a:cs typeface="Lato Black" panose="020F0502020204030203" pitchFamily="34" charset="0"/>
              </a:rPr>
              <a:t>17</a:t>
            </a:r>
            <a:endParaRPr lang="en-US" sz="500" dirty="0">
              <a:latin typeface="Lato Black" panose="020F0502020204030203" pitchFamily="34" charset="0"/>
              <a:ea typeface="Lato Black" panose="020F0502020204030203" pitchFamily="34" charset="0"/>
              <a:cs typeface="Lato Black" panose="020F0502020204030203" pitchFamily="34" charset="0"/>
            </a:endParaRPr>
          </a:p>
        </p:txBody>
      </p:sp>
      <p:cxnSp>
        <p:nvCxnSpPr>
          <p:cNvPr id="30" name="Connector: Curved 29">
            <a:extLst>
              <a:ext uri="{FF2B5EF4-FFF2-40B4-BE49-F238E27FC236}">
                <a16:creationId xmlns:a16="http://schemas.microsoft.com/office/drawing/2014/main" id="{AA5D3DFA-3211-46D4-974B-91205CF8757A}"/>
              </a:ext>
            </a:extLst>
          </p:cNvPr>
          <p:cNvCxnSpPr>
            <a:cxnSpLocks/>
            <a:stCxn id="20" idx="2"/>
            <a:endCxn id="24" idx="6"/>
          </p:cNvCxnSpPr>
          <p:nvPr/>
        </p:nvCxnSpPr>
        <p:spPr>
          <a:xfrm rot="10800000">
            <a:off x="5571297" y="3151117"/>
            <a:ext cx="542051"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A1F99128-5A5A-5B05-466C-B9D8B4C96FB6}"/>
              </a:ext>
            </a:extLst>
          </p:cNvPr>
          <p:cNvCxnSpPr>
            <a:cxnSpLocks/>
            <a:stCxn id="20" idx="6"/>
            <a:endCxn id="23" idx="2"/>
          </p:cNvCxnSpPr>
          <p:nvPr/>
        </p:nvCxnSpPr>
        <p:spPr>
          <a:xfrm>
            <a:off x="6622406" y="3151117"/>
            <a:ext cx="628760" cy="205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094B4F1-FFE7-9BC1-E8B0-2B75152A04EB}"/>
              </a:ext>
            </a:extLst>
          </p:cNvPr>
          <p:cNvSpPr txBox="1"/>
          <p:nvPr/>
        </p:nvSpPr>
        <p:spPr>
          <a:xfrm>
            <a:off x="5549030" y="3151116"/>
            <a:ext cx="613115" cy="169277"/>
          </a:xfrm>
          <a:prstGeom prst="rect">
            <a:avLst/>
          </a:prstGeom>
          <a:noFill/>
        </p:spPr>
        <p:txBody>
          <a:bodyPr wrap="square" rtlCol="0">
            <a:spAutoFit/>
          </a:bodyPr>
          <a:lstStyle/>
          <a:p>
            <a:pPr algn="ctr"/>
            <a:r>
              <a:rPr lang="it-IT" sz="500" dirty="0">
                <a:solidFill>
                  <a:schemeClr val="tx1"/>
                </a:solidFill>
                <a:latin typeface="Lato Black" panose="020F0502020204030203" pitchFamily="34" charset="0"/>
                <a:ea typeface="Lato Black" panose="020F0502020204030203" pitchFamily="34" charset="0"/>
                <a:cs typeface="Lato Black" panose="020F0502020204030203" pitchFamily="34" charset="0"/>
              </a:rPr>
              <a:t>from</a:t>
            </a:r>
            <a:endParaRPr lang="en-US" sz="500" dirty="0">
              <a:solidFill>
                <a:schemeClr val="tx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1" name="TextBox 40">
            <a:extLst>
              <a:ext uri="{FF2B5EF4-FFF2-40B4-BE49-F238E27FC236}">
                <a16:creationId xmlns:a16="http://schemas.microsoft.com/office/drawing/2014/main" id="{F8922E1B-99CB-330C-CBE8-C8F72496A8CF}"/>
              </a:ext>
            </a:extLst>
          </p:cNvPr>
          <p:cNvSpPr txBox="1"/>
          <p:nvPr/>
        </p:nvSpPr>
        <p:spPr>
          <a:xfrm>
            <a:off x="6602564" y="3151116"/>
            <a:ext cx="613115" cy="169277"/>
          </a:xfrm>
          <a:prstGeom prst="rect">
            <a:avLst/>
          </a:prstGeom>
          <a:noFill/>
        </p:spPr>
        <p:txBody>
          <a:bodyPr wrap="square" rtlCol="0">
            <a:spAutoFit/>
          </a:bodyPr>
          <a:lstStyle/>
          <a:p>
            <a:pPr algn="ctr"/>
            <a:r>
              <a:rPr lang="it-IT" sz="500" dirty="0">
                <a:solidFill>
                  <a:schemeClr val="tx1"/>
                </a:solidFill>
                <a:latin typeface="Lato Black" panose="020F0502020204030203" pitchFamily="34" charset="0"/>
                <a:ea typeface="Lato Black" panose="020F0502020204030203" pitchFamily="34" charset="0"/>
                <a:cs typeface="Lato Black" panose="020F0502020204030203" pitchFamily="34" charset="0"/>
              </a:rPr>
              <a:t>to</a:t>
            </a:r>
            <a:endParaRPr lang="en-US" sz="500" dirty="0">
              <a:solidFill>
                <a:schemeClr val="tx1"/>
              </a:solidFill>
              <a:latin typeface="Lato Black" panose="020F0502020204030203" pitchFamily="34" charset="0"/>
              <a:ea typeface="Lato Black" panose="020F0502020204030203" pitchFamily="34" charset="0"/>
              <a:cs typeface="Lato Black" panose="020F0502020204030203" pitchFamily="34" charset="0"/>
            </a:endParaRPr>
          </a:p>
        </p:txBody>
      </p:sp>
      <p:cxnSp>
        <p:nvCxnSpPr>
          <p:cNvPr id="42" name="Connector: Curved 41">
            <a:extLst>
              <a:ext uri="{FF2B5EF4-FFF2-40B4-BE49-F238E27FC236}">
                <a16:creationId xmlns:a16="http://schemas.microsoft.com/office/drawing/2014/main" id="{FFC375CC-6D4B-6144-2A6A-4371D8C39E17}"/>
              </a:ext>
            </a:extLst>
          </p:cNvPr>
          <p:cNvCxnSpPr>
            <a:cxnSpLocks/>
          </p:cNvCxnSpPr>
          <p:nvPr/>
        </p:nvCxnSpPr>
        <p:spPr>
          <a:xfrm rot="16200000" flipV="1">
            <a:off x="6140264" y="2666861"/>
            <a:ext cx="465836" cy="842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0C45EBA9-F724-DB33-8CF8-23E2F7BF7060}"/>
              </a:ext>
            </a:extLst>
          </p:cNvPr>
          <p:cNvSpPr/>
          <p:nvPr/>
        </p:nvSpPr>
        <p:spPr>
          <a:xfrm>
            <a:off x="7136601" y="2104842"/>
            <a:ext cx="738187" cy="325436"/>
          </a:xfrm>
          <a:prstGeom prst="roundRect">
            <a:avLst/>
          </a:prstGeom>
          <a:ln w="3175">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it-IT" sz="500" dirty="0">
                <a:latin typeface="Lato Black" panose="020F0502020204030203" pitchFamily="34" charset="0"/>
                <a:ea typeface="Lato Black" panose="020F0502020204030203" pitchFamily="34" charset="0"/>
                <a:cs typeface="Lato Black" panose="020F0502020204030203" pitchFamily="34" charset="0"/>
              </a:rPr>
              <a:t>5</a:t>
            </a:r>
            <a:endParaRPr lang="en-US" sz="500" dirty="0">
              <a:latin typeface="Lato Black" panose="020F0502020204030203" pitchFamily="34" charset="0"/>
              <a:ea typeface="Lato Black" panose="020F0502020204030203" pitchFamily="34" charset="0"/>
              <a:cs typeface="Lato Black" panose="020F0502020204030203" pitchFamily="34" charset="0"/>
            </a:endParaRPr>
          </a:p>
        </p:txBody>
      </p:sp>
      <p:cxnSp>
        <p:nvCxnSpPr>
          <p:cNvPr id="47" name="Connector: Curved 46">
            <a:extLst>
              <a:ext uri="{FF2B5EF4-FFF2-40B4-BE49-F238E27FC236}">
                <a16:creationId xmlns:a16="http://schemas.microsoft.com/office/drawing/2014/main" id="{A4BCE57A-35FC-9007-B3DB-E66ADE00B20C}"/>
              </a:ext>
            </a:extLst>
          </p:cNvPr>
          <p:cNvCxnSpPr>
            <a:cxnSpLocks/>
            <a:stCxn id="20" idx="7"/>
            <a:endCxn id="46" idx="2"/>
          </p:cNvCxnSpPr>
          <p:nvPr/>
        </p:nvCxnSpPr>
        <p:spPr>
          <a:xfrm rot="5400000" flipH="1" flipV="1">
            <a:off x="6758432" y="2219702"/>
            <a:ext cx="536686" cy="95783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C4A478C-B403-4902-635E-9B3738555055}"/>
              </a:ext>
            </a:extLst>
          </p:cNvPr>
          <p:cNvCxnSpPr>
            <a:cxnSpLocks/>
            <a:stCxn id="24" idx="0"/>
            <a:endCxn id="26" idx="2"/>
          </p:cNvCxnSpPr>
          <p:nvPr/>
        </p:nvCxnSpPr>
        <p:spPr>
          <a:xfrm rot="16200000" flipV="1">
            <a:off x="5086564" y="2660481"/>
            <a:ext cx="460407"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C7F81691-B3E1-6D51-B993-AC59FBF13115}"/>
              </a:ext>
            </a:extLst>
          </p:cNvPr>
          <p:cNvSpPr txBox="1"/>
          <p:nvPr/>
        </p:nvSpPr>
        <p:spPr>
          <a:xfrm>
            <a:off x="4844186" y="2606070"/>
            <a:ext cx="613115" cy="169277"/>
          </a:xfrm>
          <a:prstGeom prst="rect">
            <a:avLst/>
          </a:prstGeom>
          <a:noFill/>
        </p:spPr>
        <p:txBody>
          <a:bodyPr wrap="square" rtlCol="0">
            <a:spAutoFit/>
          </a:bodyPr>
          <a:lstStyle/>
          <a:p>
            <a:pPr algn="ctr"/>
            <a:r>
              <a:rPr lang="it-IT" sz="500" dirty="0">
                <a:solidFill>
                  <a:schemeClr val="tx1"/>
                </a:solidFill>
                <a:latin typeface="Lato Black" panose="020F0502020204030203" pitchFamily="34" charset="0"/>
                <a:ea typeface="Lato Black" panose="020F0502020204030203" pitchFamily="34" charset="0"/>
                <a:cs typeface="Lato Black" panose="020F0502020204030203" pitchFamily="34" charset="0"/>
              </a:rPr>
              <a:t>name</a:t>
            </a:r>
            <a:endParaRPr lang="en-US" sz="500" dirty="0">
              <a:solidFill>
                <a:schemeClr val="tx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3" name="Rectangle: Rounded Corners 132">
            <a:extLst>
              <a:ext uri="{FF2B5EF4-FFF2-40B4-BE49-F238E27FC236}">
                <a16:creationId xmlns:a16="http://schemas.microsoft.com/office/drawing/2014/main" id="{94A92E9D-9225-9234-DD63-A63B54CA3F23}"/>
              </a:ext>
            </a:extLst>
          </p:cNvPr>
          <p:cNvSpPr/>
          <p:nvPr/>
        </p:nvSpPr>
        <p:spPr>
          <a:xfrm>
            <a:off x="5037274" y="4174454"/>
            <a:ext cx="552450" cy="325436"/>
          </a:xfrm>
          <a:prstGeom prst="roundRect">
            <a:avLst/>
          </a:prstGeom>
          <a:ln w="3175">
            <a:solidFill>
              <a:srgbClr val="0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500" dirty="0">
                <a:latin typeface="Lato Black" panose="020F0502020204030203" pitchFamily="34" charset="0"/>
                <a:ea typeface="Lato Black" panose="020F0502020204030203" pitchFamily="34" charset="0"/>
                <a:cs typeface="Lato Black" panose="020F0502020204030203" pitchFamily="34" charset="0"/>
              </a:rPr>
              <a:t>’00:03:53’ </a:t>
            </a:r>
            <a:endParaRPr lang="en-US" sz="500" dirty="0">
              <a:latin typeface="Lato Black" panose="020F0502020204030203" pitchFamily="34" charset="0"/>
              <a:ea typeface="Lato Black" panose="020F0502020204030203" pitchFamily="34" charset="0"/>
              <a:cs typeface="Lato Black" panose="020F0502020204030203" pitchFamily="34" charset="0"/>
            </a:endParaRPr>
          </a:p>
        </p:txBody>
      </p:sp>
      <p:cxnSp>
        <p:nvCxnSpPr>
          <p:cNvPr id="134" name="Connector: Curved 133">
            <a:extLst>
              <a:ext uri="{FF2B5EF4-FFF2-40B4-BE49-F238E27FC236}">
                <a16:creationId xmlns:a16="http://schemas.microsoft.com/office/drawing/2014/main" id="{9741A7D9-661D-005B-BCE2-3D15B69E9B85}"/>
              </a:ext>
            </a:extLst>
          </p:cNvPr>
          <p:cNvCxnSpPr>
            <a:cxnSpLocks/>
            <a:stCxn id="24" idx="4"/>
            <a:endCxn id="133" idx="0"/>
          </p:cNvCxnSpPr>
          <p:nvPr/>
        </p:nvCxnSpPr>
        <p:spPr>
          <a:xfrm rot="5400000">
            <a:off x="4933679" y="3791366"/>
            <a:ext cx="762908" cy="32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7D8D7AE3-FBD2-C04A-A006-4860FA1DCD23}"/>
              </a:ext>
            </a:extLst>
          </p:cNvPr>
          <p:cNvSpPr txBox="1"/>
          <p:nvPr/>
        </p:nvSpPr>
        <p:spPr>
          <a:xfrm>
            <a:off x="4803741" y="3744745"/>
            <a:ext cx="613115" cy="169277"/>
          </a:xfrm>
          <a:prstGeom prst="rect">
            <a:avLst/>
          </a:prstGeom>
          <a:noFill/>
        </p:spPr>
        <p:txBody>
          <a:bodyPr wrap="square" rtlCol="0">
            <a:spAutoFit/>
          </a:bodyPr>
          <a:lstStyle/>
          <a:p>
            <a:pPr algn="ctr"/>
            <a:r>
              <a:rPr lang="it-IT" sz="500" dirty="0">
                <a:solidFill>
                  <a:schemeClr val="tx1"/>
                </a:solidFill>
                <a:latin typeface="Lato Black" panose="020F0502020204030203" pitchFamily="34" charset="0"/>
                <a:ea typeface="Lato Black" panose="020F0502020204030203" pitchFamily="34" charset="0"/>
                <a:cs typeface="Lato Black" panose="020F0502020204030203" pitchFamily="34" charset="0"/>
              </a:rPr>
              <a:t>duration</a:t>
            </a:r>
            <a:endParaRPr lang="en-US" sz="500" dirty="0">
              <a:solidFill>
                <a:schemeClr val="tx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9" name="Rectangle: Rounded Corners 138">
            <a:extLst>
              <a:ext uri="{FF2B5EF4-FFF2-40B4-BE49-F238E27FC236}">
                <a16:creationId xmlns:a16="http://schemas.microsoft.com/office/drawing/2014/main" id="{5C2B50B7-D9BB-419E-FCAB-041D24D44EB3}"/>
              </a:ext>
            </a:extLst>
          </p:cNvPr>
          <p:cNvSpPr/>
          <p:nvPr/>
        </p:nvSpPr>
        <p:spPr>
          <a:xfrm>
            <a:off x="3918938" y="2992629"/>
            <a:ext cx="552450" cy="325436"/>
          </a:xfrm>
          <a:prstGeom prst="roundRect">
            <a:avLst/>
          </a:prstGeom>
          <a:ln w="3175">
            <a:solidFill>
              <a:srgbClr val="0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500" dirty="0">
                <a:latin typeface="Lato Black" panose="020F0502020204030203" pitchFamily="34" charset="0"/>
                <a:ea typeface="Lato Black" panose="020F0502020204030203" pitchFamily="34" charset="0"/>
                <a:cs typeface="Lato Black" panose="020F0502020204030203" pitchFamily="34" charset="0"/>
              </a:rPr>
              <a:t>86</a:t>
            </a:r>
            <a:endParaRPr lang="en-US" sz="500" dirty="0">
              <a:latin typeface="Lato Black" panose="020F0502020204030203" pitchFamily="34" charset="0"/>
              <a:ea typeface="Lato Black" panose="020F0502020204030203" pitchFamily="34" charset="0"/>
              <a:cs typeface="Lato Black" panose="020F0502020204030203" pitchFamily="34" charset="0"/>
            </a:endParaRPr>
          </a:p>
        </p:txBody>
      </p:sp>
      <p:cxnSp>
        <p:nvCxnSpPr>
          <p:cNvPr id="140" name="Connector: Curved 139">
            <a:extLst>
              <a:ext uri="{FF2B5EF4-FFF2-40B4-BE49-F238E27FC236}">
                <a16:creationId xmlns:a16="http://schemas.microsoft.com/office/drawing/2014/main" id="{3CBDAC80-5E6F-6AA1-2F40-E518E40194B8}"/>
              </a:ext>
            </a:extLst>
          </p:cNvPr>
          <p:cNvCxnSpPr>
            <a:cxnSpLocks/>
            <a:stCxn id="24" idx="2"/>
            <a:endCxn id="139" idx="3"/>
          </p:cNvCxnSpPr>
          <p:nvPr/>
        </p:nvCxnSpPr>
        <p:spPr>
          <a:xfrm rot="10800000" flipV="1">
            <a:off x="4471389" y="3151115"/>
            <a:ext cx="590849" cy="42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52D22043-1826-3E59-1561-FBB359DC29AA}"/>
              </a:ext>
            </a:extLst>
          </p:cNvPr>
          <p:cNvSpPr txBox="1"/>
          <p:nvPr/>
        </p:nvSpPr>
        <p:spPr>
          <a:xfrm>
            <a:off x="4497183" y="2969829"/>
            <a:ext cx="613115" cy="169277"/>
          </a:xfrm>
          <a:prstGeom prst="rect">
            <a:avLst/>
          </a:prstGeom>
          <a:noFill/>
        </p:spPr>
        <p:txBody>
          <a:bodyPr wrap="square" rtlCol="0">
            <a:spAutoFit/>
          </a:bodyPr>
          <a:lstStyle/>
          <a:p>
            <a:pPr algn="ctr"/>
            <a:r>
              <a:rPr lang="it-IT" sz="500" dirty="0" err="1">
                <a:solidFill>
                  <a:schemeClr val="tx1"/>
                </a:solidFill>
                <a:latin typeface="Lato Black" panose="020F0502020204030203" pitchFamily="34" charset="0"/>
                <a:ea typeface="Lato Black" panose="020F0502020204030203" pitchFamily="34" charset="0"/>
                <a:cs typeface="Lato Black" panose="020F0502020204030203" pitchFamily="34" charset="0"/>
              </a:rPr>
              <a:t>popularity</a:t>
            </a:r>
            <a:endParaRPr lang="en-US" sz="500" dirty="0">
              <a:solidFill>
                <a:schemeClr val="tx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56" name="Rectangle: Rounded Corners 155">
            <a:extLst>
              <a:ext uri="{FF2B5EF4-FFF2-40B4-BE49-F238E27FC236}">
                <a16:creationId xmlns:a16="http://schemas.microsoft.com/office/drawing/2014/main" id="{FAE5494D-E12E-4AAD-C5FE-5EE452A3200E}"/>
              </a:ext>
            </a:extLst>
          </p:cNvPr>
          <p:cNvSpPr/>
          <p:nvPr/>
        </p:nvSpPr>
        <p:spPr>
          <a:xfrm>
            <a:off x="5998782" y="4174454"/>
            <a:ext cx="738187" cy="325436"/>
          </a:xfrm>
          <a:prstGeom prst="roundRect">
            <a:avLst/>
          </a:prstGeom>
          <a:ln w="3175">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it-IT" sz="500" dirty="0">
                <a:latin typeface="Lato Black" panose="020F0502020204030203" pitchFamily="34" charset="0"/>
                <a:ea typeface="Lato Black" panose="020F0502020204030203" pitchFamily="34" charset="0"/>
                <a:cs typeface="Lato Black" panose="020F0502020204030203" pitchFamily="34" charset="0"/>
              </a:rPr>
              <a:t>6</a:t>
            </a:r>
            <a:endParaRPr lang="en-US" sz="5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157" name="TextBox 156">
            <a:extLst>
              <a:ext uri="{FF2B5EF4-FFF2-40B4-BE49-F238E27FC236}">
                <a16:creationId xmlns:a16="http://schemas.microsoft.com/office/drawing/2014/main" id="{BF9A6F1D-94B9-7F0D-5317-20FF18950466}"/>
              </a:ext>
            </a:extLst>
          </p:cNvPr>
          <p:cNvSpPr txBox="1"/>
          <p:nvPr/>
        </p:nvSpPr>
        <p:spPr>
          <a:xfrm>
            <a:off x="5881102" y="2606070"/>
            <a:ext cx="613115" cy="169277"/>
          </a:xfrm>
          <a:prstGeom prst="rect">
            <a:avLst/>
          </a:prstGeom>
          <a:noFill/>
        </p:spPr>
        <p:txBody>
          <a:bodyPr wrap="square" rtlCol="0">
            <a:spAutoFit/>
          </a:bodyPr>
          <a:lstStyle/>
          <a:p>
            <a:pPr algn="ctr"/>
            <a:r>
              <a:rPr lang="it-IT" sz="500" dirty="0" err="1">
                <a:solidFill>
                  <a:schemeClr val="tx1"/>
                </a:solidFill>
                <a:latin typeface="Lato Black" panose="020F0502020204030203" pitchFamily="34" charset="0"/>
                <a:ea typeface="Lato Black" panose="020F0502020204030203" pitchFamily="34" charset="0"/>
                <a:cs typeface="Lato Black" panose="020F0502020204030203" pitchFamily="34" charset="0"/>
              </a:rPr>
              <a:t>rank</a:t>
            </a:r>
            <a:endParaRPr lang="en-US" sz="500" dirty="0">
              <a:solidFill>
                <a:schemeClr val="tx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58" name="TextBox 157">
            <a:extLst>
              <a:ext uri="{FF2B5EF4-FFF2-40B4-BE49-F238E27FC236}">
                <a16:creationId xmlns:a16="http://schemas.microsoft.com/office/drawing/2014/main" id="{86F88BBB-A0A9-53FE-0E3F-0C6228DE8B04}"/>
              </a:ext>
            </a:extLst>
          </p:cNvPr>
          <p:cNvSpPr txBox="1"/>
          <p:nvPr/>
        </p:nvSpPr>
        <p:spPr>
          <a:xfrm>
            <a:off x="6777603" y="2671075"/>
            <a:ext cx="613115" cy="169277"/>
          </a:xfrm>
          <a:prstGeom prst="rect">
            <a:avLst/>
          </a:prstGeom>
          <a:noFill/>
        </p:spPr>
        <p:txBody>
          <a:bodyPr wrap="square" rtlCol="0">
            <a:spAutoFit/>
          </a:bodyPr>
          <a:lstStyle/>
          <a:p>
            <a:pPr algn="ctr"/>
            <a:r>
              <a:rPr lang="it-IT" sz="500" dirty="0" err="1">
                <a:solidFill>
                  <a:schemeClr val="tx1"/>
                </a:solidFill>
                <a:latin typeface="Lato Black" panose="020F0502020204030203" pitchFamily="34" charset="0"/>
                <a:ea typeface="Lato Black" panose="020F0502020204030203" pitchFamily="34" charset="0"/>
                <a:cs typeface="Lato Black" panose="020F0502020204030203" pitchFamily="34" charset="0"/>
              </a:rPr>
              <a:t>peak_rank</a:t>
            </a:r>
            <a:endParaRPr lang="en-US" sz="500" dirty="0">
              <a:solidFill>
                <a:schemeClr val="tx1"/>
              </a:solidFill>
              <a:latin typeface="Lato Black" panose="020F0502020204030203" pitchFamily="34" charset="0"/>
              <a:ea typeface="Lato Black" panose="020F0502020204030203" pitchFamily="34" charset="0"/>
              <a:cs typeface="Lato Black" panose="020F0502020204030203" pitchFamily="34" charset="0"/>
            </a:endParaRPr>
          </a:p>
        </p:txBody>
      </p:sp>
      <p:cxnSp>
        <p:nvCxnSpPr>
          <p:cNvPr id="159" name="Connector: Curved 158">
            <a:extLst>
              <a:ext uri="{FF2B5EF4-FFF2-40B4-BE49-F238E27FC236}">
                <a16:creationId xmlns:a16="http://schemas.microsoft.com/office/drawing/2014/main" id="{B906838D-4930-FB28-E1DF-72CB83358611}"/>
              </a:ext>
            </a:extLst>
          </p:cNvPr>
          <p:cNvCxnSpPr>
            <a:cxnSpLocks/>
            <a:stCxn id="20" idx="4"/>
            <a:endCxn id="156" idx="0"/>
          </p:cNvCxnSpPr>
          <p:nvPr/>
        </p:nvCxnSpPr>
        <p:spPr>
          <a:xfrm rot="5400000">
            <a:off x="5986424" y="3793000"/>
            <a:ext cx="762907"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3FB06F5B-D09D-A815-3948-CDBA3F73951D}"/>
              </a:ext>
            </a:extLst>
          </p:cNvPr>
          <p:cNvSpPr txBox="1"/>
          <p:nvPr/>
        </p:nvSpPr>
        <p:spPr>
          <a:xfrm>
            <a:off x="6339606" y="3721032"/>
            <a:ext cx="734459" cy="169277"/>
          </a:xfrm>
          <a:prstGeom prst="rect">
            <a:avLst/>
          </a:prstGeom>
          <a:noFill/>
        </p:spPr>
        <p:txBody>
          <a:bodyPr wrap="square" rtlCol="0">
            <a:spAutoFit/>
          </a:bodyPr>
          <a:lstStyle/>
          <a:p>
            <a:pPr algn="ctr"/>
            <a:r>
              <a:rPr lang="it-IT" sz="500" dirty="0" err="1">
                <a:solidFill>
                  <a:schemeClr val="tx1"/>
                </a:solidFill>
                <a:latin typeface="Lato Black" panose="020F0502020204030203" pitchFamily="34" charset="0"/>
                <a:ea typeface="Lato Black" panose="020F0502020204030203" pitchFamily="34" charset="0"/>
                <a:cs typeface="Lato Black" panose="020F0502020204030203" pitchFamily="34" charset="0"/>
              </a:rPr>
              <a:t>weeks_on_chart</a:t>
            </a:r>
            <a:endParaRPr lang="en-US" sz="500" dirty="0">
              <a:solidFill>
                <a:schemeClr val="tx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63" name="TextBox 162">
            <a:extLst>
              <a:ext uri="{FF2B5EF4-FFF2-40B4-BE49-F238E27FC236}">
                <a16:creationId xmlns:a16="http://schemas.microsoft.com/office/drawing/2014/main" id="{DA930524-70E0-6B79-9C1E-309D77160A23}"/>
              </a:ext>
            </a:extLst>
          </p:cNvPr>
          <p:cNvSpPr txBox="1"/>
          <p:nvPr/>
        </p:nvSpPr>
        <p:spPr>
          <a:xfrm>
            <a:off x="1167252" y="1641346"/>
            <a:ext cx="1466850" cy="276999"/>
          </a:xfrm>
          <a:prstGeom prst="rect">
            <a:avLst/>
          </a:prstGeom>
          <a:noFill/>
        </p:spPr>
        <p:txBody>
          <a:bodyPr wrap="square" rtlCol="0">
            <a:spAutoFit/>
          </a:bodyPr>
          <a:lstStyle/>
          <a:p>
            <a:r>
              <a:rPr lang="en" sz="1200" dirty="0">
                <a:solidFill>
                  <a:schemeClr val="dk1"/>
                </a:solidFill>
                <a:latin typeface="Lato Black"/>
                <a:ea typeface="Lato Black"/>
                <a:cs typeface="Lato Black"/>
                <a:sym typeface="Lato Black"/>
              </a:rPr>
              <a:t>Property Graph</a:t>
            </a:r>
            <a:endParaRPr lang="en-US" sz="1200" dirty="0">
              <a:solidFill>
                <a:schemeClr val="dk1"/>
              </a:solidFill>
              <a:latin typeface="Lato Black"/>
              <a:ea typeface="Lato Black"/>
              <a:cs typeface="Lato Black"/>
              <a:sym typeface="Lato Black"/>
            </a:endParaRPr>
          </a:p>
        </p:txBody>
      </p:sp>
      <p:sp>
        <p:nvSpPr>
          <p:cNvPr id="164" name="TextBox 163">
            <a:extLst>
              <a:ext uri="{FF2B5EF4-FFF2-40B4-BE49-F238E27FC236}">
                <a16:creationId xmlns:a16="http://schemas.microsoft.com/office/drawing/2014/main" id="{2B537FAD-0DDB-461A-9241-4180388C7FE2}"/>
              </a:ext>
            </a:extLst>
          </p:cNvPr>
          <p:cNvSpPr txBox="1"/>
          <p:nvPr/>
        </p:nvSpPr>
        <p:spPr>
          <a:xfrm>
            <a:off x="5624129" y="1560275"/>
            <a:ext cx="1466850" cy="276999"/>
          </a:xfrm>
          <a:prstGeom prst="rect">
            <a:avLst/>
          </a:prstGeom>
          <a:noFill/>
        </p:spPr>
        <p:txBody>
          <a:bodyPr wrap="square" rtlCol="0">
            <a:spAutoFit/>
          </a:bodyPr>
          <a:lstStyle/>
          <a:p>
            <a:pPr algn="ctr"/>
            <a:r>
              <a:rPr lang="en" sz="1200" dirty="0">
                <a:solidFill>
                  <a:schemeClr val="dk1"/>
                </a:solidFill>
                <a:latin typeface="Lato Black"/>
                <a:ea typeface="Lato Black"/>
                <a:cs typeface="Lato Black"/>
              </a:rPr>
              <a:t>Triple Store</a:t>
            </a:r>
            <a:endParaRPr lang="en-US" sz="1200" dirty="0">
              <a:solidFill>
                <a:schemeClr val="dk1"/>
              </a:solidFill>
              <a:latin typeface="Lato Black"/>
              <a:ea typeface="Lato Black"/>
              <a:cs typeface="Lato Black"/>
            </a:endParaRPr>
          </a:p>
        </p:txBody>
      </p:sp>
      <p:sp>
        <p:nvSpPr>
          <p:cNvPr id="165" name="TextBox 164">
            <a:extLst>
              <a:ext uri="{FF2B5EF4-FFF2-40B4-BE49-F238E27FC236}">
                <a16:creationId xmlns:a16="http://schemas.microsoft.com/office/drawing/2014/main" id="{79DED030-33E8-34E1-46F7-66F0AF527B58}"/>
              </a:ext>
            </a:extLst>
          </p:cNvPr>
          <p:cNvSpPr txBox="1"/>
          <p:nvPr/>
        </p:nvSpPr>
        <p:spPr>
          <a:xfrm>
            <a:off x="545146" y="2996178"/>
            <a:ext cx="738187" cy="184666"/>
          </a:xfrm>
          <a:prstGeom prst="rect">
            <a:avLst/>
          </a:prstGeom>
          <a:noFill/>
        </p:spPr>
        <p:txBody>
          <a:bodyPr wrap="square" rtlCol="0">
            <a:spAutoFit/>
          </a:bodyPr>
          <a:lstStyle/>
          <a:p>
            <a:pPr algn="ctr"/>
            <a:r>
              <a:rPr lang="it-IT" sz="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Song</a:t>
            </a:r>
            <a:endParaRPr lang="en-US" sz="6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66" name="TextBox 165">
            <a:extLst>
              <a:ext uri="{FF2B5EF4-FFF2-40B4-BE49-F238E27FC236}">
                <a16:creationId xmlns:a16="http://schemas.microsoft.com/office/drawing/2014/main" id="{2CB22441-7F31-26E2-84EA-FECACF53223B}"/>
              </a:ext>
            </a:extLst>
          </p:cNvPr>
          <p:cNvSpPr txBox="1"/>
          <p:nvPr/>
        </p:nvSpPr>
        <p:spPr>
          <a:xfrm>
            <a:off x="2202023" y="2969911"/>
            <a:ext cx="738187" cy="276999"/>
          </a:xfrm>
          <a:prstGeom prst="rect">
            <a:avLst/>
          </a:prstGeom>
          <a:noFill/>
        </p:spPr>
        <p:txBody>
          <a:bodyPr wrap="square" rtlCol="0">
            <a:spAutoFit/>
          </a:bodyPr>
          <a:lstStyle/>
          <a:p>
            <a:pPr algn="ctr"/>
            <a:r>
              <a:rPr lang="it-IT" sz="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Billboard</a:t>
            </a:r>
            <a:br>
              <a:rPr lang="it-IT" sz="600" dirty="0">
                <a:solidFill>
                  <a:schemeClr val="bg1"/>
                </a:solidFill>
                <a:latin typeface="Lato Black" panose="020F0502020204030203" pitchFamily="34" charset="0"/>
                <a:ea typeface="Lato Black" panose="020F0502020204030203" pitchFamily="34" charset="0"/>
                <a:cs typeface="Lato Black" panose="020F0502020204030203" pitchFamily="34" charset="0"/>
              </a:rPr>
            </a:br>
            <a:r>
              <a:rPr lang="it-IT" sz="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Week</a:t>
            </a:r>
            <a:endParaRPr lang="en-US" sz="6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70" name="TextBox 169">
            <a:extLst>
              <a:ext uri="{FF2B5EF4-FFF2-40B4-BE49-F238E27FC236}">
                <a16:creationId xmlns:a16="http://schemas.microsoft.com/office/drawing/2014/main" id="{91600FCA-B824-D68B-4C68-C58250CDE02A}"/>
              </a:ext>
            </a:extLst>
          </p:cNvPr>
          <p:cNvSpPr txBox="1"/>
          <p:nvPr/>
        </p:nvSpPr>
        <p:spPr>
          <a:xfrm>
            <a:off x="7150261" y="3076957"/>
            <a:ext cx="734459" cy="261610"/>
          </a:xfrm>
          <a:prstGeom prst="rect">
            <a:avLst/>
          </a:prstGeom>
          <a:noFill/>
        </p:spPr>
        <p:txBody>
          <a:bodyPr wrap="square" rtlCol="0">
            <a:spAutoFit/>
          </a:bodyPr>
          <a:lstStyle/>
          <a:p>
            <a:pPr algn="ctr"/>
            <a:r>
              <a:rPr lang="it-IT" sz="500" dirty="0">
                <a:solidFill>
                  <a:schemeClr val="bg1"/>
                </a:solidFill>
                <a:latin typeface="Lato Black" panose="020F0502020204030203" pitchFamily="34" charset="0"/>
                <a:ea typeface="Lato Black" panose="020F0502020204030203" pitchFamily="34" charset="0"/>
                <a:cs typeface="Lato Black" panose="020F0502020204030203" pitchFamily="34" charset="0"/>
              </a:rPr>
              <a:t>‘2017-07-28’</a:t>
            </a:r>
            <a:endParaRPr lang="en-US" sz="5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sz="6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71" name="TextBox 170">
            <a:extLst>
              <a:ext uri="{FF2B5EF4-FFF2-40B4-BE49-F238E27FC236}">
                <a16:creationId xmlns:a16="http://schemas.microsoft.com/office/drawing/2014/main" id="{D1B345C3-0461-A03C-7479-F7AC8020586E}"/>
              </a:ext>
            </a:extLst>
          </p:cNvPr>
          <p:cNvSpPr txBox="1"/>
          <p:nvPr/>
        </p:nvSpPr>
        <p:spPr>
          <a:xfrm>
            <a:off x="4946269" y="3062381"/>
            <a:ext cx="734459" cy="261610"/>
          </a:xfrm>
          <a:prstGeom prst="rect">
            <a:avLst/>
          </a:prstGeom>
          <a:noFill/>
        </p:spPr>
        <p:txBody>
          <a:bodyPr wrap="square" rtlCol="0">
            <a:spAutoFit/>
          </a:bodyPr>
          <a:lstStyle/>
          <a:p>
            <a:pPr algn="ctr"/>
            <a:r>
              <a:rPr lang="it-IT" sz="5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‘abc123’</a:t>
            </a:r>
            <a:endParaRPr lang="en-US" sz="5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sz="6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72" name="TextBox 171">
            <a:extLst>
              <a:ext uri="{FF2B5EF4-FFF2-40B4-BE49-F238E27FC236}">
                <a16:creationId xmlns:a16="http://schemas.microsoft.com/office/drawing/2014/main" id="{3D5F8CE0-EEB8-EC47-761C-01EB86FCAB3F}"/>
              </a:ext>
            </a:extLst>
          </p:cNvPr>
          <p:cNvSpPr txBox="1"/>
          <p:nvPr/>
        </p:nvSpPr>
        <p:spPr>
          <a:xfrm>
            <a:off x="6002510" y="3005740"/>
            <a:ext cx="734459" cy="323165"/>
          </a:xfrm>
          <a:prstGeom prst="rect">
            <a:avLst/>
          </a:prstGeom>
          <a:noFill/>
        </p:spPr>
        <p:txBody>
          <a:bodyPr wrap="square" rtlCol="0">
            <a:spAutoFit/>
          </a:bodyPr>
          <a:lstStyle/>
          <a:p>
            <a:pPr algn="ctr"/>
            <a:r>
              <a:rPr lang="it-IT" sz="500" dirty="0" err="1">
                <a:solidFill>
                  <a:schemeClr val="bg1"/>
                </a:solidFill>
                <a:latin typeface="Lato Black" panose="020F0502020204030203" pitchFamily="34" charset="0"/>
                <a:ea typeface="Lato Black" panose="020F0502020204030203" pitchFamily="34" charset="0"/>
                <a:cs typeface="Lato Black" panose="020F0502020204030203" pitchFamily="34" charset="0"/>
              </a:rPr>
              <a:t>isSongIn</a:t>
            </a:r>
            <a:br>
              <a:rPr lang="it-IT" sz="500" dirty="0">
                <a:solidFill>
                  <a:schemeClr val="bg1"/>
                </a:solidFill>
                <a:latin typeface="Lato Black" panose="020F0502020204030203" pitchFamily="34" charset="0"/>
                <a:ea typeface="Lato Black" panose="020F0502020204030203" pitchFamily="34" charset="0"/>
                <a:cs typeface="Lato Black" panose="020F0502020204030203" pitchFamily="34" charset="0"/>
              </a:rPr>
            </a:br>
            <a:r>
              <a:rPr lang="it-IT" sz="500" dirty="0">
                <a:solidFill>
                  <a:schemeClr val="bg1"/>
                </a:solidFill>
                <a:latin typeface="Lato Black" panose="020F0502020204030203" pitchFamily="34" charset="0"/>
                <a:ea typeface="Lato Black" panose="020F0502020204030203" pitchFamily="34" charset="0"/>
                <a:cs typeface="Lato Black" panose="020F0502020204030203" pitchFamily="34" charset="0"/>
              </a:rPr>
              <a:t>Billboard</a:t>
            </a:r>
            <a:br>
              <a:rPr lang="it-IT" sz="500" dirty="0">
                <a:solidFill>
                  <a:schemeClr val="bg1"/>
                </a:solidFill>
                <a:latin typeface="Lato Black" panose="020F0502020204030203" pitchFamily="34" charset="0"/>
                <a:ea typeface="Lato Black" panose="020F0502020204030203" pitchFamily="34" charset="0"/>
                <a:cs typeface="Lato Black" panose="020F0502020204030203" pitchFamily="34" charset="0"/>
              </a:rPr>
            </a:br>
            <a:r>
              <a:rPr lang="it-IT" sz="500" dirty="0">
                <a:solidFill>
                  <a:schemeClr val="bg1"/>
                </a:solidFill>
                <a:latin typeface="Lato Black" panose="020F0502020204030203" pitchFamily="34" charset="0"/>
                <a:ea typeface="Lato Black" panose="020F0502020204030203" pitchFamily="34" charset="0"/>
                <a:cs typeface="Lato Black" panose="020F0502020204030203" pitchFamily="34" charset="0"/>
              </a:rPr>
              <a:t>Week</a:t>
            </a:r>
            <a:endParaRPr lang="en-US" sz="5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41978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body" idx="1"/>
          </p:nvPr>
        </p:nvSpPr>
        <p:spPr>
          <a:xfrm>
            <a:off x="737850" y="1475700"/>
            <a:ext cx="5662950" cy="29367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b="1" dirty="0"/>
              <a:t>Triple Stores</a:t>
            </a:r>
          </a:p>
          <a:p>
            <a:pPr marL="0" lvl="0" indent="0" algn="l" rtl="0">
              <a:spcBef>
                <a:spcPts val="600"/>
              </a:spcBef>
              <a:spcAft>
                <a:spcPts val="0"/>
              </a:spcAft>
              <a:buNone/>
            </a:pPr>
            <a:endParaRPr lang="en" b="1" dirty="0"/>
          </a:p>
          <a:p>
            <a:pPr marL="342900" lvl="0" indent="-342900" algn="l" rtl="0">
              <a:spcBef>
                <a:spcPts val="600"/>
              </a:spcBef>
              <a:spcAft>
                <a:spcPts val="0"/>
              </a:spcAft>
              <a:buFont typeface="Arial" panose="020B0604020202020204" pitchFamily="34" charset="0"/>
              <a:buChar char="•"/>
            </a:pPr>
            <a:r>
              <a:rPr lang="en-US" sz="1600" dirty="0"/>
              <a:t>best suited when we have a slow-changing dataset</a:t>
            </a:r>
          </a:p>
          <a:p>
            <a:pPr marL="342900" lvl="0" indent="-342900" algn="l" rtl="0">
              <a:lnSpc>
                <a:spcPct val="300000"/>
              </a:lnSpc>
              <a:spcBef>
                <a:spcPts val="600"/>
              </a:spcBef>
              <a:spcAft>
                <a:spcPts val="0"/>
              </a:spcAft>
              <a:buFont typeface="Arial" panose="020B0604020202020204" pitchFamily="34" charset="0"/>
              <a:buChar char="•"/>
            </a:pPr>
            <a:r>
              <a:rPr lang="en-US" sz="1600" dirty="0"/>
              <a:t>from what is known, they do not scale very well</a:t>
            </a:r>
          </a:p>
          <a:p>
            <a:pPr marL="342900" lvl="0" indent="-342900" algn="l" rtl="0">
              <a:lnSpc>
                <a:spcPct val="300000"/>
              </a:lnSpc>
              <a:spcBef>
                <a:spcPts val="600"/>
              </a:spcBef>
              <a:spcAft>
                <a:spcPts val="0"/>
              </a:spcAft>
              <a:buFont typeface="Arial" panose="020B0604020202020204" pitchFamily="34" charset="0"/>
              <a:buChar char="•"/>
            </a:pPr>
            <a:r>
              <a:rPr lang="en-US" sz="1600" dirty="0"/>
              <a:t>most used in when we want to derive ontologies</a:t>
            </a:r>
          </a:p>
        </p:txBody>
      </p:sp>
      <p:sp>
        <p:nvSpPr>
          <p:cNvPr id="144" name="Google Shape;144;p19"/>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Which type of Graph Database?</a:t>
            </a:r>
            <a:endParaRPr dirty="0"/>
          </a:p>
        </p:txBody>
      </p:sp>
      <p:sp>
        <p:nvSpPr>
          <p:cNvPr id="146" name="Google Shape;146;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56541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2992-A8C1-18B6-4D12-134E2FDE2A7B}"/>
              </a:ext>
            </a:extLst>
          </p:cNvPr>
          <p:cNvSpPr>
            <a:spLocks noGrp="1"/>
          </p:cNvSpPr>
          <p:nvPr>
            <p:ph type="title"/>
          </p:nvPr>
        </p:nvSpPr>
        <p:spPr/>
        <p:txBody>
          <a:bodyPr/>
          <a:lstStyle/>
          <a:p>
            <a:r>
              <a:rPr lang="it-IT" dirty="0" err="1"/>
              <a:t>OrientDB</a:t>
            </a:r>
            <a:r>
              <a:rPr lang="it-IT" dirty="0"/>
              <a:t>: </a:t>
            </a:r>
            <a:r>
              <a:rPr lang="it-IT" dirty="0" err="1"/>
              <a:t>Document</a:t>
            </a:r>
            <a:r>
              <a:rPr lang="it-IT" dirty="0"/>
              <a:t> Model</a:t>
            </a:r>
            <a:endParaRPr lang="en-US" dirty="0"/>
          </a:p>
        </p:txBody>
      </p:sp>
      <p:sp>
        <p:nvSpPr>
          <p:cNvPr id="5" name="Slide Number Placeholder 4">
            <a:extLst>
              <a:ext uri="{FF2B5EF4-FFF2-40B4-BE49-F238E27FC236}">
                <a16:creationId xmlns:a16="http://schemas.microsoft.com/office/drawing/2014/main" id="{4C087748-D02F-1BF4-A6E4-A56465634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7" name="Picture 6">
            <a:extLst>
              <a:ext uri="{FF2B5EF4-FFF2-40B4-BE49-F238E27FC236}">
                <a16:creationId xmlns:a16="http://schemas.microsoft.com/office/drawing/2014/main" id="{6DFBCA51-05EC-DD39-ED1E-CA8E72612EB7}"/>
              </a:ext>
            </a:extLst>
          </p:cNvPr>
          <p:cNvPicPr>
            <a:picLocks noChangeAspect="1"/>
          </p:cNvPicPr>
          <p:nvPr/>
        </p:nvPicPr>
        <p:blipFill>
          <a:blip r:embed="rId3"/>
          <a:stretch>
            <a:fillRect/>
          </a:stretch>
        </p:blipFill>
        <p:spPr>
          <a:xfrm>
            <a:off x="4735118" y="1795355"/>
            <a:ext cx="4408882" cy="1552790"/>
          </a:xfrm>
          <a:prstGeom prst="rect">
            <a:avLst/>
          </a:prstGeom>
        </p:spPr>
      </p:pic>
      <p:sp>
        <p:nvSpPr>
          <p:cNvPr id="9" name="Google Shape;117;p17">
            <a:extLst>
              <a:ext uri="{FF2B5EF4-FFF2-40B4-BE49-F238E27FC236}">
                <a16:creationId xmlns:a16="http://schemas.microsoft.com/office/drawing/2014/main" id="{5E35517B-868B-FA7E-CCA9-5B6571398AE8}"/>
              </a:ext>
            </a:extLst>
          </p:cNvPr>
          <p:cNvSpPr txBox="1">
            <a:spLocks noGrp="1"/>
          </p:cNvSpPr>
          <p:nvPr>
            <p:ph type="body" idx="1"/>
          </p:nvPr>
        </p:nvSpPr>
        <p:spPr>
          <a:xfrm>
            <a:off x="737849" y="1697643"/>
            <a:ext cx="3834151" cy="3122713"/>
          </a:xfrm>
          <a:prstGeom prst="rect">
            <a:avLst/>
          </a:prstGeom>
        </p:spPr>
        <p:txBody>
          <a:bodyPr spcFirstLastPara="1" wrap="square" lIns="0" tIns="0" rIns="0" bIns="0" anchor="t" anchorCtr="0">
            <a:noAutofit/>
          </a:bodyPr>
          <a:lstStyle/>
          <a:p>
            <a:pPr marL="247650" indent="-171450">
              <a:lnSpc>
                <a:spcPct val="150000"/>
              </a:lnSpc>
              <a:spcBef>
                <a:spcPts val="0"/>
              </a:spcBef>
              <a:buSzPts val="2400"/>
            </a:pPr>
            <a:r>
              <a:rPr lang="en-US" sz="1200" dirty="0"/>
              <a:t>A </a:t>
            </a:r>
            <a:r>
              <a:rPr lang="en-US" sz="1200" b="1" dirty="0"/>
              <a:t>document</a:t>
            </a:r>
            <a:r>
              <a:rPr lang="en-US" sz="1200" dirty="0"/>
              <a:t> is a set of key/value pairs</a:t>
            </a:r>
          </a:p>
          <a:p>
            <a:pPr marL="247650" indent="-171450">
              <a:lnSpc>
                <a:spcPct val="150000"/>
              </a:lnSpc>
              <a:spcBef>
                <a:spcPts val="0"/>
              </a:spcBef>
              <a:buSzPts val="2400"/>
            </a:pPr>
            <a:r>
              <a:rPr lang="en-US" sz="1200" dirty="0"/>
              <a:t>Values can hold primitive data types, embedded documents, or arrays of other values</a:t>
            </a:r>
          </a:p>
          <a:p>
            <a:pPr marL="247650" indent="-171450">
              <a:lnSpc>
                <a:spcPct val="150000"/>
              </a:lnSpc>
              <a:spcBef>
                <a:spcPts val="0"/>
              </a:spcBef>
              <a:buSzPts val="2400"/>
            </a:pPr>
            <a:r>
              <a:rPr lang="en-US" sz="1200" dirty="0"/>
              <a:t>Documents are stored in </a:t>
            </a:r>
            <a:r>
              <a:rPr lang="en-US" sz="1200" i="1" dirty="0"/>
              <a:t>collections</a:t>
            </a:r>
            <a:r>
              <a:rPr lang="en-US" sz="1200" dirty="0"/>
              <a:t> enabling developers to group data as they decide. </a:t>
            </a:r>
            <a:r>
              <a:rPr lang="en-US" sz="1200" dirty="0" err="1"/>
              <a:t>OrientDB</a:t>
            </a:r>
            <a:r>
              <a:rPr lang="en-US" sz="1200" dirty="0"/>
              <a:t> uses the concepts of "classes" and "clusters" instead of "collections" for grouping documents</a:t>
            </a:r>
          </a:p>
          <a:p>
            <a:pPr marL="247650" indent="-171450">
              <a:lnSpc>
                <a:spcPct val="150000"/>
              </a:lnSpc>
              <a:spcBef>
                <a:spcPts val="0"/>
              </a:spcBef>
              <a:buSzPts val="2400"/>
            </a:pPr>
            <a:r>
              <a:rPr lang="en-US" sz="1200" dirty="0" err="1"/>
              <a:t>OrientDB's</a:t>
            </a:r>
            <a:r>
              <a:rPr lang="en-US" sz="1200" dirty="0"/>
              <a:t> Document model adds the concept of a "LINK" as a relationship between documents.</a:t>
            </a:r>
            <a:endParaRPr lang="it-IT" sz="1200" dirty="0"/>
          </a:p>
        </p:txBody>
      </p:sp>
    </p:spTree>
    <p:extLst>
      <p:ext uri="{BB962C8B-B14F-4D97-AF65-F5344CB8AC3E}">
        <p14:creationId xmlns:p14="http://schemas.microsoft.com/office/powerpoint/2010/main" val="688426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2992-A8C1-18B6-4D12-134E2FDE2A7B}"/>
              </a:ext>
            </a:extLst>
          </p:cNvPr>
          <p:cNvSpPr>
            <a:spLocks noGrp="1"/>
          </p:cNvSpPr>
          <p:nvPr>
            <p:ph type="title"/>
          </p:nvPr>
        </p:nvSpPr>
        <p:spPr/>
        <p:txBody>
          <a:bodyPr/>
          <a:lstStyle/>
          <a:p>
            <a:r>
              <a:rPr lang="it-IT" dirty="0" err="1"/>
              <a:t>OrientDB</a:t>
            </a:r>
            <a:r>
              <a:rPr lang="it-IT" dirty="0"/>
              <a:t>: Key/Value Model</a:t>
            </a:r>
            <a:endParaRPr lang="en-US" dirty="0"/>
          </a:p>
        </p:txBody>
      </p:sp>
      <p:sp>
        <p:nvSpPr>
          <p:cNvPr id="5" name="Slide Number Placeholder 4">
            <a:extLst>
              <a:ext uri="{FF2B5EF4-FFF2-40B4-BE49-F238E27FC236}">
                <a16:creationId xmlns:a16="http://schemas.microsoft.com/office/drawing/2014/main" id="{4C087748-D02F-1BF4-A6E4-A56465634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4" name="Picture 3">
            <a:extLst>
              <a:ext uri="{FF2B5EF4-FFF2-40B4-BE49-F238E27FC236}">
                <a16:creationId xmlns:a16="http://schemas.microsoft.com/office/drawing/2014/main" id="{BC3151B3-FBB5-1C62-E1CD-02BAD010936E}"/>
              </a:ext>
            </a:extLst>
          </p:cNvPr>
          <p:cNvPicPr>
            <a:picLocks noChangeAspect="1"/>
          </p:cNvPicPr>
          <p:nvPr/>
        </p:nvPicPr>
        <p:blipFill>
          <a:blip r:embed="rId3"/>
          <a:stretch>
            <a:fillRect/>
          </a:stretch>
        </p:blipFill>
        <p:spPr>
          <a:xfrm>
            <a:off x="737850" y="1841268"/>
            <a:ext cx="6317673" cy="2011878"/>
          </a:xfrm>
          <a:prstGeom prst="rect">
            <a:avLst/>
          </a:prstGeom>
        </p:spPr>
      </p:pic>
    </p:spTree>
    <p:extLst>
      <p:ext uri="{BB962C8B-B14F-4D97-AF65-F5344CB8AC3E}">
        <p14:creationId xmlns:p14="http://schemas.microsoft.com/office/powerpoint/2010/main" val="404739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2992-A8C1-18B6-4D12-134E2FDE2A7B}"/>
              </a:ext>
            </a:extLst>
          </p:cNvPr>
          <p:cNvSpPr>
            <a:spLocks noGrp="1"/>
          </p:cNvSpPr>
          <p:nvPr>
            <p:ph type="title"/>
          </p:nvPr>
        </p:nvSpPr>
        <p:spPr/>
        <p:txBody>
          <a:bodyPr/>
          <a:lstStyle/>
          <a:p>
            <a:r>
              <a:rPr lang="it-IT" dirty="0" err="1"/>
              <a:t>OrientDB</a:t>
            </a:r>
            <a:r>
              <a:rPr lang="it-IT" dirty="0"/>
              <a:t>: Object Model</a:t>
            </a:r>
            <a:endParaRPr lang="en-US" dirty="0"/>
          </a:p>
        </p:txBody>
      </p:sp>
      <p:sp>
        <p:nvSpPr>
          <p:cNvPr id="5" name="Slide Number Placeholder 4">
            <a:extLst>
              <a:ext uri="{FF2B5EF4-FFF2-40B4-BE49-F238E27FC236}">
                <a16:creationId xmlns:a16="http://schemas.microsoft.com/office/drawing/2014/main" id="{4C087748-D02F-1BF4-A6E4-A56465634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F0B6E4F0-A0D0-30D0-5D6B-30BD2F86C114}"/>
              </a:ext>
            </a:extLst>
          </p:cNvPr>
          <p:cNvPicPr>
            <a:picLocks noChangeAspect="1"/>
          </p:cNvPicPr>
          <p:nvPr/>
        </p:nvPicPr>
        <p:blipFill>
          <a:blip r:embed="rId3"/>
          <a:stretch>
            <a:fillRect/>
          </a:stretch>
        </p:blipFill>
        <p:spPr>
          <a:xfrm>
            <a:off x="737850" y="1883762"/>
            <a:ext cx="6481790" cy="2056471"/>
          </a:xfrm>
          <a:prstGeom prst="rect">
            <a:avLst/>
          </a:prstGeom>
        </p:spPr>
      </p:pic>
    </p:spTree>
    <p:extLst>
      <p:ext uri="{BB962C8B-B14F-4D97-AF65-F5344CB8AC3E}">
        <p14:creationId xmlns:p14="http://schemas.microsoft.com/office/powerpoint/2010/main" val="379868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
            </a:r>
            <a:r>
              <a:rPr lang="en-US" dirty="0"/>
              <a:t>a</a:t>
            </a:r>
            <a:r>
              <a:rPr lang="en" dirty="0"/>
              <a:t>ta collection phase</a:t>
            </a:r>
            <a:endParaRPr dirty="0"/>
          </a:p>
        </p:txBody>
      </p:sp>
      <p:sp>
        <p:nvSpPr>
          <p:cNvPr id="91" name="Google Shape;91;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Google Shape;218;p27">
            <a:extLst>
              <a:ext uri="{FF2B5EF4-FFF2-40B4-BE49-F238E27FC236}">
                <a16:creationId xmlns:a16="http://schemas.microsoft.com/office/drawing/2014/main" id="{2007E839-EEA1-1465-8299-2ACB0965E256}"/>
              </a:ext>
            </a:extLst>
          </p:cNvPr>
          <p:cNvSpPr txBox="1">
            <a:spLocks/>
          </p:cNvSpPr>
          <p:nvPr/>
        </p:nvSpPr>
        <p:spPr>
          <a:xfrm>
            <a:off x="2101583" y="1676850"/>
            <a:ext cx="5655000" cy="894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r>
              <a:rPr lang="en-US" sz="4800" dirty="0">
                <a:solidFill>
                  <a:schemeClr val="accent3"/>
                </a:solidFill>
              </a:rPr>
              <a:t>6 Datasets</a:t>
            </a:r>
          </a:p>
        </p:txBody>
      </p:sp>
      <p:sp>
        <p:nvSpPr>
          <p:cNvPr id="5" name="Google Shape;222;p27">
            <a:extLst>
              <a:ext uri="{FF2B5EF4-FFF2-40B4-BE49-F238E27FC236}">
                <a16:creationId xmlns:a16="http://schemas.microsoft.com/office/drawing/2014/main" id="{353CD730-7CF5-9147-53F6-637E0886810B}"/>
              </a:ext>
            </a:extLst>
          </p:cNvPr>
          <p:cNvSpPr txBox="1">
            <a:spLocks/>
          </p:cNvSpPr>
          <p:nvPr/>
        </p:nvSpPr>
        <p:spPr>
          <a:xfrm>
            <a:off x="2101583" y="2991297"/>
            <a:ext cx="5655000" cy="894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r>
              <a:rPr lang="en-US" sz="4800">
                <a:solidFill>
                  <a:schemeClr val="accent1"/>
                </a:solidFill>
              </a:rPr>
              <a:t>14 CSV Files</a:t>
            </a:r>
            <a:endParaRPr lang="en-US" sz="4800" dirty="0">
              <a:solidFill>
                <a:schemeClr val="accent1"/>
              </a:solidFill>
            </a:endParaRPr>
          </a:p>
        </p:txBody>
      </p:sp>
      <p:grpSp>
        <p:nvGrpSpPr>
          <p:cNvPr id="6" name="Google Shape;695;p47">
            <a:extLst>
              <a:ext uri="{FF2B5EF4-FFF2-40B4-BE49-F238E27FC236}">
                <a16:creationId xmlns:a16="http://schemas.microsoft.com/office/drawing/2014/main" id="{88BDAD0B-9087-7A96-32EE-4E2E82EB23CA}"/>
              </a:ext>
            </a:extLst>
          </p:cNvPr>
          <p:cNvGrpSpPr/>
          <p:nvPr/>
        </p:nvGrpSpPr>
        <p:grpSpPr>
          <a:xfrm>
            <a:off x="1539132" y="3264129"/>
            <a:ext cx="417524" cy="514430"/>
            <a:chOff x="584925" y="922575"/>
            <a:chExt cx="415200" cy="502525"/>
          </a:xfrm>
          <a:solidFill>
            <a:schemeClr val="accent1"/>
          </a:solidFill>
        </p:grpSpPr>
        <p:sp>
          <p:nvSpPr>
            <p:cNvPr id="7" name="Google Shape;696;p47">
              <a:extLst>
                <a:ext uri="{FF2B5EF4-FFF2-40B4-BE49-F238E27FC236}">
                  <a16:creationId xmlns:a16="http://schemas.microsoft.com/office/drawing/2014/main" id="{9E70F339-BB94-8EE1-5ACA-B21060D5503D}"/>
                </a:ext>
              </a:extLst>
            </p:cNvPr>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7;p47">
              <a:extLst>
                <a:ext uri="{FF2B5EF4-FFF2-40B4-BE49-F238E27FC236}">
                  <a16:creationId xmlns:a16="http://schemas.microsoft.com/office/drawing/2014/main" id="{0E52E850-3526-A7F4-BBE4-C0B8450F1CAC}"/>
                </a:ext>
              </a:extLst>
            </p:cNvPr>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8;p47">
              <a:extLst>
                <a:ext uri="{FF2B5EF4-FFF2-40B4-BE49-F238E27FC236}">
                  <a16:creationId xmlns:a16="http://schemas.microsoft.com/office/drawing/2014/main" id="{AF4A935E-0AD7-4C20-26C8-0E502BD9ACEF}"/>
                </a:ext>
              </a:extLst>
            </p:cNvPr>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32;p47">
            <a:extLst>
              <a:ext uri="{FF2B5EF4-FFF2-40B4-BE49-F238E27FC236}">
                <a16:creationId xmlns:a16="http://schemas.microsoft.com/office/drawing/2014/main" id="{B349931C-44E2-1A26-7DDB-410FECD00ADF}"/>
              </a:ext>
            </a:extLst>
          </p:cNvPr>
          <p:cNvGrpSpPr/>
          <p:nvPr/>
        </p:nvGrpSpPr>
        <p:grpSpPr>
          <a:xfrm rot="16200000">
            <a:off x="1459216" y="1964380"/>
            <a:ext cx="540526" cy="538635"/>
            <a:chOff x="2594325" y="1627175"/>
            <a:chExt cx="440850" cy="440850"/>
          </a:xfrm>
          <a:solidFill>
            <a:schemeClr val="accent3"/>
          </a:solidFill>
        </p:grpSpPr>
        <p:sp>
          <p:nvSpPr>
            <p:cNvPr id="12" name="Google Shape;733;p47">
              <a:extLst>
                <a:ext uri="{FF2B5EF4-FFF2-40B4-BE49-F238E27FC236}">
                  <a16:creationId xmlns:a16="http://schemas.microsoft.com/office/drawing/2014/main" id="{ADAD4B81-4942-C706-D7E5-7CD28FACD4B0}"/>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4;p47">
              <a:extLst>
                <a:ext uri="{FF2B5EF4-FFF2-40B4-BE49-F238E27FC236}">
                  <a16:creationId xmlns:a16="http://schemas.microsoft.com/office/drawing/2014/main" id="{E04FF0AB-F3AF-9AFC-3BF4-485A9A733A87}"/>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5;p47">
              <a:extLst>
                <a:ext uri="{FF2B5EF4-FFF2-40B4-BE49-F238E27FC236}">
                  <a16:creationId xmlns:a16="http://schemas.microsoft.com/office/drawing/2014/main" id="{E64B8124-9B44-9F1F-2E63-A05C1B871DF4}"/>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962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Collection Phase</a:t>
            </a:r>
            <a:endParaRPr dirty="0"/>
          </a:p>
        </p:txBody>
      </p:sp>
      <p:pic>
        <p:nvPicPr>
          <p:cNvPr id="37" name="Picture 36" descr="Shape&#10;&#10;Description automatically generated">
            <a:extLst>
              <a:ext uri="{FF2B5EF4-FFF2-40B4-BE49-F238E27FC236}">
                <a16:creationId xmlns:a16="http://schemas.microsoft.com/office/drawing/2014/main" id="{3FCBE26D-BF57-B071-811A-F9C220C3505C}"/>
              </a:ext>
            </a:extLst>
          </p:cNvPr>
          <p:cNvPicPr>
            <a:picLocks noChangeAspect="1"/>
          </p:cNvPicPr>
          <p:nvPr/>
        </p:nvPicPr>
        <p:blipFill>
          <a:blip r:embed="rId3"/>
          <a:stretch>
            <a:fillRect/>
          </a:stretch>
        </p:blipFill>
        <p:spPr>
          <a:xfrm>
            <a:off x="2756451" y="2196905"/>
            <a:ext cx="1205950" cy="1205950"/>
          </a:xfrm>
          <a:prstGeom prst="rect">
            <a:avLst/>
          </a:prstGeom>
        </p:spPr>
      </p:pic>
      <p:pic>
        <p:nvPicPr>
          <p:cNvPr id="63" name="Picture 62" descr="Icon&#10;&#10;Description automatically generated">
            <a:extLst>
              <a:ext uri="{FF2B5EF4-FFF2-40B4-BE49-F238E27FC236}">
                <a16:creationId xmlns:a16="http://schemas.microsoft.com/office/drawing/2014/main" id="{3A2AF3FE-D1BF-B074-0E0F-C2A1EC217B7D}"/>
              </a:ext>
            </a:extLst>
          </p:cNvPr>
          <p:cNvPicPr>
            <a:picLocks noChangeAspect="1"/>
          </p:cNvPicPr>
          <p:nvPr/>
        </p:nvPicPr>
        <p:blipFill>
          <a:blip r:embed="rId4"/>
          <a:stretch>
            <a:fillRect/>
          </a:stretch>
        </p:blipFill>
        <p:spPr>
          <a:xfrm>
            <a:off x="4976455" y="1368386"/>
            <a:ext cx="358698" cy="358698"/>
          </a:xfrm>
          <a:prstGeom prst="rect">
            <a:avLst/>
          </a:prstGeom>
        </p:spPr>
      </p:pic>
      <p:sp>
        <p:nvSpPr>
          <p:cNvPr id="64" name="Google Shape;348;p35">
            <a:extLst>
              <a:ext uri="{FF2B5EF4-FFF2-40B4-BE49-F238E27FC236}">
                <a16:creationId xmlns:a16="http://schemas.microsoft.com/office/drawing/2014/main" id="{4E7BC4CB-2045-8F5E-1349-8782B4803212}"/>
              </a:ext>
            </a:extLst>
          </p:cNvPr>
          <p:cNvSpPr txBox="1">
            <a:spLocks noGrp="1"/>
          </p:cNvSpPr>
          <p:nvPr>
            <p:ph type="body" idx="1"/>
          </p:nvPr>
        </p:nvSpPr>
        <p:spPr>
          <a:xfrm>
            <a:off x="5536607" y="1368386"/>
            <a:ext cx="792921" cy="335609"/>
          </a:xfrm>
          <a:prstGeom prst="rect">
            <a:avLst/>
          </a:prstGeom>
        </p:spPr>
        <p:txBody>
          <a:bodyPr spcFirstLastPara="1" wrap="square" lIns="0" tIns="0" rIns="0" bIns="0" anchor="t" anchorCtr="0">
            <a:noAutofit/>
          </a:bodyPr>
          <a:lstStyle/>
          <a:p>
            <a:pPr marL="0" lvl="0" indent="0" rtl="0">
              <a:spcBef>
                <a:spcPts val="600"/>
              </a:spcBef>
              <a:spcAft>
                <a:spcPts val="0"/>
              </a:spcAft>
              <a:buNone/>
            </a:pPr>
            <a:r>
              <a:rPr lang="it-IT" sz="1400" i="1" dirty="0"/>
              <a:t>artists.csv</a:t>
            </a:r>
            <a:endParaRPr sz="1400" i="1" dirty="0"/>
          </a:p>
        </p:txBody>
      </p:sp>
      <p:pic>
        <p:nvPicPr>
          <p:cNvPr id="67" name="Picture 66" descr="Icon&#10;&#10;Description automatically generated">
            <a:extLst>
              <a:ext uri="{FF2B5EF4-FFF2-40B4-BE49-F238E27FC236}">
                <a16:creationId xmlns:a16="http://schemas.microsoft.com/office/drawing/2014/main" id="{82590416-6BDC-0BFE-03CD-89E85F0CE4BC}"/>
              </a:ext>
            </a:extLst>
          </p:cNvPr>
          <p:cNvPicPr>
            <a:picLocks noChangeAspect="1"/>
          </p:cNvPicPr>
          <p:nvPr/>
        </p:nvPicPr>
        <p:blipFill>
          <a:blip r:embed="rId4"/>
          <a:stretch>
            <a:fillRect/>
          </a:stretch>
        </p:blipFill>
        <p:spPr>
          <a:xfrm>
            <a:off x="4976455" y="1877651"/>
            <a:ext cx="358698" cy="358698"/>
          </a:xfrm>
          <a:prstGeom prst="rect">
            <a:avLst/>
          </a:prstGeom>
        </p:spPr>
      </p:pic>
      <p:sp>
        <p:nvSpPr>
          <p:cNvPr id="68" name="Google Shape;348;p35">
            <a:extLst>
              <a:ext uri="{FF2B5EF4-FFF2-40B4-BE49-F238E27FC236}">
                <a16:creationId xmlns:a16="http://schemas.microsoft.com/office/drawing/2014/main" id="{D03F57E8-AED3-DDE4-DFB4-65D255B1ED18}"/>
              </a:ext>
            </a:extLst>
          </p:cNvPr>
          <p:cNvSpPr txBox="1">
            <a:spLocks/>
          </p:cNvSpPr>
          <p:nvPr/>
        </p:nvSpPr>
        <p:spPr>
          <a:xfrm>
            <a:off x="5536607" y="1877651"/>
            <a:ext cx="792921"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albums.csv</a:t>
            </a:r>
          </a:p>
        </p:txBody>
      </p:sp>
      <p:pic>
        <p:nvPicPr>
          <p:cNvPr id="69" name="Picture 68" descr="Icon&#10;&#10;Description automatically generated">
            <a:extLst>
              <a:ext uri="{FF2B5EF4-FFF2-40B4-BE49-F238E27FC236}">
                <a16:creationId xmlns:a16="http://schemas.microsoft.com/office/drawing/2014/main" id="{15FCD3C2-8D18-F124-448C-FB4F13927956}"/>
              </a:ext>
            </a:extLst>
          </p:cNvPr>
          <p:cNvPicPr>
            <a:picLocks noChangeAspect="1"/>
          </p:cNvPicPr>
          <p:nvPr/>
        </p:nvPicPr>
        <p:blipFill>
          <a:blip r:embed="rId4"/>
          <a:stretch>
            <a:fillRect/>
          </a:stretch>
        </p:blipFill>
        <p:spPr>
          <a:xfrm>
            <a:off x="4976455" y="2409357"/>
            <a:ext cx="358698" cy="358698"/>
          </a:xfrm>
          <a:prstGeom prst="rect">
            <a:avLst/>
          </a:prstGeom>
        </p:spPr>
      </p:pic>
      <p:sp>
        <p:nvSpPr>
          <p:cNvPr id="70" name="Google Shape;348;p35">
            <a:extLst>
              <a:ext uri="{FF2B5EF4-FFF2-40B4-BE49-F238E27FC236}">
                <a16:creationId xmlns:a16="http://schemas.microsoft.com/office/drawing/2014/main" id="{CB32A9DE-9E6F-0684-20D0-F41FBB2D2532}"/>
              </a:ext>
            </a:extLst>
          </p:cNvPr>
          <p:cNvSpPr txBox="1">
            <a:spLocks/>
          </p:cNvSpPr>
          <p:nvPr/>
        </p:nvSpPr>
        <p:spPr>
          <a:xfrm>
            <a:off x="5536607" y="2409357"/>
            <a:ext cx="1548294"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audio_features.csv</a:t>
            </a:r>
          </a:p>
        </p:txBody>
      </p:sp>
      <p:pic>
        <p:nvPicPr>
          <p:cNvPr id="71" name="Picture 70" descr="Icon&#10;&#10;Description automatically generated">
            <a:extLst>
              <a:ext uri="{FF2B5EF4-FFF2-40B4-BE49-F238E27FC236}">
                <a16:creationId xmlns:a16="http://schemas.microsoft.com/office/drawing/2014/main" id="{F67C0455-E35C-92AE-0638-CC9E9F6BBEA1}"/>
              </a:ext>
            </a:extLst>
          </p:cNvPr>
          <p:cNvPicPr>
            <a:picLocks noChangeAspect="1"/>
          </p:cNvPicPr>
          <p:nvPr/>
        </p:nvPicPr>
        <p:blipFill>
          <a:blip r:embed="rId4"/>
          <a:stretch>
            <a:fillRect/>
          </a:stretch>
        </p:blipFill>
        <p:spPr>
          <a:xfrm>
            <a:off x="4976455" y="2918622"/>
            <a:ext cx="358698" cy="358698"/>
          </a:xfrm>
          <a:prstGeom prst="rect">
            <a:avLst/>
          </a:prstGeom>
        </p:spPr>
      </p:pic>
      <p:sp>
        <p:nvSpPr>
          <p:cNvPr id="72" name="Google Shape;348;p35">
            <a:extLst>
              <a:ext uri="{FF2B5EF4-FFF2-40B4-BE49-F238E27FC236}">
                <a16:creationId xmlns:a16="http://schemas.microsoft.com/office/drawing/2014/main" id="{7EB11700-BD2A-EC62-151E-0B65EE799EFA}"/>
              </a:ext>
            </a:extLst>
          </p:cNvPr>
          <p:cNvSpPr txBox="1">
            <a:spLocks/>
          </p:cNvSpPr>
          <p:nvPr/>
        </p:nvSpPr>
        <p:spPr>
          <a:xfrm>
            <a:off x="5536607" y="2918622"/>
            <a:ext cx="1642716"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r_albums_artists.csv</a:t>
            </a:r>
          </a:p>
        </p:txBody>
      </p:sp>
      <p:pic>
        <p:nvPicPr>
          <p:cNvPr id="73" name="Picture 72" descr="Icon&#10;&#10;Description automatically generated">
            <a:extLst>
              <a:ext uri="{FF2B5EF4-FFF2-40B4-BE49-F238E27FC236}">
                <a16:creationId xmlns:a16="http://schemas.microsoft.com/office/drawing/2014/main" id="{08403452-3009-BBBC-D2FC-E1C1917F1271}"/>
              </a:ext>
            </a:extLst>
          </p:cNvPr>
          <p:cNvPicPr>
            <a:picLocks noChangeAspect="1"/>
          </p:cNvPicPr>
          <p:nvPr/>
        </p:nvPicPr>
        <p:blipFill>
          <a:blip r:embed="rId4"/>
          <a:stretch>
            <a:fillRect/>
          </a:stretch>
        </p:blipFill>
        <p:spPr>
          <a:xfrm>
            <a:off x="4976455" y="3454963"/>
            <a:ext cx="358698" cy="358698"/>
          </a:xfrm>
          <a:prstGeom prst="rect">
            <a:avLst/>
          </a:prstGeom>
        </p:spPr>
      </p:pic>
      <p:sp>
        <p:nvSpPr>
          <p:cNvPr id="74" name="Google Shape;348;p35">
            <a:extLst>
              <a:ext uri="{FF2B5EF4-FFF2-40B4-BE49-F238E27FC236}">
                <a16:creationId xmlns:a16="http://schemas.microsoft.com/office/drawing/2014/main" id="{2C15322B-6FD5-F3C3-266F-266F048F7C6F}"/>
              </a:ext>
            </a:extLst>
          </p:cNvPr>
          <p:cNvSpPr txBox="1">
            <a:spLocks/>
          </p:cNvSpPr>
          <p:nvPr/>
        </p:nvSpPr>
        <p:spPr>
          <a:xfrm>
            <a:off x="5536607" y="3454963"/>
            <a:ext cx="1642716"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r_albums_tracks.csv</a:t>
            </a:r>
          </a:p>
        </p:txBody>
      </p:sp>
      <p:pic>
        <p:nvPicPr>
          <p:cNvPr id="75" name="Picture 74" descr="Icon&#10;&#10;Description automatically generated">
            <a:extLst>
              <a:ext uri="{FF2B5EF4-FFF2-40B4-BE49-F238E27FC236}">
                <a16:creationId xmlns:a16="http://schemas.microsoft.com/office/drawing/2014/main" id="{EDA252AA-37CA-C549-EBD1-80A2CF7C4FEB}"/>
              </a:ext>
            </a:extLst>
          </p:cNvPr>
          <p:cNvPicPr>
            <a:picLocks noChangeAspect="1"/>
          </p:cNvPicPr>
          <p:nvPr/>
        </p:nvPicPr>
        <p:blipFill>
          <a:blip r:embed="rId4"/>
          <a:stretch>
            <a:fillRect/>
          </a:stretch>
        </p:blipFill>
        <p:spPr>
          <a:xfrm>
            <a:off x="4976455" y="4012856"/>
            <a:ext cx="358698" cy="358698"/>
          </a:xfrm>
          <a:prstGeom prst="rect">
            <a:avLst/>
          </a:prstGeom>
        </p:spPr>
      </p:pic>
      <p:sp>
        <p:nvSpPr>
          <p:cNvPr id="76" name="Google Shape;348;p35">
            <a:extLst>
              <a:ext uri="{FF2B5EF4-FFF2-40B4-BE49-F238E27FC236}">
                <a16:creationId xmlns:a16="http://schemas.microsoft.com/office/drawing/2014/main" id="{993CF285-A3E0-E95E-3E81-974743D95984}"/>
              </a:ext>
            </a:extLst>
          </p:cNvPr>
          <p:cNvSpPr txBox="1">
            <a:spLocks/>
          </p:cNvSpPr>
          <p:nvPr/>
        </p:nvSpPr>
        <p:spPr>
          <a:xfrm>
            <a:off x="5536607" y="4012856"/>
            <a:ext cx="1642716"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r_artist_genre.csv</a:t>
            </a:r>
          </a:p>
        </p:txBody>
      </p:sp>
      <p:pic>
        <p:nvPicPr>
          <p:cNvPr id="77" name="Picture 76" descr="Icon&#10;&#10;Description automatically generated">
            <a:extLst>
              <a:ext uri="{FF2B5EF4-FFF2-40B4-BE49-F238E27FC236}">
                <a16:creationId xmlns:a16="http://schemas.microsoft.com/office/drawing/2014/main" id="{7F7FE2F3-09D2-16B3-8A54-3D8CE781BD70}"/>
              </a:ext>
            </a:extLst>
          </p:cNvPr>
          <p:cNvPicPr>
            <a:picLocks noChangeAspect="1"/>
          </p:cNvPicPr>
          <p:nvPr/>
        </p:nvPicPr>
        <p:blipFill>
          <a:blip r:embed="rId4"/>
          <a:stretch>
            <a:fillRect/>
          </a:stretch>
        </p:blipFill>
        <p:spPr>
          <a:xfrm>
            <a:off x="4976455" y="4549197"/>
            <a:ext cx="358698" cy="358698"/>
          </a:xfrm>
          <a:prstGeom prst="rect">
            <a:avLst/>
          </a:prstGeom>
        </p:spPr>
      </p:pic>
      <p:sp>
        <p:nvSpPr>
          <p:cNvPr id="78" name="Google Shape;348;p35">
            <a:extLst>
              <a:ext uri="{FF2B5EF4-FFF2-40B4-BE49-F238E27FC236}">
                <a16:creationId xmlns:a16="http://schemas.microsoft.com/office/drawing/2014/main" id="{B352ADC6-C136-C77F-12A2-5DEBC8BB1DE0}"/>
              </a:ext>
            </a:extLst>
          </p:cNvPr>
          <p:cNvSpPr txBox="1">
            <a:spLocks/>
          </p:cNvSpPr>
          <p:nvPr/>
        </p:nvSpPr>
        <p:spPr>
          <a:xfrm>
            <a:off x="5536607" y="4549197"/>
            <a:ext cx="1642716"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r_tracks_artist.csv</a:t>
            </a:r>
          </a:p>
        </p:txBody>
      </p:sp>
      <p:sp>
        <p:nvSpPr>
          <p:cNvPr id="79" name="Google Shape;89;p13">
            <a:extLst>
              <a:ext uri="{FF2B5EF4-FFF2-40B4-BE49-F238E27FC236}">
                <a16:creationId xmlns:a16="http://schemas.microsoft.com/office/drawing/2014/main" id="{CBC98A8C-EFD9-7DEA-98DC-74D06A4B23AF}"/>
              </a:ext>
            </a:extLst>
          </p:cNvPr>
          <p:cNvSpPr txBox="1">
            <a:spLocks/>
          </p:cNvSpPr>
          <p:nvPr/>
        </p:nvSpPr>
        <p:spPr>
          <a:xfrm>
            <a:off x="2438159" y="3408651"/>
            <a:ext cx="1842534" cy="6500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ctr">
              <a:buClr>
                <a:schemeClr val="dk1"/>
              </a:buClr>
              <a:buSzPts val="1100"/>
              <a:buFont typeface="Arial"/>
              <a:buNone/>
            </a:pPr>
            <a:r>
              <a:rPr lang="en-US" sz="1600" b="1" dirty="0"/>
              <a:t>8+M. Spotify Tracks Dataset</a:t>
            </a:r>
          </a:p>
        </p:txBody>
      </p:sp>
      <p:cxnSp>
        <p:nvCxnSpPr>
          <p:cNvPr id="80" name="Straight Arrow Connector 79">
            <a:extLst>
              <a:ext uri="{FF2B5EF4-FFF2-40B4-BE49-F238E27FC236}">
                <a16:creationId xmlns:a16="http://schemas.microsoft.com/office/drawing/2014/main" id="{EE4528D9-BE85-D771-FBE2-C1EAC244A618}"/>
              </a:ext>
            </a:extLst>
          </p:cNvPr>
          <p:cNvCxnSpPr>
            <a:cxnSpLocks/>
            <a:stCxn id="37" idx="3"/>
            <a:endCxn id="63" idx="1"/>
          </p:cNvCxnSpPr>
          <p:nvPr/>
        </p:nvCxnSpPr>
        <p:spPr>
          <a:xfrm flipV="1">
            <a:off x="3962401" y="1547735"/>
            <a:ext cx="1014054" cy="1252145"/>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773F2B0-8E53-EBE4-D5B1-B3C23B1BCC62}"/>
              </a:ext>
            </a:extLst>
          </p:cNvPr>
          <p:cNvCxnSpPr>
            <a:cxnSpLocks/>
            <a:stCxn id="37" idx="3"/>
            <a:endCxn id="67" idx="1"/>
          </p:cNvCxnSpPr>
          <p:nvPr/>
        </p:nvCxnSpPr>
        <p:spPr>
          <a:xfrm flipV="1">
            <a:off x="3962401" y="2057000"/>
            <a:ext cx="1014054" cy="742880"/>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159663B-91B7-E95C-319C-FE1E58178A8D}"/>
              </a:ext>
            </a:extLst>
          </p:cNvPr>
          <p:cNvCxnSpPr>
            <a:cxnSpLocks/>
            <a:stCxn id="37" idx="3"/>
            <a:endCxn id="69" idx="1"/>
          </p:cNvCxnSpPr>
          <p:nvPr/>
        </p:nvCxnSpPr>
        <p:spPr>
          <a:xfrm flipV="1">
            <a:off x="3962401" y="2588706"/>
            <a:ext cx="1014054" cy="211174"/>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032C455-4DB7-D381-F61D-D86848F170F2}"/>
              </a:ext>
            </a:extLst>
          </p:cNvPr>
          <p:cNvCxnSpPr>
            <a:cxnSpLocks/>
            <a:stCxn id="37" idx="3"/>
            <a:endCxn id="71" idx="1"/>
          </p:cNvCxnSpPr>
          <p:nvPr/>
        </p:nvCxnSpPr>
        <p:spPr>
          <a:xfrm>
            <a:off x="3962401" y="2799880"/>
            <a:ext cx="1014054" cy="298091"/>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4CE6D73-942B-ABFE-B5E5-F4DA981A3061}"/>
              </a:ext>
            </a:extLst>
          </p:cNvPr>
          <p:cNvCxnSpPr>
            <a:cxnSpLocks/>
            <a:stCxn id="37" idx="3"/>
            <a:endCxn id="73" idx="1"/>
          </p:cNvCxnSpPr>
          <p:nvPr/>
        </p:nvCxnSpPr>
        <p:spPr>
          <a:xfrm>
            <a:off x="3962401" y="2799880"/>
            <a:ext cx="1014054" cy="834432"/>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C2454F0-4905-B09F-43E8-3DFF9DC482EE}"/>
              </a:ext>
            </a:extLst>
          </p:cNvPr>
          <p:cNvCxnSpPr>
            <a:cxnSpLocks/>
            <a:stCxn id="37" idx="3"/>
            <a:endCxn id="75" idx="1"/>
          </p:cNvCxnSpPr>
          <p:nvPr/>
        </p:nvCxnSpPr>
        <p:spPr>
          <a:xfrm>
            <a:off x="3962401" y="2799880"/>
            <a:ext cx="1014054" cy="1392325"/>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6C2183D-4E44-CB79-7F0A-E8C519B2A61B}"/>
              </a:ext>
            </a:extLst>
          </p:cNvPr>
          <p:cNvCxnSpPr>
            <a:cxnSpLocks/>
            <a:stCxn id="37" idx="3"/>
            <a:endCxn id="77" idx="1"/>
          </p:cNvCxnSpPr>
          <p:nvPr/>
        </p:nvCxnSpPr>
        <p:spPr>
          <a:xfrm>
            <a:off x="3962401" y="2799880"/>
            <a:ext cx="1014054" cy="1928666"/>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descr="Icon&#10;&#10;Description automatically generated">
            <a:extLst>
              <a:ext uri="{FF2B5EF4-FFF2-40B4-BE49-F238E27FC236}">
                <a16:creationId xmlns:a16="http://schemas.microsoft.com/office/drawing/2014/main" id="{E3172B07-EB16-589E-4586-1CE5AF3FBE86}"/>
              </a:ext>
            </a:extLst>
          </p:cNvPr>
          <p:cNvPicPr>
            <a:picLocks noChangeAspect="1"/>
          </p:cNvPicPr>
          <p:nvPr/>
        </p:nvPicPr>
        <p:blipFill>
          <a:blip r:embed="rId4"/>
          <a:stretch>
            <a:fillRect/>
          </a:stretch>
        </p:blipFill>
        <p:spPr>
          <a:xfrm>
            <a:off x="4976455" y="873150"/>
            <a:ext cx="358698" cy="358698"/>
          </a:xfrm>
          <a:prstGeom prst="rect">
            <a:avLst/>
          </a:prstGeom>
        </p:spPr>
      </p:pic>
      <p:sp>
        <p:nvSpPr>
          <p:cNvPr id="3" name="Google Shape;348;p35">
            <a:extLst>
              <a:ext uri="{FF2B5EF4-FFF2-40B4-BE49-F238E27FC236}">
                <a16:creationId xmlns:a16="http://schemas.microsoft.com/office/drawing/2014/main" id="{E5D8B92E-2BFC-4E0E-183F-6256322262A7}"/>
              </a:ext>
            </a:extLst>
          </p:cNvPr>
          <p:cNvSpPr txBox="1">
            <a:spLocks/>
          </p:cNvSpPr>
          <p:nvPr/>
        </p:nvSpPr>
        <p:spPr>
          <a:xfrm>
            <a:off x="5536607" y="869554"/>
            <a:ext cx="792921"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tracks.csv</a:t>
            </a:r>
          </a:p>
        </p:txBody>
      </p:sp>
      <p:cxnSp>
        <p:nvCxnSpPr>
          <p:cNvPr id="21" name="Straight Arrow Connector 20">
            <a:extLst>
              <a:ext uri="{FF2B5EF4-FFF2-40B4-BE49-F238E27FC236}">
                <a16:creationId xmlns:a16="http://schemas.microsoft.com/office/drawing/2014/main" id="{3DD267F7-A726-0FB2-D0BC-3122F69CFBEC}"/>
              </a:ext>
            </a:extLst>
          </p:cNvPr>
          <p:cNvCxnSpPr>
            <a:cxnSpLocks/>
            <a:stCxn id="37" idx="3"/>
            <a:endCxn id="2" idx="1"/>
          </p:cNvCxnSpPr>
          <p:nvPr/>
        </p:nvCxnSpPr>
        <p:spPr>
          <a:xfrm flipV="1">
            <a:off x="3962401" y="1052499"/>
            <a:ext cx="1014054" cy="1747381"/>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Logo, company name&#10;&#10;Description automatically generated">
            <a:extLst>
              <a:ext uri="{FF2B5EF4-FFF2-40B4-BE49-F238E27FC236}">
                <a16:creationId xmlns:a16="http://schemas.microsoft.com/office/drawing/2014/main" id="{6ABAB3DF-7897-5CB5-6DBF-CC113FC88322}"/>
              </a:ext>
            </a:extLst>
          </p:cNvPr>
          <p:cNvPicPr>
            <a:picLocks noChangeAspect="1"/>
          </p:cNvPicPr>
          <p:nvPr/>
        </p:nvPicPr>
        <p:blipFill>
          <a:blip r:embed="rId5"/>
          <a:stretch>
            <a:fillRect/>
          </a:stretch>
        </p:blipFill>
        <p:spPr>
          <a:xfrm>
            <a:off x="410261" y="2360266"/>
            <a:ext cx="1854977" cy="1256315"/>
          </a:xfrm>
          <a:prstGeom prst="rect">
            <a:avLst/>
          </a:prstGeom>
        </p:spPr>
      </p:pic>
    </p:spTree>
    <p:extLst>
      <p:ext uri="{BB962C8B-B14F-4D97-AF65-F5344CB8AC3E}">
        <p14:creationId xmlns:p14="http://schemas.microsoft.com/office/powerpoint/2010/main" val="280979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Collection Phase</a:t>
            </a:r>
            <a:endParaRPr dirty="0"/>
          </a:p>
        </p:txBody>
      </p:sp>
      <p:pic>
        <p:nvPicPr>
          <p:cNvPr id="37" name="Picture 36" descr="Shape&#10;&#10;Description automatically generated">
            <a:extLst>
              <a:ext uri="{FF2B5EF4-FFF2-40B4-BE49-F238E27FC236}">
                <a16:creationId xmlns:a16="http://schemas.microsoft.com/office/drawing/2014/main" id="{3FCBE26D-BF57-B071-811A-F9C220C3505C}"/>
              </a:ext>
            </a:extLst>
          </p:cNvPr>
          <p:cNvPicPr>
            <a:picLocks noChangeAspect="1"/>
          </p:cNvPicPr>
          <p:nvPr/>
        </p:nvPicPr>
        <p:blipFill>
          <a:blip r:embed="rId3"/>
          <a:stretch>
            <a:fillRect/>
          </a:stretch>
        </p:blipFill>
        <p:spPr>
          <a:xfrm>
            <a:off x="1940663" y="1685917"/>
            <a:ext cx="1205950" cy="1205950"/>
          </a:xfrm>
          <a:prstGeom prst="rect">
            <a:avLst/>
          </a:prstGeom>
        </p:spPr>
      </p:pic>
      <p:pic>
        <p:nvPicPr>
          <p:cNvPr id="69" name="Picture 68" descr="Icon&#10;&#10;Description automatically generated">
            <a:extLst>
              <a:ext uri="{FF2B5EF4-FFF2-40B4-BE49-F238E27FC236}">
                <a16:creationId xmlns:a16="http://schemas.microsoft.com/office/drawing/2014/main" id="{15FCD3C2-8D18-F124-448C-FB4F13927956}"/>
              </a:ext>
            </a:extLst>
          </p:cNvPr>
          <p:cNvPicPr>
            <a:picLocks noChangeAspect="1"/>
          </p:cNvPicPr>
          <p:nvPr/>
        </p:nvPicPr>
        <p:blipFill>
          <a:blip r:embed="rId4"/>
          <a:stretch>
            <a:fillRect/>
          </a:stretch>
        </p:blipFill>
        <p:spPr>
          <a:xfrm>
            <a:off x="4071020" y="2121421"/>
            <a:ext cx="358698" cy="358698"/>
          </a:xfrm>
          <a:prstGeom prst="rect">
            <a:avLst/>
          </a:prstGeom>
        </p:spPr>
      </p:pic>
      <p:sp>
        <p:nvSpPr>
          <p:cNvPr id="79" name="Google Shape;89;p13">
            <a:extLst>
              <a:ext uri="{FF2B5EF4-FFF2-40B4-BE49-F238E27FC236}">
                <a16:creationId xmlns:a16="http://schemas.microsoft.com/office/drawing/2014/main" id="{CBC98A8C-EFD9-7DEA-98DC-74D06A4B23AF}"/>
              </a:ext>
            </a:extLst>
          </p:cNvPr>
          <p:cNvSpPr txBox="1">
            <a:spLocks/>
          </p:cNvSpPr>
          <p:nvPr/>
        </p:nvSpPr>
        <p:spPr>
          <a:xfrm>
            <a:off x="1622371" y="2897663"/>
            <a:ext cx="1842534" cy="6500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ctr">
              <a:buClr>
                <a:schemeClr val="dk1"/>
              </a:buClr>
              <a:buSzPts val="1100"/>
              <a:buFont typeface="Arial"/>
              <a:buNone/>
            </a:pPr>
            <a:r>
              <a:rPr lang="en-US" sz="1600" b="1" dirty="0"/>
              <a:t>Billboard Hot 100 - Full History Dataset</a:t>
            </a:r>
          </a:p>
        </p:txBody>
      </p:sp>
      <p:cxnSp>
        <p:nvCxnSpPr>
          <p:cNvPr id="101" name="Straight Arrow Connector 100">
            <a:extLst>
              <a:ext uri="{FF2B5EF4-FFF2-40B4-BE49-F238E27FC236}">
                <a16:creationId xmlns:a16="http://schemas.microsoft.com/office/drawing/2014/main" id="{C6C2183D-4E44-CB79-7F0A-E8C519B2A61B}"/>
              </a:ext>
            </a:extLst>
          </p:cNvPr>
          <p:cNvCxnSpPr>
            <a:cxnSpLocks/>
            <a:stCxn id="37" idx="3"/>
            <a:endCxn id="69" idx="1"/>
          </p:cNvCxnSpPr>
          <p:nvPr/>
        </p:nvCxnSpPr>
        <p:spPr>
          <a:xfrm>
            <a:off x="3146613" y="2288892"/>
            <a:ext cx="924407" cy="11878"/>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Google Shape;348;p35">
            <a:extLst>
              <a:ext uri="{FF2B5EF4-FFF2-40B4-BE49-F238E27FC236}">
                <a16:creationId xmlns:a16="http://schemas.microsoft.com/office/drawing/2014/main" id="{8AF05F26-16B8-02A3-6E31-50E0069B2B17}"/>
              </a:ext>
            </a:extLst>
          </p:cNvPr>
          <p:cNvSpPr txBox="1">
            <a:spLocks/>
          </p:cNvSpPr>
          <p:nvPr/>
        </p:nvSpPr>
        <p:spPr>
          <a:xfrm>
            <a:off x="4625817" y="2097453"/>
            <a:ext cx="2268043"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billboard-hot-100-tracks.csv</a:t>
            </a:r>
          </a:p>
        </p:txBody>
      </p:sp>
      <p:pic>
        <p:nvPicPr>
          <p:cNvPr id="10" name="Picture 9" descr="A picture containing text, clipart&#10;&#10;Description automatically generated">
            <a:extLst>
              <a:ext uri="{FF2B5EF4-FFF2-40B4-BE49-F238E27FC236}">
                <a16:creationId xmlns:a16="http://schemas.microsoft.com/office/drawing/2014/main" id="{F35E8895-E509-A8A1-5CC9-10C9C754BCC2}"/>
              </a:ext>
            </a:extLst>
          </p:cNvPr>
          <p:cNvPicPr>
            <a:picLocks noChangeAspect="1"/>
          </p:cNvPicPr>
          <p:nvPr/>
        </p:nvPicPr>
        <p:blipFill>
          <a:blip r:embed="rId5"/>
          <a:stretch>
            <a:fillRect/>
          </a:stretch>
        </p:blipFill>
        <p:spPr>
          <a:xfrm>
            <a:off x="2210267" y="3727495"/>
            <a:ext cx="3721506" cy="1093192"/>
          </a:xfrm>
          <a:prstGeom prst="rect">
            <a:avLst/>
          </a:prstGeom>
        </p:spPr>
      </p:pic>
    </p:spTree>
    <p:extLst>
      <p:ext uri="{BB962C8B-B14F-4D97-AF65-F5344CB8AC3E}">
        <p14:creationId xmlns:p14="http://schemas.microsoft.com/office/powerpoint/2010/main" val="4226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Collection Phase</a:t>
            </a:r>
            <a:endParaRPr dirty="0"/>
          </a:p>
        </p:txBody>
      </p:sp>
      <p:pic>
        <p:nvPicPr>
          <p:cNvPr id="37" name="Picture 36" descr="Shape&#10;&#10;Description automatically generated">
            <a:extLst>
              <a:ext uri="{FF2B5EF4-FFF2-40B4-BE49-F238E27FC236}">
                <a16:creationId xmlns:a16="http://schemas.microsoft.com/office/drawing/2014/main" id="{3FCBE26D-BF57-B071-811A-F9C220C3505C}"/>
              </a:ext>
            </a:extLst>
          </p:cNvPr>
          <p:cNvPicPr>
            <a:picLocks noChangeAspect="1"/>
          </p:cNvPicPr>
          <p:nvPr/>
        </p:nvPicPr>
        <p:blipFill>
          <a:blip r:embed="rId3"/>
          <a:stretch>
            <a:fillRect/>
          </a:stretch>
        </p:blipFill>
        <p:spPr>
          <a:xfrm>
            <a:off x="1348993" y="1802459"/>
            <a:ext cx="1205950" cy="1205950"/>
          </a:xfrm>
          <a:prstGeom prst="rect">
            <a:avLst/>
          </a:prstGeom>
        </p:spPr>
      </p:pic>
      <p:pic>
        <p:nvPicPr>
          <p:cNvPr id="69" name="Picture 68" descr="Icon&#10;&#10;Description automatically generated">
            <a:extLst>
              <a:ext uri="{FF2B5EF4-FFF2-40B4-BE49-F238E27FC236}">
                <a16:creationId xmlns:a16="http://schemas.microsoft.com/office/drawing/2014/main" id="{15FCD3C2-8D18-F124-448C-FB4F13927956}"/>
              </a:ext>
            </a:extLst>
          </p:cNvPr>
          <p:cNvPicPr>
            <a:picLocks noChangeAspect="1"/>
          </p:cNvPicPr>
          <p:nvPr/>
        </p:nvPicPr>
        <p:blipFill>
          <a:blip r:embed="rId4"/>
          <a:stretch>
            <a:fillRect/>
          </a:stretch>
        </p:blipFill>
        <p:spPr>
          <a:xfrm>
            <a:off x="3479350" y="2226085"/>
            <a:ext cx="358698" cy="358698"/>
          </a:xfrm>
          <a:prstGeom prst="rect">
            <a:avLst/>
          </a:prstGeom>
        </p:spPr>
      </p:pic>
      <p:sp>
        <p:nvSpPr>
          <p:cNvPr id="79" name="Google Shape;89;p13">
            <a:extLst>
              <a:ext uri="{FF2B5EF4-FFF2-40B4-BE49-F238E27FC236}">
                <a16:creationId xmlns:a16="http://schemas.microsoft.com/office/drawing/2014/main" id="{CBC98A8C-EFD9-7DEA-98DC-74D06A4B23AF}"/>
              </a:ext>
            </a:extLst>
          </p:cNvPr>
          <p:cNvSpPr txBox="1">
            <a:spLocks/>
          </p:cNvSpPr>
          <p:nvPr/>
        </p:nvSpPr>
        <p:spPr>
          <a:xfrm>
            <a:off x="1030701" y="3014205"/>
            <a:ext cx="1842534" cy="6500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ctr">
              <a:buClr>
                <a:schemeClr val="dk1"/>
              </a:buClr>
              <a:buSzPts val="1100"/>
              <a:buFont typeface="Arial"/>
              <a:buNone/>
            </a:pPr>
            <a:r>
              <a:rPr lang="en-US" sz="1600" b="1" dirty="0"/>
              <a:t>The Influence of Music, Spotify and AllMusic Data</a:t>
            </a:r>
          </a:p>
        </p:txBody>
      </p:sp>
      <p:cxnSp>
        <p:nvCxnSpPr>
          <p:cNvPr id="101" name="Straight Arrow Connector 100">
            <a:extLst>
              <a:ext uri="{FF2B5EF4-FFF2-40B4-BE49-F238E27FC236}">
                <a16:creationId xmlns:a16="http://schemas.microsoft.com/office/drawing/2014/main" id="{C6C2183D-4E44-CB79-7F0A-E8C519B2A61B}"/>
              </a:ext>
            </a:extLst>
          </p:cNvPr>
          <p:cNvCxnSpPr>
            <a:cxnSpLocks/>
            <a:stCxn id="37" idx="3"/>
            <a:endCxn id="69" idx="1"/>
          </p:cNvCxnSpPr>
          <p:nvPr/>
        </p:nvCxnSpPr>
        <p:spPr>
          <a:xfrm>
            <a:off x="2554943" y="2405434"/>
            <a:ext cx="924407" cy="0"/>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Google Shape;348;p35">
            <a:extLst>
              <a:ext uri="{FF2B5EF4-FFF2-40B4-BE49-F238E27FC236}">
                <a16:creationId xmlns:a16="http://schemas.microsoft.com/office/drawing/2014/main" id="{8AF05F26-16B8-02A3-6E31-50E0069B2B17}"/>
              </a:ext>
            </a:extLst>
          </p:cNvPr>
          <p:cNvSpPr txBox="1">
            <a:spLocks/>
          </p:cNvSpPr>
          <p:nvPr/>
        </p:nvSpPr>
        <p:spPr>
          <a:xfrm>
            <a:off x="4034147" y="2202117"/>
            <a:ext cx="2268043"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influence_data.csv</a:t>
            </a:r>
          </a:p>
        </p:txBody>
      </p:sp>
      <p:pic>
        <p:nvPicPr>
          <p:cNvPr id="5" name="Picture 4" descr="Logo&#10;&#10;Description automatically generated">
            <a:extLst>
              <a:ext uri="{FF2B5EF4-FFF2-40B4-BE49-F238E27FC236}">
                <a16:creationId xmlns:a16="http://schemas.microsoft.com/office/drawing/2014/main" id="{D518765E-985F-C2B0-B135-9ED5BED0178C}"/>
              </a:ext>
            </a:extLst>
          </p:cNvPr>
          <p:cNvPicPr>
            <a:picLocks noChangeAspect="1"/>
          </p:cNvPicPr>
          <p:nvPr/>
        </p:nvPicPr>
        <p:blipFill>
          <a:blip r:embed="rId5"/>
          <a:stretch>
            <a:fillRect/>
          </a:stretch>
        </p:blipFill>
        <p:spPr>
          <a:xfrm>
            <a:off x="3535944" y="4041574"/>
            <a:ext cx="2839325" cy="870726"/>
          </a:xfrm>
          <a:prstGeom prst="rect">
            <a:avLst/>
          </a:prstGeom>
        </p:spPr>
      </p:pic>
      <p:pic>
        <p:nvPicPr>
          <p:cNvPr id="11" name="Picture 10" descr="Logo&#10;&#10;Description automatically generated">
            <a:extLst>
              <a:ext uri="{FF2B5EF4-FFF2-40B4-BE49-F238E27FC236}">
                <a16:creationId xmlns:a16="http://schemas.microsoft.com/office/drawing/2014/main" id="{71036FFB-5897-BBE3-3FAD-4595B893C484}"/>
              </a:ext>
            </a:extLst>
          </p:cNvPr>
          <p:cNvPicPr>
            <a:picLocks noChangeAspect="1"/>
          </p:cNvPicPr>
          <p:nvPr/>
        </p:nvPicPr>
        <p:blipFill>
          <a:blip r:embed="rId6"/>
          <a:stretch>
            <a:fillRect/>
          </a:stretch>
        </p:blipFill>
        <p:spPr>
          <a:xfrm>
            <a:off x="3535944" y="3105714"/>
            <a:ext cx="2480627" cy="744608"/>
          </a:xfrm>
          <a:prstGeom prst="rect">
            <a:avLst/>
          </a:prstGeom>
        </p:spPr>
      </p:pic>
    </p:spTree>
    <p:extLst>
      <p:ext uri="{BB962C8B-B14F-4D97-AF65-F5344CB8AC3E}">
        <p14:creationId xmlns:p14="http://schemas.microsoft.com/office/powerpoint/2010/main" val="399388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Collection Phase</a:t>
            </a:r>
            <a:endParaRPr dirty="0"/>
          </a:p>
        </p:txBody>
      </p:sp>
      <p:pic>
        <p:nvPicPr>
          <p:cNvPr id="37" name="Picture 36" descr="Shape&#10;&#10;Description automatically generated">
            <a:extLst>
              <a:ext uri="{FF2B5EF4-FFF2-40B4-BE49-F238E27FC236}">
                <a16:creationId xmlns:a16="http://schemas.microsoft.com/office/drawing/2014/main" id="{3FCBE26D-BF57-B071-811A-F9C220C3505C}"/>
              </a:ext>
            </a:extLst>
          </p:cNvPr>
          <p:cNvPicPr>
            <a:picLocks noChangeAspect="1"/>
          </p:cNvPicPr>
          <p:nvPr/>
        </p:nvPicPr>
        <p:blipFill>
          <a:blip r:embed="rId3"/>
          <a:stretch>
            <a:fillRect/>
          </a:stretch>
        </p:blipFill>
        <p:spPr>
          <a:xfrm>
            <a:off x="1056142" y="1730740"/>
            <a:ext cx="1205950" cy="1205950"/>
          </a:xfrm>
          <a:prstGeom prst="rect">
            <a:avLst/>
          </a:prstGeom>
        </p:spPr>
      </p:pic>
      <p:pic>
        <p:nvPicPr>
          <p:cNvPr id="69" name="Picture 68" descr="Icon&#10;&#10;Description automatically generated">
            <a:extLst>
              <a:ext uri="{FF2B5EF4-FFF2-40B4-BE49-F238E27FC236}">
                <a16:creationId xmlns:a16="http://schemas.microsoft.com/office/drawing/2014/main" id="{15FCD3C2-8D18-F124-448C-FB4F13927956}"/>
              </a:ext>
            </a:extLst>
          </p:cNvPr>
          <p:cNvPicPr>
            <a:picLocks noChangeAspect="1"/>
          </p:cNvPicPr>
          <p:nvPr/>
        </p:nvPicPr>
        <p:blipFill>
          <a:blip r:embed="rId4"/>
          <a:stretch>
            <a:fillRect/>
          </a:stretch>
        </p:blipFill>
        <p:spPr>
          <a:xfrm>
            <a:off x="3084705" y="2159373"/>
            <a:ext cx="358698" cy="358698"/>
          </a:xfrm>
          <a:prstGeom prst="rect">
            <a:avLst/>
          </a:prstGeom>
        </p:spPr>
      </p:pic>
      <p:sp>
        <p:nvSpPr>
          <p:cNvPr id="79" name="Google Shape;89;p13">
            <a:extLst>
              <a:ext uri="{FF2B5EF4-FFF2-40B4-BE49-F238E27FC236}">
                <a16:creationId xmlns:a16="http://schemas.microsoft.com/office/drawing/2014/main" id="{CBC98A8C-EFD9-7DEA-98DC-74D06A4B23AF}"/>
              </a:ext>
            </a:extLst>
          </p:cNvPr>
          <p:cNvSpPr txBox="1">
            <a:spLocks/>
          </p:cNvSpPr>
          <p:nvPr/>
        </p:nvSpPr>
        <p:spPr>
          <a:xfrm>
            <a:off x="737850" y="2942486"/>
            <a:ext cx="1842534" cy="6500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ctr">
              <a:buClr>
                <a:schemeClr val="dk1"/>
              </a:buClr>
              <a:buSzPts val="1100"/>
              <a:buFont typeface="Arial"/>
              <a:buNone/>
            </a:pPr>
            <a:r>
              <a:rPr lang="en-US" sz="1600" b="1" dirty="0"/>
              <a:t>Record Labels - All Universal Music Group Artists</a:t>
            </a:r>
          </a:p>
        </p:txBody>
      </p:sp>
      <p:cxnSp>
        <p:nvCxnSpPr>
          <p:cNvPr id="101" name="Straight Arrow Connector 100">
            <a:extLst>
              <a:ext uri="{FF2B5EF4-FFF2-40B4-BE49-F238E27FC236}">
                <a16:creationId xmlns:a16="http://schemas.microsoft.com/office/drawing/2014/main" id="{C6C2183D-4E44-CB79-7F0A-E8C519B2A61B}"/>
              </a:ext>
            </a:extLst>
          </p:cNvPr>
          <p:cNvCxnSpPr>
            <a:cxnSpLocks/>
            <a:stCxn id="37" idx="3"/>
            <a:endCxn id="69" idx="1"/>
          </p:cNvCxnSpPr>
          <p:nvPr/>
        </p:nvCxnSpPr>
        <p:spPr>
          <a:xfrm>
            <a:off x="2262092" y="2333715"/>
            <a:ext cx="822613" cy="5007"/>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Google Shape;348;p35">
            <a:extLst>
              <a:ext uri="{FF2B5EF4-FFF2-40B4-BE49-F238E27FC236}">
                <a16:creationId xmlns:a16="http://schemas.microsoft.com/office/drawing/2014/main" id="{8AF05F26-16B8-02A3-6E31-50E0069B2B17}"/>
              </a:ext>
            </a:extLst>
          </p:cNvPr>
          <p:cNvSpPr txBox="1">
            <a:spLocks/>
          </p:cNvSpPr>
          <p:nvPr/>
        </p:nvSpPr>
        <p:spPr>
          <a:xfrm>
            <a:off x="3639502" y="2135405"/>
            <a:ext cx="2268043"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record_labels.csv</a:t>
            </a:r>
          </a:p>
        </p:txBody>
      </p:sp>
      <p:pic>
        <p:nvPicPr>
          <p:cNvPr id="4" name="Picture 3">
            <a:extLst>
              <a:ext uri="{FF2B5EF4-FFF2-40B4-BE49-F238E27FC236}">
                <a16:creationId xmlns:a16="http://schemas.microsoft.com/office/drawing/2014/main" id="{01024CC4-5C28-136D-7A2A-F88076775559}"/>
              </a:ext>
            </a:extLst>
          </p:cNvPr>
          <p:cNvPicPr>
            <a:picLocks noChangeAspect="1"/>
          </p:cNvPicPr>
          <p:nvPr/>
        </p:nvPicPr>
        <p:blipFill>
          <a:blip r:embed="rId5"/>
          <a:stretch>
            <a:fillRect/>
          </a:stretch>
        </p:blipFill>
        <p:spPr>
          <a:xfrm>
            <a:off x="3084705" y="2936690"/>
            <a:ext cx="3901339" cy="1447762"/>
          </a:xfrm>
          <a:prstGeom prst="rect">
            <a:avLst/>
          </a:prstGeom>
        </p:spPr>
      </p:pic>
    </p:spTree>
    <p:extLst>
      <p:ext uri="{BB962C8B-B14F-4D97-AF65-F5344CB8AC3E}">
        <p14:creationId xmlns:p14="http://schemas.microsoft.com/office/powerpoint/2010/main" val="281153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Collection Phase</a:t>
            </a:r>
            <a:endParaRPr dirty="0"/>
          </a:p>
        </p:txBody>
      </p:sp>
      <p:pic>
        <p:nvPicPr>
          <p:cNvPr id="37" name="Picture 36" descr="Shape&#10;&#10;Description automatically generated">
            <a:extLst>
              <a:ext uri="{FF2B5EF4-FFF2-40B4-BE49-F238E27FC236}">
                <a16:creationId xmlns:a16="http://schemas.microsoft.com/office/drawing/2014/main" id="{3FCBE26D-BF57-B071-811A-F9C220C3505C}"/>
              </a:ext>
            </a:extLst>
          </p:cNvPr>
          <p:cNvPicPr>
            <a:picLocks noChangeAspect="1"/>
          </p:cNvPicPr>
          <p:nvPr/>
        </p:nvPicPr>
        <p:blipFill>
          <a:blip r:embed="rId3"/>
          <a:stretch>
            <a:fillRect/>
          </a:stretch>
        </p:blipFill>
        <p:spPr>
          <a:xfrm>
            <a:off x="318662" y="2179542"/>
            <a:ext cx="995553" cy="995553"/>
          </a:xfrm>
          <a:prstGeom prst="rect">
            <a:avLst/>
          </a:prstGeom>
        </p:spPr>
      </p:pic>
      <p:pic>
        <p:nvPicPr>
          <p:cNvPr id="69" name="Picture 68" descr="Icon&#10;&#10;Description automatically generated">
            <a:extLst>
              <a:ext uri="{FF2B5EF4-FFF2-40B4-BE49-F238E27FC236}">
                <a16:creationId xmlns:a16="http://schemas.microsoft.com/office/drawing/2014/main" id="{15FCD3C2-8D18-F124-448C-FB4F13927956}"/>
              </a:ext>
            </a:extLst>
          </p:cNvPr>
          <p:cNvPicPr>
            <a:picLocks noChangeAspect="1"/>
          </p:cNvPicPr>
          <p:nvPr/>
        </p:nvPicPr>
        <p:blipFill>
          <a:blip r:embed="rId4"/>
          <a:stretch>
            <a:fillRect/>
          </a:stretch>
        </p:blipFill>
        <p:spPr>
          <a:xfrm>
            <a:off x="1910041" y="2087157"/>
            <a:ext cx="358698" cy="358698"/>
          </a:xfrm>
          <a:prstGeom prst="rect">
            <a:avLst/>
          </a:prstGeom>
        </p:spPr>
      </p:pic>
      <p:sp>
        <p:nvSpPr>
          <p:cNvPr id="79" name="Google Shape;89;p13">
            <a:extLst>
              <a:ext uri="{FF2B5EF4-FFF2-40B4-BE49-F238E27FC236}">
                <a16:creationId xmlns:a16="http://schemas.microsoft.com/office/drawing/2014/main" id="{CBC98A8C-EFD9-7DEA-98DC-74D06A4B23AF}"/>
              </a:ext>
            </a:extLst>
          </p:cNvPr>
          <p:cNvSpPr txBox="1">
            <a:spLocks/>
          </p:cNvSpPr>
          <p:nvPr/>
        </p:nvSpPr>
        <p:spPr>
          <a:xfrm>
            <a:off x="-104829" y="3249532"/>
            <a:ext cx="1842534" cy="6500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ctr">
              <a:buClr>
                <a:schemeClr val="dk1"/>
              </a:buClr>
              <a:buSzPts val="1100"/>
              <a:buFont typeface="Arial"/>
              <a:buNone/>
            </a:pPr>
            <a:r>
              <a:rPr lang="en-US" sz="1600" b="1" dirty="0" err="1"/>
              <a:t>Exportify</a:t>
            </a:r>
            <a:r>
              <a:rPr lang="en-US" sz="1600" b="1" dirty="0"/>
              <a:t> Data</a:t>
            </a:r>
          </a:p>
        </p:txBody>
      </p:sp>
      <p:cxnSp>
        <p:nvCxnSpPr>
          <p:cNvPr id="101" name="Straight Arrow Connector 100">
            <a:extLst>
              <a:ext uri="{FF2B5EF4-FFF2-40B4-BE49-F238E27FC236}">
                <a16:creationId xmlns:a16="http://schemas.microsoft.com/office/drawing/2014/main" id="{C6C2183D-4E44-CB79-7F0A-E8C519B2A61B}"/>
              </a:ext>
            </a:extLst>
          </p:cNvPr>
          <p:cNvCxnSpPr>
            <a:cxnSpLocks/>
            <a:stCxn id="37" idx="3"/>
            <a:endCxn id="69" idx="1"/>
          </p:cNvCxnSpPr>
          <p:nvPr/>
        </p:nvCxnSpPr>
        <p:spPr>
          <a:xfrm flipV="1">
            <a:off x="1314215" y="2266506"/>
            <a:ext cx="595826" cy="410813"/>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Google Shape;348;p35">
            <a:extLst>
              <a:ext uri="{FF2B5EF4-FFF2-40B4-BE49-F238E27FC236}">
                <a16:creationId xmlns:a16="http://schemas.microsoft.com/office/drawing/2014/main" id="{8AF05F26-16B8-02A3-6E31-50E0069B2B17}"/>
              </a:ext>
            </a:extLst>
          </p:cNvPr>
          <p:cNvSpPr txBox="1">
            <a:spLocks/>
          </p:cNvSpPr>
          <p:nvPr/>
        </p:nvSpPr>
        <p:spPr>
          <a:xfrm>
            <a:off x="2464838" y="2063189"/>
            <a:ext cx="1640511"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lvl="0" indent="0" rtl="0">
              <a:spcBef>
                <a:spcPts val="600"/>
              </a:spcBef>
              <a:spcAft>
                <a:spcPts val="0"/>
              </a:spcAft>
              <a:buNone/>
            </a:pPr>
            <a:r>
              <a:rPr lang="it-IT" sz="1400" i="1" dirty="0"/>
              <a:t>exp_track_genres.csv</a:t>
            </a:r>
          </a:p>
        </p:txBody>
      </p:sp>
      <p:pic>
        <p:nvPicPr>
          <p:cNvPr id="3" name="Picture 2">
            <a:extLst>
              <a:ext uri="{FF2B5EF4-FFF2-40B4-BE49-F238E27FC236}">
                <a16:creationId xmlns:a16="http://schemas.microsoft.com/office/drawing/2014/main" id="{8C95C3C8-084C-DE16-96E8-2107741B828B}"/>
              </a:ext>
            </a:extLst>
          </p:cNvPr>
          <p:cNvPicPr>
            <a:picLocks noChangeAspect="1"/>
          </p:cNvPicPr>
          <p:nvPr/>
        </p:nvPicPr>
        <p:blipFill>
          <a:blip r:embed="rId5"/>
          <a:stretch>
            <a:fillRect/>
          </a:stretch>
        </p:blipFill>
        <p:spPr>
          <a:xfrm>
            <a:off x="0" y="4397312"/>
            <a:ext cx="2171258" cy="673754"/>
          </a:xfrm>
          <a:prstGeom prst="rect">
            <a:avLst/>
          </a:prstGeom>
        </p:spPr>
      </p:pic>
      <p:pic>
        <p:nvPicPr>
          <p:cNvPr id="7" name="Picture 6" descr="Icon&#10;&#10;Description automatically generated">
            <a:extLst>
              <a:ext uri="{FF2B5EF4-FFF2-40B4-BE49-F238E27FC236}">
                <a16:creationId xmlns:a16="http://schemas.microsoft.com/office/drawing/2014/main" id="{94593300-6AB6-0C10-B05D-41D230AA79B5}"/>
              </a:ext>
            </a:extLst>
          </p:cNvPr>
          <p:cNvPicPr>
            <a:picLocks noChangeAspect="1"/>
          </p:cNvPicPr>
          <p:nvPr/>
        </p:nvPicPr>
        <p:blipFill>
          <a:blip r:embed="rId4"/>
          <a:stretch>
            <a:fillRect/>
          </a:stretch>
        </p:blipFill>
        <p:spPr>
          <a:xfrm>
            <a:off x="1910041" y="2960019"/>
            <a:ext cx="358698" cy="358698"/>
          </a:xfrm>
          <a:prstGeom prst="rect">
            <a:avLst/>
          </a:prstGeom>
        </p:spPr>
      </p:pic>
      <p:cxnSp>
        <p:nvCxnSpPr>
          <p:cNvPr id="9" name="Straight Arrow Connector 8">
            <a:extLst>
              <a:ext uri="{FF2B5EF4-FFF2-40B4-BE49-F238E27FC236}">
                <a16:creationId xmlns:a16="http://schemas.microsoft.com/office/drawing/2014/main" id="{901D9381-3056-2DCA-335C-F31F0209FB44}"/>
              </a:ext>
            </a:extLst>
          </p:cNvPr>
          <p:cNvCxnSpPr>
            <a:cxnSpLocks/>
            <a:stCxn id="37" idx="3"/>
            <a:endCxn id="7" idx="1"/>
          </p:cNvCxnSpPr>
          <p:nvPr/>
        </p:nvCxnSpPr>
        <p:spPr>
          <a:xfrm>
            <a:off x="1314215" y="2677319"/>
            <a:ext cx="595826" cy="462049"/>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Google Shape;348;p35">
            <a:extLst>
              <a:ext uri="{FF2B5EF4-FFF2-40B4-BE49-F238E27FC236}">
                <a16:creationId xmlns:a16="http://schemas.microsoft.com/office/drawing/2014/main" id="{205A2781-9F17-0A82-5043-795FDB80A1A1}"/>
              </a:ext>
            </a:extLst>
          </p:cNvPr>
          <p:cNvSpPr txBox="1">
            <a:spLocks/>
          </p:cNvSpPr>
          <p:nvPr/>
        </p:nvSpPr>
        <p:spPr>
          <a:xfrm>
            <a:off x="2464838" y="2936051"/>
            <a:ext cx="1541899"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exp_track_labels.csv</a:t>
            </a:r>
          </a:p>
        </p:txBody>
      </p:sp>
      <p:pic>
        <p:nvPicPr>
          <p:cNvPr id="18" name="Picture 17" descr="A picture containing logo&#10;&#10;Description automatically generated">
            <a:extLst>
              <a:ext uri="{FF2B5EF4-FFF2-40B4-BE49-F238E27FC236}">
                <a16:creationId xmlns:a16="http://schemas.microsoft.com/office/drawing/2014/main" id="{00D2AA4A-9154-25AF-19BC-CC6569AA347A}"/>
              </a:ext>
            </a:extLst>
          </p:cNvPr>
          <p:cNvPicPr>
            <a:picLocks noChangeAspect="1"/>
          </p:cNvPicPr>
          <p:nvPr/>
        </p:nvPicPr>
        <p:blipFill>
          <a:blip r:embed="rId6"/>
          <a:stretch>
            <a:fillRect/>
          </a:stretch>
        </p:blipFill>
        <p:spPr>
          <a:xfrm>
            <a:off x="2268739" y="4450785"/>
            <a:ext cx="2421221" cy="620281"/>
          </a:xfrm>
          <a:prstGeom prst="rect">
            <a:avLst/>
          </a:prstGeom>
        </p:spPr>
      </p:pic>
      <p:pic>
        <p:nvPicPr>
          <p:cNvPr id="20" name="Picture 19" descr="Logo&#10;&#10;Description automatically generated">
            <a:extLst>
              <a:ext uri="{FF2B5EF4-FFF2-40B4-BE49-F238E27FC236}">
                <a16:creationId xmlns:a16="http://schemas.microsoft.com/office/drawing/2014/main" id="{991C4117-AD77-72EC-BA19-F3D69DE64BE0}"/>
              </a:ext>
            </a:extLst>
          </p:cNvPr>
          <p:cNvPicPr>
            <a:picLocks noChangeAspect="1"/>
          </p:cNvPicPr>
          <p:nvPr/>
        </p:nvPicPr>
        <p:blipFill>
          <a:blip r:embed="rId7"/>
          <a:stretch>
            <a:fillRect/>
          </a:stretch>
        </p:blipFill>
        <p:spPr>
          <a:xfrm>
            <a:off x="4970944" y="4419321"/>
            <a:ext cx="2171258" cy="651745"/>
          </a:xfrm>
          <a:prstGeom prst="rect">
            <a:avLst/>
          </a:prstGeom>
        </p:spPr>
      </p:pic>
      <p:pic>
        <p:nvPicPr>
          <p:cNvPr id="28" name="Picture 27" descr="Shape&#10;&#10;Description automatically generated">
            <a:extLst>
              <a:ext uri="{FF2B5EF4-FFF2-40B4-BE49-F238E27FC236}">
                <a16:creationId xmlns:a16="http://schemas.microsoft.com/office/drawing/2014/main" id="{5C6B274D-3B9D-5D69-D1E3-257EB994D874}"/>
              </a:ext>
            </a:extLst>
          </p:cNvPr>
          <p:cNvPicPr>
            <a:picLocks noChangeAspect="1"/>
          </p:cNvPicPr>
          <p:nvPr/>
        </p:nvPicPr>
        <p:blipFill>
          <a:blip r:embed="rId3"/>
          <a:stretch>
            <a:fillRect/>
          </a:stretch>
        </p:blipFill>
        <p:spPr>
          <a:xfrm>
            <a:off x="6597064" y="2179542"/>
            <a:ext cx="995553" cy="995553"/>
          </a:xfrm>
          <a:prstGeom prst="rect">
            <a:avLst/>
          </a:prstGeom>
        </p:spPr>
      </p:pic>
      <p:sp>
        <p:nvSpPr>
          <p:cNvPr id="29" name="Google Shape;89;p13">
            <a:extLst>
              <a:ext uri="{FF2B5EF4-FFF2-40B4-BE49-F238E27FC236}">
                <a16:creationId xmlns:a16="http://schemas.microsoft.com/office/drawing/2014/main" id="{CE40CC32-23A6-F310-D9B9-77237C4BFAEB}"/>
              </a:ext>
            </a:extLst>
          </p:cNvPr>
          <p:cNvSpPr txBox="1">
            <a:spLocks/>
          </p:cNvSpPr>
          <p:nvPr/>
        </p:nvSpPr>
        <p:spPr>
          <a:xfrm>
            <a:off x="6161260" y="3175095"/>
            <a:ext cx="1842534" cy="6500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ctr">
              <a:buClr>
                <a:schemeClr val="dk1"/>
              </a:buClr>
              <a:buSzPts val="1100"/>
              <a:buFont typeface="Arial"/>
              <a:buNone/>
            </a:pPr>
            <a:r>
              <a:rPr lang="en-US" sz="1600" b="1" dirty="0"/>
              <a:t>Spotify and Genius</a:t>
            </a:r>
            <a:br>
              <a:rPr lang="en-US" sz="1600" b="1" dirty="0"/>
            </a:br>
            <a:r>
              <a:rPr lang="en-US" sz="1600" b="1" dirty="0"/>
              <a:t>Tracks Dataset</a:t>
            </a:r>
          </a:p>
        </p:txBody>
      </p:sp>
      <p:pic>
        <p:nvPicPr>
          <p:cNvPr id="30" name="Picture 29" descr="Icon&#10;&#10;Description automatically generated">
            <a:extLst>
              <a:ext uri="{FF2B5EF4-FFF2-40B4-BE49-F238E27FC236}">
                <a16:creationId xmlns:a16="http://schemas.microsoft.com/office/drawing/2014/main" id="{4445929E-C848-70F7-E087-218E8069E3A5}"/>
              </a:ext>
            </a:extLst>
          </p:cNvPr>
          <p:cNvPicPr>
            <a:picLocks noChangeAspect="1"/>
          </p:cNvPicPr>
          <p:nvPr/>
        </p:nvPicPr>
        <p:blipFill>
          <a:blip r:embed="rId4"/>
          <a:stretch>
            <a:fillRect/>
          </a:stretch>
        </p:blipFill>
        <p:spPr>
          <a:xfrm>
            <a:off x="5511613" y="2497970"/>
            <a:ext cx="358698" cy="358698"/>
          </a:xfrm>
          <a:prstGeom prst="rect">
            <a:avLst/>
          </a:prstGeom>
        </p:spPr>
      </p:pic>
      <p:sp>
        <p:nvSpPr>
          <p:cNvPr id="31" name="Google Shape;348;p35">
            <a:extLst>
              <a:ext uri="{FF2B5EF4-FFF2-40B4-BE49-F238E27FC236}">
                <a16:creationId xmlns:a16="http://schemas.microsoft.com/office/drawing/2014/main" id="{89E88073-243C-559C-A8EB-3F6092455D20}"/>
              </a:ext>
            </a:extLst>
          </p:cNvPr>
          <p:cNvSpPr txBox="1">
            <a:spLocks/>
          </p:cNvSpPr>
          <p:nvPr/>
        </p:nvSpPr>
        <p:spPr>
          <a:xfrm>
            <a:off x="4105349" y="2496118"/>
            <a:ext cx="1406644" cy="3356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Font typeface="Lato Light"/>
              <a:buNone/>
            </a:pPr>
            <a:r>
              <a:rPr lang="it-IT" sz="1400" i="1" dirty="0"/>
              <a:t>SGTD_tracks.csv</a:t>
            </a:r>
          </a:p>
        </p:txBody>
      </p:sp>
      <p:cxnSp>
        <p:nvCxnSpPr>
          <p:cNvPr id="32" name="Straight Arrow Connector 31">
            <a:extLst>
              <a:ext uri="{FF2B5EF4-FFF2-40B4-BE49-F238E27FC236}">
                <a16:creationId xmlns:a16="http://schemas.microsoft.com/office/drawing/2014/main" id="{F40EA36C-C601-9133-7812-1E75ABD596C9}"/>
              </a:ext>
            </a:extLst>
          </p:cNvPr>
          <p:cNvCxnSpPr>
            <a:cxnSpLocks/>
            <a:stCxn id="28" idx="1"/>
            <a:endCxn id="30" idx="3"/>
          </p:cNvCxnSpPr>
          <p:nvPr/>
        </p:nvCxnSpPr>
        <p:spPr>
          <a:xfrm flipH="1">
            <a:off x="5870311" y="2677319"/>
            <a:ext cx="726753" cy="0"/>
          </a:xfrm>
          <a:prstGeom prst="straightConnector1">
            <a:avLst/>
          </a:prstGeom>
          <a:ln w="19050">
            <a:solidFill>
              <a:schemeClr val="accent4">
                <a:alpha val="34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94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Problems of the Data</a:t>
            </a:r>
            <a:endParaRPr dirty="0"/>
          </a:p>
        </p:txBody>
      </p:sp>
      <p:sp>
        <p:nvSpPr>
          <p:cNvPr id="91" name="Google Shape;91;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4" name="Google Shape;117;p17">
            <a:extLst>
              <a:ext uri="{FF2B5EF4-FFF2-40B4-BE49-F238E27FC236}">
                <a16:creationId xmlns:a16="http://schemas.microsoft.com/office/drawing/2014/main" id="{16AF7EB1-D47F-7936-2699-EB7D44536F57}"/>
              </a:ext>
            </a:extLst>
          </p:cNvPr>
          <p:cNvSpPr txBox="1">
            <a:spLocks noGrp="1"/>
          </p:cNvSpPr>
          <p:nvPr>
            <p:ph type="body" idx="1"/>
          </p:nvPr>
        </p:nvSpPr>
        <p:spPr>
          <a:xfrm>
            <a:off x="737850" y="1499980"/>
            <a:ext cx="7091951" cy="3836950"/>
          </a:xfrm>
          <a:prstGeom prst="rect">
            <a:avLst/>
          </a:prstGeom>
        </p:spPr>
        <p:txBody>
          <a:bodyPr spcFirstLastPara="1" wrap="square" lIns="0" tIns="0" rIns="0" bIns="0" anchor="t" anchorCtr="0">
            <a:noAutofit/>
          </a:bodyPr>
          <a:lstStyle/>
          <a:p>
            <a:pPr marL="419100" indent="-342900">
              <a:buSzPts val="2400"/>
            </a:pPr>
            <a:r>
              <a:rPr lang="it-IT" b="1" dirty="0" err="1">
                <a:solidFill>
                  <a:schemeClr val="tx1"/>
                </a:solidFill>
                <a:latin typeface="Lato Light" panose="020F0502020204030203" pitchFamily="34" charset="0"/>
                <a:ea typeface="Lato Light" panose="020F0502020204030203" pitchFamily="34" charset="0"/>
                <a:cs typeface="Lato Light" panose="020F0502020204030203" pitchFamily="34" charset="0"/>
              </a:rPr>
              <a:t>Conceptual</a:t>
            </a:r>
            <a:r>
              <a:rPr lang="it-IT" b="1"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it-IT" b="1" dirty="0" err="1">
                <a:solidFill>
                  <a:schemeClr val="tx1"/>
                </a:solidFill>
                <a:latin typeface="Lato Light" panose="020F0502020204030203" pitchFamily="34" charset="0"/>
                <a:ea typeface="Lato Light" panose="020F0502020204030203" pitchFamily="34" charset="0"/>
                <a:cs typeface="Lato Light" panose="020F0502020204030203" pitchFamily="34" charset="0"/>
              </a:rPr>
              <a:t>heterogenity</a:t>
            </a:r>
            <a:endParaRPr lang="it-IT" b="1"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marL="876300" lvl="1" indent="-342900">
              <a:buSzPts val="2400"/>
            </a:pPr>
            <a:r>
              <a:rPr lang="it-IT" sz="1400" dirty="0"/>
              <a:t>Concept of «id» </a:t>
            </a:r>
            <a:r>
              <a:rPr lang="it-IT" sz="1400" dirty="0" err="1"/>
              <a:t>may</a:t>
            </a:r>
            <a:r>
              <a:rPr lang="it-IT" sz="1400" dirty="0"/>
              <a:t> </a:t>
            </a:r>
            <a:r>
              <a:rPr lang="it-IT" sz="1400" dirty="0" err="1"/>
              <a:t>refer</a:t>
            </a:r>
            <a:r>
              <a:rPr lang="it-IT" sz="1400" dirty="0"/>
              <a:t> to Spotify ID, Billboard ID or custom ID </a:t>
            </a:r>
            <a:r>
              <a:rPr lang="it-IT" sz="1400" dirty="0" err="1"/>
              <a:t>internally</a:t>
            </a:r>
            <a:r>
              <a:rPr lang="it-IT" sz="1400" dirty="0"/>
              <a:t> </a:t>
            </a:r>
            <a:r>
              <a:rPr lang="it-IT" sz="1400" dirty="0" err="1"/>
              <a:t>defined</a:t>
            </a:r>
            <a:endParaRPr lang="it-IT" sz="1400" dirty="0"/>
          </a:p>
          <a:p>
            <a:pPr marL="533400" lvl="1" indent="0">
              <a:buSzPts val="2400"/>
              <a:buNone/>
            </a:pPr>
            <a:endParaRPr lang="it-IT" dirty="0"/>
          </a:p>
          <a:p>
            <a:pPr marL="419100" indent="-342900">
              <a:buSzPts val="2400"/>
            </a:pPr>
            <a:r>
              <a:rPr lang="it-IT" b="1" i="1" dirty="0" err="1"/>
              <a:t>track_id</a:t>
            </a:r>
            <a:r>
              <a:rPr lang="it-IT" b="1" i="1" dirty="0"/>
              <a:t> </a:t>
            </a:r>
            <a:r>
              <a:rPr lang="it-IT" dirty="0"/>
              <a:t>and </a:t>
            </a:r>
            <a:r>
              <a:rPr lang="it-IT" b="1" i="1" dirty="0" err="1"/>
              <a:t>audio_feature_id</a:t>
            </a:r>
            <a:r>
              <a:rPr lang="it-IT" b="1" i="1" dirty="0"/>
              <a:t> </a:t>
            </a:r>
            <a:r>
              <a:rPr lang="it-IT" dirty="0"/>
              <a:t>are the </a:t>
            </a:r>
            <a:r>
              <a:rPr lang="it-IT" dirty="0" err="1"/>
              <a:t>same</a:t>
            </a:r>
            <a:r>
              <a:rPr lang="it-IT" dirty="0"/>
              <a:t> in </a:t>
            </a:r>
            <a:r>
              <a:rPr lang="it-IT" i="1" dirty="0"/>
              <a:t>tracks.csv</a:t>
            </a:r>
          </a:p>
          <a:p>
            <a:pPr marL="76200" indent="0">
              <a:buSzPts val="2400"/>
              <a:buNone/>
            </a:pPr>
            <a:endParaRPr lang="it-IT" dirty="0"/>
          </a:p>
          <a:p>
            <a:pPr marL="419100" indent="-342900">
              <a:buSzPts val="2400"/>
            </a:pPr>
            <a:r>
              <a:rPr lang="it-IT" dirty="0"/>
              <a:t>Songs’ </a:t>
            </a:r>
            <a:r>
              <a:rPr lang="it-IT" b="1" i="1" dirty="0"/>
              <a:t>duration</a:t>
            </a:r>
            <a:r>
              <a:rPr lang="it-IT" dirty="0"/>
              <a:t> </a:t>
            </a:r>
            <a:r>
              <a:rPr lang="it-IT" dirty="0" err="1"/>
              <a:t>stored</a:t>
            </a:r>
            <a:r>
              <a:rPr lang="it-IT" dirty="0"/>
              <a:t> in </a:t>
            </a:r>
            <a:r>
              <a:rPr lang="it-IT" dirty="0" err="1"/>
              <a:t>milliseconds</a:t>
            </a:r>
            <a:endParaRPr lang="it-IT" dirty="0"/>
          </a:p>
          <a:p>
            <a:pPr marL="76200" indent="0">
              <a:buSzPts val="2400"/>
              <a:buNone/>
            </a:pPr>
            <a:endParaRPr lang="it-IT" dirty="0"/>
          </a:p>
          <a:p>
            <a:pPr marL="419100" indent="-342900">
              <a:buSzPts val="2400"/>
            </a:pPr>
            <a:r>
              <a:rPr lang="it-IT" dirty="0" err="1"/>
              <a:t>Albums</a:t>
            </a:r>
            <a:r>
              <a:rPr lang="it-IT" dirty="0"/>
              <a:t>’ </a:t>
            </a:r>
            <a:r>
              <a:rPr lang="it-IT" b="1" i="1" dirty="0" err="1"/>
              <a:t>release_date</a:t>
            </a:r>
            <a:r>
              <a:rPr lang="it-IT" b="1" dirty="0"/>
              <a:t> </a:t>
            </a:r>
            <a:r>
              <a:rPr lang="it-IT" dirty="0" err="1"/>
              <a:t>stored</a:t>
            </a:r>
            <a:r>
              <a:rPr lang="it-IT" dirty="0"/>
              <a:t> in </a:t>
            </a:r>
            <a:r>
              <a:rPr lang="it-IT" dirty="0" err="1"/>
              <a:t>epoch</a:t>
            </a:r>
            <a:r>
              <a:rPr lang="it-IT" dirty="0"/>
              <a:t> format</a:t>
            </a:r>
          </a:p>
          <a:p>
            <a:pPr marL="76200" indent="0">
              <a:buSzPts val="2400"/>
              <a:buNone/>
            </a:pPr>
            <a:endParaRPr lang="it-IT" dirty="0"/>
          </a:p>
          <a:p>
            <a:pPr marL="533400" lvl="1" indent="0">
              <a:buSzPts val="2400"/>
              <a:buNone/>
            </a:pPr>
            <a:endParaRPr lang="it-IT" dirty="0"/>
          </a:p>
        </p:txBody>
      </p:sp>
    </p:spTree>
    <p:extLst>
      <p:ext uri="{BB962C8B-B14F-4D97-AF65-F5344CB8AC3E}">
        <p14:creationId xmlns:p14="http://schemas.microsoft.com/office/powerpoint/2010/main" val="3549046823"/>
      </p:ext>
    </p:extLst>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E7E4D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7099</TotalTime>
  <Words>4149</Words>
  <Application>Microsoft Office PowerPoint</Application>
  <PresentationFormat>On-screen Show (16:9)</PresentationFormat>
  <Paragraphs>314</Paragraphs>
  <Slides>29</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Lato Black</vt:lpstr>
      <vt:lpstr>Fira Code Light</vt:lpstr>
      <vt:lpstr>Arial</vt:lpstr>
      <vt:lpstr>Lato Light</vt:lpstr>
      <vt:lpstr>Calibri</vt:lpstr>
      <vt:lpstr>Wingdings</vt:lpstr>
      <vt:lpstr>Noto Serif</vt:lpstr>
      <vt:lpstr>Symbol</vt:lpstr>
      <vt:lpstr>Courier New</vt:lpstr>
      <vt:lpstr>Helvetica Neue</vt:lpstr>
      <vt:lpstr>Silvia template</vt:lpstr>
      <vt:lpstr>Big Data Management </vt:lpstr>
      <vt:lpstr>Domain of Interest</vt:lpstr>
      <vt:lpstr>Data collection phase</vt:lpstr>
      <vt:lpstr>Data Collection Phase</vt:lpstr>
      <vt:lpstr>Data Collection Phase</vt:lpstr>
      <vt:lpstr>Data Collection Phase</vt:lpstr>
      <vt:lpstr>Data Collection Phase</vt:lpstr>
      <vt:lpstr>Data Collection Phase</vt:lpstr>
      <vt:lpstr>Problems of the Data</vt:lpstr>
      <vt:lpstr>Problems of the Data (2)</vt:lpstr>
      <vt:lpstr>Resulting RDBMS</vt:lpstr>
      <vt:lpstr>The need for a Graph Database</vt:lpstr>
      <vt:lpstr>Property Graph Model</vt:lpstr>
      <vt:lpstr>Choosing a proper tool:</vt:lpstr>
      <vt:lpstr>OrientDB: Multi-Model</vt:lpstr>
      <vt:lpstr>OrientDB as a Graph Database</vt:lpstr>
      <vt:lpstr>OrientDB Classes</vt:lpstr>
      <vt:lpstr>OrientDB Clusters</vt:lpstr>
      <vt:lpstr>OrientDB Storages</vt:lpstr>
      <vt:lpstr>OrientDB Query Language</vt:lpstr>
      <vt:lpstr>OrientDB’s SQL Dialect</vt:lpstr>
      <vt:lpstr>MATCH clause</vt:lpstr>
      <vt:lpstr>PowerPoint Presentation</vt:lpstr>
      <vt:lpstr>Property Graph VS Triple Store</vt:lpstr>
      <vt:lpstr>Property Graph VS Triple Store: Attributes of Relationships</vt:lpstr>
      <vt:lpstr>Which type of Graph Database?</vt:lpstr>
      <vt:lpstr>OrientDB: Document Model</vt:lpstr>
      <vt:lpstr>OrientDB: Key/Value Model</vt:lpstr>
      <vt:lpstr>OrientDB: Object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Integration  </dc:title>
  <cp:lastModifiedBy>Valentina Sisti</cp:lastModifiedBy>
  <cp:revision>29</cp:revision>
  <dcterms:modified xsi:type="dcterms:W3CDTF">2023-05-10T22:37:37Z</dcterms:modified>
</cp:coreProperties>
</file>