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NxyCQME2FWPah9COgQs1p8+R/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1143000" y="1293338"/>
            <a:ext cx="6858000" cy="327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AI-Driven Drug Sensitivity Prediction in Cancer Cell Lines for Precision Medicine</a:t>
            </a:r>
            <a:endParaRPr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1143000" y="5514052"/>
            <a:ext cx="6858000" cy="6519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</a:pPr>
            <a:r>
              <a:rPr lang="en-US" sz="1000"/>
              <a:t>Valeria V. Mudzindiko &amp; Miltone Awiti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</a:pPr>
            <a:r>
              <a:rPr lang="en-US" sz="1000"/>
              <a:t>Course: Artificial Intelligence in Healthcare – SAT 5114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</a:pPr>
            <a:r>
              <a:rPr lang="en-US" sz="1000"/>
              <a:t>Instructor: Dr. Guy Hembroff | Group 29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</a:pPr>
            <a:r>
              <a:t/>
            </a:r>
            <a:endParaRPr sz="1000"/>
          </a:p>
        </p:txBody>
      </p:sp>
      <p:cxnSp>
        <p:nvCxnSpPr>
          <p:cNvPr id="89" name="Google Shape;89;p1"/>
          <p:cNvCxnSpPr/>
          <p:nvPr/>
        </p:nvCxnSpPr>
        <p:spPr>
          <a:xfrm rot="10800000">
            <a:off x="447348" y="6354708"/>
            <a:ext cx="8250174" cy="0"/>
          </a:xfrm>
          <a:prstGeom prst="straightConnector1">
            <a:avLst/>
          </a:prstGeom>
          <a:noFill/>
          <a:ln cap="flat" cmpd="sng" w="101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i="0" lang="en-US" sz="44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 Metrics for selected models </a:t>
            </a:r>
            <a:endParaRPr/>
          </a:p>
        </p:txBody>
      </p:sp>
      <p:pic>
        <p:nvPicPr>
          <p:cNvPr id="216" name="Google Shape;21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391" y="2231336"/>
            <a:ext cx="2595822" cy="1662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0"/>
          <p:cNvSpPr/>
          <p:nvPr/>
        </p:nvSpPr>
        <p:spPr>
          <a:xfrm>
            <a:off x="796413" y="1740310"/>
            <a:ext cx="2949677" cy="4910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</a:t>
            </a:r>
            <a:endParaRPr/>
          </a:p>
        </p:txBody>
      </p:sp>
      <p:pic>
        <p:nvPicPr>
          <p:cNvPr id="218" name="Google Shape;21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9663" y="2231336"/>
            <a:ext cx="2668942" cy="1662237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0"/>
          <p:cNvSpPr/>
          <p:nvPr/>
        </p:nvSpPr>
        <p:spPr>
          <a:xfrm>
            <a:off x="5259663" y="1740310"/>
            <a:ext cx="3087924" cy="491027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/>
          </a:p>
        </p:txBody>
      </p:sp>
      <p:pic>
        <p:nvPicPr>
          <p:cNvPr id="220" name="Google Shape;22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6414" y="4556725"/>
            <a:ext cx="2949676" cy="1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0"/>
          <p:cNvSpPr/>
          <p:nvPr/>
        </p:nvSpPr>
        <p:spPr>
          <a:xfrm>
            <a:off x="796414" y="3991897"/>
            <a:ext cx="2830799" cy="49102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Classifier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Summary</a:t>
            </a:r>
            <a:endParaRPr/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Random Forest achieved highest predictive performance.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XGBoost also showed competitive results.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SHAP identified top features contributing to model predictions.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Tissue-specific accuracy revealed variability in prediction strength across cancer types.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Future Work</a:t>
            </a:r>
            <a:endParaRPr/>
          </a:p>
        </p:txBody>
      </p:sp>
      <p:grpSp>
        <p:nvGrpSpPr>
          <p:cNvPr id="234" name="Google Shape;234;p12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235" name="Google Shape;235;p12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12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2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Incorporate deep learning models for more complex feature learning.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Address class imbalances using SMOTE or weighted losses.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Integrate multi-omics datasets to improve prediction.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Develop an AI-powered clinical decision support system (CDSS).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3"/>
          <p:cNvSpPr txBox="1"/>
          <p:nvPr>
            <p:ph type="title"/>
          </p:nvPr>
        </p:nvSpPr>
        <p:spPr>
          <a:xfrm>
            <a:off x="483798" y="1463040"/>
            <a:ext cx="2847230" cy="2690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Conclusion</a:t>
            </a:r>
            <a:endParaRPr/>
          </a:p>
        </p:txBody>
      </p:sp>
      <p:grpSp>
        <p:nvGrpSpPr>
          <p:cNvPr id="245" name="Google Shape;245;p13"/>
          <p:cNvGrpSpPr/>
          <p:nvPr/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246" name="Google Shape;246;p13"/>
            <p:cNvSpPr/>
            <p:nvPr/>
          </p:nvSpPr>
          <p:spPr>
            <a:xfrm rot="10800000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7" name="Google Shape;247;p13"/>
            <p:cNvCxnSpPr/>
            <p:nvPr/>
          </p:nvCxnSpPr>
          <p:spPr>
            <a:xfrm flipH="1">
              <a:off x="143163" y="5763486"/>
              <a:ext cx="1" cy="739555"/>
            </a:xfrm>
            <a:prstGeom prst="straightConnector1">
              <a:avLst/>
            </a:prstGeom>
            <a:noFill/>
            <a:ln cap="flat" cmpd="sng" w="177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8" name="Google Shape;248;p13"/>
          <p:cNvSpPr/>
          <p:nvPr/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3"/>
          <p:cNvSpPr txBox="1"/>
          <p:nvPr>
            <p:ph idx="1" type="body"/>
          </p:nvPr>
        </p:nvSpPr>
        <p:spPr>
          <a:xfrm>
            <a:off x="4242163" y="1463039"/>
            <a:ext cx="4156790" cy="4300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AI models significantly enhance drug sensitivity prediction in cancer.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Random Forest and XGBoost models performed best.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Project supports precision oncology by matching treatment to genomic profiles.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Future efforts will aim at deployment in clinical settings.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571350" y="762001"/>
            <a:ext cx="4000647" cy="17082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Background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571350" y="2470244"/>
            <a:ext cx="4000647" cy="3769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Cancer treatment is shifting towards precision medicine, which tailors therapy to individual genetic profiles.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Predicting drug sensitivity helps oncologists select the most effective treatment for each patient.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The Genomics of Drug Sensitivity in Cancer (GDSC) dataset provides a robust foundation with genomic and pharmacological data from 1,002 cancer cell lines and 621 drugs.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Machine learning (ML) can identify key markers and patterns in the data to predict treatment outcomes.</a:t>
            </a:r>
            <a:endParaRPr/>
          </a:p>
        </p:txBody>
      </p:sp>
      <p:pic>
        <p:nvPicPr>
          <p:cNvPr descr="Vaccine storage and manufacturing" id="97" name="Google Shape;97;p2"/>
          <p:cNvPicPr preferRelativeResize="0"/>
          <p:nvPr/>
        </p:nvPicPr>
        <p:blipFill rotWithShape="1">
          <a:blip r:embed="rId3">
            <a:alphaModFix/>
          </a:blip>
          <a:srcRect b="-1" l="34971" r="26152" t="0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noFill/>
          <a:ln>
            <a:noFill/>
          </a:ln>
          <a:effectLst>
            <a:outerShdw blurRad="127000" sx="99000" rotWithShape="0" algn="r" dir="10800000" dist="50800" sy="99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lang="en-US" sz="4700"/>
              <a:t>Study Objectives</a:t>
            </a:r>
            <a:endParaRPr/>
          </a:p>
        </p:txBody>
      </p:sp>
      <p:grpSp>
        <p:nvGrpSpPr>
          <p:cNvPr id="104" name="Google Shape;104;p3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05" name="Google Shape;105;p3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Develop and compare ML models that predict cancer cell line responses to therapeutic compounds.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Identify genetic and molecular biomarkers that influence drug sensitivity.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Evaluate model performance using clinical-relevant metrics.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Provide interpretability and transparency using SHAP values to guide clinical use.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" name="Google Shape;114;p4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15" name="Google Shape;115;p4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4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Literature Review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AI models outperform traditional statistical methods in predicting treatment response (Quazi et al., 2022).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Deep learning enhances predictions of how lung cancer patients respond to specific drugs (Cortes-Ciriano et al., 2022).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Challenges include data imbalance, lack of model interpretability, and computational demands.</a:t>
            </a:r>
            <a:endParaRPr/>
          </a:p>
          <a:p>
            <a:pPr indent="-342900" lvl="0" marL="3429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Tools like SHAP and LIME offer potential solutions to explain 'black-box' AI decisions.</a:t>
            </a:r>
            <a:endParaRPr/>
          </a:p>
        </p:txBody>
      </p:sp>
      <p:cxnSp>
        <p:nvCxnSpPr>
          <p:cNvPr id="121" name="Google Shape;121;p4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>
            <p:ph type="title"/>
          </p:nvPr>
        </p:nvSpPr>
        <p:spPr>
          <a:xfrm>
            <a:off x="852297" y="502021"/>
            <a:ext cx="7266222" cy="1642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None/>
            </a:pPr>
            <a:r>
              <a:rPr lang="en-US" sz="3500"/>
              <a:t>Dataset Description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852297" y="2418409"/>
            <a:ext cx="7266222" cy="3454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GDSC1 and GDSC2 datasets include over 484,000 samples, 1,002 cancer cell lines, 621 compounds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Data includes IC50 values, gene expression, mutation status, and drug response profiles.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Provides high-dimensional input for building robust ML models.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Source: Kaggle and CancerRxGene official site.</a:t>
            </a:r>
            <a:endParaRPr/>
          </a:p>
          <a:p>
            <a:pPr indent="-23495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</p:txBody>
      </p:sp>
      <p:sp>
        <p:nvSpPr>
          <p:cNvPr id="129" name="Google Shape;129;p5"/>
          <p:cNvSpPr/>
          <p:nvPr/>
        </p:nvSpPr>
        <p:spPr>
          <a:xfrm flipH="1" rot="10800000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366092"/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358878" y="5943601"/>
            <a:ext cx="8229600" cy="59485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538CD5"/>
                </a:solidFill>
                <a:latin typeface="Calibri"/>
                <a:ea typeface="Calibri"/>
                <a:cs typeface="Calibri"/>
                <a:sym typeface="Calibri"/>
              </a:rPr>
              <a:t>https://www.kaggle.com/code/samiraalipour/genomics-of-drug-sensitivity-in-cancer</a:t>
            </a:r>
            <a:endParaRPr b="0" i="1" sz="1800" u="none" cap="none" strike="noStrike">
              <a:solidFill>
                <a:srgbClr val="538CD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>
            <a:off x="457200" y="2386313"/>
            <a:ext cx="8023859" cy="2953736"/>
            <a:chOff x="0" y="786113"/>
            <a:chExt cx="8023859" cy="2953736"/>
          </a:xfrm>
        </p:grpSpPr>
        <p:sp>
          <p:nvSpPr>
            <p:cNvPr id="138" name="Google Shape;138;p6"/>
            <p:cNvSpPr/>
            <p:nvPr/>
          </p:nvSpPr>
          <p:spPr>
            <a:xfrm>
              <a:off x="1028700" y="1197102"/>
              <a:ext cx="822960" cy="71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901037" y="1128009"/>
              <a:ext cx="94640" cy="177654"/>
            </a:xfrm>
            <a:prstGeom prst="chevron">
              <a:avLst>
                <a:gd fmla="val 90000" name="adj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514805" y="786113"/>
              <a:ext cx="822049" cy="82204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6"/>
            <p:cNvSpPr txBox="1"/>
            <p:nvPr/>
          </p:nvSpPr>
          <p:spPr>
            <a:xfrm>
              <a:off x="635191" y="906499"/>
              <a:ext cx="581277" cy="581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900" lIns="31900" spcFirstLastPara="1" rIns="31900" wrap="square" tIns="3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b="0" i="0" lang="en-US" sz="3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0" y="1773665"/>
              <a:ext cx="1851660" cy="1965600"/>
            </a:xfrm>
            <a:prstGeom prst="upArrowCallout">
              <a:avLst>
                <a:gd fmla="val 50000" name="adj1"/>
                <a:gd fmla="val 20000" name="adj2"/>
                <a:gd fmla="val 20000" name="adj3"/>
                <a:gd fmla="val 100000" name="adj4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 txBox="1"/>
            <p:nvPr/>
          </p:nvSpPr>
          <p:spPr>
            <a:xfrm>
              <a:off x="0" y="2143997"/>
              <a:ext cx="1851660" cy="1595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5100" lIns="146050" spcFirstLastPara="1" rIns="1460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Handle missing values via imputation.</a:t>
              </a:r>
              <a:endParaRPr/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2057400" y="1197345"/>
              <a:ext cx="1851660" cy="72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3958437" y="1128211"/>
              <a:ext cx="94640" cy="177864"/>
            </a:xfrm>
            <a:prstGeom prst="chevron">
              <a:avLst>
                <a:gd fmla="val 90000" name="adj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2572205" y="786356"/>
              <a:ext cx="822049" cy="82204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6"/>
            <p:cNvSpPr txBox="1"/>
            <p:nvPr/>
          </p:nvSpPr>
          <p:spPr>
            <a:xfrm>
              <a:off x="2692591" y="906742"/>
              <a:ext cx="581277" cy="581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900" lIns="31900" spcFirstLastPara="1" rIns="31900" wrap="square" tIns="3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b="0" i="0" lang="en-US" sz="3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057400" y="1774249"/>
              <a:ext cx="1851660" cy="1965600"/>
            </a:xfrm>
            <a:prstGeom prst="upArrowCallout">
              <a:avLst>
                <a:gd fmla="val 50000" name="adj1"/>
                <a:gd fmla="val 20000" name="adj2"/>
                <a:gd fmla="val 20000" name="adj3"/>
                <a:gd fmla="val 100000" name="adj4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2057400" y="2144581"/>
              <a:ext cx="1851660" cy="1595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5100" lIns="146050" spcFirstLastPara="1" rIns="1460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Normalize and standardize numerical data.</a:t>
              </a:r>
              <a:endParaRPr/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4114800" y="1197345"/>
              <a:ext cx="1851660" cy="72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6015837" y="1128211"/>
              <a:ext cx="94640" cy="177864"/>
            </a:xfrm>
            <a:prstGeom prst="chevron">
              <a:avLst>
                <a:gd fmla="val 90000" name="adj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/>
            <p:nvPr/>
          </p:nvSpPr>
          <p:spPr>
            <a:xfrm>
              <a:off x="4629605" y="786356"/>
              <a:ext cx="822049" cy="82204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6"/>
            <p:cNvSpPr txBox="1"/>
            <p:nvPr/>
          </p:nvSpPr>
          <p:spPr>
            <a:xfrm>
              <a:off x="4749991" y="906742"/>
              <a:ext cx="581277" cy="581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900" lIns="31900" spcFirstLastPara="1" rIns="31900" wrap="square" tIns="3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b="0" i="0" lang="en-US" sz="3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114800" y="1774249"/>
              <a:ext cx="1851660" cy="1965600"/>
            </a:xfrm>
            <a:prstGeom prst="upArrowCallout">
              <a:avLst>
                <a:gd fmla="val 50000" name="adj1"/>
                <a:gd fmla="val 20000" name="adj2"/>
                <a:gd fmla="val 20000" name="adj3"/>
                <a:gd fmla="val 100000" name="adj4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 txBox="1"/>
            <p:nvPr/>
          </p:nvSpPr>
          <p:spPr>
            <a:xfrm>
              <a:off x="4114800" y="2144581"/>
              <a:ext cx="1851660" cy="1595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5100" lIns="146050" spcFirstLastPara="1" rIns="1460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Encode categorical features and reduce dimensionality.</a:t>
              </a: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6172199" y="1197345"/>
              <a:ext cx="925830" cy="72"/>
            </a:xfrm>
            <a:prstGeom prst="rect">
              <a:avLst/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6"/>
            <p:cNvSpPr/>
            <p:nvPr/>
          </p:nvSpPr>
          <p:spPr>
            <a:xfrm>
              <a:off x="6687005" y="786356"/>
              <a:ext cx="822049" cy="822049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6"/>
            <p:cNvSpPr txBox="1"/>
            <p:nvPr/>
          </p:nvSpPr>
          <p:spPr>
            <a:xfrm>
              <a:off x="6807391" y="906742"/>
              <a:ext cx="581277" cy="581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900" lIns="31900" spcFirstLastPara="1" rIns="31900" wrap="square" tIns="3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700"/>
                <a:buFont typeface="Calibri"/>
                <a:buNone/>
              </a:pPr>
              <a:r>
                <a:rPr b="0" i="0" lang="en-US" sz="3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sp>
          <p:nvSpPr>
            <p:cNvPr id="159" name="Google Shape;159;p6"/>
            <p:cNvSpPr/>
            <p:nvPr/>
          </p:nvSpPr>
          <p:spPr>
            <a:xfrm>
              <a:off x="6172199" y="1774249"/>
              <a:ext cx="1851660" cy="1965600"/>
            </a:xfrm>
            <a:prstGeom prst="upArrowCallout">
              <a:avLst>
                <a:gd fmla="val 50000" name="adj1"/>
                <a:gd fmla="val 20000" name="adj2"/>
                <a:gd fmla="val 20000" name="adj3"/>
                <a:gd fmla="val 100000" name="adj4"/>
              </a:avLst>
            </a:prstGeom>
            <a:solidFill>
              <a:srgbClr val="CFD7E7">
                <a:alpha val="89803"/>
              </a:srgbClr>
            </a:solidFill>
            <a:ln cap="flat" cmpd="sng" w="25400">
              <a:solidFill>
                <a:srgbClr val="CFD7E7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6"/>
            <p:cNvSpPr txBox="1"/>
            <p:nvPr/>
          </p:nvSpPr>
          <p:spPr>
            <a:xfrm>
              <a:off x="6172199" y="2144581"/>
              <a:ext cx="1851660" cy="15952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5100" lIns="146050" spcFirstLastPara="1" rIns="146050" wrap="square" tIns="165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r>
                <a:rPr b="0" i="0" lang="en-US" sz="11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Feature selection through Recursive Feature Elimination (RFE) and PCA ensures model efficiency and interpretability.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>
            <p:ph type="title"/>
          </p:nvPr>
        </p:nvSpPr>
        <p:spPr>
          <a:xfrm>
            <a:off x="483798" y="1463040"/>
            <a:ext cx="2847230" cy="2690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AI Models Used</a:t>
            </a:r>
            <a:endParaRPr/>
          </a:p>
        </p:txBody>
      </p:sp>
      <p:grpSp>
        <p:nvGrpSpPr>
          <p:cNvPr id="167" name="Google Shape;167;p7"/>
          <p:cNvGrpSpPr/>
          <p:nvPr/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68" name="Google Shape;168;p7"/>
            <p:cNvSpPr/>
            <p:nvPr/>
          </p:nvSpPr>
          <p:spPr>
            <a:xfrm rot="10800000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69" name="Google Shape;169;p7"/>
            <p:cNvCxnSpPr/>
            <p:nvPr/>
          </p:nvCxnSpPr>
          <p:spPr>
            <a:xfrm flipH="1">
              <a:off x="143163" y="5763486"/>
              <a:ext cx="1" cy="739555"/>
            </a:xfrm>
            <a:prstGeom prst="straightConnector1">
              <a:avLst/>
            </a:prstGeom>
            <a:noFill/>
            <a:ln cap="flat" cmpd="sng" w="177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0" name="Google Shape;170;p7"/>
          <p:cNvSpPr/>
          <p:nvPr/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4242163" y="1463039"/>
            <a:ext cx="4156790" cy="4300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Logistic Regression: Baseline binary classification model.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Random Forest: Ensemble of decision trees; high accuracy and feature importance interpretation.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XGBoost: Boosted trees optimized via gradient descent; state-of-the-art in structured data.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SVM: Effective in high-dimensional spaces.</a:t>
            </a:r>
            <a:endParaRPr/>
          </a:p>
          <a:p>
            <a:pPr indent="-342900" lvl="0" marL="342900" rtl="0" algn="l"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/>
              <a:t>KNN: Simple, distance-based classifier for comparison purposes.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 Metrics</a:t>
            </a:r>
            <a:endParaRPr/>
          </a:p>
        </p:txBody>
      </p:sp>
      <p:grpSp>
        <p:nvGrpSpPr>
          <p:cNvPr id="177" name="Google Shape;177;p8"/>
          <p:cNvGrpSpPr/>
          <p:nvPr/>
        </p:nvGrpSpPr>
        <p:grpSpPr>
          <a:xfrm>
            <a:off x="457200" y="2191543"/>
            <a:ext cx="8229598" cy="3343276"/>
            <a:chOff x="0" y="591343"/>
            <a:chExt cx="8229598" cy="3343276"/>
          </a:xfrm>
        </p:grpSpPr>
        <p:sp>
          <p:nvSpPr>
            <p:cNvPr id="178" name="Google Shape;178;p8"/>
            <p:cNvSpPr/>
            <p:nvPr/>
          </p:nvSpPr>
          <p:spPr>
            <a:xfrm>
              <a:off x="0" y="591343"/>
              <a:ext cx="2571749" cy="154305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8"/>
            <p:cNvSpPr txBox="1"/>
            <p:nvPr/>
          </p:nvSpPr>
          <p:spPr>
            <a:xfrm>
              <a:off x="0" y="591343"/>
              <a:ext cx="2571749" cy="154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Accuracy: Overall correctness.</a:t>
              </a: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2828925" y="591343"/>
              <a:ext cx="2571749" cy="154305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2828925" y="591343"/>
              <a:ext cx="2571749" cy="154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Precision: Proportion of predicted positives that are correct.</a:t>
              </a: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5657849" y="591343"/>
              <a:ext cx="2571749" cy="154305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 txBox="1"/>
            <p:nvPr/>
          </p:nvSpPr>
          <p:spPr>
            <a:xfrm>
              <a:off x="5657849" y="591343"/>
              <a:ext cx="2571749" cy="154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Recall: Ability to find all relevant positive cases.</a:t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0" y="2391569"/>
              <a:ext cx="2571749" cy="154305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 txBox="1"/>
            <p:nvPr/>
          </p:nvSpPr>
          <p:spPr>
            <a:xfrm>
              <a:off x="0" y="2391569"/>
              <a:ext cx="2571749" cy="154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F1 Score: Harmonic mean of precision and recall.</a:t>
              </a:r>
              <a:endParaRPr/>
            </a:p>
          </p:txBody>
        </p:sp>
        <p:sp>
          <p:nvSpPr>
            <p:cNvPr id="186" name="Google Shape;186;p8"/>
            <p:cNvSpPr txBox="1"/>
            <p:nvPr/>
          </p:nvSpPr>
          <p:spPr>
            <a:xfrm flipH="1" rot="10800000">
              <a:off x="2828925" y="2230468"/>
              <a:ext cx="2571600" cy="16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5657849" y="2391569"/>
              <a:ext cx="2571749" cy="154305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 txBox="1"/>
            <p:nvPr/>
          </p:nvSpPr>
          <p:spPr>
            <a:xfrm>
              <a:off x="5657849" y="2391569"/>
              <a:ext cx="2571749" cy="1543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Confusion Matrix: Shows TP, TN, FP, FN to evaluate performance.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&amp; Interpretability</a:t>
            </a:r>
            <a:endParaRPr/>
          </a:p>
        </p:txBody>
      </p:sp>
      <p:grpSp>
        <p:nvGrpSpPr>
          <p:cNvPr id="194" name="Google Shape;194;p9"/>
          <p:cNvGrpSpPr/>
          <p:nvPr/>
        </p:nvGrpSpPr>
        <p:grpSpPr>
          <a:xfrm>
            <a:off x="457200" y="1602078"/>
            <a:ext cx="8229600" cy="4522206"/>
            <a:chOff x="0" y="1878"/>
            <a:chExt cx="8229600" cy="4522206"/>
          </a:xfrm>
        </p:grpSpPr>
        <p:sp>
          <p:nvSpPr>
            <p:cNvPr id="195" name="Google Shape;195;p9"/>
            <p:cNvSpPr/>
            <p:nvPr/>
          </p:nvSpPr>
          <p:spPr>
            <a:xfrm>
              <a:off x="0" y="1878"/>
              <a:ext cx="8229600" cy="952043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287993" y="216088"/>
              <a:ext cx="523623" cy="52362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1099610" y="1878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9"/>
            <p:cNvSpPr txBox="1"/>
            <p:nvPr/>
          </p:nvSpPr>
          <p:spPr>
            <a:xfrm>
              <a:off x="1099610" y="1878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750" lIns="100750" spcFirstLastPara="1" rIns="100750" wrap="square" tIns="100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SHAP (SHapley Additive exPlanations) values show how much each feature contributes to a prediction.</a:t>
              </a:r>
              <a:endParaRPr/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0" y="1191932"/>
              <a:ext cx="8229600" cy="952043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287993" y="1406142"/>
              <a:ext cx="523623" cy="52362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1099610" y="1191932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9"/>
            <p:cNvSpPr txBox="1"/>
            <p:nvPr/>
          </p:nvSpPr>
          <p:spPr>
            <a:xfrm>
              <a:off x="1099610" y="1191932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750" lIns="100750" spcFirstLastPara="1" rIns="100750" wrap="square" tIns="100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Helps explain model outputs for clinical interpretability.</a:t>
              </a:r>
              <a:endParaRPr/>
            </a:p>
          </p:txBody>
        </p:sp>
        <p:sp>
          <p:nvSpPr>
            <p:cNvPr id="203" name="Google Shape;203;p9"/>
            <p:cNvSpPr/>
            <p:nvPr/>
          </p:nvSpPr>
          <p:spPr>
            <a:xfrm>
              <a:off x="0" y="2381986"/>
              <a:ext cx="8229600" cy="952043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287993" y="2596196"/>
              <a:ext cx="523623" cy="52362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1099610" y="2381986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9"/>
            <p:cNvSpPr txBox="1"/>
            <p:nvPr/>
          </p:nvSpPr>
          <p:spPr>
            <a:xfrm>
              <a:off x="1099610" y="2381986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750" lIns="100750" spcFirstLastPara="1" rIns="100750" wrap="square" tIns="100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Supports trust in AI predictions by clinicians.</a:t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0" y="3572041"/>
              <a:ext cx="8229600" cy="952043"/>
            </a:xfrm>
            <a:prstGeom prst="roundRect">
              <a:avLst>
                <a:gd fmla="val 10000" name="adj"/>
              </a:avLst>
            </a:prstGeom>
            <a:solidFill>
              <a:srgbClr val="CFD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287993" y="3786250"/>
              <a:ext cx="523623" cy="52362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099610" y="3572041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1099610" y="3572041"/>
              <a:ext cx="7129989" cy="9520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750" lIns="100750" spcFirstLastPara="1" rIns="100750" wrap="square" tIns="100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features like EGFR mutations and TP53 status show strong influence on drug sensitivity.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