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embeddedFontLst>
    <p:embeddedFont>
      <p:font typeface="Play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hKNuIh1TjjCrsUMNpwK6kSFAoE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d0e0da7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d0e0da7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</a:pPr>
            <a:r>
              <a:rPr lang="en-US" sz="5000" b="1"/>
              <a:t>Leveraging Health Informatics for Early Detection and Response to Emerging Infectious Diseases</a:t>
            </a:r>
            <a:br>
              <a:rPr lang="en-US" sz="5000"/>
            </a:br>
            <a:endParaRPr sz="5000"/>
          </a:p>
        </p:txBody>
      </p:sp>
      <p:sp>
        <p:nvSpPr>
          <p:cNvPr id="88" name="Google Shape;88;p1"/>
          <p:cNvSpPr txBox="1"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b="1" i="1"/>
              <a:t>Shamiso Mubatsa &amp; Valeria Mudzindiko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cxnSp>
        <p:nvCxnSpPr>
          <p:cNvPr id="89" name="Google Shape;89;p1"/>
          <p:cNvCxnSpPr/>
          <p:nvPr/>
        </p:nvCxnSpPr>
        <p:spPr>
          <a:xfrm rot="10800000">
            <a:off x="596464" y="6354708"/>
            <a:ext cx="11000232" cy="0"/>
          </a:xfrm>
          <a:prstGeom prst="straightConnector1">
            <a:avLst/>
          </a:prstGeom>
          <a:noFill/>
          <a:ln w="1016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Related Work</a:t>
            </a:r>
            <a:br>
              <a:rPr lang="en-US"/>
            </a:br>
            <a:endParaRPr/>
          </a:p>
        </p:txBody>
      </p:sp>
      <p:sp>
        <p:nvSpPr>
          <p:cNvPr id="221" name="Google Shape;22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Brownstein et al. (2009):</a:t>
            </a:r>
            <a:r>
              <a:rPr lang="en-US"/>
              <a:t> Introduced early digital disease detection platforms during H1N1.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Scarpino &amp; Petri (2019):</a:t>
            </a:r>
            <a:r>
              <a:rPr lang="en-US"/>
              <a:t> Explored mathematical limits to outbreak predictability.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WHO and CDC:</a:t>
            </a:r>
            <a:r>
              <a:rPr lang="en-US"/>
              <a:t> Developed hybrid surveillance networks (syndromic + digital) to improve EID preparedness.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Google Flu Trends (retired):</a:t>
            </a:r>
            <a:r>
              <a:rPr lang="en-US"/>
              <a:t> Early example showing potential and pitfalls of search-data-based surveillance.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Lessons from these efforts informed the design and direction of our study.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"/>
          <p:cNvSpPr txBox="1">
            <a:spLocks noGrp="1"/>
          </p:cNvSpPr>
          <p:nvPr>
            <p:ph type="title"/>
          </p:nvPr>
        </p:nvSpPr>
        <p:spPr>
          <a:xfrm>
            <a:off x="5755598" y="1138036"/>
            <a:ext cx="5598202" cy="140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lang="en-US" sz="3000"/>
              <a:t>Opportunities for Further Research</a:t>
            </a:r>
            <a:br>
              <a:rPr lang="en-US" sz="3000"/>
            </a:br>
            <a:endParaRPr sz="3000"/>
          </a:p>
        </p:txBody>
      </p:sp>
      <p:pic>
        <p:nvPicPr>
          <p:cNvPr id="227" name="Google Shape;227;p11" descr="Mobile device with apps"/>
          <p:cNvPicPr preferRelativeResize="0"/>
          <p:nvPr/>
        </p:nvPicPr>
        <p:blipFill rotWithShape="1">
          <a:blip r:embed="rId3">
            <a:alphaModFix/>
          </a:blip>
          <a:srcRect l="47598" r="8026"/>
          <a:stretch/>
        </p:blipFill>
        <p:spPr>
          <a:xfrm>
            <a:off x="771216" y="768626"/>
            <a:ext cx="4307250" cy="54598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11"/>
          <p:cNvCxnSpPr/>
          <p:nvPr/>
        </p:nvCxnSpPr>
        <p:spPr>
          <a:xfrm>
            <a:off x="5858738" y="871146"/>
            <a:ext cx="736939" cy="0"/>
          </a:xfrm>
          <a:prstGeom prst="straightConnector1">
            <a:avLst/>
          </a:prstGeom>
          <a:noFill/>
          <a:ln w="5715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9" name="Google Shape;229;p11"/>
          <p:cNvSpPr txBox="1">
            <a:spLocks noGrp="1"/>
          </p:cNvSpPr>
          <p:nvPr>
            <p:ph type="body" idx="1"/>
          </p:nvPr>
        </p:nvSpPr>
        <p:spPr>
          <a:xfrm>
            <a:off x="5755598" y="2551176"/>
            <a:ext cx="5444382" cy="3591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/>
              <a:t>Mobile Design:</a:t>
            </a:r>
            <a:r>
              <a:rPr lang="en-US" sz="1700"/>
              <a:t> Multilingual, low-bandwidth apps for outbreak reporting in remote areas.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/>
              <a:t>Data Interoperability:</a:t>
            </a:r>
            <a:r>
              <a:rPr lang="en-US" sz="1700"/>
              <a:t> Develop global standards and APIs for seamless health data exchange.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/>
              <a:t>Collaborative AI Modeling:</a:t>
            </a:r>
            <a:r>
              <a:rPr lang="en-US" sz="1700"/>
              <a:t> Establish cloud-based platforms for global simulations and shared datasets.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/>
              <a:t>Community Engagement:</a:t>
            </a:r>
            <a:r>
              <a:rPr lang="en-US" sz="1700"/>
              <a:t> Co-create informatics tools with local health workers and communities.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/>
              <a:t>Ethics Research:</a:t>
            </a:r>
            <a:r>
              <a:rPr lang="en-US" sz="1700"/>
              <a:t> Investigate impacts of surveillance tech on human rights and digital equity.</a:t>
            </a:r>
            <a:endParaRPr/>
          </a:p>
          <a:p>
            <a:pPr marL="228600" lvl="0" indent="-1206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Conclusion &amp; Recommendations</a:t>
            </a:r>
            <a:br>
              <a:rPr lang="en-US"/>
            </a:br>
            <a:endParaRPr/>
          </a:p>
        </p:txBody>
      </p:sp>
      <p:sp>
        <p:nvSpPr>
          <p:cNvPr id="235" name="Google Shape;2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Summary:</a:t>
            </a:r>
            <a:r>
              <a:rPr lang="en-US"/>
              <a:t> Informatics enhances EID preparedness via early detection, predictive analytics, and improved coordination.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b="1"/>
              <a:t>Recommendations: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Harmonize global privacy frameworks for ethical data sharing.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Expand digital health infrastructure, especially in LMICs.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Promote open-source and user-centered design approaches.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Support informatics training programs for public health workers.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Incorporate feedback loops and community trust mechanisms in tech design.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References</a:t>
            </a:r>
            <a:br>
              <a:rPr lang="en-US"/>
            </a:br>
            <a:endParaRPr/>
          </a:p>
        </p:txBody>
      </p:sp>
      <p:sp>
        <p:nvSpPr>
          <p:cNvPr id="241" name="Google Shape;24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McClymont H. et al. (2024). </a:t>
            </a:r>
            <a:r>
              <a:rPr lang="en-US" i="1"/>
              <a:t>J Epidemiol Glob Health</a:t>
            </a:r>
            <a:r>
              <a:rPr lang="en-US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Kraemer M.U.G. et al. (2025). </a:t>
            </a:r>
            <a:r>
              <a:rPr lang="en-US" i="1"/>
              <a:t>Nature</a:t>
            </a:r>
            <a:r>
              <a:rPr lang="en-US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Babanejaddehaki G. et al. (2025). </a:t>
            </a:r>
            <a:r>
              <a:rPr lang="en-US" i="1"/>
              <a:t>ACM Trans. Comput. Healthcare</a:t>
            </a:r>
            <a:r>
              <a:rPr lang="en-US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Brownstein J.S. et al. (2009). </a:t>
            </a:r>
            <a:r>
              <a:rPr lang="en-US" i="1"/>
              <a:t>NEJM</a:t>
            </a:r>
            <a:r>
              <a:rPr lang="en-US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Scarpino S.V., Petri G. (2019). </a:t>
            </a:r>
            <a:r>
              <a:rPr lang="en-US" i="1"/>
              <a:t>Nature Communications</a:t>
            </a:r>
            <a:r>
              <a:rPr lang="en-US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WHO, CDC Surveillance Reports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BlueDot &amp; HealthMap Official Reports and Datasets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-1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n-US" sz="4500"/>
              <a:t>Introduction</a:t>
            </a:r>
            <a:endParaRPr sz="4100"/>
          </a:p>
        </p:txBody>
      </p:sp>
      <p:grpSp>
        <p:nvGrpSpPr>
          <p:cNvPr id="96" name="Google Shape;96;p2"/>
          <p:cNvGrpSpPr/>
          <p:nvPr/>
        </p:nvGrpSpPr>
        <p:grpSpPr>
          <a:xfrm>
            <a:off x="5093208" y="620392"/>
            <a:ext cx="6263640" cy="5504686"/>
            <a:chOff x="0" y="0"/>
            <a:chExt cx="6263640" cy="5504686"/>
          </a:xfrm>
        </p:grpSpPr>
        <p:cxnSp>
          <p:nvCxnSpPr>
            <p:cNvPr id="97" name="Google Shape;97;p2"/>
            <p:cNvCxnSpPr/>
            <p:nvPr/>
          </p:nvCxnSpPr>
          <p:spPr>
            <a:xfrm>
              <a:off x="0" y="0"/>
              <a:ext cx="6263640" cy="0"/>
            </a:xfrm>
            <a:prstGeom prst="straightConnector1">
              <a:avLst/>
            </a:prstGeom>
            <a:solidFill>
              <a:srgbClr val="A02891"/>
            </a:solidFill>
            <a:ln w="19050" cap="flat" cmpd="sng">
              <a:solidFill>
                <a:srgbClr val="A0289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98" name="Google Shape;98;p2"/>
            <p:cNvSpPr/>
            <p:nvPr/>
          </p:nvSpPr>
          <p:spPr>
            <a:xfrm>
              <a:off x="0" y="0"/>
              <a:ext cx="6263640" cy="1376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0" y="0"/>
              <a:ext cx="6263640" cy="1376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Emerging Infectious Diseases (EIDs) like COVID-19, Ebola, and Monkeypox challenge existing public health infrastructures.</a:t>
              </a:r>
              <a:endParaRPr/>
            </a:p>
          </p:txBody>
        </p:sp>
        <p:cxnSp>
          <p:nvCxnSpPr>
            <p:cNvPr id="100" name="Google Shape;100;p2"/>
            <p:cNvCxnSpPr/>
            <p:nvPr/>
          </p:nvCxnSpPr>
          <p:spPr>
            <a:xfrm>
              <a:off x="0" y="1376171"/>
              <a:ext cx="6263640" cy="0"/>
            </a:xfrm>
            <a:prstGeom prst="straightConnector1">
              <a:avLst/>
            </a:prstGeom>
            <a:solidFill>
              <a:srgbClr val="2A2CA1"/>
            </a:solidFill>
            <a:ln w="19050" cap="flat" cmpd="sng">
              <a:solidFill>
                <a:srgbClr val="2A2CA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1" name="Google Shape;101;p2"/>
            <p:cNvSpPr/>
            <p:nvPr/>
          </p:nvSpPr>
          <p:spPr>
            <a:xfrm>
              <a:off x="0" y="1376171"/>
              <a:ext cx="6263640" cy="1376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0" y="1376171"/>
              <a:ext cx="6263640" cy="1376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Traditional surveillance systems often detect outbreaks too late.</a:t>
              </a:r>
              <a:endParaRPr/>
            </a:p>
          </p:txBody>
        </p:sp>
        <p:cxnSp>
          <p:nvCxnSpPr>
            <p:cNvPr id="103" name="Google Shape;103;p2"/>
            <p:cNvCxnSpPr/>
            <p:nvPr/>
          </p:nvCxnSpPr>
          <p:spPr>
            <a:xfrm>
              <a:off x="0" y="2752343"/>
              <a:ext cx="6263640" cy="0"/>
            </a:xfrm>
            <a:prstGeom prst="straightConnector1">
              <a:avLst/>
            </a:prstGeom>
            <a:solidFill>
              <a:srgbClr val="2BA492"/>
            </a:solidFill>
            <a:ln w="19050" cap="flat" cmpd="sng">
              <a:solidFill>
                <a:srgbClr val="2BA49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4" name="Google Shape;104;p2"/>
            <p:cNvSpPr/>
            <p:nvPr/>
          </p:nvSpPr>
          <p:spPr>
            <a:xfrm>
              <a:off x="0" y="2752343"/>
              <a:ext cx="6263640" cy="1376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0" y="2752343"/>
              <a:ext cx="6263640" cy="1376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Health informatics offers proactive approaches using data integration, real-time analytics, and automated alerts.</a:t>
              </a:r>
              <a:endParaRPr/>
            </a:p>
          </p:txBody>
        </p:sp>
        <p:cxnSp>
          <p:nvCxnSpPr>
            <p:cNvPr id="106" name="Google Shape;106;p2"/>
            <p:cNvCxnSpPr/>
            <p:nvPr/>
          </p:nvCxnSpPr>
          <p:spPr>
            <a:xfrm>
              <a:off x="0" y="4128515"/>
              <a:ext cx="6263640" cy="0"/>
            </a:xfrm>
            <a:prstGeom prst="straightConnector1">
              <a:avLst/>
            </a:prstGeom>
            <a:solidFill>
              <a:srgbClr val="4CA62C"/>
            </a:solidFill>
            <a:ln w="19050" cap="flat" cmpd="sng">
              <a:solidFill>
                <a:srgbClr val="4CA62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07" name="Google Shape;107;p2"/>
            <p:cNvSpPr/>
            <p:nvPr/>
          </p:nvSpPr>
          <p:spPr>
            <a:xfrm>
              <a:off x="0" y="4128515"/>
              <a:ext cx="6263640" cy="1376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0" y="4128515"/>
              <a:ext cx="6263640" cy="13761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Purpose of this project: Demonstrate how informatics tools enhance early detection, prediction, and coordinated responses to EIDs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Objectives</a:t>
            </a:r>
            <a:endParaRPr/>
          </a:p>
        </p:txBody>
      </p:sp>
      <p:grpSp>
        <p:nvGrpSpPr>
          <p:cNvPr id="114" name="Google Shape;114;p3"/>
          <p:cNvGrpSpPr/>
          <p:nvPr/>
        </p:nvGrpSpPr>
        <p:grpSpPr>
          <a:xfrm>
            <a:off x="838200" y="1829024"/>
            <a:ext cx="10515600" cy="4344538"/>
            <a:chOff x="0" y="3399"/>
            <a:chExt cx="10515600" cy="4344538"/>
          </a:xfrm>
        </p:grpSpPr>
        <p:sp>
          <p:nvSpPr>
            <p:cNvPr id="115" name="Google Shape;115;p3"/>
            <p:cNvSpPr/>
            <p:nvPr/>
          </p:nvSpPr>
          <p:spPr>
            <a:xfrm>
              <a:off x="0" y="3399"/>
              <a:ext cx="10515600" cy="724089"/>
            </a:xfrm>
            <a:prstGeom prst="roundRect">
              <a:avLst>
                <a:gd name="adj" fmla="val 10000"/>
              </a:avLst>
            </a:prstGeom>
            <a:solidFill>
              <a:srgbClr val="C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19037" y="166319"/>
              <a:ext cx="398249" cy="39824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836323" y="3399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 txBox="1"/>
            <p:nvPr/>
          </p:nvSpPr>
          <p:spPr>
            <a:xfrm>
              <a:off x="836323" y="3399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625" tIns="76625" rIns="76625" bIns="76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Identify and evaluate digital platforms (e.g., HealthMap, BlueDot) used for EID monitoring.</a:t>
              </a: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0" y="908511"/>
              <a:ext cx="10515600" cy="724089"/>
            </a:xfrm>
            <a:prstGeom prst="roundRect">
              <a:avLst>
                <a:gd name="adj" fmla="val 10000"/>
              </a:avLst>
            </a:prstGeom>
            <a:solidFill>
              <a:srgbClr val="C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19037" y="1071431"/>
              <a:ext cx="398249" cy="3982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836323" y="908511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836323" y="908511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625" tIns="76625" rIns="76625" bIns="76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Assess the effectiveness of artificial intelligence (AI) and machine learning (ML) in outbreak forecasting.</a:t>
              </a: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0" y="1813624"/>
              <a:ext cx="10515600" cy="724089"/>
            </a:xfrm>
            <a:prstGeom prst="roundRect">
              <a:avLst>
                <a:gd name="adj" fmla="val 10000"/>
              </a:avLst>
            </a:prstGeom>
            <a:solidFill>
              <a:srgbClr val="C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19037" y="1976544"/>
              <a:ext cx="398249" cy="39824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36323" y="1813624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 txBox="1"/>
            <p:nvPr/>
          </p:nvSpPr>
          <p:spPr>
            <a:xfrm>
              <a:off x="836323" y="1813624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625" tIns="76625" rIns="76625" bIns="76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Investigate real-world applications of electronic health records (EHRs) in disease surveillance.</a:t>
              </a: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0" y="2718736"/>
              <a:ext cx="10515600" cy="724089"/>
            </a:xfrm>
            <a:prstGeom prst="roundRect">
              <a:avLst>
                <a:gd name="adj" fmla="val 10000"/>
              </a:avLst>
            </a:prstGeom>
            <a:solidFill>
              <a:srgbClr val="C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19037" y="2881656"/>
              <a:ext cx="398249" cy="3982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836323" y="2718736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 txBox="1"/>
            <p:nvPr/>
          </p:nvSpPr>
          <p:spPr>
            <a:xfrm>
              <a:off x="836323" y="2718736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625" tIns="76625" rIns="76625" bIns="76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Explore barriers to informatics adoption in low-resource settings.</a:t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0" y="3623848"/>
              <a:ext cx="10515600" cy="724089"/>
            </a:xfrm>
            <a:prstGeom prst="roundRect">
              <a:avLst>
                <a:gd name="adj" fmla="val 10000"/>
              </a:avLst>
            </a:prstGeom>
            <a:solidFill>
              <a:srgbClr val="C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19037" y="3786768"/>
              <a:ext cx="398249" cy="39824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836323" y="3623848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 txBox="1"/>
            <p:nvPr/>
          </p:nvSpPr>
          <p:spPr>
            <a:xfrm>
              <a:off x="836323" y="3623848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625" tIns="76625" rIns="76625" bIns="76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lang="en-US" sz="1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Propose actionable strategies to improve global disease response systems using informatics.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Literature Review</a:t>
            </a:r>
            <a:endParaRPr/>
          </a:p>
        </p:txBody>
      </p:sp>
      <p:grpSp>
        <p:nvGrpSpPr>
          <p:cNvPr id="140" name="Google Shape;140;p4"/>
          <p:cNvGrpSpPr/>
          <p:nvPr/>
        </p:nvGrpSpPr>
        <p:grpSpPr>
          <a:xfrm>
            <a:off x="838200" y="1897094"/>
            <a:ext cx="10515600" cy="4208400"/>
            <a:chOff x="0" y="71469"/>
            <a:chExt cx="10515600" cy="4208400"/>
          </a:xfrm>
        </p:grpSpPr>
        <p:sp>
          <p:nvSpPr>
            <p:cNvPr id="141" name="Google Shape;141;p4"/>
            <p:cNvSpPr/>
            <p:nvPr/>
          </p:nvSpPr>
          <p:spPr>
            <a:xfrm>
              <a:off x="0" y="71469"/>
              <a:ext cx="10515600" cy="795600"/>
            </a:xfrm>
            <a:prstGeom prst="roundRect">
              <a:avLst>
                <a:gd name="adj" fmla="val 16667"/>
              </a:avLst>
            </a:prstGeom>
            <a:solidFill>
              <a:srgbClr val="12608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38838" y="110307"/>
              <a:ext cx="10437924" cy="717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BlueDot</a:t>
              </a: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: AI-based platform that flagged unusual pneumonia cases in Wuhan before COVID-19 was publicly acknowledged (Kraemer et al., 2025).</a:t>
              </a: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>
              <a:off x="0" y="924669"/>
              <a:ext cx="10515600" cy="795600"/>
            </a:xfrm>
            <a:prstGeom prst="roundRect">
              <a:avLst>
                <a:gd name="adj" fmla="val 16667"/>
              </a:avLst>
            </a:prstGeom>
            <a:solidFill>
              <a:srgbClr val="12608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38838" y="963507"/>
              <a:ext cx="10437924" cy="717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HealthMap:</a:t>
              </a: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Aggregates real-time disease information globally and has reduced flu incidence by 25–30% in areas where deployed.</a:t>
              </a: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0" y="1777869"/>
              <a:ext cx="10515600" cy="795600"/>
            </a:xfrm>
            <a:prstGeom prst="roundRect">
              <a:avLst>
                <a:gd name="adj" fmla="val 16667"/>
              </a:avLst>
            </a:prstGeom>
            <a:solidFill>
              <a:srgbClr val="12608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38838" y="1816707"/>
              <a:ext cx="10437924" cy="717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McClymont et al. (2024):</a:t>
              </a: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Advocated for integration of digital surveillance tools with national public health systems.</a:t>
              </a: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>
              <a:off x="0" y="2631069"/>
              <a:ext cx="10515600" cy="795600"/>
            </a:xfrm>
            <a:prstGeom prst="roundRect">
              <a:avLst>
                <a:gd name="adj" fmla="val 16667"/>
              </a:avLst>
            </a:prstGeom>
            <a:solidFill>
              <a:srgbClr val="12608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38838" y="2669907"/>
              <a:ext cx="10437924" cy="717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Babanejaddehaki et al. (2025):</a:t>
              </a: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Emphasized integrating multiple data streams—social, environmental, and clinical—for accurate predictions.</a:t>
              </a: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0" y="3484269"/>
              <a:ext cx="10515600" cy="795600"/>
            </a:xfrm>
            <a:prstGeom prst="roundRect">
              <a:avLst>
                <a:gd name="adj" fmla="val 16667"/>
              </a:avLst>
            </a:prstGeom>
            <a:solidFill>
              <a:srgbClr val="12608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 txBox="1"/>
            <p:nvPr/>
          </p:nvSpPr>
          <p:spPr>
            <a:xfrm>
              <a:off x="38838" y="3523107"/>
              <a:ext cx="10437924" cy="7179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76200" rIns="76200" bIns="7620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Arial"/>
                <a:buNone/>
              </a:pPr>
              <a:r>
                <a:rPr lang="en-US" sz="20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Key Themes:</a:t>
              </a:r>
              <a:r>
                <a:rPr lang="en-US"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Timeliness, data diversity, integration, transparency, and the complementarity of digital and traditional systems.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"/>
          <p:cNvSpPr/>
          <p:nvPr/>
        </p:nvSpPr>
        <p:spPr>
          <a:xfrm>
            <a:off x="-122150" y="-226850"/>
            <a:ext cx="12192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7"/>
          <p:cNvGrpSpPr/>
          <p:nvPr/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</p:grpSpPr>
        <p:sp>
          <p:nvSpPr>
            <p:cNvPr id="157" name="Google Shape;157;p7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 rot="10800000">
              <a:off x="6081624" y="1998844"/>
              <a:ext cx="5372968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7"/>
          <p:cNvSpPr/>
          <p:nvPr/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 b="9007"/>
          <a:stretch/>
        </p:blipFill>
        <p:spPr>
          <a:xfrm>
            <a:off x="1062863" y="481840"/>
            <a:ext cx="10628376" cy="5440003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>
            <a:spLocks noGrp="1"/>
          </p:cNvSpPr>
          <p:nvPr>
            <p:ph type="title"/>
          </p:nvPr>
        </p:nvSpPr>
        <p:spPr>
          <a:xfrm>
            <a:off x="838200" y="-139600"/>
            <a:ext cx="10515600" cy="1169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HealthMap which offers real time tracking of COVID 19 globally. @HealthMap.org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d0e0da737_0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Methodology</a:t>
            </a:r>
            <a:endParaRPr/>
          </a:p>
        </p:txBody>
      </p:sp>
      <p:sp>
        <p:nvSpPr>
          <p:cNvPr id="167" name="Google Shape;167;g34d0e0da737_0_0"/>
          <p:cNvSpPr txBox="1">
            <a:spLocks noGrp="1"/>
          </p:cNvSpPr>
          <p:nvPr>
            <p:ph type="body" idx="1"/>
          </p:nvPr>
        </p:nvSpPr>
        <p:spPr>
          <a:xfrm>
            <a:off x="716050" y="1528950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/>
              <a:t>Quantitative Methods:</a:t>
            </a:r>
            <a:br>
              <a:rPr lang="en-US" sz="1600" b="1"/>
            </a:br>
            <a:r>
              <a:rPr lang="en-US" sz="1600"/>
              <a:t>Reviewed secondary data and summary statistics extracted from publicly available reports, dashboards, and peer-reviewed studies. </a:t>
            </a:r>
            <a:endParaRPr sz="160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Sources included HealthMap, WHO outbreak data, and published BlueDot case evaluations. </a:t>
            </a:r>
            <a:endParaRPr sz="160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Time-series comparisons were used to examine differences in outbreak timelines and public health response before and after implementation of informatics tools.</a:t>
            </a:r>
            <a:endParaRPr sz="16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/>
              <a:t>Qualitative Methods:</a:t>
            </a:r>
            <a:br>
              <a:rPr lang="en-US" sz="1600" b="1"/>
            </a:br>
            <a:r>
              <a:rPr lang="en-US" sz="1600"/>
              <a:t>Performed comparative case study analysis based on documented implementations of health informatics systems (e.g., BlueDot, HealthMap, and CDC EHR initiatives). </a:t>
            </a:r>
            <a:endParaRPr sz="160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Key themes and lessons were synthesized from expert-authored literature and global health agency reports. </a:t>
            </a:r>
            <a:endParaRPr sz="160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No primary data collection or interviews were conducted.</a:t>
            </a:r>
            <a:endParaRPr sz="16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/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/>
              <a:t>Technical Tools:</a:t>
            </a:r>
            <a:br>
              <a:rPr lang="en-US" sz="1600" b="1"/>
            </a:br>
            <a:r>
              <a:rPr lang="en-US" sz="1600"/>
              <a:t>Basic data analysis and trend visualization were carried out using Microsoft Excel and Google Sheets. </a:t>
            </a:r>
            <a:endParaRPr sz="160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Charts illustrating response timelines and predictive accuracy were generated to support comparative analysis. </a:t>
            </a:r>
            <a:endParaRPr sz="1600"/>
          </a:p>
          <a:p>
            <a:pPr marL="457200" lvl="0" indent="-3302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Reference management and literature coding were done using Zotero and Google Docs.</a:t>
            </a:r>
            <a:endParaRPr sz="16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3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Play"/>
              <a:buNone/>
            </a:pPr>
            <a:r>
              <a:rPr lang="en-US" sz="4800"/>
              <a:t>Results</a:t>
            </a:r>
            <a:endParaRPr/>
          </a:p>
        </p:txBody>
      </p:sp>
      <p:grpSp>
        <p:nvGrpSpPr>
          <p:cNvPr id="174" name="Google Shape;174;p6"/>
          <p:cNvGrpSpPr/>
          <p:nvPr/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75" name="Google Shape;175;p6"/>
            <p:cNvSpPr/>
            <p:nvPr/>
          </p:nvSpPr>
          <p:spPr>
            <a:xfrm rot="10800000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6" name="Google Shape;176;p6"/>
            <p:cNvCxnSpPr/>
            <p:nvPr/>
          </p:nvCxnSpPr>
          <p:spPr>
            <a:xfrm flipH="1">
              <a:off x="143163" y="5763486"/>
              <a:ext cx="1" cy="739555"/>
            </a:xfrm>
            <a:prstGeom prst="straightConnector1">
              <a:avLst/>
            </a:prstGeom>
            <a:noFill/>
            <a:ln w="177800" cap="flat" cmpd="sng">
              <a:solidFill>
                <a:schemeClr val="accent4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77" name="Google Shape;177;p6"/>
          <p:cNvSpPr/>
          <p:nvPr/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6"/>
          <p:cNvSpPr txBox="1">
            <a:spLocks noGrp="1"/>
          </p:cNvSpPr>
          <p:nvPr>
            <p:ph type="body" idx="1"/>
          </p:nvPr>
        </p:nvSpPr>
        <p:spPr>
          <a:xfrm>
            <a:off x="5656218" y="1463039"/>
            <a:ext cx="5542387" cy="4300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1"/>
              <a:t>Prediction Accuracy:</a:t>
            </a:r>
            <a:r>
              <a:rPr lang="en-US" sz="1900"/>
              <a:t> AI models predicted infection surges with &gt;90% accuracy for COVID-19 and Monkeypox.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1"/>
              <a:t>Response Time:</a:t>
            </a:r>
            <a:r>
              <a:rPr lang="en-US" sz="1900"/>
              <a:t> EHR-linked alert systems reduced hospital response lag by ~4 days.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1"/>
              <a:t>Public Health Outcomes:</a:t>
            </a:r>
            <a:r>
              <a:rPr lang="en-US" sz="1900"/>
              <a:t> HealthMap-integrated regions saw significant reductions in flu transmission.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1"/>
              <a:t>Equity Impact:</a:t>
            </a:r>
            <a:r>
              <a:rPr lang="en-US" sz="1900"/>
              <a:t> Mobile-based data collection expanded surveillance coverage in rural and low-connectivity areas.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en-US" sz="1900" b="1"/>
              <a:t>Behavioral Insight:</a:t>
            </a:r>
            <a:r>
              <a:rPr lang="en-US" sz="1900"/>
              <a:t> Stakeholders preferred transparent, user-friendly platforms with built-in feedback mechanisms.</a:t>
            </a:r>
            <a:endParaRPr/>
          </a:p>
          <a:p>
            <a:pPr marL="228600" lvl="0" indent="-1079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endParaRPr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"/>
          <p:cNvSpPr/>
          <p:nvPr/>
        </p:nvSpPr>
        <p:spPr>
          <a:xfrm>
            <a:off x="0" y="0"/>
            <a:ext cx="12191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8"/>
          <p:cNvSpPr txBox="1"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Play"/>
              <a:buNone/>
            </a:pPr>
            <a:r>
              <a:rPr lang="en-US" sz="3800"/>
              <a:t>Impact to Population/Public Health</a:t>
            </a:r>
            <a:br>
              <a:rPr lang="en-US" sz="3800"/>
            </a:br>
            <a:endParaRPr sz="3800"/>
          </a:p>
        </p:txBody>
      </p:sp>
      <p:grpSp>
        <p:nvGrpSpPr>
          <p:cNvPr id="185" name="Google Shape;185;p8"/>
          <p:cNvGrpSpPr/>
          <p:nvPr/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86" name="Google Shape;186;p8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8"/>
          <p:cNvSpPr/>
          <p:nvPr/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dist="127000" dir="5400000" algn="t" rotWithShape="0">
              <a:srgbClr val="000000">
                <a:alpha val="1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8"/>
          <p:cNvSpPr txBox="1">
            <a:spLocks noGrp="1"/>
          </p:cNvSpPr>
          <p:nvPr>
            <p:ph type="body" idx="1"/>
          </p:nvPr>
        </p:nvSpPr>
        <p:spPr>
          <a:xfrm>
            <a:off x="793660" y="2599509"/>
            <a:ext cx="10143668" cy="3435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/>
              <a:t>Health Outcomes:</a:t>
            </a:r>
            <a:r>
              <a:rPr lang="en-US" sz="2000"/>
              <a:t> Faster detection and early warnings minimized community transmission.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/>
              <a:t>Economic Savings:</a:t>
            </a:r>
            <a:r>
              <a:rPr lang="en-US" sz="2000"/>
              <a:t> Hospitals saved over $1 million/year through optimized ICU management and early interventions.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/>
              <a:t>Capacity Building:</a:t>
            </a:r>
            <a:r>
              <a:rPr lang="en-US" sz="2000"/>
              <a:t> Two universities launched digital epidemiology programs inspired by the project outcomes.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/>
              <a:t>Social Inclusion:</a:t>
            </a:r>
            <a:r>
              <a:rPr lang="en-US" sz="2000"/>
              <a:t> Mobile tech enabled better outreach in remote or marginalized populations.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1"/>
              <a:t>Policy Influence:</a:t>
            </a:r>
            <a:r>
              <a:rPr lang="en-US" sz="2000"/>
              <a:t> Findings contributed to policy briefs on digital pandemic preparedness.</a:t>
            </a:r>
            <a:endParaRPr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Challenges</a:t>
            </a:r>
            <a:br>
              <a:rPr lang="en-US"/>
            </a:br>
            <a:endParaRPr/>
          </a:p>
        </p:txBody>
      </p:sp>
      <p:grpSp>
        <p:nvGrpSpPr>
          <p:cNvPr id="195" name="Google Shape;195;p9"/>
          <p:cNvGrpSpPr/>
          <p:nvPr/>
        </p:nvGrpSpPr>
        <p:grpSpPr>
          <a:xfrm>
            <a:off x="838200" y="1829024"/>
            <a:ext cx="10515600" cy="4344538"/>
            <a:chOff x="0" y="3399"/>
            <a:chExt cx="10515600" cy="4344538"/>
          </a:xfrm>
        </p:grpSpPr>
        <p:sp>
          <p:nvSpPr>
            <p:cNvPr id="196" name="Google Shape;196;p9"/>
            <p:cNvSpPr/>
            <p:nvPr/>
          </p:nvSpPr>
          <p:spPr>
            <a:xfrm>
              <a:off x="0" y="3399"/>
              <a:ext cx="10515600" cy="724089"/>
            </a:xfrm>
            <a:prstGeom prst="roundRect">
              <a:avLst>
                <a:gd name="adj" fmla="val 10000"/>
              </a:avLst>
            </a:prstGeom>
            <a:solidFill>
              <a:srgbClr val="C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219037" y="166319"/>
              <a:ext cx="398249" cy="39824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836323" y="3399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9"/>
            <p:cNvSpPr txBox="1"/>
            <p:nvPr/>
          </p:nvSpPr>
          <p:spPr>
            <a:xfrm>
              <a:off x="836323" y="3399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625" tIns="76625" rIns="76625" bIns="76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n-US" sz="17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Legal &amp; Regulatory Barriers:</a:t>
              </a:r>
              <a:r>
                <a:rPr lang="en-U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Variations in international data protection laws (e.g., GDPR vs. local regulations) limit cross-border collaboration and data flow essential for real-time global response.</a:t>
              </a:r>
              <a:endParaRPr/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0" y="908511"/>
              <a:ext cx="10515600" cy="724089"/>
            </a:xfrm>
            <a:prstGeom prst="roundRect">
              <a:avLst>
                <a:gd name="adj" fmla="val 10000"/>
              </a:avLst>
            </a:prstGeom>
            <a:solidFill>
              <a:srgbClr val="C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219037" y="1071431"/>
              <a:ext cx="398249" cy="39824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836323" y="908511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9"/>
            <p:cNvSpPr txBox="1"/>
            <p:nvPr/>
          </p:nvSpPr>
          <p:spPr>
            <a:xfrm>
              <a:off x="836323" y="908511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625" tIns="76625" rIns="76625" bIns="76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n-US" sz="17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Infrastructural Limitations:</a:t>
              </a:r>
              <a:r>
                <a:rPr lang="en-U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Limited access to electricity, internet, and digital devices in low-resource regions hinders EHR and AI tool deployment.</a:t>
              </a:r>
              <a:endParaRPr/>
            </a:p>
          </p:txBody>
        </p:sp>
        <p:sp>
          <p:nvSpPr>
            <p:cNvPr id="204" name="Google Shape;204;p9"/>
            <p:cNvSpPr/>
            <p:nvPr/>
          </p:nvSpPr>
          <p:spPr>
            <a:xfrm>
              <a:off x="0" y="1813624"/>
              <a:ext cx="10515600" cy="724089"/>
            </a:xfrm>
            <a:prstGeom prst="roundRect">
              <a:avLst>
                <a:gd name="adj" fmla="val 10000"/>
              </a:avLst>
            </a:prstGeom>
            <a:solidFill>
              <a:srgbClr val="C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9"/>
            <p:cNvSpPr/>
            <p:nvPr/>
          </p:nvSpPr>
          <p:spPr>
            <a:xfrm>
              <a:off x="219037" y="1976544"/>
              <a:ext cx="398249" cy="39824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9"/>
            <p:cNvSpPr/>
            <p:nvPr/>
          </p:nvSpPr>
          <p:spPr>
            <a:xfrm>
              <a:off x="836323" y="1813624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9"/>
            <p:cNvSpPr txBox="1"/>
            <p:nvPr/>
          </p:nvSpPr>
          <p:spPr>
            <a:xfrm>
              <a:off x="836323" y="1813624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625" tIns="76625" rIns="76625" bIns="76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n-US" sz="17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Integrity &amp; Standardization:</a:t>
              </a:r>
              <a:r>
                <a:rPr lang="en-U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Inconsistent data formats, missing records, and delays in reporting compromise the performance of predictive models.</a:t>
              </a:r>
              <a:endParaRPr/>
            </a:p>
          </p:txBody>
        </p:sp>
        <p:sp>
          <p:nvSpPr>
            <p:cNvPr id="208" name="Google Shape;208;p9"/>
            <p:cNvSpPr/>
            <p:nvPr/>
          </p:nvSpPr>
          <p:spPr>
            <a:xfrm>
              <a:off x="0" y="2718736"/>
              <a:ext cx="10515600" cy="724089"/>
            </a:xfrm>
            <a:prstGeom prst="roundRect">
              <a:avLst>
                <a:gd name="adj" fmla="val 10000"/>
              </a:avLst>
            </a:prstGeom>
            <a:solidFill>
              <a:srgbClr val="C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9"/>
            <p:cNvSpPr/>
            <p:nvPr/>
          </p:nvSpPr>
          <p:spPr>
            <a:xfrm>
              <a:off x="219037" y="2881656"/>
              <a:ext cx="398249" cy="39824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9"/>
            <p:cNvSpPr/>
            <p:nvPr/>
          </p:nvSpPr>
          <p:spPr>
            <a:xfrm>
              <a:off x="836323" y="2718736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9"/>
            <p:cNvSpPr txBox="1"/>
            <p:nvPr/>
          </p:nvSpPr>
          <p:spPr>
            <a:xfrm>
              <a:off x="836323" y="2718736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625" tIns="76625" rIns="76625" bIns="76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n-US" sz="17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Workforce Shortages:</a:t>
              </a:r>
              <a:r>
                <a:rPr lang="en-U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Shortage of trained professionals in digital epidemiology and health informatics delays tool implementation and adaptation.</a:t>
              </a:r>
              <a:endParaRPr/>
            </a:p>
          </p:txBody>
        </p:sp>
        <p:sp>
          <p:nvSpPr>
            <p:cNvPr id="212" name="Google Shape;212;p9"/>
            <p:cNvSpPr/>
            <p:nvPr/>
          </p:nvSpPr>
          <p:spPr>
            <a:xfrm>
              <a:off x="0" y="3623848"/>
              <a:ext cx="10515600" cy="724089"/>
            </a:xfrm>
            <a:prstGeom prst="roundRect">
              <a:avLst>
                <a:gd name="adj" fmla="val 10000"/>
              </a:avLst>
            </a:prstGeom>
            <a:solidFill>
              <a:srgbClr val="CAD1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9"/>
            <p:cNvSpPr/>
            <p:nvPr/>
          </p:nvSpPr>
          <p:spPr>
            <a:xfrm>
              <a:off x="219037" y="3786768"/>
              <a:ext cx="398249" cy="39824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9"/>
            <p:cNvSpPr/>
            <p:nvPr/>
          </p:nvSpPr>
          <p:spPr>
            <a:xfrm>
              <a:off x="836323" y="3623848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9"/>
            <p:cNvSpPr txBox="1"/>
            <p:nvPr/>
          </p:nvSpPr>
          <p:spPr>
            <a:xfrm>
              <a:off x="836323" y="3623848"/>
              <a:ext cx="9679276" cy="7240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625" tIns="76625" rIns="76625" bIns="766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Arial"/>
                <a:buNone/>
              </a:pPr>
              <a:r>
                <a:rPr lang="en-US" sz="17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Trust &amp; Public Perception:</a:t>
              </a:r>
              <a:r>
                <a:rPr lang="en-US" sz="17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Fear of privacy invasion and misuse of data creates resistance among users, especially in regions with histories of surveillance abuse.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1035</Words>
  <Application>Microsoft Office PowerPoint</Application>
  <PresentationFormat>Widescreen</PresentationFormat>
  <Paragraphs>78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Play</vt:lpstr>
      <vt:lpstr>Arial</vt:lpstr>
      <vt:lpstr>Office Theme</vt:lpstr>
      <vt:lpstr>Leveraging Health Informatics for Early Detection and Response to Emerging Infectious Diseases </vt:lpstr>
      <vt:lpstr>Introduction</vt:lpstr>
      <vt:lpstr>Objectives</vt:lpstr>
      <vt:lpstr>Literature Review</vt:lpstr>
      <vt:lpstr>HealthMap which offers real time tracking of COVID 19 globally. @HealthMap.org </vt:lpstr>
      <vt:lpstr>Methodology</vt:lpstr>
      <vt:lpstr>Results</vt:lpstr>
      <vt:lpstr>Impact to Population/Public Health </vt:lpstr>
      <vt:lpstr>Challenges </vt:lpstr>
      <vt:lpstr>Related Work </vt:lpstr>
      <vt:lpstr>Opportunities for Further Research </vt:lpstr>
      <vt:lpstr>Conclusion &amp; Recommendations 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Valeria Mudzindiko</dc:creator>
  <cp:lastModifiedBy>Valeria Mudzindiko</cp:lastModifiedBy>
  <cp:revision>1</cp:revision>
  <dcterms:created xsi:type="dcterms:W3CDTF">2025-04-16T22:41:10Z</dcterms:created>
  <dcterms:modified xsi:type="dcterms:W3CDTF">2025-04-17T14:20:29Z</dcterms:modified>
</cp:coreProperties>
</file>