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35999725" cx="25199975"/>
  <p:notesSz cx="6858000" cy="9144000"/>
  <p:embeddedFontLst>
    <p:embeddedFont>
      <p:font typeface="Roboto Medium"/>
      <p:regular r:id="rId8"/>
      <p:bold r:id="rId9"/>
      <p:italic r:id="rId10"/>
      <p:boldItalic r:id="rId11"/>
    </p:embeddedFont>
    <p:embeddedFont>
      <p:font typeface="Roboto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339">
          <p15:clr>
            <a:srgbClr val="747775"/>
          </p15:clr>
        </p15:guide>
        <p15:guide id="2" pos="7937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j65EsRFMIVdW8HcdG2cuaYzz/X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8B4382C-A216-48C2-BE30-328197591867}">
  <a:tblStyle styleId="{F8B4382C-A216-48C2-BE30-328197591867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/>
      <a:tcStyle>
        <a:fill>
          <a:solidFill>
            <a:srgbClr val="CDD8FB"/>
          </a:solidFill>
        </a:fill>
      </a:tcStyle>
    </a:band1H>
    <a:band2H>
      <a:tcTxStyle/>
    </a:band2H>
    <a:band1V>
      <a:tcTxStyle/>
      <a:tcStyle>
        <a:fill>
          <a:solidFill>
            <a:srgbClr val="CDD8FB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339" orient="horz"/>
        <p:guide pos="793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Medium-boldItalic.fntdata"/><Relationship Id="rId10" Type="http://schemas.openxmlformats.org/officeDocument/2006/relationships/font" Target="fonts/RobotoMedium-italic.fntdata"/><Relationship Id="rId13" Type="http://schemas.openxmlformats.org/officeDocument/2006/relationships/font" Target="fonts/RobotoLight-bold.fntdata"/><Relationship Id="rId12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RobotoMedium-bold.fntdata"/><Relationship Id="rId15" Type="http://schemas.openxmlformats.org/officeDocument/2006/relationships/font" Target="fonts/RobotoLight-boldItalic.fntdata"/><Relationship Id="rId14" Type="http://schemas.openxmlformats.org/officeDocument/2006/relationships/font" Target="fonts/RobotoLight-italic.fntdata"/><Relationship Id="rId16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Roboto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2919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a8807a25_0_0:notes"/>
          <p:cNvSpPr/>
          <p:nvPr>
            <p:ph idx="2" type="sldImg"/>
          </p:nvPr>
        </p:nvSpPr>
        <p:spPr>
          <a:xfrm>
            <a:off x="2228850" y="685800"/>
            <a:ext cx="2400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60a8807a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859039" y="5211374"/>
            <a:ext cx="23481900" cy="143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100"/>
              <a:buNone/>
              <a:defRPr sz="221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859016" y="19836395"/>
            <a:ext cx="23481900" cy="5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859016" y="7741907"/>
            <a:ext cx="23481900" cy="137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1100"/>
              <a:buNone/>
              <a:defRPr sz="511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859016" y="22062817"/>
            <a:ext cx="23481900" cy="91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7175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indent="-6096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859016" y="15054068"/>
            <a:ext cx="23481900" cy="58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300"/>
              <a:buNone/>
              <a:defRPr sz="153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859016" y="3114786"/>
            <a:ext cx="23481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859016" y="8066317"/>
            <a:ext cx="234819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717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indent="-609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859016" y="3114786"/>
            <a:ext cx="23481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859016" y="8066317"/>
            <a:ext cx="110232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609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13317638" y="8066317"/>
            <a:ext cx="110232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609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859016" y="3114786"/>
            <a:ext cx="23481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59016" y="3888714"/>
            <a:ext cx="7738500" cy="5289300"/>
          </a:xfrm>
          <a:prstGeom prst="rect">
            <a:avLst/>
          </a:prstGeom>
          <a:noFill/>
          <a:ln>
            <a:noFill/>
          </a:ln>
        </p:spPr>
        <p:txBody>
          <a:bodyPr anchorCtr="0" anchor="b" bIns="389275" lIns="389275" spcFirstLastPara="1" rIns="389275" wrap="square" tIns="389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 sz="102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59016" y="9725984"/>
            <a:ext cx="7738500" cy="22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5524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indent="-552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2pPr>
            <a:lvl3pPr indent="-552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3pPr>
            <a:lvl4pPr indent="-552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4pPr>
            <a:lvl5pPr indent="-552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5pPr>
            <a:lvl6pPr indent="-552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6pPr>
            <a:lvl7pPr indent="-552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7pPr>
            <a:lvl8pPr indent="-552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○"/>
              <a:defRPr sz="5100"/>
            </a:lvl8pPr>
            <a:lvl9pPr indent="-552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100"/>
              <a:buChar char="■"/>
              <a:defRPr sz="51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1351083" y="3150656"/>
            <a:ext cx="17549100" cy="286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12600000" y="-875"/>
            <a:ext cx="12600000" cy="360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89275" lIns="389275" spcFirstLastPara="1" rIns="389275" wrap="square" tIns="389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731693" y="8631146"/>
            <a:ext cx="11148300" cy="10374900"/>
          </a:xfrm>
          <a:prstGeom prst="rect">
            <a:avLst/>
          </a:prstGeom>
          <a:noFill/>
          <a:ln>
            <a:noFill/>
          </a:ln>
        </p:spPr>
        <p:txBody>
          <a:bodyPr anchorCtr="0" anchor="b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900"/>
              <a:buNone/>
              <a:defRPr sz="179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731693" y="19619073"/>
            <a:ext cx="11148300" cy="86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3612795" y="5067892"/>
            <a:ext cx="10574400" cy="2586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-7175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0"/>
              <a:buChar char="●"/>
              <a:defRPr/>
            </a:lvl1pPr>
            <a:lvl2pPr indent="-609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2pPr>
            <a:lvl3pPr indent="-609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3pPr>
            <a:lvl4pPr indent="-609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4pPr>
            <a:lvl5pPr indent="-609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5pPr>
            <a:lvl6pPr indent="-609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6pPr>
            <a:lvl7pPr indent="-609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●"/>
              <a:defRPr/>
            </a:lvl7pPr>
            <a:lvl8pPr indent="-609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○"/>
              <a:defRPr/>
            </a:lvl8pPr>
            <a:lvl9pPr indent="-609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59016" y="29610324"/>
            <a:ext cx="16532100" cy="4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7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59016" y="3114786"/>
            <a:ext cx="23481900" cy="40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00"/>
              <a:buFont typeface="Arial"/>
              <a:buNone/>
              <a:defRPr b="0" i="0" sz="1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59016" y="8066317"/>
            <a:ext cx="23481900" cy="239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9275" lIns="389275" spcFirstLastPara="1" rIns="389275" wrap="square" tIns="389275">
            <a:normAutofit/>
          </a:bodyPr>
          <a:lstStyle>
            <a:lvl1pPr indent="-717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700"/>
              <a:buFont typeface="Arial"/>
              <a:buChar char="●"/>
              <a:defRPr b="0" i="0" sz="7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609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609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09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09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09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09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●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09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○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09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■"/>
              <a:defRPr b="0" i="0" sz="6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23349293" y="32638438"/>
            <a:ext cx="1512300" cy="27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9275" lIns="389275" spcFirstLastPara="1" rIns="389275" wrap="square" tIns="3892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  <a:defRPr b="0" i="0" sz="4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1.jpg"/><Relationship Id="rId13" Type="http://schemas.openxmlformats.org/officeDocument/2006/relationships/image" Target="../media/image11.jpg"/><Relationship Id="rId1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Relationship Id="rId4" Type="http://schemas.openxmlformats.org/officeDocument/2006/relationships/image" Target="../media/image10.jpg"/><Relationship Id="rId9" Type="http://schemas.openxmlformats.org/officeDocument/2006/relationships/image" Target="../media/image2.jpg"/><Relationship Id="rId5" Type="http://schemas.openxmlformats.org/officeDocument/2006/relationships/image" Target="../media/image6.jpg"/><Relationship Id="rId6" Type="http://schemas.openxmlformats.org/officeDocument/2006/relationships/image" Target="../media/image4.png"/><Relationship Id="rId7" Type="http://schemas.openxmlformats.org/officeDocument/2006/relationships/image" Target="../media/image5.jp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a8807a25_0_0"/>
          <p:cNvSpPr txBox="1"/>
          <p:nvPr/>
        </p:nvSpPr>
        <p:spPr>
          <a:xfrm>
            <a:off x="5418650" y="4072950"/>
            <a:ext cx="26502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s-CO" sz="44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20.25_1</a:t>
            </a:r>
            <a:endParaRPr b="0" i="0" sz="44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5" name="Google Shape;55;g360a8807a25_0_0"/>
          <p:cNvSpPr txBox="1"/>
          <p:nvPr/>
        </p:nvSpPr>
        <p:spPr>
          <a:xfrm>
            <a:off x="8911850" y="859575"/>
            <a:ext cx="12190800" cy="14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s-CO" sz="5000">
                <a:solidFill>
                  <a:srgbClr val="F5DD00"/>
                </a:solidFill>
                <a:latin typeface="Roboto Medium"/>
                <a:ea typeface="Roboto Medium"/>
                <a:cs typeface="Roboto Medium"/>
                <a:sym typeface="Roboto Medium"/>
              </a:rPr>
              <a:t>Prototipo de Sistema de Información Web para la gestión de proyectos PA/PIA</a:t>
            </a:r>
            <a:endParaRPr b="0" i="0" sz="5000" u="none" cap="none" strike="noStrike">
              <a:solidFill>
                <a:srgbClr val="F5DD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56" name="Google Shape;56;g360a8807a25_0_0"/>
          <p:cNvCxnSpPr/>
          <p:nvPr/>
        </p:nvCxnSpPr>
        <p:spPr>
          <a:xfrm>
            <a:off x="7679350" y="2848650"/>
            <a:ext cx="0" cy="1939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7" name="Google Shape;57;g360a8807a25_0_0"/>
          <p:cNvSpPr txBox="1"/>
          <p:nvPr/>
        </p:nvSpPr>
        <p:spPr>
          <a:xfrm>
            <a:off x="7935550" y="2894475"/>
            <a:ext cx="9809400" cy="9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CO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Estudiantes: </a:t>
            </a:r>
            <a:r>
              <a:rPr b="1" lang="es-CO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Mazo, D.,</a:t>
            </a:r>
            <a:r>
              <a:rPr b="1" i="0" lang="es-CO" sz="3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1" lang="es-CO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Montoya, D., Pérez, V., Raigoza, J., Garcia, J., Silva, B., Isaza, J., </a:t>
            </a:r>
            <a:r>
              <a:rPr b="1" lang="es-CO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García</a:t>
            </a:r>
            <a:r>
              <a:rPr b="1" lang="es-CO" sz="30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A.</a:t>
            </a:r>
            <a:endParaRPr b="1" sz="3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" name="Google Shape;58;g360a8807a25_0_0"/>
          <p:cNvSpPr txBox="1"/>
          <p:nvPr/>
        </p:nvSpPr>
        <p:spPr>
          <a:xfrm>
            <a:off x="7935550" y="4072950"/>
            <a:ext cx="83331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1" lang="es-CO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Base de datos 1 [ET0187] </a:t>
            </a:r>
            <a:r>
              <a:rPr b="1" i="1" lang="es-CO" sz="2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/ Docente: </a:t>
            </a:r>
            <a:r>
              <a:rPr b="1" i="1" lang="es-CO" sz="25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Jaime Ernesto Sota</a:t>
            </a:r>
            <a:r>
              <a:rPr b="1" i="1" lang="es-CO" sz="25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                                                          </a:t>
            </a:r>
            <a:endParaRPr b="1" i="1" sz="25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59" name="Google Shape;59;g360a8807a25_0_0"/>
          <p:cNvGraphicFramePr/>
          <p:nvPr/>
        </p:nvGraphicFramePr>
        <p:xfrm>
          <a:off x="359999" y="58027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{F8B4382C-A216-48C2-BE30-328197591867}</a:tableStyleId>
              </a:tblPr>
              <a:tblGrid>
                <a:gridCol w="12060000"/>
              </a:tblGrid>
              <a:tr h="100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Resumen / Introducción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85747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El Prototipo de Sistema de Información Web para la gestión de proyectos PA/PIA se </a:t>
                      </a:r>
                      <a:r>
                        <a:rPr lang="es-CO" sz="2400"/>
                        <a:t>realizó</a:t>
                      </a:r>
                      <a:r>
                        <a:rPr lang="es-CO" sz="2400"/>
                        <a:t> con el objetivo de consolidar y organizar toda la información relevante relacionada con los Proyectos de Aula (PA) y los Proyectos Integradores de Aula (PIA) en la Institución Universitaria Pascual Bravo. 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Para </a:t>
                      </a:r>
                      <a:r>
                        <a:rPr lang="es-CO" sz="2400"/>
                        <a:t>ello</a:t>
                      </a:r>
                      <a:r>
                        <a:rPr lang="es-CO" sz="2400"/>
                        <a:t>, se ha realizado un proceso de recopilación de información mediante documentos brindados y entrevistas realizadas a los docentes involucrados. Posterior a esto se realizó un modelo conceptual que permitiera entender, visualizar y relacionar todos los datos encontrados para el prototipo actual. El siguiente paso </a:t>
                      </a:r>
                      <a:r>
                        <a:rPr lang="es-CO" sz="2400"/>
                        <a:t>consistió</a:t>
                      </a:r>
                      <a:r>
                        <a:rPr lang="es-CO" sz="2400"/>
                        <a:t> en armar el diccionario de datos para documentar e identificar el tipo de datos </a:t>
                      </a:r>
                      <a:r>
                        <a:rPr lang="es-CO" sz="2400"/>
                        <a:t>más</a:t>
                      </a:r>
                      <a:r>
                        <a:rPr lang="es-CO" sz="2400"/>
                        <a:t> </a:t>
                      </a:r>
                      <a:r>
                        <a:rPr lang="es-CO" sz="2400"/>
                        <a:t>óptimo</a:t>
                      </a:r>
                      <a:r>
                        <a:rPr lang="es-CO" sz="2400"/>
                        <a:t> para este prototipo. El tercer paso </a:t>
                      </a:r>
                      <a:r>
                        <a:rPr lang="es-CO" sz="2400"/>
                        <a:t>empezó</a:t>
                      </a:r>
                      <a:r>
                        <a:rPr lang="es-CO" sz="2400"/>
                        <a:t> con la </a:t>
                      </a:r>
                      <a:r>
                        <a:rPr lang="es-CO" sz="2400"/>
                        <a:t>materialización</a:t>
                      </a:r>
                      <a:r>
                        <a:rPr lang="es-CO" sz="2400"/>
                        <a:t> de la base de datos por medio de la </a:t>
                      </a:r>
                      <a:r>
                        <a:rPr lang="es-CO" sz="2400"/>
                        <a:t>implementación</a:t>
                      </a:r>
                      <a:r>
                        <a:rPr lang="es-CO" sz="2400"/>
                        <a:t> de un sistema SGDB y emplear sus funciones de DDL, DML, DCL y TCL que </a:t>
                      </a:r>
                      <a:r>
                        <a:rPr lang="es-CO" sz="2400"/>
                        <a:t>permitió</a:t>
                      </a:r>
                      <a:r>
                        <a:rPr lang="es-CO" sz="2400"/>
                        <a:t> hacer la creacion </a:t>
                      </a:r>
                      <a:r>
                        <a:rPr lang="es-CO" sz="2400"/>
                        <a:t>población</a:t>
                      </a:r>
                      <a:r>
                        <a:rPr lang="es-CO" sz="2400"/>
                        <a:t> y </a:t>
                      </a:r>
                      <a:r>
                        <a:rPr lang="es-CO" sz="2400"/>
                        <a:t>extracción</a:t>
                      </a:r>
                      <a:r>
                        <a:rPr lang="es-CO" sz="2400"/>
                        <a:t> de datos.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Con base en lo anterior, la finalidad de este proyecto pretende </a:t>
                      </a:r>
                      <a:r>
                        <a:rPr lang="es-CO" sz="2400"/>
                        <a:t>facilitar la evaluación e i</a:t>
                      </a:r>
                      <a:r>
                        <a:rPr lang="es-CO" sz="2400"/>
                        <a:t>ntegrar, almacenar y optimizar la </a:t>
                      </a:r>
                      <a:r>
                        <a:rPr lang="es-CO" sz="2400"/>
                        <a:t>información</a:t>
                      </a:r>
                      <a:r>
                        <a:rPr lang="es-CO" sz="2400"/>
                        <a:t> correlacional a los PA y PIA; adicional</a:t>
                      </a:r>
                      <a:r>
                        <a:rPr lang="es-CO" sz="2400"/>
                        <a:t>, </a:t>
                      </a:r>
                      <a:r>
                        <a:rPr lang="es-CO" sz="2400"/>
                        <a:t>se espera que pueda ser de utilidad para la </a:t>
                      </a:r>
                      <a:r>
                        <a:rPr lang="es-CO" sz="2400"/>
                        <a:t>integración</a:t>
                      </a:r>
                      <a:r>
                        <a:rPr lang="es-CO" sz="2400"/>
                        <a:t> en diferentes sistemas educativos de la IUPB. 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Como hallazgo principal, se identificó que existe una gran dispersión y falta de estandarización en la forma en que los proyectos PA y PIA son registrados, evaluados y gestionados por los diferentes docentes y programas académicos. Esta situación ha generado duplicidad de esfuerzos, pérdida de información y dificultades para el seguimiento adecuado de los proyectos. El prototipo desarrollado aborda esta problemática al centralizar la información, permitiendo una trazabilidad más clara, una evaluación más eficiente y una mejor toma de decisiones a nivel institucional.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000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b="1"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Materiales y Métodos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1111545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Inicialmente</a:t>
                      </a:r>
                      <a:r>
                        <a:rPr lang="es-CO" sz="2400"/>
                        <a:t>, con el </a:t>
                      </a:r>
                      <a:r>
                        <a:rPr lang="es-CO" sz="2400"/>
                        <a:t>propósito</a:t>
                      </a:r>
                      <a:r>
                        <a:rPr lang="es-CO" sz="2400"/>
                        <a:t> de </a:t>
                      </a:r>
                      <a:r>
                        <a:rPr lang="es-CO" sz="2400"/>
                        <a:t>realizar</a:t>
                      </a:r>
                      <a:r>
                        <a:rPr lang="es-CO" sz="2400"/>
                        <a:t> el modelo conceptual se utilizó Draw.io brindando asi el establecimiento visual de la </a:t>
                      </a:r>
                      <a:r>
                        <a:rPr lang="es-CO" sz="2400"/>
                        <a:t>jerarquía</a:t>
                      </a:r>
                      <a:r>
                        <a:rPr lang="es-CO" sz="2400"/>
                        <a:t> y las </a:t>
                      </a:r>
                      <a:r>
                        <a:rPr lang="es-CO" sz="2400"/>
                        <a:t>cardinalidades</a:t>
                      </a:r>
                      <a:r>
                        <a:rPr lang="es-CO" sz="2400"/>
                        <a:t> propias de la base de datos para su </a:t>
                      </a:r>
                      <a:r>
                        <a:rPr lang="es-CO" sz="2400"/>
                        <a:t>análisis</a:t>
                      </a:r>
                      <a:r>
                        <a:rPr lang="es-CO" sz="2400"/>
                        <a:t> posterior y su </a:t>
                      </a:r>
                      <a:r>
                        <a:rPr lang="es-CO" sz="2400"/>
                        <a:t>óptima</a:t>
                      </a:r>
                      <a:r>
                        <a:rPr lang="es-CO" sz="2400"/>
                        <a:t> ejecución final. </a:t>
                      </a:r>
                      <a:endParaRPr sz="24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Para el desarrollo y montaje de este proyecto se </a:t>
                      </a:r>
                      <a:r>
                        <a:rPr lang="es-CO" sz="2400"/>
                        <a:t>utilizó</a:t>
                      </a:r>
                      <a:r>
                        <a:rPr lang="es-CO" sz="2400"/>
                        <a:t> el SGDB Postgres que gracias a su apartado </a:t>
                      </a:r>
                      <a:r>
                        <a:rPr lang="es-CO" sz="2400"/>
                        <a:t>gráfico</a:t>
                      </a:r>
                      <a:r>
                        <a:rPr lang="es-CO" sz="2400"/>
                        <a:t> y estructural permitió crear de manera </a:t>
                      </a:r>
                      <a:r>
                        <a:rPr lang="es-CO" sz="2400"/>
                        <a:t>práctica</a:t>
                      </a:r>
                      <a:r>
                        <a:rPr lang="es-CO" sz="2400"/>
                        <a:t> toda la base de datos y poblarla con la </a:t>
                      </a:r>
                      <a:r>
                        <a:rPr lang="es-CO" sz="2400"/>
                        <a:t>información</a:t>
                      </a:r>
                      <a:r>
                        <a:rPr lang="es-CO" sz="2400"/>
                        <a:t> </a:t>
                      </a:r>
                      <a:r>
                        <a:rPr lang="es-CO" sz="2400"/>
                        <a:t>preliminar</a:t>
                      </a:r>
                      <a:r>
                        <a:rPr lang="es-CO" sz="2400"/>
                        <a:t> que pudiera ser utilizada e integrada en el DML. Adicionalmente, se </a:t>
                      </a:r>
                      <a:r>
                        <a:rPr lang="es-CO" sz="2400"/>
                        <a:t>empleó</a:t>
                      </a:r>
                      <a:r>
                        <a:rPr lang="es-CO" sz="2400"/>
                        <a:t> Visual Studio Code con la </a:t>
                      </a:r>
                      <a:r>
                        <a:rPr lang="es-CO" sz="2400"/>
                        <a:t>extensión</a:t>
                      </a:r>
                      <a:r>
                        <a:rPr lang="es-CO" sz="2400"/>
                        <a:t> de Python que nos </a:t>
                      </a:r>
                      <a:r>
                        <a:rPr lang="es-CO" sz="2400"/>
                        <a:t>brindó</a:t>
                      </a:r>
                      <a:r>
                        <a:rPr lang="es-CO" sz="2400"/>
                        <a:t> la oportunidad de utilizar y descubrir diferentes </a:t>
                      </a:r>
                      <a:r>
                        <a:rPr lang="es-CO" sz="2400"/>
                        <a:t>métodos</a:t>
                      </a:r>
                      <a:r>
                        <a:rPr lang="es-CO" sz="2400"/>
                        <a:t> de INSERT más </a:t>
                      </a:r>
                      <a:r>
                        <a:rPr lang="es-CO" sz="2400"/>
                        <a:t>dinámicos</a:t>
                      </a:r>
                      <a:r>
                        <a:rPr lang="es-CO" sz="2400"/>
                        <a:t> y </a:t>
                      </a:r>
                      <a:r>
                        <a:rPr lang="es-CO" sz="2400"/>
                        <a:t>autónomos,</a:t>
                      </a:r>
                      <a:r>
                        <a:rPr lang="es-CO" sz="2400"/>
                        <a:t> posibilitando la </a:t>
                      </a:r>
                      <a:r>
                        <a:rPr lang="es-CO" sz="2400"/>
                        <a:t>ejecución</a:t>
                      </a:r>
                      <a:r>
                        <a:rPr lang="es-CO" sz="2400"/>
                        <a:t> de una </a:t>
                      </a:r>
                      <a:r>
                        <a:rPr lang="es-CO" sz="2400"/>
                        <a:t>prueba</a:t>
                      </a:r>
                      <a:r>
                        <a:rPr lang="es-CO" sz="2400"/>
                        <a:t> piloto más </a:t>
                      </a:r>
                      <a:r>
                        <a:rPr lang="es-CO" sz="2400"/>
                        <a:t>eficiente</a:t>
                      </a:r>
                      <a:r>
                        <a:rPr lang="es-CO" sz="2400"/>
                        <a:t> y realista.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Finalmente, este proyecto ha sido pensado y directamente dirigido a los evaluadores y estudiantes que participan en los proyectos PA y PIA de la Institución Educativa Pascual Bravo. </a:t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60;g360a8807a25_0_0"/>
          <p:cNvGraphicFramePr/>
          <p:nvPr/>
        </p:nvGraphicFramePr>
        <p:xfrm>
          <a:off x="12896824" y="58027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{F8B4382C-A216-48C2-BE30-328197591867}</a:tableStyleId>
              </a:tblPr>
              <a:tblGrid>
                <a:gridCol w="11943150"/>
              </a:tblGrid>
              <a:tr h="884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Resultados Obtenidos</a:t>
                      </a:r>
                      <a:endParaRPr sz="3900" u="none" cap="none" strike="noStrike">
                        <a:solidFill>
                          <a:srgbClr val="F5DD00"/>
                        </a:solidFill>
                        <a:latin typeface="Roboto Medium"/>
                        <a:ea typeface="Roboto Medium"/>
                        <a:cs typeface="Roboto Medium"/>
                        <a:sym typeface="Roboto Medium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163913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O" sz="2400"/>
                        <a:t>Base de datos.</a:t>
                      </a:r>
                      <a:endParaRPr b="1"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Como resultado se dio la posibilidad de consultar y gestionar proyectos, estudiantes y evaluaciones </a:t>
                      </a:r>
                      <a:r>
                        <a:rPr lang="es-CO" sz="2400"/>
                        <a:t>rápidamente</a:t>
                      </a:r>
                      <a:r>
                        <a:rPr lang="es-CO" sz="2400"/>
                        <a:t>, logrando </a:t>
                      </a:r>
                      <a:r>
                        <a:rPr lang="es-CO" sz="2400"/>
                        <a:t>así, l</a:t>
                      </a:r>
                      <a:r>
                        <a:rPr lang="es-CO" sz="2400"/>
                        <a:t>a mejora del seguimiento y la toma de decisiones. </a:t>
                      </a:r>
                      <a:r>
                        <a:rPr lang="es-CO" sz="2400"/>
                        <a:t>Además</a:t>
                      </a:r>
                      <a:r>
                        <a:rPr lang="es-CO" sz="2400"/>
                        <a:t>, se </a:t>
                      </a:r>
                      <a:r>
                        <a:rPr lang="es-CO" sz="2400"/>
                        <a:t>consiguió</a:t>
                      </a:r>
                      <a:r>
                        <a:rPr lang="es-CO" sz="2400"/>
                        <a:t> generar una base de datos </a:t>
                      </a:r>
                      <a:r>
                        <a:rPr lang="es-CO" sz="2400"/>
                        <a:t>sólida</a:t>
                      </a:r>
                      <a:r>
                        <a:rPr lang="es-CO" sz="2400"/>
                        <a:t> que puede ser utilizada y reforzada a futuro, </a:t>
                      </a:r>
                      <a:r>
                        <a:rPr lang="es-CO" sz="2400"/>
                        <a:t>permitiendo</a:t>
                      </a:r>
                      <a:r>
                        <a:rPr lang="es-CO" sz="2400"/>
                        <a:t> </a:t>
                      </a:r>
                      <a:r>
                        <a:rPr lang="es-CO" sz="2400"/>
                        <a:t>así</a:t>
                      </a:r>
                      <a:r>
                        <a:rPr lang="es-CO" sz="2400"/>
                        <a:t>, que la </a:t>
                      </a:r>
                      <a:r>
                        <a:rPr lang="es-CO" sz="2400"/>
                        <a:t>Institución</a:t>
                      </a:r>
                      <a:r>
                        <a:rPr lang="es-CO" sz="2400"/>
                        <a:t> Educativa pueda aprovecharla y nutrirla aun mas de datos.</a:t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55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b="1"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Conclusiones y Trabajos Futuros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39242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Este proyecto, permitió aplicar los conocimientos adquiridos en clase a un caso real, desafiandonos a pensar en la estructuración de la información, la normalización de datos, la correcta implementación de restricciones y la planificación de un sistema funcional y escalable. Nos enfrentamos a retos técnicos, aprendimos a trabajar con PostgreSQL, creamos scripts SQL organizados y entendimos en la práctica cómo cada decisión técnica influye directamente en la calidad y rendimiento del sistema.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Este proyecto, puede transformar positivamente la gestión administrativa de los proyectos PA/PIA. Los docentes y coordinadores tendrán acceso rápido y ordenado a información clave, podrán identificar con mayor facilidad las necesidades de los estudiantes y hacer un seguimiento más preciso a cada proyecto.</a:t>
                      </a:r>
                      <a:endParaRPr sz="24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1" name="Google Shape;61;g360a8807a25_0_0"/>
          <p:cNvGraphicFramePr/>
          <p:nvPr/>
        </p:nvGraphicFramePr>
        <p:xfrm>
          <a:off x="359988" y="316757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{F8B4382C-A216-48C2-BE30-328197591867}</a:tableStyleId>
              </a:tblPr>
              <a:tblGrid>
                <a:gridCol w="12060000"/>
              </a:tblGrid>
              <a:tr h="494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Referencias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10042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2400"/>
                        <a:t>Srdavonic, V. (2025). </a:t>
                      </a:r>
                      <a:r>
                        <a:rPr i="1" lang="es-CO" sz="2400"/>
                        <a:t>Datos proporcionados para el trabajo </a:t>
                      </a:r>
                      <a:r>
                        <a:rPr i="1" lang="es-CO" sz="2400"/>
                        <a:t>académico</a:t>
                      </a:r>
                      <a:r>
                        <a:rPr i="1" lang="es-CO" sz="2400"/>
                        <a:t>.</a:t>
                      </a:r>
                      <a:r>
                        <a:rPr lang="es-CO" sz="2400"/>
                        <a:t> </a:t>
                      </a:r>
                      <a:r>
                        <a:rPr lang="es-CO" sz="2400"/>
                        <a:t>Comunicación</a:t>
                      </a:r>
                      <a:r>
                        <a:rPr lang="es-CO" sz="2400"/>
                        <a:t> personal.</a:t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Google Shape;62;g360a8807a25_0_0"/>
          <p:cNvGraphicFramePr/>
          <p:nvPr/>
        </p:nvGraphicFramePr>
        <p:xfrm>
          <a:off x="12896824" y="28240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{F8B4382C-A216-48C2-BE30-328197591867}</a:tableStyleId>
              </a:tblPr>
              <a:tblGrid>
                <a:gridCol w="11943150"/>
              </a:tblGrid>
              <a:tr h="111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3900"/>
                        <a:buFont typeface="Arial"/>
                        <a:buNone/>
                      </a:pPr>
                      <a:r>
                        <a:rPr lang="es-CO" sz="3900" u="none" cap="none" strike="noStrike">
                          <a:solidFill>
                            <a:srgbClr val="F5DD00"/>
                          </a:solidFill>
                          <a:latin typeface="Roboto Medium"/>
                          <a:ea typeface="Roboto Medium"/>
                          <a:cs typeface="Roboto Medium"/>
                          <a:sym typeface="Roboto Medium"/>
                        </a:rPr>
                        <a:t>Agradecimientos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A22FF"/>
                    </a:solidFill>
                  </a:tcPr>
                </a:tc>
              </a:tr>
              <a:tr h="2538425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s-CO" sz="2400"/>
                        <a:t>Finalmente, queremos expresar nuestro profundo agradecimiento al docente Jaime Soto y Vesna Srdanovic y a ambos equipos, quienes hicieron posible que este proyecto llegara a buen término. Cada línea de código, cada discusión, cada error corregido y cada logro alcanzado que nos retroalimentaron y fueron una oportunidad para aprender, crecer y motivarnos a seguir adelante. Aunque somos conscientes de que apenas estamos dando nuestros primeros pasos en el mundo de las bases de datos, este proyecto nos llena de orgullo y nos motiva a continuar explorando y mejorando.</a:t>
                      </a:r>
                      <a:endParaRPr sz="24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63" name="Google Shape;63;g360a8807a25_0_0" title="0252d753-b1d1-4cbc-8755-40ad4a77786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21250" y="9476607"/>
            <a:ext cx="11913850" cy="338799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60a8807a25_0_0" title="21c67a66-3ed1-4c85-8759-bb94307a5175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21238" y="13369100"/>
            <a:ext cx="6749090" cy="33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60a8807a25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263" y="23678550"/>
            <a:ext cx="11651475" cy="764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g360a8807a25_0_0" title="8d05e525-5cb4-4d75-8817-08de50da9621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940000" y="17109192"/>
            <a:ext cx="11943149" cy="558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g360a8807a25_0_0" title="eb1b4a96-aa41-4e5e-b109-656de49b6c51.jp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952225" y="13140473"/>
            <a:ext cx="4930925" cy="120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g360a8807a25_0_0" title="49f2dfaa-0a98-4a7b-960a-e8a7428914e9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973813" y="14404050"/>
            <a:ext cx="4887750" cy="860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g360a8807a25_0_0" title="02ceb39c-38ec-4977-9d27-ec41b5fc4a07.jp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9973812" y="15383577"/>
            <a:ext cx="4887751" cy="1669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g360a8807a25_0_0" title="0020_96009_1552971827_pgadmin-icon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90450" y="23882601"/>
            <a:ext cx="2077575" cy="20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360a8807a25_0_0" title="OIP.jp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32475" y="23882600"/>
            <a:ext cx="1971034" cy="207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360a8807a25_0_0" title="OIP.jpg"/>
          <p:cNvPicPr preferRelativeResize="0"/>
          <p:nvPr/>
        </p:nvPicPr>
        <p:blipFill rotWithShape="1">
          <a:blip r:embed="rId13">
            <a:alphaModFix/>
          </a:blip>
          <a:srcRect b="19851" l="32468" r="32440" t="20318"/>
          <a:stretch/>
        </p:blipFill>
        <p:spPr>
          <a:xfrm>
            <a:off x="9767950" y="23915488"/>
            <a:ext cx="2077575" cy="2011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Vesna Srdanovic</dc:creator>
</cp:coreProperties>
</file>