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</p:sldIdLst>
  <p:sldSz cy="6858000" cx="9144000"/>
  <p:notesSz cx="6858000" cy="9144000"/>
  <p:embeddedFontLst>
    <p:embeddedFont>
      <p:font typeface="Raleway SemiBold"/>
      <p:regular r:id="rId92"/>
      <p:bold r:id="rId93"/>
      <p:italic r:id="rId94"/>
      <p:boldItalic r:id="rId95"/>
    </p:embeddedFont>
    <p:embeddedFont>
      <p:font typeface="Proxima Nova"/>
      <p:regular r:id="rId96"/>
      <p:bold r:id="rId97"/>
      <p:italic r:id="rId98"/>
      <p:boldItalic r:id="rId9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B29127E-1D8B-486C-A2EF-E655D37F516A}">
  <a:tblStyle styleId="{FB29127E-1D8B-486C-A2EF-E655D37F51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font" Target="fonts/RalewaySemiBold-boldItalic.fntdata"/><Relationship Id="rId94" Type="http://schemas.openxmlformats.org/officeDocument/2006/relationships/font" Target="fonts/RalewaySemiBold-italic.fntdata"/><Relationship Id="rId97" Type="http://schemas.openxmlformats.org/officeDocument/2006/relationships/font" Target="fonts/ProximaNova-bold.fntdata"/><Relationship Id="rId96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99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98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font" Target="fonts/RalewaySemiBold-bold.fntdata"/><Relationship Id="rId92" Type="http://schemas.openxmlformats.org/officeDocument/2006/relationships/font" Target="fonts/RalewaySemiBold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a861ab7e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a861ab7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1a53bf599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1a53bf59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e2ae90f0c_3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ee2ae90f0c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En esta filimina, vamos a remarcar los datos y las relaciones entre los datos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e2ae90f0c_3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e2ae90f0c_3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e2ae90f0c_3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e2ae90f0c_3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e2ae90f0c_3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e2ae90f0c_3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e2ae90f0c_3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e2ae90f0c_3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e2ae90f0c_3_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ee2ae90f0c_3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En esta filimina, vamos a remarcar los datos y las relaciones entre los datos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1a53bf599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1a53bf59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e2ae90f0c_3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e2ae90f0c_3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eb0863973_0_1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eb086397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6eef5dc1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6eef5dc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fa861ab7e_0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fa861ab7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6eef5dc12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e6eef5dc1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fa861ab7e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fa861ab7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3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5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5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5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9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5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61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6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935c50902f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935c50902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3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6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eb0863973_0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eb086397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950a020943_3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950a020943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8136b8d1a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e8136b8d1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8136b8d1a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e8136b8d1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8136b8d1a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e8136b8d1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e8136b8d1a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e8136b8d1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e8136b8d1a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e8136b8d1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e8136b8d1a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e8136b8d1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ff71b8db9_1_1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ff71b8db9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ff71b8db9_1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3ff71b8db9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e8136b8d1a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e8136b8d1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35c50902f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35c50902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e8136b8d1a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e8136b8d1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8136b8d1a_0_2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8136b8d1a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e8136b8d1a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e8136b8d1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e8136b8d1a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e8136b8d1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8136b8d1a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e8136b8d1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e8136b8d1a_0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e8136b8d1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e8136b8d1a_0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e8136b8d1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e8136b8d1a_0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e8136b8d1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e8136b8d1a_0_1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e8136b8d1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e8136b8d1a_0_1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e8136b8d1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ff71b8db9_1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ff71b8db9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e8136b8d1a_0_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e8136b8d1a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e8136b8d1a_0_1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e8136b8d1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e8136b8d1a_0_1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e8136b8d1a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e8136b8d1a_0_1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e8136b8d1a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8136b8d1a_0_2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e8136b8d1a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e8136b8d1a_0_2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e8136b8d1a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e8136b8d1a_0_2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e8136b8d1a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8136b8d1a_0_2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8136b8d1a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eb14db1208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eb14db120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eb14db120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eb14db12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1a53bf599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1a53bf5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Operaciones clasicas que aparecen en los sistemas cuando hablamos de persistencia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eb14db1208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eb14db120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eb14db1208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eb14db120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eb14db1208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eb14db120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eb14db1208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eb14db120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eb14db1208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eb14db120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eb14db1208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eb14db120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eb14db1208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eb14db120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eb14db1208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eb14db120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eb14db1208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eb14db120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eb14db1208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eb14db120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ff71b8db9_1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ff71b8db9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desafio mas dificil, es representar la informacion que deseo persistir</a:t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eb14db1208_0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eb14db120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b14db1208_0_1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b14db120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eb14db1208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eb14db120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eb14db1208_0_1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eb14db120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4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&lt;&gt;  != 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Distinto de </a:t>
            </a:r>
            <a:r>
              <a:rPr b="1"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!&gt; 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mayor que   </a:t>
            </a:r>
            <a:r>
              <a:rPr b="1"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!&lt; 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menor que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b14db1208_0_1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b14db120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eb14db1208_0_1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eb14db120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eb14db1208_0_1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eb14db1208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eb14db1208_0_176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eb14db120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eb14db1208_0_188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eb14db1208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eb14db1208_0_2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1" name="Google Shape;671;geb14db1208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35c50902f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35c50902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eb14db1208_0_2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6" name="Google Shape;676;geb14db1208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eb14db1208_0_2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2" name="Google Shape;682;geb14db1208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eb14db1208_0_2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0" name="Google Shape;690;geb14db1208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eb14db1208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geb14db1208_0_28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81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3" name="Google Shape;703;p8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83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9" name="Google Shape;709;p8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42ee89738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242ee8973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ff71b8db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ff71b8d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b="0" i="0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7" y="6217621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117875" y="6268625"/>
            <a:ext cx="20904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Web 2 - </a:t>
            </a:r>
            <a:r>
              <a:rPr b="1"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2o21 </a:t>
            </a:r>
            <a:r>
              <a:rPr b="1" lang="en" sz="11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(TUDAI)</a:t>
            </a:r>
            <a:endParaRPr b="1" sz="11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11700" y="5649100"/>
            <a:ext cx="59988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7" y="6217621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/>
          <p:nvPr/>
        </p:nvSpPr>
        <p:spPr>
          <a:xfrm>
            <a:off x="0" y="6727600"/>
            <a:ext cx="9144000" cy="13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2"/>
          <p:cNvSpPr txBox="1"/>
          <p:nvPr>
            <p:ph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i="0" sz="4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8472457" y="6217621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7" y="6217621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457200" y="274636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1" i="0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57200" y="1600200"/>
            <a:ext cx="82296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68300" lvl="1" marL="914400" marR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55600" lvl="2" marL="137160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55600" lvl="3" marL="1828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55600" lvl="4" marL="22860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55600" lvl="5" marL="2743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55600" lvl="6" marL="3200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55600" lvl="7" marL="3657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55600" lvl="8" marL="4114800" marR="0" rtl="0" algn="l">
              <a:lnSpc>
                <a:spcPct val="115000"/>
              </a:lnSpc>
              <a:spcBef>
                <a:spcPts val="400"/>
              </a:spcBef>
              <a:spcAft>
                <a:spcPts val="3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0" type="dt"/>
          </p:nvPr>
        </p:nvSpPr>
        <p:spPr>
          <a:xfrm>
            <a:off x="457200" y="635634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1" type="ftr"/>
          </p:nvPr>
        </p:nvSpPr>
        <p:spPr>
          <a:xfrm>
            <a:off x="3124200" y="6356349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6553200" y="635634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0" y="6727600"/>
            <a:ext cx="9144000" cy="13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hasCustomPrompt="1"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>
            <a:r>
              <a:t>xx%</a:t>
            </a: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6217622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6727600"/>
            <a:ext cx="9144000" cy="13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7" y="6217621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221250" y="666875"/>
            <a:ext cx="8471100" cy="2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type="secHead">
  <p:cSld name="SECTION_HEADER">
    <p:bg>
      <p:bgPr>
        <a:solidFill>
          <a:schemeClr val="dk2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4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7" y="6217621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6727600"/>
            <a:ext cx="9144000" cy="13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7" y="6217621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221250" y="666875"/>
            <a:ext cx="8471100" cy="2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idx="1" type="body"/>
          </p:nvPr>
        </p:nvSpPr>
        <p:spPr>
          <a:xfrm>
            <a:off x="311700" y="672900"/>
            <a:ext cx="3999900" cy="57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4832400" y="823475"/>
            <a:ext cx="3999900" cy="55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7" y="6217621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0" y="6727600"/>
            <a:ext cx="9144000" cy="13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221250" y="666875"/>
            <a:ext cx="8471100" cy="2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7" y="6217621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0" y="6727600"/>
            <a:ext cx="9144000" cy="13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2" name="Google Shape;42;p7"/>
          <p:cNvSpPr/>
          <p:nvPr/>
        </p:nvSpPr>
        <p:spPr>
          <a:xfrm>
            <a:off x="221250" y="666875"/>
            <a:ext cx="8471100" cy="2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idx="1" type="body"/>
          </p:nvPr>
        </p:nvSpPr>
        <p:spPr>
          <a:xfrm>
            <a:off x="311700" y="1216749"/>
            <a:ext cx="2808000" cy="48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7" y="6217621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0" y="6727600"/>
            <a:ext cx="9144000" cy="13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8"/>
          <p:cNvSpPr/>
          <p:nvPr/>
        </p:nvSpPr>
        <p:spPr>
          <a:xfrm>
            <a:off x="202800" y="1103249"/>
            <a:ext cx="3235500" cy="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311700" y="-121467"/>
            <a:ext cx="32355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bg>
      <p:bgPr>
        <a:solidFill>
          <a:schemeClr val="lt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roxima Nova"/>
              <a:buNone/>
              <a:defRPr b="0" i="0" sz="48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7" y="6217621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Google Shape;54;p10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Google Shape;55;p10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0" i="0" sz="4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" type="subTitle"/>
          </p:nvPr>
        </p:nvSpPr>
        <p:spPr>
          <a:xfrm>
            <a:off x="265500" y="3692000"/>
            <a:ext cx="40452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●"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○"/>
              <a:defRPr b="0" i="0" sz="22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chemeClr val="lt2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472457" y="6217621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1361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755849"/>
            <a:ext cx="8520600" cy="56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7" y="6217621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localhost/phpmyadmin/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1" Type="http://schemas.openxmlformats.org/officeDocument/2006/relationships/hyperlink" Target="http://192.168.64.2/phpmyadmin/url.php?url=https://dev.mysql.com/doc/refman/8.0/en/logical-operators.html#operator_not" TargetMode="External"/><Relationship Id="rId10" Type="http://schemas.openxmlformats.org/officeDocument/2006/relationships/hyperlink" Target="http://192.168.64.2/phpmyadmin/url.php?url=https://dev.mysql.com/doc/refman/8.0/en/string-types.html" TargetMode="External"/><Relationship Id="rId13" Type="http://schemas.openxmlformats.org/officeDocument/2006/relationships/hyperlink" Target="http://192.168.64.2/phpmyadmin/url.php?url=https://dev.mysql.com/doc/refman/8.0/en/logical-operators.html#operator_not" TargetMode="External"/><Relationship Id="rId12" Type="http://schemas.openxmlformats.org/officeDocument/2006/relationships/hyperlink" Target="http://192.168.64.2/phpmyadmin/url.php?url=https://dev.mysql.com/doc/refman/8.0/en/numeric-types.html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192.168.64.2/phpmyadmin/url.php?url=https://dev.mysql.com/doc/refman/8.0/en/create-table.html" TargetMode="External"/><Relationship Id="rId4" Type="http://schemas.openxmlformats.org/officeDocument/2006/relationships/hyperlink" Target="http://192.168.64.2/phpmyadmin/url.php?url=https://dev.mysql.com/doc/refman/8.0/en/create-table.html" TargetMode="External"/><Relationship Id="rId9" Type="http://schemas.openxmlformats.org/officeDocument/2006/relationships/hyperlink" Target="http://192.168.64.2/phpmyadmin/url.php?url=https://dev.mysql.com/doc/refman/8.0/en/string-types.html" TargetMode="External"/><Relationship Id="rId14" Type="http://schemas.openxmlformats.org/officeDocument/2006/relationships/hyperlink" Target="http://192.168.64.2/phpmyadmin/url.php?url=https://dev.mysql.com/doc/refman/8.0/en/numeric-types.html" TargetMode="External"/><Relationship Id="rId5" Type="http://schemas.openxmlformats.org/officeDocument/2006/relationships/hyperlink" Target="http://192.168.64.2/phpmyadmin/url.php?url=https://dev.mysql.com/doc/refman/8.0/en/numeric-types.html" TargetMode="External"/><Relationship Id="rId6" Type="http://schemas.openxmlformats.org/officeDocument/2006/relationships/hyperlink" Target="http://192.168.64.2/phpmyadmin/url.php?url=https://dev.mysql.com/doc/refman/8.0/en/logical-operators.html#operator_not" TargetMode="External"/><Relationship Id="rId7" Type="http://schemas.openxmlformats.org/officeDocument/2006/relationships/hyperlink" Target="http://192.168.64.2/phpmyadmin/url.php?url=https://dev.mysql.com/doc/refman/8.0/en/numeric-types.html" TargetMode="External"/><Relationship Id="rId8" Type="http://schemas.openxmlformats.org/officeDocument/2006/relationships/hyperlink" Target="http://192.168.64.2/phpmyadmin/url.php?url=https://dev.mysql.com/doc/refman/8.0/en/logical-operators.html#operator_no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40.xml.rels><?xml version="1.0" encoding="UTF-8" standalone="yes"?><Relationships xmlns="http://schemas.openxmlformats.org/package/2006/relationships"><Relationship Id="rId20" Type="http://schemas.openxmlformats.org/officeDocument/2006/relationships/hyperlink" Target="http://192.168.64.2/phpmyadmin/url.php?url=https://dev.mysql.com/doc/refman/8.0/en/miscellaneous-functions.html#function_values" TargetMode="External"/><Relationship Id="rId11" Type="http://schemas.openxmlformats.org/officeDocument/2006/relationships/hyperlink" Target="http://192.168.64.2/phpmyadmin/url.php?url=https://dev.mysql.com/doc/refman/8.0/en/insert.html" TargetMode="External"/><Relationship Id="rId10" Type="http://schemas.openxmlformats.org/officeDocument/2006/relationships/hyperlink" Target="http://192.168.64.2/phpmyadmin/url.php?url=https://dev.mysql.com/doc/refman/8.0/en/miscellaneous-functions.html#function_values" TargetMode="External"/><Relationship Id="rId13" Type="http://schemas.openxmlformats.org/officeDocument/2006/relationships/hyperlink" Target="http://192.168.64.2/phpmyadmin/url.php?url=https://dev.mysql.com/doc/refman/8.0/en/insert.html" TargetMode="External"/><Relationship Id="rId12" Type="http://schemas.openxmlformats.org/officeDocument/2006/relationships/hyperlink" Target="http://192.168.64.2/phpmyadmin/url.php?url=https://dev.mysql.com/doc/refman/8.0/en/miscellaneous-functions.html#function_values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192.168.64.2/phpmyadmin/url.php?url=https://dev.mysql.com/doc/refman/8.0/en/insert.html" TargetMode="External"/><Relationship Id="rId4" Type="http://schemas.openxmlformats.org/officeDocument/2006/relationships/hyperlink" Target="http://192.168.64.2/phpmyadmin/url.php?url=https://dev.mysql.com/doc/refman/8.0/en/miscellaneous-functions.html#function_values" TargetMode="External"/><Relationship Id="rId9" Type="http://schemas.openxmlformats.org/officeDocument/2006/relationships/hyperlink" Target="http://192.168.64.2/phpmyadmin/url.php?url=https://dev.mysql.com/doc/refman/8.0/en/insert.html" TargetMode="External"/><Relationship Id="rId15" Type="http://schemas.openxmlformats.org/officeDocument/2006/relationships/hyperlink" Target="http://192.168.64.2/phpmyadmin/url.php?url=https://dev.mysql.com/doc/refman/8.0/en/insert.html" TargetMode="External"/><Relationship Id="rId14" Type="http://schemas.openxmlformats.org/officeDocument/2006/relationships/hyperlink" Target="http://192.168.64.2/phpmyadmin/url.php?url=https://dev.mysql.com/doc/refman/8.0/en/miscellaneous-functions.html#function_values" TargetMode="External"/><Relationship Id="rId17" Type="http://schemas.openxmlformats.org/officeDocument/2006/relationships/hyperlink" Target="http://192.168.64.2/phpmyadmin/url.php?url=https://dev.mysql.com/doc/refman/8.0/en/insert.html" TargetMode="External"/><Relationship Id="rId16" Type="http://schemas.openxmlformats.org/officeDocument/2006/relationships/hyperlink" Target="http://192.168.64.2/phpmyadmin/url.php?url=https://dev.mysql.com/doc/refman/8.0/en/miscellaneous-functions.html#function_values" TargetMode="External"/><Relationship Id="rId5" Type="http://schemas.openxmlformats.org/officeDocument/2006/relationships/hyperlink" Target="http://192.168.64.2/phpmyadmin/url.php?url=https://dev.mysql.com/doc/refman/8.0/en/insert.html" TargetMode="External"/><Relationship Id="rId19" Type="http://schemas.openxmlformats.org/officeDocument/2006/relationships/hyperlink" Target="http://192.168.64.2/phpmyadmin/url.php?url=https://dev.mysql.com/doc/refman/8.0/en/insert.html" TargetMode="External"/><Relationship Id="rId6" Type="http://schemas.openxmlformats.org/officeDocument/2006/relationships/hyperlink" Target="http://192.168.64.2/phpmyadmin/url.php?url=https://dev.mysql.com/doc/refman/8.0/en/miscellaneous-functions.html#function_values" TargetMode="External"/><Relationship Id="rId18" Type="http://schemas.openxmlformats.org/officeDocument/2006/relationships/hyperlink" Target="http://192.168.64.2/phpmyadmin/url.php?url=https://dev.mysql.com/doc/refman/8.0/en/miscellaneous-functions.html#function_values" TargetMode="External"/><Relationship Id="rId7" Type="http://schemas.openxmlformats.org/officeDocument/2006/relationships/hyperlink" Target="http://192.168.64.2/phpmyadmin/url.php?url=https://dev.mysql.com/doc/refman/8.0/en/insert.html" TargetMode="External"/><Relationship Id="rId8" Type="http://schemas.openxmlformats.org/officeDocument/2006/relationships/hyperlink" Target="http://192.168.64.2/phpmyadmin/url.php?url=https://dev.mysql.com/doc/refman/8.0/en/miscellaneous-functions.html#function_values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192.168.64.2/phpmyadmin/url.php?url=https://dev.mysql.com/doc/refman/8.0/en/insert.html" TargetMode="External"/><Relationship Id="rId4" Type="http://schemas.openxmlformats.org/officeDocument/2006/relationships/hyperlink" Target="http://192.168.64.2/phpmyadmin/url.php?url=https://dev.mysql.com/doc/refman/8.0/en/insert.html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3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Relationship Id="rId5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20" Type="http://schemas.openxmlformats.org/officeDocument/2006/relationships/hyperlink" Target="http://192.168.64.2/phpmyadmin/url.php?url=https://dev.mysql.com/doc/refman/8.0/en/miscellaneous-functions.html#function_values" TargetMode="External"/><Relationship Id="rId22" Type="http://schemas.openxmlformats.org/officeDocument/2006/relationships/hyperlink" Target="http://192.168.64.2/phpmyadmin/url.php?url=https://dev.mysql.com/doc/refman/8.0/en/insert.html" TargetMode="External"/><Relationship Id="rId21" Type="http://schemas.openxmlformats.org/officeDocument/2006/relationships/hyperlink" Target="http://192.168.64.2/phpmyadmin/url.php?url=https://dev.mysql.com/doc/refman/8.0/en/miscellaneous-functions.html#function_values" TargetMode="External"/><Relationship Id="rId24" Type="http://schemas.openxmlformats.org/officeDocument/2006/relationships/hyperlink" Target="http://192.168.64.2/phpmyadmin/url.php?url=https://dev.mysql.com/doc/refman/8.0/en/miscellaneous-functions.html#function_values" TargetMode="External"/><Relationship Id="rId23" Type="http://schemas.openxmlformats.org/officeDocument/2006/relationships/hyperlink" Target="http://192.168.64.2/phpmyadmin/url.php?url=https://dev.mysql.com/doc/refman/8.0/en/miscellaneous-functions.html#function_values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://192.168.64.2/phpmyadmin/url.php?url=https://dev.mysql.com/doc/refman/8.0/en/create-table.html" TargetMode="External"/><Relationship Id="rId4" Type="http://schemas.openxmlformats.org/officeDocument/2006/relationships/hyperlink" Target="http://192.168.64.2/phpmyadmin/url.php?url=https://dev.mysql.com/doc/refman/8.0/en/create-table.html" TargetMode="External"/><Relationship Id="rId9" Type="http://schemas.openxmlformats.org/officeDocument/2006/relationships/hyperlink" Target="http://192.168.64.2/phpmyadmin/url.php?url=https://dev.mysql.com/doc/refman/8.0/en/string-types.html" TargetMode="External"/><Relationship Id="rId26" Type="http://schemas.openxmlformats.org/officeDocument/2006/relationships/hyperlink" Target="http://192.168.64.2/phpmyadmin/url.php?url=https://dev.mysql.com/doc/refman/8.0/en/miscellaneous-functions.html#function_values" TargetMode="External"/><Relationship Id="rId25" Type="http://schemas.openxmlformats.org/officeDocument/2006/relationships/hyperlink" Target="http://192.168.64.2/phpmyadmin/url.php?url=https://dev.mysql.com/doc/refman/8.0/en/insert.html" TargetMode="External"/><Relationship Id="rId27" Type="http://schemas.openxmlformats.org/officeDocument/2006/relationships/hyperlink" Target="http://192.168.64.2/phpmyadmin/url.php?url=https://dev.mysql.com/doc/refman/8.0/en/miscellaneous-functions.html#function_values" TargetMode="External"/><Relationship Id="rId5" Type="http://schemas.openxmlformats.org/officeDocument/2006/relationships/hyperlink" Target="http://192.168.64.2/phpmyadmin/url.php?url=https://dev.mysql.com/doc/refman/8.0/en/create-table.html" TargetMode="External"/><Relationship Id="rId6" Type="http://schemas.openxmlformats.org/officeDocument/2006/relationships/hyperlink" Target="http://192.168.64.2/phpmyadmin/url.php?url=https://dev.mysql.com/doc/refman/8.0/en/string-types.html" TargetMode="External"/><Relationship Id="rId7" Type="http://schemas.openxmlformats.org/officeDocument/2006/relationships/hyperlink" Target="http://192.168.64.2/phpmyadmin/url.php?url=https://dev.mysql.com/doc/refman/8.0/en/logical-operators.html#operator_not" TargetMode="External"/><Relationship Id="rId8" Type="http://schemas.openxmlformats.org/officeDocument/2006/relationships/hyperlink" Target="http://192.168.64.2/phpmyadmin/url.php?url=https://dev.mysql.com/doc/refman/8.0/en/string-types.html" TargetMode="External"/><Relationship Id="rId11" Type="http://schemas.openxmlformats.org/officeDocument/2006/relationships/hyperlink" Target="http://192.168.64.2/phpmyadmin/url.php?url=https://dev.mysql.com/doc/refman/8.0/en/miscellaneous-functions.html#function_values" TargetMode="External"/><Relationship Id="rId10" Type="http://schemas.openxmlformats.org/officeDocument/2006/relationships/hyperlink" Target="http://192.168.64.2/phpmyadmin/url.php?url=https://dev.mysql.com/doc/refman/8.0/en/insert.html" TargetMode="External"/><Relationship Id="rId13" Type="http://schemas.openxmlformats.org/officeDocument/2006/relationships/hyperlink" Target="http://192.168.64.2/phpmyadmin/url.php?url=https://dev.mysql.com/doc/refman/8.0/en/insert.html" TargetMode="External"/><Relationship Id="rId12" Type="http://schemas.openxmlformats.org/officeDocument/2006/relationships/hyperlink" Target="http://192.168.64.2/phpmyadmin/url.php?url=https://dev.mysql.com/doc/refman/8.0/en/miscellaneous-functions.html#function_values" TargetMode="External"/><Relationship Id="rId15" Type="http://schemas.openxmlformats.org/officeDocument/2006/relationships/hyperlink" Target="http://192.168.64.2/phpmyadmin/url.php?url=https://dev.mysql.com/doc/refman/8.0/en/miscellaneous-functions.html#function_values" TargetMode="External"/><Relationship Id="rId14" Type="http://schemas.openxmlformats.org/officeDocument/2006/relationships/hyperlink" Target="http://192.168.64.2/phpmyadmin/url.php?url=https://dev.mysql.com/doc/refman/8.0/en/miscellaneous-functions.html#function_values" TargetMode="External"/><Relationship Id="rId17" Type="http://schemas.openxmlformats.org/officeDocument/2006/relationships/hyperlink" Target="http://192.168.64.2/phpmyadmin/url.php?url=https://dev.mysql.com/doc/refman/8.0/en/miscellaneous-functions.html#function_values" TargetMode="External"/><Relationship Id="rId16" Type="http://schemas.openxmlformats.org/officeDocument/2006/relationships/hyperlink" Target="http://192.168.64.2/phpmyadmin/url.php?url=https://dev.mysql.com/doc/refman/8.0/en/insert.html" TargetMode="External"/><Relationship Id="rId19" Type="http://schemas.openxmlformats.org/officeDocument/2006/relationships/hyperlink" Target="http://192.168.64.2/phpmyadmin/url.php?url=https://dev.mysql.com/doc/refman/8.0/en/insert.html" TargetMode="External"/><Relationship Id="rId18" Type="http://schemas.openxmlformats.org/officeDocument/2006/relationships/hyperlink" Target="http://192.168.64.2/phpmyadmin/url.php?url=https://dev.mysql.com/doc/refman/8.0/en/miscellaneous-functions.html#function_values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://192.168.64.2/phpmyadmin/url.php?url=https://dev.mysql.com/doc/refman/8.0/en/alter-table.html" TargetMode="External"/><Relationship Id="rId4" Type="http://schemas.openxmlformats.org/officeDocument/2006/relationships/hyperlink" Target="http://192.168.64.2/phpmyadmin/url.php?url=https://dev.mysql.com/doc/refman/8.0/en/alter-table.html" TargetMode="External"/><Relationship Id="rId5" Type="http://schemas.openxmlformats.org/officeDocument/2006/relationships/hyperlink" Target="http://192.168.64.2/phpmyadmin/url.php?url=https://dev.mysql.com/doc/refman/8.0/en/delete.html" TargetMode="External"/><Relationship Id="rId6" Type="http://schemas.openxmlformats.org/officeDocument/2006/relationships/hyperlink" Target="http://192.168.64.2/phpmyadmin/url.php?url=https://dev.mysql.com/doc/refman/8.0/en/update.html" TargetMode="External"/><Relationship Id="rId7" Type="http://schemas.openxmlformats.org/officeDocument/2006/relationships/image" Target="../media/image3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6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3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3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7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35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6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Bases de Datos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"/>
              <a:t>Persistencia</a:t>
            </a:r>
            <a:r>
              <a:rPr lang="en"/>
              <a:t>, Bases de Datos, SQL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/>
          <p:nvPr/>
        </p:nvSpPr>
        <p:spPr>
          <a:xfrm>
            <a:off x="864913" y="2222350"/>
            <a:ext cx="7967400" cy="132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1. </a:t>
            </a:r>
            <a:r>
              <a:rPr b="1"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identificación de los datos </a:t>
            </a: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 la realidad: actores, recursos, objetos, etc. del mundo real de los cuales interesa guardar </a:t>
            </a:r>
            <a:r>
              <a:rPr i="1"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información</a:t>
            </a: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r>
              <a:rPr b="1"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(ENTIDADES)</a:t>
            </a:r>
            <a:endParaRPr b="1"/>
          </a:p>
        </p:txBody>
      </p:sp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Modelado </a:t>
            </a:r>
            <a:r>
              <a:rPr lang="en"/>
              <a:t>de datos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721449"/>
            <a:ext cx="85206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Las etapas para </a:t>
            </a:r>
            <a:r>
              <a:rPr b="1" lang="en"/>
              <a:t>representar </a:t>
            </a:r>
            <a:r>
              <a:rPr lang="en"/>
              <a:t>la información en el mundo computacional: 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5"/>
          <p:cNvSpPr/>
          <p:nvPr/>
        </p:nvSpPr>
        <p:spPr>
          <a:xfrm rot="5400000">
            <a:off x="-215900" y="2747800"/>
            <a:ext cx="1597500" cy="5466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/>
          <p:nvPr/>
        </p:nvSpPr>
        <p:spPr>
          <a:xfrm rot="5400000">
            <a:off x="-3050" y="4058900"/>
            <a:ext cx="1171800" cy="5466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5"/>
          <p:cNvSpPr/>
          <p:nvPr/>
        </p:nvSpPr>
        <p:spPr>
          <a:xfrm rot="5400000">
            <a:off x="-33650" y="5203100"/>
            <a:ext cx="1233000" cy="5466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5"/>
          <p:cNvSpPr/>
          <p:nvPr/>
        </p:nvSpPr>
        <p:spPr>
          <a:xfrm>
            <a:off x="864925" y="3746300"/>
            <a:ext cx="7967400" cy="8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2. identificación de relaciones</a:t>
            </a: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entre datos: detección de los vínculos significativos que se dan entre los elementos. </a:t>
            </a:r>
            <a:endParaRPr/>
          </a:p>
        </p:txBody>
      </p:sp>
      <p:sp>
        <p:nvSpPr>
          <p:cNvPr id="147" name="Google Shape;147;p25"/>
          <p:cNvSpPr/>
          <p:nvPr/>
        </p:nvSpPr>
        <p:spPr>
          <a:xfrm>
            <a:off x="856150" y="4859901"/>
            <a:ext cx="7967400" cy="95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3. abstracción de datos y relaciones</a:t>
            </a: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: representación simbólica de los elementos detectados.</a:t>
            </a:r>
            <a:endParaRPr/>
          </a:p>
        </p:txBody>
      </p:sp>
      <p:sp>
        <p:nvSpPr>
          <p:cNvPr id="148" name="Google Shape;148;p25"/>
          <p:cNvSpPr txBox="1"/>
          <p:nvPr/>
        </p:nvSpPr>
        <p:spPr>
          <a:xfrm>
            <a:off x="4668750" y="6048975"/>
            <a:ext cx="44301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APLIQUEMOS EN EL CASO!</a:t>
            </a:r>
            <a:endParaRPr b="1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Pensemos en un caso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Un cliente quiere que desarrollemos un sistema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tipo “</a:t>
            </a:r>
            <a:r>
              <a:rPr b="1" lang="en">
                <a:solidFill>
                  <a:schemeClr val="dk1"/>
                </a:solidFill>
              </a:rPr>
              <a:t>UBER</a:t>
            </a:r>
            <a:r>
              <a:rPr lang="en">
                <a:solidFill>
                  <a:schemeClr val="dk1"/>
                </a:solidFill>
              </a:rPr>
              <a:t>” para Tandil.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 sistema debe permitir </a:t>
            </a:r>
            <a:r>
              <a:rPr i="1" lang="en">
                <a:solidFill>
                  <a:schemeClr val="dk1"/>
                </a:solidFill>
              </a:rPr>
              <a:t>(requerimientos funcionales)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Que los </a:t>
            </a:r>
            <a:r>
              <a:rPr b="1" lang="en">
                <a:solidFill>
                  <a:schemeClr val="dk1"/>
                </a:solidFill>
              </a:rPr>
              <a:t>usuarios</a:t>
            </a:r>
            <a:r>
              <a:rPr lang="en">
                <a:solidFill>
                  <a:schemeClr val="dk1"/>
                </a:solidFill>
              </a:rPr>
              <a:t> puedan registrarse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Que los </a:t>
            </a:r>
            <a:r>
              <a:rPr b="1" lang="en">
                <a:solidFill>
                  <a:schemeClr val="dk1"/>
                </a:solidFill>
              </a:rPr>
              <a:t>usuarios</a:t>
            </a:r>
            <a:r>
              <a:rPr lang="en">
                <a:solidFill>
                  <a:schemeClr val="dk1"/>
                </a:solidFill>
              </a:rPr>
              <a:t> pidan hacer un </a:t>
            </a:r>
            <a:r>
              <a:rPr b="1" lang="en">
                <a:solidFill>
                  <a:schemeClr val="dk1"/>
                </a:solidFill>
              </a:rPr>
              <a:t>viaje</a:t>
            </a:r>
            <a:r>
              <a:rPr lang="en">
                <a:solidFill>
                  <a:schemeClr val="dk1"/>
                </a:solidFill>
              </a:rPr>
              <a:t> de un </a:t>
            </a:r>
            <a:r>
              <a:rPr b="1" lang="en">
                <a:solidFill>
                  <a:schemeClr val="dk1"/>
                </a:solidFill>
              </a:rPr>
              <a:t>origen</a:t>
            </a:r>
            <a:r>
              <a:rPr lang="en">
                <a:solidFill>
                  <a:schemeClr val="dk1"/>
                </a:solidFill>
              </a:rPr>
              <a:t> a un </a:t>
            </a:r>
            <a:r>
              <a:rPr b="1" lang="en">
                <a:solidFill>
                  <a:schemeClr val="dk1"/>
                </a:solidFill>
              </a:rPr>
              <a:t>destino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Que los </a:t>
            </a:r>
            <a:r>
              <a:rPr b="1" lang="en">
                <a:solidFill>
                  <a:schemeClr val="dk1"/>
                </a:solidFill>
              </a:rPr>
              <a:t>usuarios</a:t>
            </a:r>
            <a:r>
              <a:rPr lang="en">
                <a:solidFill>
                  <a:schemeClr val="dk1"/>
                </a:solidFill>
              </a:rPr>
              <a:t> puedan elegir entre una lista de los </a:t>
            </a:r>
            <a:r>
              <a:rPr b="1" lang="en">
                <a:solidFill>
                  <a:schemeClr val="dk1"/>
                </a:solidFill>
              </a:rPr>
              <a:t>conductores</a:t>
            </a:r>
            <a:r>
              <a:rPr lang="en">
                <a:solidFill>
                  <a:schemeClr val="dk1"/>
                </a:solidFill>
              </a:rPr>
              <a:t> disponibles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Los requerimientos funcionales nos dan “pistas” de las principales </a:t>
            </a:r>
            <a:r>
              <a:rPr b="1" i="1" lang="en">
                <a:solidFill>
                  <a:schemeClr val="dk1"/>
                </a:solidFill>
              </a:rPr>
              <a:t>entidades</a:t>
            </a:r>
            <a:r>
              <a:rPr b="1" lang="en">
                <a:solidFill>
                  <a:schemeClr val="dk1"/>
                </a:solidFill>
              </a:rPr>
              <a:t> a persistir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441575" y="810992"/>
            <a:ext cx="63903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900"/>
              <a:t>Modelando</a:t>
            </a:r>
            <a:r>
              <a:rPr lang="en" sz="3900"/>
              <a:t> datos</a:t>
            </a:r>
            <a:endParaRPr sz="3900"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1008175" y="1764775"/>
            <a:ext cx="6596700" cy="9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355600" lvl="0" marL="457200" rtl="0" algn="l">
              <a:lnSpc>
                <a:spcPct val="110000"/>
              </a:lnSpc>
              <a:spcBef>
                <a:spcPts val="225"/>
              </a:spcBef>
              <a:spcAft>
                <a:spcPts val="0"/>
              </a:spcAft>
              <a:buSzPts val="2000"/>
              <a:buChar char="●"/>
            </a:pPr>
            <a:r>
              <a:rPr lang="en" sz="3000"/>
              <a:t>Que los </a:t>
            </a:r>
            <a:r>
              <a:rPr b="1" lang="en" sz="3000"/>
              <a:t>usuarios</a:t>
            </a:r>
            <a:r>
              <a:rPr lang="en" sz="3000"/>
              <a:t> puedan registrarse</a:t>
            </a:r>
            <a:endParaRPr sz="3000"/>
          </a:p>
          <a:p>
            <a:pPr indent="0" lvl="0" marL="0" rtl="0" algn="l">
              <a:lnSpc>
                <a:spcPct val="110000"/>
              </a:lnSpc>
              <a:spcBef>
                <a:spcPts val="225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225"/>
              </a:spcBef>
              <a:spcAft>
                <a:spcPts val="225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1" name="Google Shape;161;p27"/>
          <p:cNvSpPr txBox="1"/>
          <p:nvPr/>
        </p:nvSpPr>
        <p:spPr>
          <a:xfrm>
            <a:off x="1033725" y="3277075"/>
            <a:ext cx="6125100" cy="29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i="1" lang="en" sz="2700">
                <a:solidFill>
                  <a:schemeClr val="dk1"/>
                </a:solidFill>
              </a:rPr>
              <a:t>Con qué </a:t>
            </a:r>
            <a:r>
              <a:rPr b="1" i="1" lang="en" sz="2700">
                <a:solidFill>
                  <a:schemeClr val="dk1"/>
                </a:solidFill>
              </a:rPr>
              <a:t>atributos</a:t>
            </a:r>
            <a:r>
              <a:rPr i="1" lang="en" sz="2700">
                <a:solidFill>
                  <a:schemeClr val="dk1"/>
                </a:solidFill>
              </a:rPr>
              <a:t> represento un usuario en mi sistema?</a:t>
            </a:r>
            <a:endParaRPr i="1" sz="2700">
              <a:solidFill>
                <a:schemeClr val="dk1"/>
              </a:solidFill>
            </a:endParaRPr>
          </a:p>
          <a:p>
            <a:pPr indent="-400050" lvl="0" marL="914400" rtl="0" algn="l">
              <a:lnSpc>
                <a:spcPct val="11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●"/>
            </a:pPr>
            <a:r>
              <a:rPr lang="en" sz="2700">
                <a:solidFill>
                  <a:schemeClr val="dk1"/>
                </a:solidFill>
              </a:rPr>
              <a:t>nombre</a:t>
            </a:r>
            <a:endParaRPr sz="2700">
              <a:solidFill>
                <a:schemeClr val="dk1"/>
              </a:solidFill>
            </a:endParaRPr>
          </a:p>
          <a:p>
            <a:pPr indent="-40005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●"/>
            </a:pPr>
            <a:r>
              <a:rPr lang="en" sz="2700">
                <a:solidFill>
                  <a:schemeClr val="dk1"/>
                </a:solidFill>
              </a:rPr>
              <a:t>email</a:t>
            </a:r>
            <a:endParaRPr sz="2700">
              <a:solidFill>
                <a:schemeClr val="dk1"/>
              </a:solidFill>
            </a:endParaRPr>
          </a:p>
          <a:p>
            <a:pPr indent="-40005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●"/>
            </a:pPr>
            <a:r>
              <a:rPr lang="en" sz="2700">
                <a:solidFill>
                  <a:schemeClr val="dk1"/>
                </a:solidFill>
              </a:rPr>
              <a:t>ciudad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Tablas para el sistema</a:t>
            </a:r>
            <a:endParaRPr/>
          </a:p>
        </p:txBody>
      </p:sp>
      <p:graphicFrame>
        <p:nvGraphicFramePr>
          <p:cNvPr id="167" name="Google Shape;167;p28"/>
          <p:cNvGraphicFramePr/>
          <p:nvPr/>
        </p:nvGraphicFramePr>
        <p:xfrm>
          <a:off x="727050" y="172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{FB29127E-1D8B-486C-A2EF-E655D37F516A}</a:tableStyleId>
              </a:tblPr>
              <a:tblGrid>
                <a:gridCol w="2565325"/>
                <a:gridCol w="1614725"/>
                <a:gridCol w="16147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nombre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email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ciudad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María</a:t>
                      </a:r>
                      <a:r>
                        <a:rPr lang="en"/>
                        <a:t> Rodriguez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Pinto 399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Tandil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Lionel Messi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San Martin 1080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Rosario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Juan Perez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Pinto 250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Olavarría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María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Rodriguez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Bolivar 1452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Tandil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8" name="Google Shape;168;p28"/>
          <p:cNvSpPr txBox="1"/>
          <p:nvPr/>
        </p:nvSpPr>
        <p:spPr>
          <a:xfrm>
            <a:off x="1515525" y="4278950"/>
            <a:ext cx="5794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Cómo distingo un usuario de otro si tienen el mismo nombre?</a:t>
            </a:r>
            <a:endParaRPr sz="1200"/>
          </a:p>
        </p:txBody>
      </p:sp>
      <p:sp>
        <p:nvSpPr>
          <p:cNvPr id="169" name="Google Shape;169;p28"/>
          <p:cNvSpPr txBox="1"/>
          <p:nvPr/>
        </p:nvSpPr>
        <p:spPr>
          <a:xfrm>
            <a:off x="640200" y="1270725"/>
            <a:ext cx="55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TABLA USUARIO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Tablas para el sistema (II)</a:t>
            </a:r>
            <a:endParaRPr/>
          </a:p>
        </p:txBody>
      </p:sp>
      <p:graphicFrame>
        <p:nvGraphicFramePr>
          <p:cNvPr id="175" name="Google Shape;175;p29"/>
          <p:cNvGraphicFramePr/>
          <p:nvPr/>
        </p:nvGraphicFramePr>
        <p:xfrm>
          <a:off x="727050" y="172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{FB29127E-1D8B-486C-A2EF-E655D37F516A}</a:tableStyleId>
              </a:tblPr>
              <a:tblGrid>
                <a:gridCol w="664125"/>
                <a:gridCol w="2565325"/>
                <a:gridCol w="1614725"/>
                <a:gridCol w="16147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id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67FF80">
                        <a:alpha val="348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nombre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email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ciudad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67FF80">
                        <a:alpha val="348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Maria Rodriguez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Tandil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67FF80">
                        <a:alpha val="348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Lionel Messi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Rosario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67FF80">
                        <a:alpha val="348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Juan Perez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...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Olavarría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4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67FF80">
                        <a:alpha val="348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María Rodriguez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...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Tandil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6" name="Google Shape;176;p29"/>
          <p:cNvSpPr txBox="1"/>
          <p:nvPr/>
        </p:nvSpPr>
        <p:spPr>
          <a:xfrm>
            <a:off x="582000" y="4784750"/>
            <a:ext cx="8303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tabla debe tener una </a:t>
            </a:r>
            <a:r>
              <a:rPr b="1"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clave primaria</a:t>
            </a:r>
            <a:r>
              <a:rPr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que es una columna o conjunto de columnas que definen una fila única de la tabla</a:t>
            </a:r>
            <a:endParaRPr sz="1100"/>
          </a:p>
        </p:txBody>
      </p:sp>
      <p:sp>
        <p:nvSpPr>
          <p:cNvPr id="177" name="Google Shape;177;p29"/>
          <p:cNvSpPr txBox="1"/>
          <p:nvPr/>
        </p:nvSpPr>
        <p:spPr>
          <a:xfrm>
            <a:off x="640200" y="1270725"/>
            <a:ext cx="55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TABLA USUARIO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1076725" y="3705450"/>
            <a:ext cx="281400" cy="112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Datos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un dato?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Es el estado que toma un atributo. 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 llama </a:t>
            </a:r>
            <a:r>
              <a:rPr b="1" lang="en"/>
              <a:t>CAMPO </a:t>
            </a:r>
            <a:r>
              <a:rPr lang="en"/>
              <a:t>a cada atributo de la tabla. Por ej. </a:t>
            </a:r>
            <a:r>
              <a:rPr b="1" lang="en"/>
              <a:t>nombre</a:t>
            </a:r>
            <a:r>
              <a:rPr lang="en"/>
              <a:t> y </a:t>
            </a:r>
            <a:r>
              <a:rPr b="1" lang="en"/>
              <a:t>email</a:t>
            </a:r>
            <a:r>
              <a:rPr lang="en"/>
              <a:t> son campos.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 llama </a:t>
            </a:r>
            <a:r>
              <a:rPr b="1" lang="en"/>
              <a:t>REGISTRO </a:t>
            </a:r>
            <a:r>
              <a:rPr lang="en"/>
              <a:t>al conjunto de campos que definen un elemento de la tabla. </a:t>
            </a:r>
            <a:endParaRPr/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1475" y="4183900"/>
            <a:ext cx="2440825" cy="24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0"/>
          <p:cNvSpPr txBox="1"/>
          <p:nvPr/>
        </p:nvSpPr>
        <p:spPr>
          <a:xfrm>
            <a:off x="1151475" y="4991875"/>
            <a:ext cx="4773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ilas = registros    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columnas = atributos/campos</a:t>
            </a:r>
            <a:endParaRPr b="1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Datos</a:t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¿Qué tipos de datos hay?</a:t>
            </a:r>
            <a:endParaRPr b="1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i="1" lang="en"/>
              <a:t>Enteros, flotantes, textos, caracteres, fecha, booleano, bit, y más…</a:t>
            </a:r>
            <a:endParaRPr i="1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/>
              <a:t>¿Cuál es la diferencia?</a:t>
            </a:r>
            <a:endParaRPr b="1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Depende de lo que se quiera representar...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Cada tipo de datos ocupa cierto espacio en memoria (primaria y secundaria)</a:t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INT: 4 bytes (2^32)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TINYINT: 1 byte (2^8)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BIGINT: 8 bytes (2^64)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DATE: 3 bytes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TEXT: longitud + 2 bytes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441575" y="810992"/>
            <a:ext cx="63903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900"/>
              <a:t>Modelando datos (cont)</a:t>
            </a:r>
            <a:endParaRPr sz="3900"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1008175" y="1764775"/>
            <a:ext cx="6596700" cy="9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393700" lvl="0" marL="457200" rtl="0" algn="l">
              <a:lnSpc>
                <a:spcPct val="110000"/>
              </a:lnSpc>
              <a:spcBef>
                <a:spcPts val="225"/>
              </a:spcBef>
              <a:spcAft>
                <a:spcPts val="0"/>
              </a:spcAft>
              <a:buClr>
                <a:srgbClr val="808080"/>
              </a:buClr>
              <a:buSzPts val="2600"/>
              <a:buChar char="●"/>
            </a:pPr>
            <a:r>
              <a:rPr lang="en" sz="2600">
                <a:solidFill>
                  <a:srgbClr val="808080"/>
                </a:solidFill>
              </a:rPr>
              <a:t>Que los </a:t>
            </a:r>
            <a:r>
              <a:rPr b="1" lang="en" sz="2600">
                <a:solidFill>
                  <a:srgbClr val="808080"/>
                </a:solidFill>
              </a:rPr>
              <a:t>usuarios</a:t>
            </a:r>
            <a:r>
              <a:rPr lang="en" sz="2600">
                <a:solidFill>
                  <a:srgbClr val="808080"/>
                </a:solidFill>
              </a:rPr>
              <a:t> puedan registrarse</a:t>
            </a:r>
            <a:endParaRPr sz="260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lnSpc>
                <a:spcPct val="110000"/>
              </a:lnSpc>
              <a:spcBef>
                <a:spcPts val="225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Que los </a:t>
            </a:r>
            <a:r>
              <a:rPr b="1" lang="en" sz="2600"/>
              <a:t>usuarios</a:t>
            </a:r>
            <a:r>
              <a:rPr lang="en" sz="2600"/>
              <a:t> pidan hacer un </a:t>
            </a:r>
            <a:r>
              <a:rPr b="1" lang="en" sz="2600"/>
              <a:t>viaje</a:t>
            </a:r>
            <a:r>
              <a:rPr lang="en" sz="2600"/>
              <a:t> de un </a:t>
            </a:r>
            <a:r>
              <a:rPr b="1" lang="en" sz="2600"/>
              <a:t>origen</a:t>
            </a:r>
            <a:r>
              <a:rPr lang="en" sz="2600"/>
              <a:t> a un </a:t>
            </a:r>
            <a:r>
              <a:rPr b="1" lang="en" sz="2600"/>
              <a:t>destino</a:t>
            </a:r>
            <a:r>
              <a:rPr lang="en" sz="2600"/>
              <a:t> </a:t>
            </a:r>
            <a:endParaRPr sz="2600"/>
          </a:p>
          <a:p>
            <a:pPr indent="0" lvl="0" marL="0" rtl="0" algn="l">
              <a:lnSpc>
                <a:spcPct val="110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lnSpc>
                <a:spcPct val="110000"/>
              </a:lnSpc>
              <a:spcBef>
                <a:spcPts val="225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Que los </a:t>
            </a:r>
            <a:r>
              <a:rPr b="1" lang="en" sz="2600"/>
              <a:t>usuarios</a:t>
            </a:r>
            <a:r>
              <a:rPr lang="en" sz="2600"/>
              <a:t> puedan elegir entre una lista de los </a:t>
            </a:r>
            <a:r>
              <a:rPr b="1" lang="en" sz="2600"/>
              <a:t>conductores</a:t>
            </a:r>
            <a:r>
              <a:rPr lang="en" sz="2600"/>
              <a:t> disponibles</a:t>
            </a:r>
            <a:endParaRPr sz="2600"/>
          </a:p>
          <a:p>
            <a:pPr indent="0" lvl="0" marL="0" rtl="0" algn="l">
              <a:lnSpc>
                <a:spcPct val="110000"/>
              </a:lnSpc>
              <a:spcBef>
                <a:spcPts val="225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225"/>
              </a:spcBef>
              <a:spcAft>
                <a:spcPts val="225"/>
              </a:spcAft>
              <a:buSzPts val="1800"/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Tablas para el Sistema</a:t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Viaje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origen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destino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fecha</a:t>
            </a:r>
            <a:endParaRPr/>
          </a:p>
          <a:p>
            <a:pPr indent="0" lvl="0" marL="9144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Usuario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nombre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</a:t>
            </a:r>
            <a:r>
              <a:rPr lang="en"/>
              <a:t>mail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ciudad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Conductor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nombre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vehiculo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Tablas para el Sistema</a:t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Viaje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origen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destino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</a:t>
            </a:r>
            <a:r>
              <a:rPr lang="en"/>
              <a:t>echa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</a:t>
            </a:r>
            <a:r>
              <a:rPr lang="en"/>
              <a:t>d_usuario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</a:t>
            </a:r>
            <a:r>
              <a:rPr lang="en"/>
              <a:t>d_conductor</a:t>
            </a:r>
            <a:endParaRPr/>
          </a:p>
          <a:p>
            <a:pPr indent="0" lvl="0" marL="9144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Usuario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nombre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email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</a:t>
            </a:r>
            <a:r>
              <a:rPr lang="en"/>
              <a:t>iudad</a:t>
            </a:r>
            <a:endParaRPr/>
          </a:p>
          <a:p>
            <a:pPr indent="0" lvl="0" marL="9144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Conductor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nombre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vehiculo</a:t>
            </a:r>
            <a:endParaRPr/>
          </a:p>
        </p:txBody>
      </p:sp>
      <p:sp>
        <p:nvSpPr>
          <p:cNvPr id="211" name="Google Shape;211;p34"/>
          <p:cNvSpPr txBox="1"/>
          <p:nvPr/>
        </p:nvSpPr>
        <p:spPr>
          <a:xfrm>
            <a:off x="4352450" y="2007925"/>
            <a:ext cx="4617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Proxima Nova"/>
                <a:ea typeface="Proxima Nova"/>
                <a:cs typeface="Proxima Nova"/>
                <a:sym typeface="Proxima Nova"/>
              </a:rPr>
              <a:t>Cómo se relacionan estas entidades?</a:t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Resumen de hoy	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Concepto de Persistencia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Estructurada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No-estructurada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Modelo de Datos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Diagrama E/R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Métodos</a:t>
            </a:r>
            <a:r>
              <a:rPr lang="en"/>
              <a:t> de persistencia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Archivos (JSON, XML)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Crear Tablas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Primer vistazo a SQL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Tablas para el sistema</a:t>
            </a:r>
            <a:endParaRPr/>
          </a:p>
        </p:txBody>
      </p:sp>
      <p:graphicFrame>
        <p:nvGraphicFramePr>
          <p:cNvPr id="217" name="Google Shape;217;p35"/>
          <p:cNvGraphicFramePr/>
          <p:nvPr/>
        </p:nvGraphicFramePr>
        <p:xfrm>
          <a:off x="176950" y="109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{FB29127E-1D8B-486C-A2EF-E655D37F516A}</a:tableStyleId>
              </a:tblPr>
              <a:tblGrid>
                <a:gridCol w="1042850"/>
                <a:gridCol w="1322775"/>
                <a:gridCol w="1664875"/>
                <a:gridCol w="1649325"/>
                <a:gridCol w="1395050"/>
                <a:gridCol w="1701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origen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destino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fecha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id_usuario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id_conductor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Salta 300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Pinto 399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2/2/2021 19:02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Campus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San Martin 1080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12/3/2021 08:12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8" name="Google Shape;218;p35"/>
          <p:cNvGraphicFramePr/>
          <p:nvPr/>
        </p:nvGraphicFramePr>
        <p:xfrm>
          <a:off x="176950" y="353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{FB29127E-1D8B-486C-A2EF-E655D37F516A}</a:tableStyleId>
              </a:tblPr>
              <a:tblGrid>
                <a:gridCol w="1916900"/>
                <a:gridCol w="1916900"/>
                <a:gridCol w="1916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nombre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vehiculo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Juan Perez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Corsa Blanco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Diego Garcia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Peugeot 304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9" name="Google Shape;219;p35"/>
          <p:cNvGraphicFramePr/>
          <p:nvPr/>
        </p:nvGraphicFramePr>
        <p:xfrm>
          <a:off x="176950" y="534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{FB29127E-1D8B-486C-A2EF-E655D37F516A}</a:tableStyleId>
              </a:tblPr>
              <a:tblGrid>
                <a:gridCol w="1916900"/>
                <a:gridCol w="1916900"/>
                <a:gridCol w="1916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nombre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email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Maria Rodriguez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Leonel Messi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0" name="Google Shape;220;p35"/>
          <p:cNvSpPr txBox="1"/>
          <p:nvPr/>
        </p:nvSpPr>
        <p:spPr>
          <a:xfrm>
            <a:off x="126075" y="3098450"/>
            <a:ext cx="55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TABLA CONDUCTOR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1" name="Google Shape;221;p35"/>
          <p:cNvSpPr txBox="1"/>
          <p:nvPr/>
        </p:nvSpPr>
        <p:spPr>
          <a:xfrm>
            <a:off x="131575" y="4944575"/>
            <a:ext cx="55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TABLA USUARIO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2" name="Google Shape;222;p35"/>
          <p:cNvSpPr txBox="1"/>
          <p:nvPr/>
        </p:nvSpPr>
        <p:spPr>
          <a:xfrm>
            <a:off x="126075" y="726550"/>
            <a:ext cx="55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TABLA VIAJE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213" y="4147674"/>
            <a:ext cx="7915575" cy="250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6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Modelado de datos - MER</a:t>
            </a:r>
            <a:endParaRPr/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721451"/>
            <a:ext cx="8520600" cy="3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MER (Modelo de Entidad-Relación) </a:t>
            </a:r>
            <a:r>
              <a:rPr lang="en"/>
              <a:t>es un modelo semántico que describe los requerimientos de datos de un sistema. 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Elementos del MER: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Entidad</a:t>
            </a:r>
            <a:r>
              <a:rPr lang="en">
                <a:solidFill>
                  <a:schemeClr val="dk1"/>
                </a:solidFill>
              </a:rPr>
              <a:t>: objeto real o abstracto de la vida real del cual se quiere almacenar información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Relación</a:t>
            </a:r>
            <a:r>
              <a:rPr lang="en">
                <a:solidFill>
                  <a:schemeClr val="dk1"/>
                </a:solidFill>
              </a:rPr>
              <a:t>: asociación entre entidades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Atributos</a:t>
            </a:r>
            <a:r>
              <a:rPr lang="en">
                <a:solidFill>
                  <a:schemeClr val="dk1"/>
                </a:solidFill>
              </a:rPr>
              <a:t>: características que describen las entidades y relaciones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Claves Foráneas</a:t>
            </a:r>
            <a:endParaRPr/>
          </a:p>
        </p:txBody>
      </p:sp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clave foránea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 un atributo o atributos que establece un vínculo lógico entre tablas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lo general, asocia un campo de una tabla con la clave primaria de otra tabla o tablas</a:t>
            </a:r>
            <a:endParaRPr/>
          </a:p>
        </p:txBody>
      </p:sp>
      <p:pic>
        <p:nvPicPr>
          <p:cNvPr id="236" name="Google Shape;2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775" y="3372972"/>
            <a:ext cx="7724300" cy="2446028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7"/>
          <p:cNvSpPr/>
          <p:nvPr/>
        </p:nvSpPr>
        <p:spPr>
          <a:xfrm>
            <a:off x="3421225" y="4820825"/>
            <a:ext cx="2099400" cy="482100"/>
          </a:xfrm>
          <a:prstGeom prst="ellipse">
            <a:avLst/>
          </a:prstGeom>
          <a:noFill/>
          <a:ln cap="flat" cmpd="sng" w="9525">
            <a:solidFill>
              <a:srgbClr val="DD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8"/>
          <p:cNvPicPr preferRelativeResize="0"/>
          <p:nvPr/>
        </p:nvPicPr>
        <p:blipFill rotWithShape="1">
          <a:blip r:embed="rId3">
            <a:alphaModFix/>
          </a:blip>
          <a:srcRect b="0" l="7992" r="18683" t="0"/>
          <a:stretch/>
        </p:blipFill>
        <p:spPr>
          <a:xfrm>
            <a:off x="0" y="454800"/>
            <a:ext cx="9144000" cy="652607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8"/>
          <p:cNvSpPr txBox="1"/>
          <p:nvPr>
            <p:ph type="title"/>
          </p:nvPr>
        </p:nvSpPr>
        <p:spPr>
          <a:xfrm>
            <a:off x="151375" y="58197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Bases de datos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Bases de Datos</a:t>
            </a:r>
            <a:endParaRPr/>
          </a:p>
        </p:txBody>
      </p:sp>
      <p:sp>
        <p:nvSpPr>
          <p:cNvPr id="249" name="Google Shape;249;p39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/>
              <a:t>¿Qué es una Base de Datos?</a:t>
            </a:r>
            <a:endParaRPr b="1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Una base de datos es </a:t>
            </a:r>
            <a:r>
              <a:rPr lang="en"/>
              <a:t>una herramienta para recopilar y organizar información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Es un contenedor </a:t>
            </a:r>
            <a:r>
              <a:rPr lang="en"/>
              <a:t>para</a:t>
            </a:r>
            <a:r>
              <a:rPr lang="en"/>
              <a:t> almacenar tablas que </a:t>
            </a:r>
            <a:r>
              <a:rPr lang="en"/>
              <a:t>guardan </a:t>
            </a:r>
            <a:r>
              <a:rPr lang="en"/>
              <a:t>datos interrelacionados 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jemplo: sistema de </a:t>
            </a:r>
            <a:r>
              <a:rPr lang="en"/>
              <a:t>stock de artículos </a:t>
            </a:r>
            <a:r>
              <a:rPr lang="en"/>
              <a:t>va a tener al menos las tablas art</a:t>
            </a:r>
            <a:r>
              <a:rPr lang="en"/>
              <a:t>í</a:t>
            </a:r>
            <a:r>
              <a:rPr lang="en"/>
              <a:t>culo y categ</a:t>
            </a:r>
            <a:r>
              <a:rPr lang="en"/>
              <a:t>oría.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Bases de Datos</a:t>
            </a:r>
            <a:endParaRPr/>
          </a:p>
        </p:txBody>
      </p:sp>
      <p:sp>
        <p:nvSpPr>
          <p:cNvPr id="255" name="Google Shape;255;p40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/>
              <a:t>¿Cuándo usar una Base de Datos?</a:t>
            </a:r>
            <a:endParaRPr b="1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 cantidad de datos es excesiva.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</a:t>
            </a:r>
            <a:r>
              <a:rPr lang="en"/>
              <a:t>edundancia:</a:t>
            </a:r>
            <a:r>
              <a:rPr lang="en"/>
              <a:t> g</a:t>
            </a:r>
            <a:r>
              <a:rPr lang="en"/>
              <a:t>ran duplicidad en los archivos. Una sola referencia evitando que se dupliquen. Esto </a:t>
            </a:r>
            <a:r>
              <a:rPr lang="en"/>
              <a:t>evita:</a:t>
            </a:r>
            <a:endParaRPr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se debe actualizar cada una de las fuentes donde se encuentre la info.</a:t>
            </a:r>
            <a:endParaRPr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gasto innecesario de almacenamiento.</a:t>
            </a:r>
            <a:endParaRPr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por seguridad, se crean esquemas de acceso a los datos.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Bases de Datos</a:t>
            </a:r>
            <a:endParaRPr/>
          </a:p>
        </p:txBody>
      </p:sp>
      <p:sp>
        <p:nvSpPr>
          <p:cNvPr id="261" name="Google Shape;261;p41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/>
              <a:t>DBMS (Gestores de bases de datos)</a:t>
            </a:r>
            <a:endParaRPr b="1"/>
          </a:p>
          <a:p>
            <a:pPr indent="-317500" lvl="0" marL="9144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software que permite al usuario definir, crear, configurar y mantener la base de datos.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manejo de persistencia de los datos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control de acceso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evita inconsistencias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recuperación antes fallas</a:t>
            </a:r>
            <a:endParaRPr/>
          </a:p>
          <a:p>
            <a:pPr indent="0" lvl="0" marL="13716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/>
              <a:t>Ventajas de los DBMS</a:t>
            </a:r>
            <a:endParaRPr b="1"/>
          </a:p>
          <a:p>
            <a:pPr indent="-317500" lvl="0" marL="9144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Independencia de los datos: oculta detalles de </a:t>
            </a:r>
            <a:r>
              <a:rPr lang="en"/>
              <a:t>cómo</a:t>
            </a:r>
            <a:r>
              <a:rPr lang="en"/>
              <a:t> se almacenan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control de redundancia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Bases de Datos</a:t>
            </a:r>
            <a:endParaRPr/>
          </a:p>
        </p:txBody>
      </p:sp>
      <p:sp>
        <p:nvSpPr>
          <p:cNvPr id="267" name="Google Shape;267;p42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restricción de accesos a usuarios autorizados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mejora la integridad de los datos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aumento de la concurrencia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servicio de backup y recuperación ante fallas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/>
              <a:t>Desventajas de los DBMS</a:t>
            </a:r>
            <a:endParaRPr b="1"/>
          </a:p>
          <a:p>
            <a:pPr indent="-317500" lvl="0" marL="9144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Complejidad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Tamaño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Vulnerabilidad a fallas al ser centralizados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Costo y equipamiento necesario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Secuencia de Uso</a:t>
            </a:r>
            <a:endParaRPr/>
          </a:p>
        </p:txBody>
      </p:sp>
      <p:sp>
        <p:nvSpPr>
          <p:cNvPr id="273" name="Google Shape;273;p43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488" y="795338"/>
            <a:ext cx="5915025" cy="52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Bases de Datos</a:t>
            </a:r>
            <a:endParaRPr/>
          </a:p>
        </p:txBody>
      </p:sp>
      <p:sp>
        <p:nvSpPr>
          <p:cNvPr id="280" name="Google Shape;280;p44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/>
              <a:t>Algunos gestores de bases de datos:</a:t>
            </a:r>
            <a:endParaRPr b="1"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MySQL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Oracle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SQL Server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Access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PostgreSQL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...</a:t>
            </a:r>
            <a:endParaRPr/>
          </a:p>
        </p:txBody>
      </p:sp>
      <p:pic>
        <p:nvPicPr>
          <p:cNvPr id="281" name="Google Shape;28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750" y="1334700"/>
            <a:ext cx="4498925" cy="479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Persistencia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949625"/>
            <a:ext cx="8520600" cy="3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3600"/>
              <a:t>Persistencia </a:t>
            </a:r>
            <a:r>
              <a:rPr lang="en" sz="3600"/>
              <a:t>“</a:t>
            </a:r>
            <a:r>
              <a:rPr lang="en" sz="36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 la acción de </a:t>
            </a:r>
            <a:r>
              <a:rPr b="1" lang="en" sz="36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preservar </a:t>
            </a:r>
            <a:r>
              <a:rPr lang="en" sz="36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b="1" lang="en" sz="36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información </a:t>
            </a:r>
            <a:r>
              <a:rPr lang="en" sz="36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 forma permanente y a su vez poder </a:t>
            </a:r>
            <a:r>
              <a:rPr b="1" lang="en" sz="36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recuperar </a:t>
            </a:r>
            <a:r>
              <a:rPr lang="en" sz="36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 misma para que pueda ser nuevamente utilizada”</a:t>
            </a:r>
            <a:endParaRPr sz="360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120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UIs para manejar BBDD</a:t>
            </a:r>
            <a:endParaRPr/>
          </a:p>
        </p:txBody>
      </p:sp>
      <p:sp>
        <p:nvSpPr>
          <p:cNvPr id="287" name="Google Shape;287;p45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700" y="1634700"/>
            <a:ext cx="4499305" cy="7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0000" y="2591150"/>
            <a:ext cx="3200775" cy="19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2463" y="343423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6"/>
          <p:cNvSpPr txBox="1"/>
          <p:nvPr>
            <p:ph idx="1" type="body"/>
          </p:nvPr>
        </p:nvSpPr>
        <p:spPr>
          <a:xfrm>
            <a:off x="1323300" y="3162600"/>
            <a:ext cx="64974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rPr lang="en"/>
              <a:t>DEMO: Creación de una BD con phpMyAdmin</a:t>
            </a:r>
            <a:endParaRPr/>
          </a:p>
        </p:txBody>
      </p:sp>
      <p:sp>
        <p:nvSpPr>
          <p:cNvPr id="297" name="Google Shape;297;p46"/>
          <p:cNvSpPr txBox="1"/>
          <p:nvPr/>
        </p:nvSpPr>
        <p:spPr>
          <a:xfrm>
            <a:off x="1676400" y="4495800"/>
            <a:ext cx="579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http://localhost/phpmyadmin/</a:t>
            </a:r>
            <a:endParaRPr sz="4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7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7459"/>
            <a:ext cx="9144001" cy="4343083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7"/>
          <p:cNvSpPr/>
          <p:nvPr/>
        </p:nvSpPr>
        <p:spPr>
          <a:xfrm>
            <a:off x="0" y="1904550"/>
            <a:ext cx="814500" cy="262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7"/>
          <p:cNvSpPr/>
          <p:nvPr/>
        </p:nvSpPr>
        <p:spPr>
          <a:xfrm>
            <a:off x="1390425" y="2236125"/>
            <a:ext cx="3789600" cy="262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8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Creación de tablas con PhpMyAdmin</a:t>
            </a:r>
            <a:endParaRPr/>
          </a:p>
        </p:txBody>
      </p:sp>
      <p:sp>
        <p:nvSpPr>
          <p:cNvPr id="312" name="Google Shape;312;p48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rPr lang="en"/>
              <a:t>Hagamos un ejemplo sencillo de una sola tabla</a:t>
            </a:r>
            <a:endParaRPr/>
          </a:p>
        </p:txBody>
      </p:sp>
      <p:pic>
        <p:nvPicPr>
          <p:cNvPr id="313" name="Google Shape;31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825" y="2153588"/>
            <a:ext cx="8260351" cy="2832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587" y="3160075"/>
            <a:ext cx="6225420" cy="3545524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9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09106"/>
            <a:ext cx="9144001" cy="1755038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9"/>
          <p:cNvSpPr/>
          <p:nvPr/>
        </p:nvSpPr>
        <p:spPr>
          <a:xfrm>
            <a:off x="4202775" y="2736675"/>
            <a:ext cx="635400" cy="374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2" name="Google Shape;322;p49"/>
          <p:cNvCxnSpPr/>
          <p:nvPr/>
        </p:nvCxnSpPr>
        <p:spPr>
          <a:xfrm>
            <a:off x="7096125" y="4106675"/>
            <a:ext cx="771600" cy="0"/>
          </a:xfrm>
          <a:prstGeom prst="straightConnector1">
            <a:avLst/>
          </a:prstGeom>
          <a:noFill/>
          <a:ln cap="flat" cmpd="sng" w="9525">
            <a:solidFill>
              <a:srgbClr val="DD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49"/>
          <p:cNvCxnSpPr/>
          <p:nvPr/>
        </p:nvCxnSpPr>
        <p:spPr>
          <a:xfrm rot="10800000">
            <a:off x="1633650" y="3067125"/>
            <a:ext cx="138000" cy="942900"/>
          </a:xfrm>
          <a:prstGeom prst="straightConnector1">
            <a:avLst/>
          </a:prstGeom>
          <a:noFill/>
          <a:ln cap="flat" cmpd="sng" w="9525">
            <a:solidFill>
              <a:srgbClr val="DD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49"/>
          <p:cNvCxnSpPr/>
          <p:nvPr/>
        </p:nvCxnSpPr>
        <p:spPr>
          <a:xfrm flipH="1" rot="10800000">
            <a:off x="6257925" y="3095700"/>
            <a:ext cx="123900" cy="1057200"/>
          </a:xfrm>
          <a:prstGeom prst="straightConnector1">
            <a:avLst/>
          </a:prstGeom>
          <a:noFill/>
          <a:ln cap="flat" cmpd="sng" w="9525">
            <a:solidFill>
              <a:srgbClr val="DD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49"/>
          <p:cNvCxnSpPr/>
          <p:nvPr/>
        </p:nvCxnSpPr>
        <p:spPr>
          <a:xfrm rot="10800000">
            <a:off x="2514750" y="3111300"/>
            <a:ext cx="57000" cy="1041600"/>
          </a:xfrm>
          <a:prstGeom prst="straightConnector1">
            <a:avLst/>
          </a:prstGeom>
          <a:noFill/>
          <a:ln cap="flat" cmpd="sng" w="9525">
            <a:solidFill>
              <a:srgbClr val="DD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49"/>
          <p:cNvCxnSpPr/>
          <p:nvPr/>
        </p:nvCxnSpPr>
        <p:spPr>
          <a:xfrm rot="10800000">
            <a:off x="3262275" y="3052500"/>
            <a:ext cx="157200" cy="1900500"/>
          </a:xfrm>
          <a:prstGeom prst="straightConnector1">
            <a:avLst/>
          </a:prstGeom>
          <a:noFill/>
          <a:ln cap="flat" cmpd="sng" w="9525">
            <a:solidFill>
              <a:srgbClr val="DD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49"/>
          <p:cNvSpPr txBox="1"/>
          <p:nvPr/>
        </p:nvSpPr>
        <p:spPr>
          <a:xfrm>
            <a:off x="1338250" y="2759875"/>
            <a:ext cx="6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roxima Nova"/>
                <a:ea typeface="Proxima Nova"/>
                <a:cs typeface="Proxima Nova"/>
                <a:sym typeface="Proxima Nova"/>
              </a:rPr>
              <a:t>Nombre del atributo</a:t>
            </a:r>
            <a:endParaRPr sz="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8" name="Google Shape;328;p49"/>
          <p:cNvSpPr txBox="1"/>
          <p:nvPr/>
        </p:nvSpPr>
        <p:spPr>
          <a:xfrm>
            <a:off x="2174025" y="2759875"/>
            <a:ext cx="6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roxima Nova"/>
                <a:ea typeface="Proxima Nova"/>
                <a:cs typeface="Proxima Nova"/>
                <a:sym typeface="Proxima Nova"/>
              </a:rPr>
              <a:t>Tipo de dato</a:t>
            </a:r>
            <a:endParaRPr sz="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9" name="Google Shape;329;p49"/>
          <p:cNvSpPr txBox="1"/>
          <p:nvPr/>
        </p:nvSpPr>
        <p:spPr>
          <a:xfrm>
            <a:off x="2824150" y="2759875"/>
            <a:ext cx="89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roxima Nova"/>
                <a:ea typeface="Proxima Nova"/>
                <a:cs typeface="Proxima Nova"/>
                <a:sym typeface="Proxima Nova"/>
              </a:rPr>
              <a:t>Longitud máxima del string</a:t>
            </a:r>
            <a:endParaRPr sz="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0" name="Google Shape;330;p49"/>
          <p:cNvSpPr txBox="1"/>
          <p:nvPr/>
        </p:nvSpPr>
        <p:spPr>
          <a:xfrm>
            <a:off x="6021850" y="2712013"/>
            <a:ext cx="89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roxima Nova"/>
                <a:ea typeface="Proxima Nova"/>
                <a:cs typeface="Proxima Nova"/>
                <a:sym typeface="Proxima Nova"/>
              </a:rPr>
              <a:t>Si esta tildado puede ser nulo</a:t>
            </a:r>
            <a:endParaRPr sz="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1" name="Google Shape;331;p49"/>
          <p:cNvSpPr txBox="1"/>
          <p:nvPr/>
        </p:nvSpPr>
        <p:spPr>
          <a:xfrm>
            <a:off x="7698250" y="3982775"/>
            <a:ext cx="8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roxima Nova"/>
                <a:ea typeface="Proxima Nova"/>
                <a:cs typeface="Proxima Nova"/>
                <a:sym typeface="Proxima Nova"/>
              </a:rPr>
              <a:t>Clave primaria</a:t>
            </a:r>
            <a:endParaRPr sz="7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0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50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86126"/>
            <a:ext cx="9144000" cy="2485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1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51"/>
          <p:cNvSpPr txBox="1"/>
          <p:nvPr>
            <p:ph idx="1" type="body"/>
          </p:nvPr>
        </p:nvSpPr>
        <p:spPr>
          <a:xfrm>
            <a:off x="311700" y="2541150"/>
            <a:ext cx="8520600" cy="17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¿Solo se puede hacer por UI?</a:t>
            </a:r>
            <a:endParaRPr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n"/>
              <a:t>¿Y si tengo que agregar muchos datos?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Cómo</a:t>
            </a:r>
            <a:r>
              <a:rPr lang="en"/>
              <a:t> usamos las BASES de DATOS en WEB 2</a:t>
            </a:r>
            <a:endParaRPr/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Utilizando </a:t>
            </a:r>
            <a:r>
              <a:rPr b="1" lang="en"/>
              <a:t>SQL (Structured Query language)</a:t>
            </a:r>
            <a:r>
              <a:rPr lang="en"/>
              <a:t>. 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Funciona con pequeñas variantes en todos los gestores de BBDD.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Nos permite: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dar de alta, borrar y modificar datos (ABM)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consultar información ya guardada</a:t>
            </a:r>
            <a:endParaRPr/>
          </a:p>
        </p:txBody>
      </p:sp>
      <p:pic>
        <p:nvPicPr>
          <p:cNvPr id="351" name="Google Shape;35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0063" y="4409938"/>
            <a:ext cx="25622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3"/>
          <p:cNvSpPr txBox="1"/>
          <p:nvPr>
            <p:ph type="title"/>
          </p:nvPr>
        </p:nvSpPr>
        <p:spPr>
          <a:xfrm>
            <a:off x="311700" y="-8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- Structured Query Language</a:t>
            </a:r>
            <a:endParaRPr/>
          </a:p>
        </p:txBody>
      </p:sp>
      <p:sp>
        <p:nvSpPr>
          <p:cNvPr id="357" name="Google Shape;357;p53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700"/>
              <a:t>En un l</a:t>
            </a:r>
            <a:r>
              <a:rPr lang="en" sz="2700"/>
              <a:t>enguaje de </a:t>
            </a:r>
            <a:r>
              <a:rPr b="1" lang="en" sz="2700"/>
              <a:t>consulta estructurado</a:t>
            </a:r>
            <a:endParaRPr b="1" sz="2700"/>
          </a:p>
          <a:p>
            <a:pPr indent="-336550" lvl="0" marL="9144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</a:pPr>
            <a:r>
              <a:rPr lang="en" sz="2700"/>
              <a:t>Permite crear y modificar esquemas, tablas e índices</a:t>
            </a:r>
            <a:endParaRPr sz="2700"/>
          </a:p>
          <a:p>
            <a:pPr indent="-3365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2700"/>
              <a:t>Consultar </a:t>
            </a:r>
            <a:r>
              <a:rPr lang="en" sz="2700"/>
              <a:t>facilmente datos</a:t>
            </a:r>
            <a:endParaRPr sz="2700"/>
          </a:p>
          <a:p>
            <a:pPr indent="-3365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2700"/>
              <a:t>Definir tablas</a:t>
            </a:r>
            <a:endParaRPr sz="2700"/>
          </a:p>
          <a:p>
            <a:pPr indent="-3365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2700"/>
              <a:t>Insertar, borrar y actualizar muchos </a:t>
            </a:r>
            <a:r>
              <a:rPr lang="en" sz="2700"/>
              <a:t>datos </a:t>
            </a:r>
            <a:endParaRPr sz="2700"/>
          </a:p>
          <a:p>
            <a:pPr indent="-3365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2700"/>
              <a:t>Buscar muchos datos en poco tiempo</a:t>
            </a:r>
            <a:endParaRPr sz="2700"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4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Creación de tablas</a:t>
            </a:r>
            <a:endParaRPr/>
          </a:p>
        </p:txBody>
      </p:sp>
      <p:sp>
        <p:nvSpPr>
          <p:cNvPr id="363" name="Google Shape;363;p54"/>
          <p:cNvSpPr txBox="1"/>
          <p:nvPr>
            <p:ph idx="1" type="body"/>
          </p:nvPr>
        </p:nvSpPr>
        <p:spPr>
          <a:xfrm>
            <a:off x="222175" y="721874"/>
            <a:ext cx="8520600" cy="56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35A8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CREATE</a:t>
            </a:r>
            <a:r>
              <a:rPr lang="en" sz="17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235A8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</a:t>
            </a:r>
            <a:r>
              <a:rPr lang="en" sz="17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`nombreDB`</a:t>
            </a:r>
            <a:r>
              <a:rPr lang="en" sz="17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`Transactions`</a:t>
            </a:r>
            <a:r>
              <a:rPr lang="en" sz="17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700">
              <a:solidFill>
                <a:srgbClr val="9999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`Transaction_ID`</a:t>
            </a:r>
            <a:r>
              <a:rPr lang="en" sz="17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235A8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</a:t>
            </a:r>
            <a:r>
              <a:rPr lang="en" sz="17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235A8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NOT</a:t>
            </a:r>
            <a:r>
              <a:rPr lang="en" sz="17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221199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7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7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`Customer_id`</a:t>
            </a:r>
            <a:r>
              <a:rPr lang="en" sz="17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235A8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</a:t>
            </a:r>
            <a:r>
              <a:rPr lang="en" sz="17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235A8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NOT</a:t>
            </a:r>
            <a:r>
              <a:rPr lang="en" sz="17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221199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7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7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70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`Channel`</a:t>
            </a:r>
            <a:r>
              <a:rPr lang="en" sz="17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235A8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VARCHAR</a:t>
            </a:r>
            <a:r>
              <a:rPr lang="en" sz="17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7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r>
              <a:rPr lang="en" sz="17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7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221199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7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7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70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`Product`</a:t>
            </a:r>
            <a:r>
              <a:rPr lang="en" sz="1700">
                <a:solidFill>
                  <a:srgbClr val="235A8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VARCHAR</a:t>
            </a:r>
            <a:r>
              <a:rPr lang="en" sz="17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7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r>
              <a:rPr lang="en" sz="17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7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235A8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NOT</a:t>
            </a:r>
            <a:r>
              <a:rPr lang="en" sz="17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221199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7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7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70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`Price`</a:t>
            </a:r>
            <a:r>
              <a:rPr lang="en" sz="17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235A8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FLOAT</a:t>
            </a:r>
            <a:r>
              <a:rPr lang="en" sz="17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235A8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NOT</a:t>
            </a:r>
            <a:r>
              <a:rPr lang="en" sz="17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221199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7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7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70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`Discount`</a:t>
            </a:r>
            <a:r>
              <a:rPr lang="en" sz="17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235A8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FLOAT</a:t>
            </a:r>
            <a:r>
              <a:rPr lang="en" sz="17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221199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7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7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en" sz="17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PRIMARY</a:t>
            </a:r>
            <a:r>
              <a:rPr lang="en" sz="17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 sz="17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7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`Transaction_ID`</a:t>
            </a:r>
            <a:r>
              <a:rPr lang="en" sz="17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" sz="17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ENGINE</a:t>
            </a:r>
            <a:r>
              <a:rPr lang="en" sz="17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7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InnoDB</a:t>
            </a:r>
            <a:r>
              <a:rPr lang="en" sz="17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4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general de los datos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 general es usual representar los datos con Tablas/Grillas</a:t>
            </a:r>
            <a:endParaRPr b="1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33461" l="0" r="0" t="0"/>
          <a:stretch/>
        </p:blipFill>
        <p:spPr>
          <a:xfrm>
            <a:off x="694175" y="2154675"/>
            <a:ext cx="7755648" cy="332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5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Agregando registros</a:t>
            </a:r>
            <a:endParaRPr/>
          </a:p>
        </p:txBody>
      </p:sp>
      <p:sp>
        <p:nvSpPr>
          <p:cNvPr id="369" name="Google Shape;369;p55"/>
          <p:cNvSpPr txBox="1"/>
          <p:nvPr>
            <p:ph idx="1" type="body"/>
          </p:nvPr>
        </p:nvSpPr>
        <p:spPr>
          <a:xfrm>
            <a:off x="311700" y="900525"/>
            <a:ext cx="8736900" cy="56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35A8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INSERT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`Transactions`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`Transaction_ID`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`Customer_id`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`Channel`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`Product`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`Price`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`Discount`</a:t>
            </a:r>
            <a:r>
              <a:rPr lang="en" sz="12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235A8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VALUES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1000123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60067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AA1111"/>
                </a:solidFill>
                <a:latin typeface="Courier New"/>
                <a:ea typeface="Courier New"/>
                <a:cs typeface="Courier New"/>
                <a:sym typeface="Courier New"/>
              </a:rPr>
              <a:t>'Web'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AA1111"/>
                </a:solidFill>
                <a:latin typeface="Courier New"/>
                <a:ea typeface="Courier New"/>
                <a:cs typeface="Courier New"/>
                <a:sym typeface="Courier New"/>
              </a:rPr>
              <a:t>'Book'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9.95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221199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2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17406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35A8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INSERT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`Transactions`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`Transaction_ID`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`Customer_id`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`Channel`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`Product`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`Price`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`Discount`</a:t>
            </a:r>
            <a:r>
              <a:rPr lang="en" sz="12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235A8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VALUES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1000124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12345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AA1111"/>
                </a:solidFill>
                <a:latin typeface="Courier New"/>
                <a:ea typeface="Courier New"/>
                <a:cs typeface="Courier New"/>
                <a:sym typeface="Courier New"/>
              </a:rPr>
              <a:t>'Store'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AA1111"/>
                </a:solidFill>
                <a:latin typeface="Courier New"/>
                <a:ea typeface="Courier New"/>
                <a:cs typeface="Courier New"/>
                <a:sym typeface="Courier New"/>
              </a:rPr>
              <a:t>'Book'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11.95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221199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2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35A8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INSERT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`Transactions`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`Transaction_ID`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`Customer_id`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`Channel`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`Product`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`Price`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`Discount`</a:t>
            </a:r>
            <a:r>
              <a:rPr lang="en" sz="12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235A8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VALUES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1000125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23451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AA1111"/>
                </a:solidFill>
                <a:latin typeface="Courier New"/>
                <a:ea typeface="Courier New"/>
                <a:cs typeface="Courier New"/>
                <a:sym typeface="Courier New"/>
              </a:rPr>
              <a:t>'Store'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AA1111"/>
                </a:solidFill>
                <a:latin typeface="Courier New"/>
                <a:ea typeface="Courier New"/>
                <a:cs typeface="Courier New"/>
                <a:sym typeface="Courier New"/>
              </a:rPr>
              <a:t>'DVD'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14.95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221199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2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35A8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INSERT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`Transactions`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`Transaction_ID`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`Customer_id`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`Channel`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`Product`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`Price`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`Discount`</a:t>
            </a:r>
            <a:r>
              <a:rPr lang="en" sz="12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235A8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VALUES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1000126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70436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AA1111"/>
                </a:solidFill>
                <a:latin typeface="Courier New"/>
                <a:ea typeface="Courier New"/>
                <a:cs typeface="Courier New"/>
                <a:sym typeface="Courier New"/>
              </a:rPr>
              <a:t>'Reseller'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AA1111"/>
                </a:solidFill>
                <a:latin typeface="Courier New"/>
                <a:ea typeface="Courier New"/>
                <a:cs typeface="Courier New"/>
                <a:sym typeface="Courier New"/>
              </a:rPr>
              <a:t>'DVD'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19.95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2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35A8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INSERT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`Transactions`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`Transaction_ID`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`Customer_id`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`Channel`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`Product`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`Price`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`Discount`</a:t>
            </a:r>
            <a:r>
              <a:rPr lang="en" sz="12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235A8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VALUES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1000127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66772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AA1111"/>
                </a:solidFill>
                <a:latin typeface="Courier New"/>
                <a:ea typeface="Courier New"/>
                <a:cs typeface="Courier New"/>
                <a:sym typeface="Courier New"/>
              </a:rPr>
              <a:t>'Store'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AA1111"/>
                </a:solidFill>
                <a:latin typeface="Courier New"/>
                <a:ea typeface="Courier New"/>
                <a:cs typeface="Courier New"/>
                <a:sym typeface="Courier New"/>
              </a:rPr>
              <a:t>'Magazine'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7700"/>
                </a:solidFill>
                <a:latin typeface="Courier New"/>
                <a:ea typeface="Courier New"/>
                <a:cs typeface="Courier New"/>
                <a:sym typeface="Courier New"/>
              </a:rPr>
              <a:t>3.25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221199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2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35A8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INSERT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`Transactions`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`Transaction_ID`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`Customer_id`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`Channel`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`Product`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`Price`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`Discount`</a:t>
            </a:r>
            <a:r>
              <a:rPr lang="en" sz="12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235A8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VALUES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1000128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60067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AA1111"/>
                </a:solidFill>
                <a:latin typeface="Courier New"/>
                <a:ea typeface="Courier New"/>
                <a:cs typeface="Courier New"/>
                <a:sym typeface="Courier New"/>
              </a:rPr>
              <a:t>'Web'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AA1111"/>
                </a:solidFill>
                <a:latin typeface="Courier New"/>
                <a:ea typeface="Courier New"/>
                <a:cs typeface="Courier New"/>
                <a:sym typeface="Courier New"/>
              </a:rPr>
              <a:t>'Book'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29.95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221199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2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35A8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INSERT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`Transactions`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`Transaction_ID`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`Customer_id`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`Channel`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`Product`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`Price`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`Discount`</a:t>
            </a:r>
            <a:r>
              <a:rPr lang="en" sz="12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235A8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VALUES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1000129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72045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AA1111"/>
                </a:solidFill>
                <a:latin typeface="Courier New"/>
                <a:ea typeface="Courier New"/>
                <a:cs typeface="Courier New"/>
                <a:sym typeface="Courier New"/>
              </a:rPr>
              <a:t>'Web'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AA1111"/>
                </a:solidFill>
                <a:latin typeface="Courier New"/>
                <a:ea typeface="Courier New"/>
                <a:cs typeface="Courier New"/>
                <a:sym typeface="Courier New"/>
              </a:rPr>
              <a:t>'DVD'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9.95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221199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2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35A8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INSERT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`Transactions`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`Transaction_ID`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`Customer_id`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`Channel`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`Product`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`Price`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`Discount`</a:t>
            </a:r>
            <a:r>
              <a:rPr lang="en" sz="12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235A8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VALUES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1000130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82371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AA1111"/>
                </a:solidFill>
                <a:latin typeface="Courier New"/>
                <a:ea typeface="Courier New"/>
                <a:cs typeface="Courier New"/>
                <a:sym typeface="Courier New"/>
              </a:rPr>
              <a:t>'Reseller'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AA1111"/>
                </a:solidFill>
                <a:latin typeface="Courier New"/>
                <a:ea typeface="Courier New"/>
                <a:cs typeface="Courier New"/>
                <a:sym typeface="Courier New"/>
              </a:rPr>
              <a:t>'Magazine'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2.50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0.25</a:t>
            </a:r>
            <a:r>
              <a:rPr lang="en" sz="12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35A8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INSERT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`Transactions`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`Transaction_ID`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`Customer_id`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`Channel`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`Product`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`Price`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`Discount`</a:t>
            </a:r>
            <a:r>
              <a:rPr lang="en" sz="12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235A8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VALUES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1000131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12345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AA1111"/>
                </a:solidFill>
                <a:latin typeface="Courier New"/>
                <a:ea typeface="Courier New"/>
                <a:cs typeface="Courier New"/>
                <a:sym typeface="Courier New"/>
              </a:rPr>
              <a:t>'Store'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AA1111"/>
                </a:solidFill>
                <a:latin typeface="Courier New"/>
                <a:ea typeface="Courier New"/>
                <a:cs typeface="Courier New"/>
                <a:sym typeface="Courier New"/>
              </a:rPr>
              <a:t>'Book'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7.95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221199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2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6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Cambiando y eliminando</a:t>
            </a:r>
            <a:endParaRPr/>
          </a:p>
        </p:txBody>
      </p:sp>
      <p:sp>
        <p:nvSpPr>
          <p:cNvPr id="375" name="Google Shape;375;p56"/>
          <p:cNvSpPr txBox="1"/>
          <p:nvPr/>
        </p:nvSpPr>
        <p:spPr>
          <a:xfrm>
            <a:off x="85650" y="838200"/>
            <a:ext cx="89727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TABLE_NAME</a:t>
            </a:r>
            <a:endParaRPr sz="18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column1 = value1, column2= value 2</a:t>
            </a:r>
            <a:endParaRPr sz="18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condition;</a:t>
            </a:r>
            <a:endParaRPr/>
          </a:p>
        </p:txBody>
      </p:sp>
      <p:sp>
        <p:nvSpPr>
          <p:cNvPr id="376" name="Google Shape;376;p56"/>
          <p:cNvSpPr txBox="1"/>
          <p:nvPr/>
        </p:nvSpPr>
        <p:spPr>
          <a:xfrm>
            <a:off x="85650" y="3238500"/>
            <a:ext cx="89727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DELETE FROM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TABLE_NAME</a:t>
            </a:r>
            <a:endParaRPr sz="18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condition;</a:t>
            </a:r>
            <a:endParaRPr/>
          </a:p>
        </p:txBody>
      </p:sp>
      <p:sp>
        <p:nvSpPr>
          <p:cNvPr id="377" name="Google Shape;377;p56"/>
          <p:cNvSpPr txBox="1"/>
          <p:nvPr/>
        </p:nvSpPr>
        <p:spPr>
          <a:xfrm>
            <a:off x="226050" y="4229100"/>
            <a:ext cx="8832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35A8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DELETE</a:t>
            </a:r>
            <a:r>
              <a:rPr lang="en" sz="16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`Transactions`</a:t>
            </a:r>
            <a:r>
              <a:rPr lang="en" sz="16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6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Transaction_ID=</a:t>
            </a:r>
            <a:r>
              <a:rPr lang="en" sz="16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1000123</a:t>
            </a:r>
            <a:r>
              <a:rPr lang="en" sz="16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17406D"/>
              </a:solidFill>
            </a:endParaRPr>
          </a:p>
        </p:txBody>
      </p:sp>
      <p:sp>
        <p:nvSpPr>
          <p:cNvPr id="378" name="Google Shape;378;p56"/>
          <p:cNvSpPr txBox="1"/>
          <p:nvPr/>
        </p:nvSpPr>
        <p:spPr>
          <a:xfrm>
            <a:off x="241500" y="2053425"/>
            <a:ext cx="8832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35A8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UPDATE</a:t>
            </a:r>
            <a:r>
              <a:rPr lang="en" sz="16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`Transactions`</a:t>
            </a:r>
            <a:r>
              <a:rPr lang="en" sz="16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 sz="16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Channel</a:t>
            </a:r>
            <a:r>
              <a:rPr lang="en" sz="16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rgbClr val="AA1111"/>
                </a:solidFill>
                <a:latin typeface="Courier New"/>
                <a:ea typeface="Courier New"/>
                <a:cs typeface="Courier New"/>
                <a:sym typeface="Courier New"/>
              </a:rPr>
              <a:t>'Store' </a:t>
            </a:r>
            <a:r>
              <a:rPr lang="en" sz="16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6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Transaction_ID=</a:t>
            </a:r>
            <a:r>
              <a:rPr lang="en" sz="16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1000123</a:t>
            </a:r>
            <a:r>
              <a:rPr lang="en" sz="16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17406D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7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con SQL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8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- Comandos básicos</a:t>
            </a:r>
            <a:endParaRPr/>
          </a:p>
        </p:txBody>
      </p:sp>
      <p:graphicFrame>
        <p:nvGraphicFramePr>
          <p:cNvPr id="389" name="Google Shape;389;p58"/>
          <p:cNvGraphicFramePr/>
          <p:nvPr/>
        </p:nvGraphicFramePr>
        <p:xfrm>
          <a:off x="952500" y="118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{FB29127E-1D8B-486C-A2EF-E655D37F516A}</a:tableStyleId>
              </a:tblPr>
              <a:tblGrid>
                <a:gridCol w="1524000"/>
                <a:gridCol w="5715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SELECT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Define qué atributos/columnas /campos quiero recuperar o calcular (obligatorio)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FROM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Identifica la tabla de la que quiero extraer información (Obligatorio)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WHERE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Agrega filtros que restringen qué filas / registros se recuperan (Opcional)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GROUP BY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Define el nivel de agrupamientos que quiero si estoy resumiendo datos (Opcional)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ORDER BY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Define el orden en el que se obtienen los resultados (Opcional)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9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-  Select y From</a:t>
            </a:r>
            <a:endParaRPr/>
          </a:p>
        </p:txBody>
      </p:sp>
      <p:graphicFrame>
        <p:nvGraphicFramePr>
          <p:cNvPr id="395" name="Google Shape;395;p59"/>
          <p:cNvGraphicFramePr/>
          <p:nvPr/>
        </p:nvGraphicFramePr>
        <p:xfrm>
          <a:off x="952500" y="118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{FB29127E-1D8B-486C-A2EF-E655D37F516A}</a:tableStyleId>
              </a:tblPr>
              <a:tblGrid>
                <a:gridCol w="1524000"/>
                <a:gridCol w="5715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SELECT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Define qué atributos/columnas /campos quiero recuperar o calcular (obligatorio)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FROM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Identifica la tabla de la que quiero extraer información (Obligatorio)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6" name="Google Shape;396;p59"/>
          <p:cNvSpPr txBox="1"/>
          <p:nvPr/>
        </p:nvSpPr>
        <p:spPr>
          <a:xfrm>
            <a:off x="628650" y="2923475"/>
            <a:ext cx="83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FIELD_1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FIELD_2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...,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FIELD_N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TABLE_NAME</a:t>
            </a:r>
            <a:endParaRPr sz="18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97" name="Google Shape;39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450" y="4070975"/>
            <a:ext cx="6334125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9"/>
          <p:cNvSpPr txBox="1"/>
          <p:nvPr/>
        </p:nvSpPr>
        <p:spPr>
          <a:xfrm>
            <a:off x="152400" y="3619500"/>
            <a:ext cx="88584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Supongamos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estamos interesados en extraer solo el canal, producto y precio para cada transacción.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0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- Select y From</a:t>
            </a:r>
            <a:endParaRPr/>
          </a:p>
        </p:txBody>
      </p:sp>
      <p:sp>
        <p:nvSpPr>
          <p:cNvPr id="404" name="Google Shape;404;p60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CHANNEL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PRODUCT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PRICE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Transactions</a:t>
            </a:r>
            <a:endParaRPr sz="18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  <p:pic>
        <p:nvPicPr>
          <p:cNvPr id="405" name="Google Shape;40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1966926"/>
            <a:ext cx="3276600" cy="28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1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SQL - Select y From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61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857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especial – ¿Y si quiero todas las columnas?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3857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pueden tipear todos los nombres en el SELECT (tedioso)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3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puede usar el ‘wildcard’ *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61"/>
          <p:cNvSpPr txBox="1"/>
          <p:nvPr/>
        </p:nvSpPr>
        <p:spPr>
          <a:xfrm>
            <a:off x="2228850" y="2121288"/>
            <a:ext cx="468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TABLE_NAME</a:t>
            </a:r>
            <a:endParaRPr sz="18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13" name="Google Shape;413;p61"/>
          <p:cNvPicPr preferRelativeResize="0"/>
          <p:nvPr/>
        </p:nvPicPr>
        <p:blipFill rotWithShape="1">
          <a:blip r:embed="rId3">
            <a:alphaModFix/>
          </a:blip>
          <a:srcRect b="0" l="14712" r="0" t="0"/>
          <a:stretch/>
        </p:blipFill>
        <p:spPr>
          <a:xfrm>
            <a:off x="1049588" y="3410900"/>
            <a:ext cx="7044825" cy="28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61"/>
          <p:cNvSpPr txBox="1"/>
          <p:nvPr/>
        </p:nvSpPr>
        <p:spPr>
          <a:xfrm>
            <a:off x="2381250" y="2949188"/>
            <a:ext cx="468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Transactions</a:t>
            </a:r>
            <a:endParaRPr sz="18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2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- Where</a:t>
            </a:r>
            <a:endParaRPr/>
          </a:p>
        </p:txBody>
      </p:sp>
      <p:graphicFrame>
        <p:nvGraphicFramePr>
          <p:cNvPr id="420" name="Google Shape;420;p62"/>
          <p:cNvGraphicFramePr/>
          <p:nvPr/>
        </p:nvGraphicFramePr>
        <p:xfrm>
          <a:off x="952500" y="1041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{FB29127E-1D8B-486C-A2EF-E655D37F516A}</a:tableStyleId>
              </a:tblPr>
              <a:tblGrid>
                <a:gridCol w="1524000"/>
                <a:gridCol w="5715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WHERE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Agrega filtros que restringen qué filas / registros se recuperan (Opcional)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1" name="Google Shape;421;p62"/>
          <p:cNvSpPr txBox="1"/>
          <p:nvPr/>
        </p:nvSpPr>
        <p:spPr>
          <a:xfrm>
            <a:off x="952500" y="2247900"/>
            <a:ext cx="499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logical_condition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)&gt;</a:t>
            </a:r>
            <a:endParaRPr sz="18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2" name="Google Shape;422;p62"/>
          <p:cNvSpPr txBox="1"/>
          <p:nvPr/>
        </p:nvSpPr>
        <p:spPr>
          <a:xfrm>
            <a:off x="142800" y="2914650"/>
            <a:ext cx="88584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Supongamos que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queremos devolver todas las transacciones que se realizaron en una tienda (channel = store).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3" name="Google Shape;42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" y="3867000"/>
            <a:ext cx="8191500" cy="275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3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SQL - Where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63"/>
          <p:cNvSpPr txBox="1"/>
          <p:nvPr/>
        </p:nvSpPr>
        <p:spPr>
          <a:xfrm>
            <a:off x="-2762250" y="952500"/>
            <a:ext cx="83631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2959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 sz="18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2959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Transactions</a:t>
            </a:r>
            <a:endParaRPr sz="18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2959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CHANNEL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'STORE'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30" name="Google Shape;43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16588"/>
            <a:ext cx="8520600" cy="1758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4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- Where</a:t>
            </a:r>
            <a:endParaRPr/>
          </a:p>
        </p:txBody>
      </p:sp>
      <p:sp>
        <p:nvSpPr>
          <p:cNvPr id="436" name="Google Shape;436;p64"/>
          <p:cNvSpPr txBox="1"/>
          <p:nvPr>
            <p:ph idx="1" type="body"/>
          </p:nvPr>
        </p:nvSpPr>
        <p:spPr>
          <a:xfrm>
            <a:off x="-2774400" y="5048249"/>
            <a:ext cx="8520600" cy="56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9591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CHANNEL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PRODUCT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endParaRPr sz="18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29591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Transactions</a:t>
            </a:r>
            <a:endParaRPr sz="18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29591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CHANNEL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'STORE'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37" name="Google Shape;43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54" y="1389500"/>
            <a:ext cx="8520600" cy="33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0850" y="5048250"/>
            <a:ext cx="3359700" cy="149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Mecanismos de hacer p</a:t>
            </a:r>
            <a:r>
              <a:rPr lang="en"/>
              <a:t>ersistencia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Archivos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binarios / texto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JSON / XML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Bases de datos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Estructuradas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No-estructuradas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5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Agrupamientos</a:t>
            </a:r>
            <a:endParaRPr/>
          </a:p>
        </p:txBody>
      </p:sp>
      <p:sp>
        <p:nvSpPr>
          <p:cNvPr id="444" name="Google Shape;444;p65"/>
          <p:cNvSpPr txBox="1"/>
          <p:nvPr/>
        </p:nvSpPr>
        <p:spPr>
          <a:xfrm>
            <a:off x="0" y="838200"/>
            <a:ext cx="10306200" cy="51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38571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Toma valores de múltiples filas y retorna un valor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636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FIELD_NAME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636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AVG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FIELD_NAME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636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FIELD_NAME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636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FIELD_NAME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636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FIELD_NAME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 or </a:t>
            </a:r>
            <a:r>
              <a:rPr lang="en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8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38571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y </a:t>
            </a:r>
            <a:r>
              <a:rPr lang="en" sz="2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AVG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valores deben ser números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38571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y </a:t>
            </a:r>
            <a:r>
              <a:rPr lang="en" sz="2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MAX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 con diferentes tipos de datos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38571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Representa la ausencia de información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3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es lo mismo que el número cero o un espacio vacío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38571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Todas las funciones de agrupamientos ignoran los valores NULL excepto </a:t>
            </a:r>
            <a:r>
              <a:rPr lang="en" sz="2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endParaRPr sz="20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3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FIELD_NAME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diferentes valores con valores NULL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3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6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Agrupamientos de toda la tabla</a:t>
            </a:r>
            <a:endParaRPr/>
          </a:p>
        </p:txBody>
      </p:sp>
      <p:pic>
        <p:nvPicPr>
          <p:cNvPr id="450" name="Google Shape;450;p66"/>
          <p:cNvPicPr preferRelativeResize="0"/>
          <p:nvPr/>
        </p:nvPicPr>
        <p:blipFill rotWithShape="1">
          <a:blip r:embed="rId3">
            <a:alphaModFix/>
          </a:blip>
          <a:srcRect b="0" l="14712" r="0" t="0"/>
          <a:stretch/>
        </p:blipFill>
        <p:spPr>
          <a:xfrm>
            <a:off x="1049575" y="839150"/>
            <a:ext cx="7044825" cy="28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66"/>
          <p:cNvSpPr txBox="1"/>
          <p:nvPr/>
        </p:nvSpPr>
        <p:spPr>
          <a:xfrm>
            <a:off x="0" y="3924300"/>
            <a:ext cx="3771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8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Transactions</a:t>
            </a:r>
            <a:endParaRPr sz="18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52" name="Google Shape;452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5250" y="4073625"/>
            <a:ext cx="3276600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66"/>
          <p:cNvSpPr txBox="1"/>
          <p:nvPr/>
        </p:nvSpPr>
        <p:spPr>
          <a:xfrm>
            <a:off x="0" y="5076450"/>
            <a:ext cx="3600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NUM_ROWS</a:t>
            </a:r>
            <a:endParaRPr sz="18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Transactions</a:t>
            </a:r>
            <a:endParaRPr sz="18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54" name="Google Shape;454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6200" y="5136400"/>
            <a:ext cx="1371600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66"/>
          <p:cNvSpPr txBox="1"/>
          <p:nvPr/>
        </p:nvSpPr>
        <p:spPr>
          <a:xfrm>
            <a:off x="311688" y="6228600"/>
            <a:ext cx="901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38571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NUM_ROWS </a:t>
            </a:r>
            <a:r>
              <a:rPr lang="en" sz="2000">
                <a:solidFill>
                  <a:schemeClr val="dk1"/>
                </a:solidFill>
              </a:rPr>
              <a:t>es el ‘Alias’ para </a:t>
            </a:r>
            <a:r>
              <a:rPr lang="en" sz="2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" sz="20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0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000">
                <a:solidFill>
                  <a:schemeClr val="dk1"/>
                </a:solidFill>
              </a:rPr>
              <a:t>y se designa usando </a:t>
            </a:r>
            <a:r>
              <a:rPr lang="en" sz="2000">
                <a:solidFill>
                  <a:srgbClr val="008080"/>
                </a:solidFill>
              </a:rPr>
              <a:t>‘</a:t>
            </a: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2000">
                <a:solidFill>
                  <a:srgbClr val="008080"/>
                </a:solidFill>
              </a:rPr>
              <a:t>’</a:t>
            </a:r>
            <a:endParaRPr sz="2000">
              <a:solidFill>
                <a:srgbClr val="00808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7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- Group By</a:t>
            </a:r>
            <a:endParaRPr/>
          </a:p>
        </p:txBody>
      </p:sp>
      <p:graphicFrame>
        <p:nvGraphicFramePr>
          <p:cNvPr id="461" name="Google Shape;461;p67"/>
          <p:cNvGraphicFramePr/>
          <p:nvPr/>
        </p:nvGraphicFramePr>
        <p:xfrm>
          <a:off x="952500" y="118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{FB29127E-1D8B-486C-A2EF-E655D37F516A}</a:tableStyleId>
              </a:tblPr>
              <a:tblGrid>
                <a:gridCol w="1524000"/>
                <a:gridCol w="5715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GROUP BY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Define el nivel de agrupamientos que quiero si estoy agrupando datos (Opcional)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62" name="Google Shape;462;p67"/>
          <p:cNvSpPr txBox="1"/>
          <p:nvPr/>
        </p:nvSpPr>
        <p:spPr>
          <a:xfrm>
            <a:off x="0" y="2152650"/>
            <a:ext cx="77151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GROUP_FIELD_1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...,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GROUP_FIELD_N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AGGREGATE_1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&gt;,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...,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AGGREGATE_2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TABLE_NAME</a:t>
            </a:r>
            <a:endParaRPr sz="18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GROUP_FIELD_1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...,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GROUP_FIELD_N</a:t>
            </a:r>
            <a:endParaRPr sz="18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3" name="Google Shape;463;p67"/>
          <p:cNvSpPr txBox="1"/>
          <p:nvPr/>
        </p:nvSpPr>
        <p:spPr>
          <a:xfrm>
            <a:off x="0" y="3807150"/>
            <a:ext cx="895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38571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GROUP_FIELD(s)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deben coincidir en las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cláusulas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38571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 el resto de lo que esta en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debe ser una función de agrupamiento, ej.: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67"/>
          <p:cNvSpPr txBox="1"/>
          <p:nvPr/>
        </p:nvSpPr>
        <p:spPr>
          <a:xfrm>
            <a:off x="-2095500" y="4431750"/>
            <a:ext cx="89535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2959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FIELD_NAME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2959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AVG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FIELD_NAME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2959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FIELD_NAME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2959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FIELD_NAME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2959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FIELD_NAME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o </a:t>
            </a:r>
            <a:r>
              <a:rPr lang="en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8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8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- Group By</a:t>
            </a:r>
            <a:endParaRPr/>
          </a:p>
        </p:txBody>
      </p:sp>
      <p:sp>
        <p:nvSpPr>
          <p:cNvPr id="470" name="Google Shape;470;p68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857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Dada la tabla Transactions queremos saber: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38571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de compras por producto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3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Cantidad de $$ pagados por producto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3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Promedio $$ pagado por producto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  <p:pic>
        <p:nvPicPr>
          <p:cNvPr id="471" name="Google Shape;47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303" y="2547953"/>
            <a:ext cx="6804200" cy="39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9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SQL - Group 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69"/>
          <p:cNvSpPr txBox="1"/>
          <p:nvPr/>
        </p:nvSpPr>
        <p:spPr>
          <a:xfrm>
            <a:off x="171450" y="990600"/>
            <a:ext cx="80391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PRODUCT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(*)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PURCHASE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TOTAL_SALES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AVG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AVG_SALES</a:t>
            </a:r>
            <a:endParaRPr sz="18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Transactions</a:t>
            </a:r>
            <a:endParaRPr sz="18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PRODUCT</a:t>
            </a:r>
            <a:endParaRPr sz="18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78" name="Google Shape;478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025" y="3355350"/>
            <a:ext cx="5902025" cy="132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0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- Order by</a:t>
            </a:r>
            <a:endParaRPr/>
          </a:p>
        </p:txBody>
      </p:sp>
      <p:graphicFrame>
        <p:nvGraphicFramePr>
          <p:cNvPr id="484" name="Google Shape;484;p70"/>
          <p:cNvGraphicFramePr/>
          <p:nvPr/>
        </p:nvGraphicFramePr>
        <p:xfrm>
          <a:off x="952500" y="118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{FB29127E-1D8B-486C-A2EF-E655D37F516A}</a:tableStyleId>
              </a:tblPr>
              <a:tblGrid>
                <a:gridCol w="1524000"/>
                <a:gridCol w="5715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ORDER BY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Define el orden en el que se obtienen los resultados (Opcional)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85" name="Google Shape;485;p70"/>
          <p:cNvSpPr txBox="1"/>
          <p:nvPr/>
        </p:nvSpPr>
        <p:spPr>
          <a:xfrm>
            <a:off x="419100" y="1943100"/>
            <a:ext cx="57723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FIELD_1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FIELD_2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...,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FIELD_N</a:t>
            </a:r>
            <a:endParaRPr sz="18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TABLE_NAME</a:t>
            </a:r>
            <a:endParaRPr sz="18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FIELD_i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....,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FIELD_n</a:t>
            </a:r>
            <a:endParaRPr sz="18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6" name="Google Shape;486;p70"/>
          <p:cNvSpPr txBox="1"/>
          <p:nvPr/>
        </p:nvSpPr>
        <p:spPr>
          <a:xfrm>
            <a:off x="419100" y="3505200"/>
            <a:ext cx="8191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3857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default los resultados se muestran en orden ascendente pero la descendente se puede especificar como: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70"/>
          <p:cNvSpPr txBox="1"/>
          <p:nvPr/>
        </p:nvSpPr>
        <p:spPr>
          <a:xfrm>
            <a:off x="952500" y="44005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FIELD_i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8" name="Google Shape;488;p70"/>
          <p:cNvSpPr txBox="1"/>
          <p:nvPr/>
        </p:nvSpPr>
        <p:spPr>
          <a:xfrm>
            <a:off x="419100" y="5372100"/>
            <a:ext cx="8363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38571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orden se puede pedir por cualquier columna que este en la tabla independientemente si se indico o no en el </a:t>
            </a: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 sz="2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1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- Order By</a:t>
            </a:r>
            <a:endParaRPr/>
          </a:p>
        </p:txBody>
      </p:sp>
      <p:sp>
        <p:nvSpPr>
          <p:cNvPr id="494" name="Google Shape;494;p71"/>
          <p:cNvSpPr txBox="1"/>
          <p:nvPr/>
        </p:nvSpPr>
        <p:spPr>
          <a:xfrm>
            <a:off x="311700" y="1143000"/>
            <a:ext cx="3000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 sz="18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Transactions</a:t>
            </a:r>
            <a:endParaRPr sz="18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95" name="Google Shape;495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238" y="2548725"/>
            <a:ext cx="6629525" cy="270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72"/>
          <p:cNvSpPr txBox="1"/>
          <p:nvPr>
            <p:ph idx="1" type="body"/>
          </p:nvPr>
        </p:nvSpPr>
        <p:spPr>
          <a:xfrm>
            <a:off x="311700" y="721450"/>
            <a:ext cx="9042000" cy="56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Alias para columnas: 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NUM_ROWS</a:t>
            </a:r>
            <a:endParaRPr sz="18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29591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FROM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Transactions</a:t>
            </a:r>
            <a:endParaRPr sz="18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¿Alias para tablas?:  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CHANNEL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PRODUCT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endParaRPr sz="18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Transactions</a:t>
            </a:r>
            <a:endParaRPr sz="18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Transactions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CHANNEL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Transactions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PRODUCT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Transactions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endParaRPr sz="18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Transactions</a:t>
            </a:r>
            <a:endParaRPr sz="18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 sz="18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a.CHANNEL, a.PRODUCT, a.PRICE</a:t>
            </a:r>
            <a:endParaRPr sz="18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Transactions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3857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‘a’ es un alias que nos permite desambiguar la columna para la tabla Transactions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72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- Alias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3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Multitablas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4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multitablas</a:t>
            </a:r>
            <a:endParaRPr/>
          </a:p>
        </p:txBody>
      </p:sp>
      <p:sp>
        <p:nvSpPr>
          <p:cNvPr id="512" name="Google Shape;512;p74"/>
          <p:cNvSpPr txBox="1"/>
          <p:nvPr>
            <p:ph idx="1" type="body"/>
          </p:nvPr>
        </p:nvSpPr>
        <p:spPr>
          <a:xfrm>
            <a:off x="233950" y="1026375"/>
            <a:ext cx="8520600" cy="44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¿Que pasa si queremos agregar una nueva tabla?</a:t>
            </a:r>
            <a:endParaRPr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Agreguemos </a:t>
            </a:r>
            <a:r>
              <a:rPr lang="en"/>
              <a:t>información</a:t>
            </a:r>
            <a:r>
              <a:rPr lang="en"/>
              <a:t> acerca del producto</a:t>
            </a:r>
            <a:endParaRPr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  <p:pic>
        <p:nvPicPr>
          <p:cNvPr id="513" name="Google Shape;513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451" y="2085575"/>
            <a:ext cx="4631575" cy="201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813" y="4442550"/>
            <a:ext cx="5305425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8175" y="4756875"/>
            <a:ext cx="27241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Acciones sobre los datos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Cualquier sistema, independiente del tipo,  va a tener que realizar operaciones sobre esos datos</a:t>
            </a:r>
            <a:endParaRPr sz="2800"/>
          </a:p>
          <a:p>
            <a:pPr indent="-31750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b="1" lang="en" sz="3000"/>
              <a:t>A</a:t>
            </a:r>
            <a:r>
              <a:rPr lang="en" sz="2600"/>
              <a:t>ltas o</a:t>
            </a:r>
            <a:r>
              <a:rPr i="1" lang="en" sz="2600"/>
              <a:t> </a:t>
            </a:r>
            <a:r>
              <a:rPr i="1" lang="en" sz="2600"/>
              <a:t>creación </a:t>
            </a:r>
            <a:endParaRPr i="1" sz="26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3100"/>
              <a:t>B</a:t>
            </a:r>
            <a:r>
              <a:rPr lang="en" sz="2600"/>
              <a:t>ajas o </a:t>
            </a:r>
            <a:r>
              <a:rPr i="1" lang="en" sz="2600"/>
              <a:t>eliminar</a:t>
            </a:r>
            <a:endParaRPr i="1" sz="26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2900"/>
              <a:t>M</a:t>
            </a:r>
            <a:r>
              <a:rPr lang="en" sz="2600"/>
              <a:t>odificaciones o </a:t>
            </a:r>
            <a:r>
              <a:rPr i="1" lang="en" sz="2600"/>
              <a:t>actualizaciones</a:t>
            </a:r>
            <a:endParaRPr i="1" sz="26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3000"/>
              <a:t>C</a:t>
            </a:r>
            <a:r>
              <a:rPr lang="en" sz="2600"/>
              <a:t>onsultas</a:t>
            </a:r>
            <a:endParaRPr sz="2600"/>
          </a:p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/>
              <a:t>(en ingles CRUD: Create, Read, Update, Delete)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b="1" sz="2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5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Agregando la nueva tabla y sus datos</a:t>
            </a:r>
            <a:endParaRPr/>
          </a:p>
        </p:txBody>
      </p:sp>
      <p:sp>
        <p:nvSpPr>
          <p:cNvPr id="521" name="Google Shape;521;p75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35A8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CREATE</a:t>
            </a:r>
            <a:r>
              <a:rPr lang="en" sz="2100">
                <a:solidFill>
                  <a:srgbClr val="444444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2100">
                <a:solidFill>
                  <a:srgbClr val="235A8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</a:t>
            </a:r>
            <a:r>
              <a:rPr lang="en" sz="21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`nombreDB`</a:t>
            </a:r>
            <a:r>
              <a:rPr lang="en" sz="21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`Products`</a:t>
            </a:r>
            <a:r>
              <a:rPr lang="en" sz="21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1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1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`Product`</a:t>
            </a:r>
            <a:r>
              <a:rPr lang="en" sz="21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100">
                <a:solidFill>
                  <a:srgbClr val="235A8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VARCHAR</a:t>
            </a:r>
            <a:r>
              <a:rPr lang="en" sz="21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r>
              <a:rPr lang="en" sz="21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21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100">
                <a:solidFill>
                  <a:srgbClr val="235A8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NOT</a:t>
            </a:r>
            <a:r>
              <a:rPr lang="en" sz="21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100">
                <a:solidFill>
                  <a:srgbClr val="221199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21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21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`Material`</a:t>
            </a:r>
            <a:r>
              <a:rPr lang="en" sz="21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100">
                <a:solidFill>
                  <a:srgbClr val="235A8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VARCHAR</a:t>
            </a:r>
            <a:r>
              <a:rPr lang="en" sz="21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r>
              <a:rPr lang="en" sz="21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21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100">
                <a:solidFill>
                  <a:srgbClr val="221199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21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21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`Medium`</a:t>
            </a:r>
            <a:r>
              <a:rPr lang="en" sz="21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100">
                <a:solidFill>
                  <a:srgbClr val="235A8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VARCHAR</a:t>
            </a:r>
            <a:r>
              <a:rPr lang="en" sz="21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r>
              <a:rPr lang="en" sz="21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21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100">
                <a:solidFill>
                  <a:srgbClr val="221199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21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21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PRIMARY</a:t>
            </a:r>
            <a:r>
              <a:rPr lang="en" sz="21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 sz="21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1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`Product`</a:t>
            </a:r>
            <a:r>
              <a:rPr lang="en" sz="21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" sz="21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ENGINE</a:t>
            </a:r>
            <a:r>
              <a:rPr lang="en" sz="21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1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1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InnoDB</a:t>
            </a:r>
            <a:r>
              <a:rPr lang="en" sz="21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7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0"/>
              </a:rPr>
              <a:t>INSERT</a:t>
            </a:r>
            <a:r>
              <a:rPr lang="en" sz="1500">
                <a:solidFill>
                  <a:srgbClr val="34343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rgbClr val="6200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INTO</a:t>
            </a:r>
            <a:r>
              <a:rPr lang="en" sz="1500">
                <a:solidFill>
                  <a:srgbClr val="34343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rgbClr val="0740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`Products`</a:t>
            </a:r>
            <a:r>
              <a:rPr lang="en" sz="1500">
                <a:solidFill>
                  <a:srgbClr val="34343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rgbClr val="87886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500">
                <a:solidFill>
                  <a:srgbClr val="0740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`Product`</a:t>
            </a:r>
            <a:r>
              <a:rPr lang="en" sz="1500">
                <a:solidFill>
                  <a:srgbClr val="34343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0740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`Material`</a:t>
            </a:r>
            <a:r>
              <a:rPr lang="en" sz="1500">
                <a:solidFill>
                  <a:srgbClr val="34343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0740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`Medium`</a:t>
            </a:r>
            <a:r>
              <a:rPr lang="en" sz="1500">
                <a:solidFill>
                  <a:srgbClr val="87886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1500">
                <a:solidFill>
                  <a:srgbClr val="343434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500" u="sng">
                <a:solidFill>
                  <a:srgbClr val="6200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VALUES</a:t>
            </a:r>
            <a:r>
              <a:rPr lang="en" sz="1500">
                <a:solidFill>
                  <a:srgbClr val="34343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rgbClr val="87886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500">
                <a:solidFill>
                  <a:srgbClr val="98000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'Book'</a:t>
            </a:r>
            <a:r>
              <a:rPr lang="en" sz="1500">
                <a:solidFill>
                  <a:srgbClr val="34343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98000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'Stock Paper'</a:t>
            </a:r>
            <a:r>
              <a:rPr lang="en" sz="1500">
                <a:solidFill>
                  <a:srgbClr val="34343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98000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'Visual’</a:t>
            </a:r>
            <a:r>
              <a:rPr lang="en" sz="1500">
                <a:solidFill>
                  <a:srgbClr val="87886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1500">
              <a:solidFill>
                <a:srgbClr val="87886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3"/>
              </a:rPr>
              <a:t>INSERT</a:t>
            </a:r>
            <a:r>
              <a:rPr lang="en" sz="1500">
                <a:solidFill>
                  <a:srgbClr val="34343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rgbClr val="6200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INTO</a:t>
            </a:r>
            <a:r>
              <a:rPr lang="en" sz="1500">
                <a:solidFill>
                  <a:srgbClr val="34343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rgbClr val="0740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`Products`</a:t>
            </a:r>
            <a:r>
              <a:rPr lang="en" sz="1500">
                <a:solidFill>
                  <a:srgbClr val="34343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rgbClr val="87886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500">
                <a:solidFill>
                  <a:srgbClr val="0740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`Product`</a:t>
            </a:r>
            <a:r>
              <a:rPr lang="en" sz="1500">
                <a:solidFill>
                  <a:srgbClr val="34343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0740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`Material`</a:t>
            </a:r>
            <a:r>
              <a:rPr lang="en" sz="1500">
                <a:solidFill>
                  <a:srgbClr val="34343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0740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`Medium`</a:t>
            </a:r>
            <a:r>
              <a:rPr lang="en" sz="1500">
                <a:solidFill>
                  <a:srgbClr val="87886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1500">
                <a:solidFill>
                  <a:srgbClr val="343434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500" u="sng">
                <a:solidFill>
                  <a:srgbClr val="6200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VALUES</a:t>
            </a:r>
            <a:r>
              <a:rPr lang="en" sz="1500">
                <a:solidFill>
                  <a:srgbClr val="34343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rgbClr val="87886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500">
                <a:solidFill>
                  <a:srgbClr val="98000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‘DVD’</a:t>
            </a:r>
            <a:r>
              <a:rPr lang="en" sz="1500">
                <a:solidFill>
                  <a:srgbClr val="34343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98000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‘Plastic'</a:t>
            </a:r>
            <a:r>
              <a:rPr lang="en" sz="1500">
                <a:solidFill>
                  <a:srgbClr val="34343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98000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‘Audiovisual’</a:t>
            </a:r>
            <a:r>
              <a:rPr lang="en" sz="1500">
                <a:solidFill>
                  <a:srgbClr val="87886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1500">
              <a:solidFill>
                <a:srgbClr val="87886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6"/>
              </a:rPr>
              <a:t>INSERT</a:t>
            </a:r>
            <a:r>
              <a:rPr lang="en" sz="1500">
                <a:solidFill>
                  <a:srgbClr val="34343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rgbClr val="6200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INTO</a:t>
            </a:r>
            <a:r>
              <a:rPr lang="en" sz="1500">
                <a:solidFill>
                  <a:srgbClr val="34343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rgbClr val="0740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`Products`</a:t>
            </a:r>
            <a:r>
              <a:rPr lang="en" sz="1500">
                <a:solidFill>
                  <a:srgbClr val="34343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rgbClr val="87886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500">
                <a:solidFill>
                  <a:srgbClr val="0740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`Product`</a:t>
            </a:r>
            <a:r>
              <a:rPr lang="en" sz="1500">
                <a:solidFill>
                  <a:srgbClr val="34343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0740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`Material`</a:t>
            </a:r>
            <a:r>
              <a:rPr lang="en" sz="1500">
                <a:solidFill>
                  <a:srgbClr val="34343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0740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`Medium`</a:t>
            </a:r>
            <a:r>
              <a:rPr lang="en" sz="1500">
                <a:solidFill>
                  <a:srgbClr val="87886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1500">
                <a:solidFill>
                  <a:srgbClr val="343434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500" u="sng">
                <a:solidFill>
                  <a:srgbClr val="6200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VALUES</a:t>
            </a:r>
            <a:r>
              <a:rPr lang="en" sz="1500">
                <a:solidFill>
                  <a:srgbClr val="34343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rgbClr val="87886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500">
                <a:solidFill>
                  <a:srgbClr val="98000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'Magazine’</a:t>
            </a:r>
            <a:r>
              <a:rPr lang="en" sz="1500">
                <a:solidFill>
                  <a:srgbClr val="34343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98000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‘Glossy Paper'</a:t>
            </a:r>
            <a:r>
              <a:rPr lang="en" sz="1500">
                <a:solidFill>
                  <a:srgbClr val="34343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98000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'Visual’</a:t>
            </a:r>
            <a:r>
              <a:rPr lang="en" sz="1500">
                <a:solidFill>
                  <a:srgbClr val="87886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1500">
              <a:solidFill>
                <a:srgbClr val="87886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9"/>
              </a:rPr>
              <a:t>INSERT</a:t>
            </a:r>
            <a:r>
              <a:rPr lang="en" sz="1500">
                <a:solidFill>
                  <a:srgbClr val="34343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rgbClr val="6200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INTO</a:t>
            </a:r>
            <a:r>
              <a:rPr lang="en" sz="1500">
                <a:solidFill>
                  <a:srgbClr val="34343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rgbClr val="0740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`Products`</a:t>
            </a:r>
            <a:r>
              <a:rPr lang="en" sz="1500">
                <a:solidFill>
                  <a:srgbClr val="34343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rgbClr val="87886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500">
                <a:solidFill>
                  <a:srgbClr val="0740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`Product`</a:t>
            </a:r>
            <a:r>
              <a:rPr lang="en" sz="1500">
                <a:solidFill>
                  <a:srgbClr val="34343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0740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`Material`</a:t>
            </a:r>
            <a:r>
              <a:rPr lang="en" sz="1500">
                <a:solidFill>
                  <a:srgbClr val="34343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0740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`Medium`</a:t>
            </a:r>
            <a:r>
              <a:rPr lang="en" sz="1500">
                <a:solidFill>
                  <a:srgbClr val="87886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1500">
                <a:solidFill>
                  <a:srgbClr val="343434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500" u="sng">
                <a:solidFill>
                  <a:srgbClr val="6200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2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VALUES</a:t>
            </a:r>
            <a:r>
              <a:rPr lang="en" sz="1500">
                <a:solidFill>
                  <a:srgbClr val="34343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rgbClr val="87886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500">
                <a:solidFill>
                  <a:srgbClr val="98000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‘CD’</a:t>
            </a:r>
            <a:r>
              <a:rPr lang="en" sz="1500">
                <a:solidFill>
                  <a:srgbClr val="34343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98000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‘Plastic'</a:t>
            </a:r>
            <a:r>
              <a:rPr lang="en" sz="1500">
                <a:solidFill>
                  <a:srgbClr val="34343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98000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‘Audio’</a:t>
            </a:r>
            <a:r>
              <a:rPr lang="en" sz="1500">
                <a:solidFill>
                  <a:srgbClr val="87886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1500">
              <a:solidFill>
                <a:srgbClr val="87886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22"/>
              </a:rPr>
              <a:t>INSERT</a:t>
            </a:r>
            <a:r>
              <a:rPr lang="en" sz="1500">
                <a:solidFill>
                  <a:srgbClr val="34343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rgbClr val="6200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INTO</a:t>
            </a:r>
            <a:r>
              <a:rPr lang="en" sz="1500">
                <a:solidFill>
                  <a:srgbClr val="34343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rgbClr val="0740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`Products`</a:t>
            </a:r>
            <a:r>
              <a:rPr lang="en" sz="1500">
                <a:solidFill>
                  <a:srgbClr val="34343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rgbClr val="87886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500">
                <a:solidFill>
                  <a:srgbClr val="0740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`Product`</a:t>
            </a:r>
            <a:r>
              <a:rPr lang="en" sz="1500">
                <a:solidFill>
                  <a:srgbClr val="34343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0740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`Material`</a:t>
            </a:r>
            <a:r>
              <a:rPr lang="en" sz="1500">
                <a:solidFill>
                  <a:srgbClr val="34343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0740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`Medium`</a:t>
            </a:r>
            <a:r>
              <a:rPr lang="en" sz="1500">
                <a:solidFill>
                  <a:srgbClr val="87886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1500">
                <a:solidFill>
                  <a:srgbClr val="343434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500" u="sng">
                <a:solidFill>
                  <a:srgbClr val="6200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2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VALUES</a:t>
            </a:r>
            <a:r>
              <a:rPr lang="en" sz="1500">
                <a:solidFill>
                  <a:srgbClr val="34343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rgbClr val="87886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500">
                <a:solidFill>
                  <a:srgbClr val="98000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‘Newspaper'</a:t>
            </a:r>
            <a:r>
              <a:rPr lang="en" sz="1500">
                <a:solidFill>
                  <a:srgbClr val="34343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98000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‘Newsprint'</a:t>
            </a:r>
            <a:r>
              <a:rPr lang="en" sz="1500">
                <a:solidFill>
                  <a:srgbClr val="34343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98000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'Visual’</a:t>
            </a:r>
            <a:r>
              <a:rPr lang="en" sz="1500">
                <a:solidFill>
                  <a:srgbClr val="87886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1500">
              <a:solidFill>
                <a:srgbClr val="87886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25"/>
              </a:rPr>
              <a:t>INSERT</a:t>
            </a:r>
            <a:r>
              <a:rPr lang="en" sz="1500">
                <a:solidFill>
                  <a:srgbClr val="34343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rgbClr val="6200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INTO</a:t>
            </a:r>
            <a:r>
              <a:rPr lang="en" sz="1500">
                <a:solidFill>
                  <a:srgbClr val="34343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rgbClr val="0740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`Products`</a:t>
            </a:r>
            <a:r>
              <a:rPr lang="en" sz="1500">
                <a:solidFill>
                  <a:srgbClr val="34343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rgbClr val="87886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500">
                <a:solidFill>
                  <a:srgbClr val="0740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`Product`</a:t>
            </a:r>
            <a:r>
              <a:rPr lang="en" sz="1500">
                <a:solidFill>
                  <a:srgbClr val="34343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0740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`Material`</a:t>
            </a:r>
            <a:r>
              <a:rPr lang="en" sz="1500">
                <a:solidFill>
                  <a:srgbClr val="34343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0740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`Medium`</a:t>
            </a:r>
            <a:r>
              <a:rPr lang="en" sz="1500">
                <a:solidFill>
                  <a:srgbClr val="87886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1500">
                <a:solidFill>
                  <a:srgbClr val="343434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500" u="sng">
                <a:solidFill>
                  <a:srgbClr val="6200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2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VALUES</a:t>
            </a:r>
            <a:r>
              <a:rPr lang="en" sz="1500">
                <a:solidFill>
                  <a:srgbClr val="34343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rgbClr val="87886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500">
                <a:solidFill>
                  <a:srgbClr val="98000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‘MP3'</a:t>
            </a:r>
            <a:r>
              <a:rPr lang="en" sz="1500">
                <a:solidFill>
                  <a:srgbClr val="34343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98000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‘Digital’</a:t>
            </a:r>
            <a:r>
              <a:rPr lang="en" sz="1500">
                <a:solidFill>
                  <a:srgbClr val="34343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98000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‘Audio’</a:t>
            </a:r>
            <a:r>
              <a:rPr lang="en" sz="1500">
                <a:solidFill>
                  <a:srgbClr val="87886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1500">
              <a:solidFill>
                <a:srgbClr val="87886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6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Agregar la clave foranea</a:t>
            </a:r>
            <a:endParaRPr/>
          </a:p>
        </p:txBody>
      </p:sp>
      <p:sp>
        <p:nvSpPr>
          <p:cNvPr id="527" name="Google Shape;527;p76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35A8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ALTER</a:t>
            </a:r>
            <a:r>
              <a:rPr lang="en" sz="22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00">
                <a:solidFill>
                  <a:srgbClr val="235A8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</a:t>
            </a:r>
            <a:r>
              <a:rPr lang="en" sz="22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`Transactions`</a:t>
            </a:r>
            <a:r>
              <a:rPr lang="en" sz="22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20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22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CONSTRAINT</a:t>
            </a:r>
            <a:r>
              <a:rPr lang="en" sz="22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`fk_Transactions_Products`</a:t>
            </a:r>
            <a:endParaRPr sz="2200">
              <a:solidFill>
                <a:srgbClr val="0055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FOREIGN</a:t>
            </a:r>
            <a:r>
              <a:rPr lang="en" sz="22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 sz="22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`Product`</a:t>
            </a:r>
            <a:r>
              <a:rPr lang="en" sz="22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22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20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REFERENCES</a:t>
            </a:r>
            <a:r>
              <a:rPr lang="en" sz="22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`Products`</a:t>
            </a:r>
            <a:r>
              <a:rPr lang="en" sz="22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2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`Product`</a:t>
            </a:r>
            <a:r>
              <a:rPr lang="en" sz="2200">
                <a:solidFill>
                  <a:srgbClr val="99997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22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20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en" sz="22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22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00">
                <a:solidFill>
                  <a:srgbClr val="235A8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DELETE</a:t>
            </a:r>
            <a:r>
              <a:rPr lang="en" sz="22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 RESTRICT</a:t>
            </a:r>
            <a:r>
              <a:rPr lang="en" sz="22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22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00">
                <a:solidFill>
                  <a:srgbClr val="235A8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UPDATE</a:t>
            </a:r>
            <a:r>
              <a:rPr lang="en" sz="22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RESTRICT</a:t>
            </a:r>
            <a:r>
              <a:rPr lang="en" sz="2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800"/>
          </a:p>
        </p:txBody>
      </p:sp>
      <p:pic>
        <p:nvPicPr>
          <p:cNvPr id="528" name="Google Shape;528;p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4250" y="3064500"/>
            <a:ext cx="8350899" cy="3571926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76"/>
          <p:cNvSpPr/>
          <p:nvPr/>
        </p:nvSpPr>
        <p:spPr>
          <a:xfrm>
            <a:off x="3141325" y="4369850"/>
            <a:ext cx="1446300" cy="326700"/>
          </a:xfrm>
          <a:prstGeom prst="ellipse">
            <a:avLst/>
          </a:prstGeom>
          <a:noFill/>
          <a:ln cap="flat" cmpd="sng" w="9525">
            <a:solidFill>
              <a:srgbClr val="DD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7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¿Porque es necesario agregar una constraint?</a:t>
            </a:r>
            <a:endParaRPr/>
          </a:p>
        </p:txBody>
      </p:sp>
      <p:sp>
        <p:nvSpPr>
          <p:cNvPr id="535" name="Google Shape;535;p77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 BD ahora “conoce” la relación entre las tablas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Si borramos un registro en la tabla Product ahora se chequeara que el registro de esa clave no </a:t>
            </a:r>
            <a:r>
              <a:rPr lang="en"/>
              <a:t>esté</a:t>
            </a:r>
            <a:r>
              <a:rPr lang="en"/>
              <a:t> en uso en Transactions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Si agregamos un registro en Transactions se </a:t>
            </a:r>
            <a:r>
              <a:rPr lang="en"/>
              <a:t>verificará</a:t>
            </a:r>
            <a:r>
              <a:rPr lang="en"/>
              <a:t> que exista el valor de Product en la tabla Product  </a:t>
            </a:r>
            <a:endParaRPr/>
          </a:p>
        </p:txBody>
      </p:sp>
      <p:pic>
        <p:nvPicPr>
          <p:cNvPr id="536" name="Google Shape;536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13" y="4442550"/>
            <a:ext cx="5305425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8175" y="4756875"/>
            <a:ext cx="27241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8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Otra opción para definir relaciones</a:t>
            </a:r>
            <a:endParaRPr/>
          </a:p>
        </p:txBody>
      </p:sp>
      <p:sp>
        <p:nvSpPr>
          <p:cNvPr id="543" name="Google Shape;543;p78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  <p:pic>
        <p:nvPicPr>
          <p:cNvPr id="544" name="Google Shape;544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85920"/>
            <a:ext cx="9144000" cy="2886159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78"/>
          <p:cNvSpPr/>
          <p:nvPr/>
        </p:nvSpPr>
        <p:spPr>
          <a:xfrm>
            <a:off x="7480050" y="3032475"/>
            <a:ext cx="1446300" cy="326700"/>
          </a:xfrm>
          <a:prstGeom prst="ellipse">
            <a:avLst/>
          </a:prstGeom>
          <a:noFill/>
          <a:ln cap="flat" cmpd="sng" w="9525">
            <a:solidFill>
              <a:srgbClr val="DD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78"/>
          <p:cNvSpPr/>
          <p:nvPr/>
        </p:nvSpPr>
        <p:spPr>
          <a:xfrm flipH="1" rot="10800000">
            <a:off x="1505375" y="4013314"/>
            <a:ext cx="438600" cy="326700"/>
          </a:xfrm>
          <a:prstGeom prst="ellipse">
            <a:avLst/>
          </a:prstGeom>
          <a:noFill/>
          <a:ln cap="flat" cmpd="sng" w="9525">
            <a:solidFill>
              <a:srgbClr val="DD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9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multitablas</a:t>
            </a:r>
            <a:endParaRPr/>
          </a:p>
        </p:txBody>
      </p:sp>
      <p:sp>
        <p:nvSpPr>
          <p:cNvPr id="552" name="Google Shape;552;p79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operación JOIN (unir) nos permite acceder a más de una tabla al mismo tiempo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Hay diferentes tipos de JOIN que se pueden aplicar dependiendo del tipo de resultado que esperamos obtener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3" name="Google Shape;553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038" y="4067000"/>
            <a:ext cx="514472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80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Join</a:t>
            </a:r>
            <a:endParaRPr/>
          </a:p>
        </p:txBody>
      </p:sp>
      <p:sp>
        <p:nvSpPr>
          <p:cNvPr id="559" name="Google Shape;559;p80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rPr lang="en"/>
              <a:t>Si queremos ver datos de dos tablas (TABLE_1 y TABLE_2) la sintaxis se ve como:</a:t>
            </a:r>
            <a:endParaRPr/>
          </a:p>
        </p:txBody>
      </p:sp>
      <p:sp>
        <p:nvSpPr>
          <p:cNvPr id="560" name="Google Shape;560;p80"/>
          <p:cNvSpPr txBox="1"/>
          <p:nvPr/>
        </p:nvSpPr>
        <p:spPr>
          <a:xfrm>
            <a:off x="544300" y="2301550"/>
            <a:ext cx="84132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FIELD_1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...,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FIELD_N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FIELD_1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...,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FIELD_N</a:t>
            </a:r>
            <a:endParaRPr sz="18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TABLE_1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INNER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TABLE_2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1651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FIELD_1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...,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FIELD_N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FIELD_1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...,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FIELD_N</a:t>
            </a:r>
            <a:endParaRPr sz="18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TABLE_1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TABLE_2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81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 - Ejemplo</a:t>
            </a:r>
            <a:endParaRPr/>
          </a:p>
        </p:txBody>
      </p:sp>
      <p:sp>
        <p:nvSpPr>
          <p:cNvPr id="566" name="Google Shape;566;p81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4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Supongamos que queremos tener más información de los productos que se compraron: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81"/>
          <p:cNvSpPr txBox="1"/>
          <p:nvPr/>
        </p:nvSpPr>
        <p:spPr>
          <a:xfrm>
            <a:off x="311700" y="2130450"/>
            <a:ext cx="50541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.*,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.*</a:t>
            </a:r>
            <a:endParaRPr sz="18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Transactions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Products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PRODUCT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PRODUCT</a:t>
            </a:r>
            <a:endParaRPr/>
          </a:p>
        </p:txBody>
      </p:sp>
      <p:pic>
        <p:nvPicPr>
          <p:cNvPr id="568" name="Google Shape;568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013" y="3971900"/>
            <a:ext cx="646747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82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82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4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¿Y si usamos un INNER JOIN?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.*,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.*</a:t>
            </a:r>
            <a:endParaRPr sz="18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Transactions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INNER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Product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PRODUCT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PRODUCT</a:t>
            </a:r>
            <a:endParaRPr sz="18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4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este caso la consulta devolvería lo mismo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Pero… si falta un producto de la tabla PRODUCTS esas transacciones se eliminarían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veces esto es deseable, a veces no, ¡dependiendo de la pregunta que se esté tratando de responder!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83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Joins - Ejemplo complejo</a:t>
            </a:r>
            <a:endParaRPr/>
          </a:p>
        </p:txBody>
      </p:sp>
      <p:sp>
        <p:nvSpPr>
          <p:cNvPr id="580" name="Google Shape;580;p83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4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Obtener el precio promedio de la ventas que se realizaron por “Medium”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tener en cuenta las compras realizadas mediante el canal “Reseller”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istar los resultados de mayor a menor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4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  <p:pic>
        <p:nvPicPr>
          <p:cNvPr id="581" name="Google Shape;581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38" y="1876625"/>
            <a:ext cx="5305425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4100" y="2190950"/>
            <a:ext cx="2724150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83"/>
          <p:cNvSpPr txBox="1"/>
          <p:nvPr/>
        </p:nvSpPr>
        <p:spPr>
          <a:xfrm>
            <a:off x="1555100" y="4400950"/>
            <a:ext cx="5784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Proxima Nova"/>
                <a:ea typeface="Proxima Nova"/>
                <a:cs typeface="Proxima Nova"/>
                <a:sym typeface="Proxima Nova"/>
              </a:rPr>
              <a:t>Los datos que necesitamos </a:t>
            </a:r>
            <a:r>
              <a:rPr b="1" lang="en" sz="1700">
                <a:latin typeface="Proxima Nova"/>
                <a:ea typeface="Proxima Nova"/>
                <a:cs typeface="Proxima Nova"/>
                <a:sym typeface="Proxima Nova"/>
              </a:rPr>
              <a:t>están</a:t>
            </a:r>
            <a:r>
              <a:rPr b="1" lang="en" sz="1700">
                <a:latin typeface="Proxima Nova"/>
                <a:ea typeface="Proxima Nova"/>
                <a:cs typeface="Proxima Nova"/>
                <a:sym typeface="Proxima Nova"/>
              </a:rPr>
              <a:t> repartidos en las dos tablas por lo que necesitamos unirlas</a:t>
            </a:r>
            <a:endParaRPr b="1"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4" name="Google Shape;584;p83"/>
          <p:cNvSpPr txBox="1"/>
          <p:nvPr/>
        </p:nvSpPr>
        <p:spPr>
          <a:xfrm>
            <a:off x="77850" y="5402050"/>
            <a:ext cx="8988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___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Transactions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Products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PRODUCT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PRODUCT</a:t>
            </a:r>
            <a:endParaRPr sz="18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84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Joins - Ejemplo complejo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0" name="Google Shape;590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088" y="2510100"/>
            <a:ext cx="646747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/>
          </a:blip>
          <a:srcRect b="0" l="4934" r="24677" t="0"/>
          <a:stretch/>
        </p:blipFill>
        <p:spPr>
          <a:xfrm>
            <a:off x="0" y="0"/>
            <a:ext cx="9144000" cy="679857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/>
          <p:nvPr/>
        </p:nvSpPr>
        <p:spPr>
          <a:xfrm>
            <a:off x="0" y="3949350"/>
            <a:ext cx="6023700" cy="157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304800" y="4944075"/>
            <a:ext cx="8123100" cy="1038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" sz="48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MODELAR DATOS </a:t>
            </a:r>
            <a:br>
              <a:rPr lang="en" sz="48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</a:br>
            <a:r>
              <a:rPr lang="en" sz="48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 UN SISTEMA</a:t>
            </a:r>
            <a:endParaRPr sz="480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85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Joins - Ejemplo complejo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85"/>
          <p:cNvSpPr txBox="1"/>
          <p:nvPr>
            <p:ph idx="1" type="body"/>
          </p:nvPr>
        </p:nvSpPr>
        <p:spPr>
          <a:xfrm>
            <a:off x="233950" y="721874"/>
            <a:ext cx="8520600" cy="56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4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Obtener el precio promedio de la ventas que se realizaron por “Medium”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tener en cuenta las compras realizadas mediante el canal “Reseller”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istar los resultados de mayor a menor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4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  <p:pic>
        <p:nvPicPr>
          <p:cNvPr id="597" name="Google Shape;597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663" y="4220725"/>
            <a:ext cx="6467475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85"/>
          <p:cNvSpPr txBox="1"/>
          <p:nvPr/>
        </p:nvSpPr>
        <p:spPr>
          <a:xfrm>
            <a:off x="1520938" y="2332675"/>
            <a:ext cx="5784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Proxima Nova"/>
                <a:ea typeface="Proxima Nova"/>
                <a:cs typeface="Proxima Nova"/>
                <a:sym typeface="Proxima Nova"/>
              </a:rPr>
              <a:t>Debemos obtener el promedio de ventas por Medium por lo que debemos agrupar y usar AVG</a:t>
            </a:r>
            <a:endParaRPr b="1"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99" name="Google Shape;599;p85"/>
          <p:cNvSpPr/>
          <p:nvPr/>
        </p:nvSpPr>
        <p:spPr>
          <a:xfrm>
            <a:off x="1179675" y="4478675"/>
            <a:ext cx="6533700" cy="420000"/>
          </a:xfrm>
          <a:prstGeom prst="rect">
            <a:avLst/>
          </a:prstGeom>
          <a:solidFill>
            <a:srgbClr val="FF0000">
              <a:alpha val="1606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85"/>
          <p:cNvSpPr/>
          <p:nvPr/>
        </p:nvSpPr>
        <p:spPr>
          <a:xfrm>
            <a:off x="1179675" y="5408625"/>
            <a:ext cx="6533700" cy="420000"/>
          </a:xfrm>
          <a:prstGeom prst="rect">
            <a:avLst/>
          </a:prstGeom>
          <a:solidFill>
            <a:srgbClr val="FF0000">
              <a:alpha val="1606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85"/>
          <p:cNvSpPr/>
          <p:nvPr/>
        </p:nvSpPr>
        <p:spPr>
          <a:xfrm>
            <a:off x="1179675" y="6067675"/>
            <a:ext cx="6533700" cy="420000"/>
          </a:xfrm>
          <a:prstGeom prst="rect">
            <a:avLst/>
          </a:prstGeom>
          <a:solidFill>
            <a:srgbClr val="FF0000">
              <a:alpha val="1606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85"/>
          <p:cNvSpPr/>
          <p:nvPr/>
        </p:nvSpPr>
        <p:spPr>
          <a:xfrm>
            <a:off x="1179675" y="4943650"/>
            <a:ext cx="6533700" cy="420000"/>
          </a:xfrm>
          <a:prstGeom prst="rect">
            <a:avLst/>
          </a:prstGeom>
          <a:solidFill>
            <a:srgbClr val="00FFFF">
              <a:alpha val="209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85"/>
          <p:cNvSpPr/>
          <p:nvPr/>
        </p:nvSpPr>
        <p:spPr>
          <a:xfrm>
            <a:off x="1151200" y="5828625"/>
            <a:ext cx="6533700" cy="239100"/>
          </a:xfrm>
          <a:prstGeom prst="rect">
            <a:avLst/>
          </a:prstGeom>
          <a:solidFill>
            <a:srgbClr val="00FFFF">
              <a:alpha val="209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85"/>
          <p:cNvSpPr txBox="1"/>
          <p:nvPr/>
        </p:nvSpPr>
        <p:spPr>
          <a:xfrm>
            <a:off x="155700" y="3062175"/>
            <a:ext cx="8988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AVG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Transactions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Products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PRODUCT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PRODUCT</a:t>
            </a:r>
            <a:endParaRPr sz="18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MEDIUM</a:t>
            </a:r>
            <a:endParaRPr sz="18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605" name="Google Shape;605;p85"/>
          <p:cNvGraphicFramePr/>
          <p:nvPr/>
        </p:nvGraphicFramePr>
        <p:xfrm>
          <a:off x="6914500" y="280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{FB29127E-1D8B-486C-A2EF-E655D37F516A}</a:tableStyleId>
              </a:tblPr>
              <a:tblGrid>
                <a:gridCol w="21051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AVG_PRICE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14.95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10.92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86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Joins - Ejemplo complejo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86"/>
          <p:cNvSpPr txBox="1"/>
          <p:nvPr>
            <p:ph idx="1" type="body"/>
          </p:nvPr>
        </p:nvSpPr>
        <p:spPr>
          <a:xfrm>
            <a:off x="233950" y="721874"/>
            <a:ext cx="8520600" cy="56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4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Obtener el precio promedio de la ventas que se realizaron por “Medium”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tener en cuenta las compras realizadas mediante el canal “Reseller”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istar los resultados de mayor a menor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4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  <p:pic>
        <p:nvPicPr>
          <p:cNvPr id="612" name="Google Shape;612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663" y="4220725"/>
            <a:ext cx="6467475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86"/>
          <p:cNvSpPr txBox="1"/>
          <p:nvPr/>
        </p:nvSpPr>
        <p:spPr>
          <a:xfrm>
            <a:off x="1520938" y="2332675"/>
            <a:ext cx="5784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Proxima Nova"/>
                <a:ea typeface="Proxima Nova"/>
                <a:cs typeface="Proxima Nova"/>
                <a:sym typeface="Proxima Nova"/>
              </a:rPr>
              <a:t>Debemos obtener el promedio de ventas por Medium por lo que debemos agrupar y usar AVG</a:t>
            </a:r>
            <a:endParaRPr b="1"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4" name="Google Shape;614;p86"/>
          <p:cNvSpPr/>
          <p:nvPr/>
        </p:nvSpPr>
        <p:spPr>
          <a:xfrm>
            <a:off x="1179675" y="4478675"/>
            <a:ext cx="6533700" cy="420000"/>
          </a:xfrm>
          <a:prstGeom prst="rect">
            <a:avLst/>
          </a:prstGeom>
          <a:solidFill>
            <a:srgbClr val="FF0000">
              <a:alpha val="1606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86"/>
          <p:cNvSpPr/>
          <p:nvPr/>
        </p:nvSpPr>
        <p:spPr>
          <a:xfrm>
            <a:off x="1179675" y="5408625"/>
            <a:ext cx="6533700" cy="420000"/>
          </a:xfrm>
          <a:prstGeom prst="rect">
            <a:avLst/>
          </a:prstGeom>
          <a:solidFill>
            <a:srgbClr val="FF0000">
              <a:alpha val="1606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86"/>
          <p:cNvSpPr/>
          <p:nvPr/>
        </p:nvSpPr>
        <p:spPr>
          <a:xfrm>
            <a:off x="1179675" y="6067675"/>
            <a:ext cx="6533700" cy="420000"/>
          </a:xfrm>
          <a:prstGeom prst="rect">
            <a:avLst/>
          </a:prstGeom>
          <a:solidFill>
            <a:srgbClr val="FF0000">
              <a:alpha val="1606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86"/>
          <p:cNvSpPr/>
          <p:nvPr/>
        </p:nvSpPr>
        <p:spPr>
          <a:xfrm>
            <a:off x="1179675" y="4943650"/>
            <a:ext cx="6533700" cy="420000"/>
          </a:xfrm>
          <a:prstGeom prst="rect">
            <a:avLst/>
          </a:prstGeom>
          <a:solidFill>
            <a:srgbClr val="00FFFF">
              <a:alpha val="209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86"/>
          <p:cNvSpPr/>
          <p:nvPr/>
        </p:nvSpPr>
        <p:spPr>
          <a:xfrm>
            <a:off x="1151200" y="5828625"/>
            <a:ext cx="6533700" cy="239100"/>
          </a:xfrm>
          <a:prstGeom prst="rect">
            <a:avLst/>
          </a:prstGeom>
          <a:solidFill>
            <a:srgbClr val="00FFFF">
              <a:alpha val="209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86"/>
          <p:cNvSpPr txBox="1"/>
          <p:nvPr/>
        </p:nvSpPr>
        <p:spPr>
          <a:xfrm>
            <a:off x="155700" y="2909775"/>
            <a:ext cx="8988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AVG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Transactions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Products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PRODUCT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PRODUCT</a:t>
            </a:r>
            <a:endParaRPr sz="18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CHANNEL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'RESELLER'</a:t>
            </a:r>
            <a:endParaRPr sz="18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MEDIUM</a:t>
            </a:r>
            <a:endParaRPr sz="18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620" name="Google Shape;620;p86"/>
          <p:cNvGraphicFramePr/>
          <p:nvPr/>
        </p:nvGraphicFramePr>
        <p:xfrm>
          <a:off x="6914500" y="280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{FB29127E-1D8B-486C-A2EF-E655D37F516A}</a:tableStyleId>
              </a:tblPr>
              <a:tblGrid>
                <a:gridCol w="21051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AVG_PRICE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12.61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21" name="Google Shape;621;p86"/>
          <p:cNvCxnSpPr/>
          <p:nvPr/>
        </p:nvCxnSpPr>
        <p:spPr>
          <a:xfrm rot="10800000">
            <a:off x="1455550" y="5257800"/>
            <a:ext cx="60027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2" name="Google Shape;622;p86"/>
          <p:cNvCxnSpPr/>
          <p:nvPr/>
        </p:nvCxnSpPr>
        <p:spPr>
          <a:xfrm rot="10800000">
            <a:off x="1379350" y="6172200"/>
            <a:ext cx="60027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87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Joins - Ejemplo complejo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87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4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Obtener el precio promedio de la ventas que se realizaron por “Medium”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tener en cuenta las compras realizadas mediante el canal “Reseller”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istar los resultados de mayor a menor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4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87"/>
          <p:cNvSpPr txBox="1"/>
          <p:nvPr/>
        </p:nvSpPr>
        <p:spPr>
          <a:xfrm>
            <a:off x="1399675" y="2223800"/>
            <a:ext cx="8988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MEDIUM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AVG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AVG_PRICE</a:t>
            </a:r>
            <a:endParaRPr sz="18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Transactions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Products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PRODUCT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PRODUCT</a:t>
            </a:r>
            <a:endParaRPr sz="18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CHANNEL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'RESELLER'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MEDIUM</a:t>
            </a:r>
            <a:endParaRPr sz="18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AVG_PRICE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630" name="Google Shape;630;p87"/>
          <p:cNvGraphicFramePr/>
          <p:nvPr/>
        </p:nvGraphicFramePr>
        <p:xfrm>
          <a:off x="2709325" y="497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{FB29127E-1D8B-486C-A2EF-E655D37F516A}</a:tableStyleId>
              </a:tblPr>
              <a:tblGrid>
                <a:gridCol w="2105100"/>
                <a:gridCol w="21051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MEDIUM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AVG_PRICE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Visual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12.61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Audiovisual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88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- Operadores</a:t>
            </a:r>
            <a:endParaRPr/>
          </a:p>
        </p:txBody>
      </p:sp>
      <p:sp>
        <p:nvSpPr>
          <p:cNvPr id="636" name="Google Shape;636;p88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3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Operadores de comparación</a:t>
            </a:r>
            <a:endParaRPr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=  &lt;  &gt;   &lt;=  &gt;=  &lt;&gt;  !=  !&lt;  !&gt;</a:t>
            </a:r>
            <a:endParaRPr b="1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535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Operadores aritmeticos</a:t>
            </a:r>
            <a:endParaRPr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53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+  -  *  /  %</a:t>
            </a:r>
            <a:endParaRPr b="1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535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Operadores logicos</a:t>
            </a:r>
            <a:endParaRPr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53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AND  OR  IN  BETWEEN  LIKE  </a:t>
            </a:r>
            <a:endParaRPr b="1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rPr b="1"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IS NULL  NOT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89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- Operadores Lógicos </a:t>
            </a:r>
            <a:endParaRPr/>
          </a:p>
        </p:txBody>
      </p:sp>
      <p:sp>
        <p:nvSpPr>
          <p:cNvPr id="642" name="Google Shape;642;p89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857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Definen condiciones lógicas en los queries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38571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IN 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Chequea si un valor o expresión está en una lista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rtl="0" algn="l">
              <a:lnSpc>
                <a:spcPct val="38571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Evita tener una larga lista de condiciones con OR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38571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FIELD_A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'AAA'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FIELD_A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'BBB'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FIELD_A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'CCC'</a:t>
            </a:r>
            <a:endParaRPr sz="2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8571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FIELD_A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'AAA'</a:t>
            </a:r>
            <a:r>
              <a:rPr lang="en" sz="20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'BBB'</a:t>
            </a:r>
            <a:r>
              <a:rPr lang="en" sz="20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'CCC'</a:t>
            </a:r>
            <a:r>
              <a:rPr lang="en" sz="20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111500" lvl="0" marL="457200" rtl="0" algn="l">
              <a:lnSpc>
                <a:spcPct val="3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b="1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38571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BETWEEN 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Chequea si un valor o expresión esta entre otros dos valores o expresiones </a:t>
            </a:r>
            <a:r>
              <a:rPr b="1"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b="1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914400" rtl="0" algn="l">
              <a:lnSpc>
                <a:spcPct val="38571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Alternativa a un AND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3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FIELD_A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&gt;=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10 </a:t>
            </a:r>
            <a:r>
              <a:rPr lang="en" sz="20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FIELD_A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100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FIELD_A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BETWEEN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10 </a:t>
            </a:r>
            <a:r>
              <a:rPr lang="en" sz="20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100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90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SQL - Operadores Lógicos </a:t>
            </a:r>
            <a:endParaRPr/>
          </a:p>
        </p:txBody>
      </p:sp>
      <p:sp>
        <p:nvSpPr>
          <p:cNvPr id="648" name="Google Shape;648;p90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857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Definen condiciones lógicas en los queries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38571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LIKE 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Devuelve verdadero si un conjunto de caracteres esta presente en un texto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38571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 comodines: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65200" rtl="0" algn="l">
              <a:lnSpc>
                <a:spcPct val="38571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     Cualquier texto de 0 o más caracteres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65200" rtl="0" algn="l">
              <a:lnSpc>
                <a:spcPct val="38571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       Cualquier carácter único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3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FIELD_A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LIKE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'abc%'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•Verdadero para cualquier texto que comience con ‘abc’ sin importar que tan largo sea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38571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FIELD_A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LIKE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'abc_'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•Verdadero si el texto comienza con ‘abc’ y tiene cuatro caracteres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38571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FIELD_A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LIKE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'%abc%’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Verdadero si ‘abc’ aparece en cualquier lugar del texto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91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en PHP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92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nos conectamos a la base de datos?</a:t>
            </a:r>
            <a:endParaRPr/>
          </a:p>
        </p:txBody>
      </p:sp>
      <p:sp>
        <p:nvSpPr>
          <p:cNvPr id="659" name="Google Shape;659;p92"/>
          <p:cNvSpPr txBox="1"/>
          <p:nvPr>
            <p:ph idx="1" type="body"/>
          </p:nvPr>
        </p:nvSpPr>
        <p:spPr>
          <a:xfrm>
            <a:off x="311700" y="541087"/>
            <a:ext cx="8520600" cy="4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Usamos funciones específicas para conectarnos:</a:t>
            </a:r>
            <a:endParaRPr/>
          </a:p>
          <a:p>
            <a:pPr indent="-317500" lvl="0" marL="914400" rtl="0" algn="l"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Abrimos</a:t>
            </a:r>
            <a:r>
              <a:rPr lang="en"/>
              <a:t>  una </a:t>
            </a:r>
            <a:r>
              <a:rPr i="1" lang="en"/>
              <a:t>conexión</a:t>
            </a:r>
            <a:endParaRPr i="1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914400" rtl="0" algn="l"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Enviamos</a:t>
            </a:r>
            <a:r>
              <a:rPr lang="en"/>
              <a:t> la consulta y nos devuelve el resultado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914400" rtl="0" algn="l"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Procesamos</a:t>
            </a:r>
            <a:r>
              <a:rPr lang="en"/>
              <a:t> los datos para generar el HTML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914400" rtl="0" algn="l"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Cerramos</a:t>
            </a:r>
            <a:r>
              <a:rPr lang="en"/>
              <a:t> la conexión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92"/>
          <p:cNvSpPr txBox="1"/>
          <p:nvPr/>
        </p:nvSpPr>
        <p:spPr>
          <a:xfrm>
            <a:off x="3421075" y="5226650"/>
            <a:ext cx="79200" cy="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92"/>
          <p:cNvSpPr txBox="1"/>
          <p:nvPr/>
        </p:nvSpPr>
        <p:spPr>
          <a:xfrm>
            <a:off x="1491450" y="4529775"/>
            <a:ext cx="5622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¿Cómo se haría en MySQL?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93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Funciones de MySQL en PHP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93"/>
          <p:cNvSpPr txBox="1"/>
          <p:nvPr>
            <p:ph idx="1" type="body"/>
          </p:nvPr>
        </p:nvSpPr>
        <p:spPr>
          <a:xfrm>
            <a:off x="311700" y="721450"/>
            <a:ext cx="8520600" cy="5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Existen funciones específicas en php para acceder a bases de datos MySQL: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17500" lvl="0" marL="914400" rtl="0" algn="l"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Abrimos</a:t>
            </a:r>
            <a:r>
              <a:rPr lang="en"/>
              <a:t>  una conexión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D0000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$conn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800">
                <a:solidFill>
                  <a:srgbClr val="DD0000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F1C232"/>
                </a:solidFill>
              </a:rPr>
              <a:t>mysqli_connect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800">
                <a:solidFill>
                  <a:srgbClr val="DD0000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$host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800">
                <a:solidFill>
                  <a:srgbClr val="007700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DD0000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$user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800">
                <a:solidFill>
                  <a:srgbClr val="007700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DD0000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$passwd, $db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Enviamos</a:t>
            </a:r>
            <a:r>
              <a:rPr lang="en"/>
              <a:t> la consulta y nos devuelve un resultado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D0000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$result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800">
                <a:solidFill>
                  <a:srgbClr val="DD0000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F1C232"/>
                </a:solidFill>
              </a:rPr>
              <a:t>$conn-&gt;query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en" sz="1800">
                <a:solidFill>
                  <a:srgbClr val="38761D"/>
                </a:solidFill>
              </a:rPr>
              <a:t>'</a:t>
            </a:r>
            <a:r>
              <a:rPr i="1" lang="en" sz="1800">
                <a:solidFill>
                  <a:srgbClr val="9900FF"/>
                </a:solidFill>
              </a:rPr>
              <a:t>SELECT </a:t>
            </a:r>
            <a:r>
              <a:rPr i="1" lang="en" sz="1800">
                <a:solidFill>
                  <a:srgbClr val="38761D"/>
                </a:solidFill>
              </a:rPr>
              <a:t>* </a:t>
            </a:r>
            <a:r>
              <a:rPr i="1" lang="en" sz="1800">
                <a:solidFill>
                  <a:srgbClr val="9900FF"/>
                </a:solidFill>
              </a:rPr>
              <a:t>WHERE </a:t>
            </a:r>
            <a:r>
              <a:rPr i="1" lang="en" sz="1800">
                <a:solidFill>
                  <a:srgbClr val="38761D"/>
                </a:solidFill>
              </a:rPr>
              <a:t>1=1'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Procesamos</a:t>
            </a:r>
            <a:r>
              <a:rPr lang="en"/>
              <a:t> los datos para generar el HTML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 sz="1800">
                <a:solidFill>
                  <a:srgbClr val="F1C232"/>
                </a:solidFill>
              </a:rPr>
              <a:t>while($row = $result-&gt;fetch_assoc()) </a:t>
            </a:r>
            <a:r>
              <a:rPr lang="en" sz="1800">
                <a:solidFill>
                  <a:srgbClr val="DD0000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			echo </a:t>
            </a:r>
            <a:r>
              <a:rPr lang="en" sz="1800">
                <a:solidFill>
                  <a:srgbClr val="DD0000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$value[</a:t>
            </a:r>
            <a:r>
              <a:rPr i="1" lang="en" sz="1800">
                <a:solidFill>
                  <a:srgbClr val="FF0000"/>
                </a:solidFill>
              </a:rPr>
              <a:t>'</a:t>
            </a:r>
            <a:r>
              <a:rPr lang="en" sz="1800">
                <a:solidFill>
                  <a:srgbClr val="FF0000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campo</a:t>
            </a:r>
            <a:r>
              <a:rPr i="1" lang="en" sz="1800">
                <a:solidFill>
                  <a:srgbClr val="FF0000"/>
                </a:solidFill>
              </a:rPr>
              <a:t>'</a:t>
            </a:r>
            <a:r>
              <a:rPr lang="en" sz="1800">
                <a:solidFill>
                  <a:srgbClr val="DD0000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];</a:t>
            </a:r>
            <a:endParaRPr sz="1800">
              <a:solidFill>
                <a:srgbClr val="DD0000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D0000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en" sz="1800"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800"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>
                <a:solidFill>
                  <a:schemeClr val="dk1"/>
                </a:solidFill>
              </a:rPr>
              <a:t>Cerramos </a:t>
            </a:r>
            <a:r>
              <a:rPr lang="en">
                <a:solidFill>
                  <a:schemeClr val="dk1"/>
                </a:solidFill>
              </a:rPr>
              <a:t>la conexión</a:t>
            </a:r>
            <a:endParaRPr sz="22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200"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en" sz="1800">
                <a:solidFill>
                  <a:srgbClr val="F1C232"/>
                </a:solidFill>
              </a:rPr>
              <a:t>mysqli_close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800">
                <a:solidFill>
                  <a:srgbClr val="DD0000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$link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2200"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68" name="Google Shape;668;p93"/>
          <p:cNvSpPr txBox="1"/>
          <p:nvPr/>
        </p:nvSpPr>
        <p:spPr>
          <a:xfrm>
            <a:off x="3421075" y="5226650"/>
            <a:ext cx="79200" cy="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94"/>
          <p:cNvSpPr txBox="1"/>
          <p:nvPr>
            <p:ph type="title"/>
          </p:nvPr>
        </p:nvSpPr>
        <p:spPr>
          <a:xfrm>
            <a:off x="510450" y="3657600"/>
            <a:ext cx="81231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Proxima Nova"/>
              <a:buNone/>
            </a:pPr>
            <a:r>
              <a:rPr b="0" i="0" lang="en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5. Deploy de la BBDD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Representación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Los </a:t>
            </a:r>
            <a:r>
              <a:rPr b="1" lang="en" sz="2800">
                <a:solidFill>
                  <a:schemeClr val="dk1"/>
                </a:solidFill>
              </a:rPr>
              <a:t>datos</a:t>
            </a:r>
            <a:r>
              <a:rPr lang="en" sz="2800">
                <a:solidFill>
                  <a:schemeClr val="dk1"/>
                </a:solidFill>
              </a:rPr>
              <a:t> representan partes del </a:t>
            </a:r>
            <a:r>
              <a:rPr b="1" lang="en" sz="2800">
                <a:solidFill>
                  <a:schemeClr val="dk1"/>
                </a:solidFill>
              </a:rPr>
              <a:t>problema  </a:t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chemeClr val="dk1"/>
                </a:solidFill>
              </a:rPr>
              <a:t>Cada sistema tendrá diferentes datos</a:t>
            </a:r>
            <a:r>
              <a:rPr lang="en" sz="2800">
                <a:solidFill>
                  <a:schemeClr val="dk1"/>
                </a:solidFill>
              </a:rPr>
              <a:t> a ser usados, aunque muchos veces sean similares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Ejemplos: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b="1" lang="en" sz="2700">
                <a:solidFill>
                  <a:schemeClr val="dk1"/>
                </a:solidFill>
              </a:rPr>
              <a:t>Sistema de Reserva tipo AirBnB</a:t>
            </a:r>
            <a:endParaRPr b="1" sz="2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i="1" lang="en" sz="2700">
                <a:solidFill>
                  <a:schemeClr val="dk1"/>
                </a:solidFill>
              </a:rPr>
              <a:t>Usuarios, Propiedades, Locatario, Reserva</a:t>
            </a:r>
            <a:endParaRPr i="1" sz="27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b="1" lang="en" sz="2700">
                <a:solidFill>
                  <a:schemeClr val="dk1"/>
                </a:solidFill>
              </a:rPr>
              <a:t>Sistema de Alquiler de Autos- </a:t>
            </a:r>
            <a:endParaRPr b="1" sz="2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Usuarios, Vehiculos, empresa, Alquiler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7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95"/>
          <p:cNvSpPr txBox="1"/>
          <p:nvPr>
            <p:ph type="title"/>
          </p:nvPr>
        </p:nvSpPr>
        <p:spPr>
          <a:xfrm>
            <a:off x="311700" y="-55511"/>
            <a:ext cx="85206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</a:pPr>
            <a:r>
              <a:rPr b="1" i="0" lang="en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Programamos en nuestra PC</a:t>
            </a:r>
            <a:endParaRPr/>
          </a:p>
        </p:txBody>
      </p:sp>
      <p:sp>
        <p:nvSpPr>
          <p:cNvPr id="679" name="Google Shape;679;p95"/>
          <p:cNvSpPr txBox="1"/>
          <p:nvPr>
            <p:ph idx="1" type="body"/>
          </p:nvPr>
        </p:nvSpPr>
        <p:spPr>
          <a:xfrm>
            <a:off x="311700" y="961932"/>
            <a:ext cx="8520600" cy="75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Proxima Nova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Programamos en nuestra PC, pero la idea es que cuando esté funcionando (en Producción) va a estar en otra PC.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Proxima Nov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Proxima Nova"/>
              <a:buNone/>
            </a:pPr>
            <a:r>
              <a:rPr lang="en"/>
              <a:t>Tendríamos</a:t>
            </a:r>
            <a:r>
              <a:rPr b="0" i="0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que exportar la BBDD desde “Desarrollo”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Proxima Nova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Crearla dinámicamente en “Producción”</a:t>
            </a:r>
            <a:endParaRPr b="0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96"/>
          <p:cNvSpPr txBox="1"/>
          <p:nvPr>
            <p:ph type="title"/>
          </p:nvPr>
        </p:nvSpPr>
        <p:spPr>
          <a:xfrm>
            <a:off x="311700" y="-55511"/>
            <a:ext cx="85206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</a:pPr>
            <a:r>
              <a:rPr b="1" i="0" lang="en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Export Database</a:t>
            </a:r>
            <a:endParaRPr/>
          </a:p>
        </p:txBody>
      </p:sp>
      <p:sp>
        <p:nvSpPr>
          <p:cNvPr id="685" name="Google Shape;685;p96"/>
          <p:cNvSpPr txBox="1"/>
          <p:nvPr>
            <p:ph idx="1" type="body"/>
          </p:nvPr>
        </p:nvSpPr>
        <p:spPr>
          <a:xfrm>
            <a:off x="311700" y="961932"/>
            <a:ext cx="8520600" cy="75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Proxima Nov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86" name="Google Shape;686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2172" y="1040965"/>
            <a:ext cx="5378400" cy="522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96"/>
          <p:cNvSpPr/>
          <p:nvPr/>
        </p:nvSpPr>
        <p:spPr>
          <a:xfrm>
            <a:off x="5327925" y="1147567"/>
            <a:ext cx="710400" cy="492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97"/>
          <p:cNvSpPr txBox="1"/>
          <p:nvPr>
            <p:ph type="title"/>
          </p:nvPr>
        </p:nvSpPr>
        <p:spPr>
          <a:xfrm>
            <a:off x="311700" y="-55511"/>
            <a:ext cx="85206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</a:pPr>
            <a:r>
              <a:rPr b="1" i="0" lang="en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Git it!</a:t>
            </a:r>
            <a:endParaRPr/>
          </a:p>
        </p:txBody>
      </p:sp>
      <p:sp>
        <p:nvSpPr>
          <p:cNvPr id="693" name="Google Shape;693;p97"/>
          <p:cNvSpPr txBox="1"/>
          <p:nvPr>
            <p:ph idx="1" type="body"/>
          </p:nvPr>
        </p:nvSpPr>
        <p:spPr>
          <a:xfrm>
            <a:off x="311700" y="961932"/>
            <a:ext cx="8520600" cy="75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Lo subimos a la carpeta ‘database’.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Proxima Nov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Cada desarrollador debe ver si ese archivo cambia, y si cambia borrar la base que tiene y ejecutarlo de nuevo.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Si hace un cambio de la estructura en la base debe actualizar el archivo.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Alguien debe asegurarse que el servidor también tenga la base de datos actualizada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Proxima Nov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94" name="Google Shape;694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6799" y="823033"/>
            <a:ext cx="2335500" cy="12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98"/>
          <p:cNvSpPr txBox="1"/>
          <p:nvPr>
            <p:ph type="title"/>
          </p:nvPr>
        </p:nvSpPr>
        <p:spPr>
          <a:xfrm>
            <a:off x="311700" y="-55511"/>
            <a:ext cx="85206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</a:pPr>
            <a:r>
              <a:rPr b="1" i="0" lang="en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Cargar la BBDD desde  un esquema</a:t>
            </a:r>
            <a:endParaRPr b="1" i="0" sz="2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0" name="Google Shape;700;p98"/>
          <p:cNvSpPr txBox="1"/>
          <p:nvPr>
            <p:ph idx="1" type="body"/>
          </p:nvPr>
        </p:nvSpPr>
        <p:spPr>
          <a:xfrm>
            <a:off x="311700" y="961932"/>
            <a:ext cx="8520600" cy="75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Creo una BBDD vacía</a:t>
            </a:r>
            <a:endParaRPr/>
          </a:p>
          <a:p>
            <a:pPr indent="-45720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Selecciono la opción importar</a:t>
            </a:r>
            <a:endParaRPr/>
          </a:p>
          <a:p>
            <a:pPr indent="-514350" lvl="1" marL="97155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romanLcPeriod"/>
            </a:pPr>
            <a:r>
              <a:rPr b="0" i="0" lang="en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Todas las opciones x defecto</a:t>
            </a:r>
            <a:endParaRPr/>
          </a:p>
          <a:p>
            <a:pPr indent="-45720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Elijo el archivo “.SQL”</a:t>
            </a:r>
            <a:endParaRPr/>
          </a:p>
          <a:p>
            <a:pPr indent="-30480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57200" lvl="1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VER Adjunto “schema.SQL”</a:t>
            </a:r>
            <a:endParaRPr b="0" i="0" sz="2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99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 I</a:t>
            </a:r>
            <a:endParaRPr/>
          </a:p>
        </p:txBody>
      </p:sp>
      <p:sp>
        <p:nvSpPr>
          <p:cNvPr id="706" name="Google Shape;706;p99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Los </a:t>
            </a:r>
            <a:r>
              <a:rPr b="1" lang="en"/>
              <a:t>archivos </a:t>
            </a:r>
            <a:r>
              <a:rPr lang="en"/>
              <a:t>son una manera clásica y </a:t>
            </a:r>
            <a:r>
              <a:rPr b="1" lang="en"/>
              <a:t>poco costosa</a:t>
            </a:r>
            <a:r>
              <a:rPr lang="en"/>
              <a:t> (al inicio) de almacenar información, pero hay una serie de </a:t>
            </a:r>
            <a:r>
              <a:rPr b="1" lang="en"/>
              <a:t>inconvenientes</a:t>
            </a:r>
            <a:r>
              <a:rPr lang="en"/>
              <a:t> que tiene que ver con:</a:t>
            </a:r>
            <a:endParaRPr/>
          </a:p>
          <a:p>
            <a:pPr indent="-317500" lvl="0" marL="457200" rtl="0" algn="just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Redundancia e inconsistencia de los datos</a:t>
            </a:r>
            <a:r>
              <a:rPr lang="en"/>
              <a:t>,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Aislamiento de los datos</a:t>
            </a:r>
            <a:r>
              <a:rPr lang="en"/>
              <a:t>,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Problemas de acceso</a:t>
            </a:r>
            <a:r>
              <a:rPr lang="en"/>
              <a:t>,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Atomicidad, cuando una operación no se pudo realizar se debe poder volver al estado anterior.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Integridad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Acceso concurrente 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Problemas de seguridad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100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 II</a:t>
            </a:r>
            <a:endParaRPr/>
          </a:p>
        </p:txBody>
      </p:sp>
      <p:sp>
        <p:nvSpPr>
          <p:cNvPr id="712" name="Google Shape;712;p100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Las bases de datos aparecieron como una solución a estas cuestiones, pero…</a:t>
            </a:r>
            <a:endParaRPr/>
          </a:p>
          <a:p>
            <a:pPr indent="-317500" lvl="0" marL="457200" rtl="0" algn="just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 instalación puede ser</a:t>
            </a:r>
            <a:r>
              <a:rPr lang="en"/>
              <a:t> </a:t>
            </a:r>
            <a:r>
              <a:rPr lang="en"/>
              <a:t>costosa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Necesitan personal </a:t>
            </a:r>
            <a:r>
              <a:rPr lang="en"/>
              <a:t>capacitad</a:t>
            </a:r>
            <a:r>
              <a:rPr lang="en"/>
              <a:t>o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La implementación y puesta en marcha puede ser larga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Poco rentable a corto plazo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SQL nos permite trabajar con una base de datos de manera estructurada siendo un lenguaje de alto nivel muy eficiente.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Por naturaleza, hay cosas que van en Bases de Datos y otras en archivos, por ejemplo la conexión a la base.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01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</a:t>
            </a:r>
            <a:endParaRPr/>
          </a:p>
        </p:txBody>
      </p:sp>
      <p:sp>
        <p:nvSpPr>
          <p:cNvPr id="718" name="Google Shape;718;p101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Learning PHP, MySQL &amp; JavaScript: With jQuery, CSS &amp; HTML5 (Learning Php, Mysql, Javascript, Css &amp; Html5), Robin Nixon, O’Reilly Media, 2014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Database Management Systems, P.S. Gill, Publisher I. K. International Pvt Ltd, 2010.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Entity-Relationship Modeling: Foundations of Database Technology, Bernhard Thalheim, Springer Science &amp; Business Media, 2013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-416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Pensemos en un caso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cliente quiere que desarrollemos un sistema </a:t>
            </a:r>
            <a:br>
              <a:rPr lang="en"/>
            </a:br>
            <a:r>
              <a:rPr lang="en"/>
              <a:t>tipo “</a:t>
            </a:r>
            <a:r>
              <a:rPr b="1" lang="en"/>
              <a:t>UBER</a:t>
            </a:r>
            <a:r>
              <a:rPr lang="en"/>
              <a:t>” para Tandil.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El sistema debe permitir </a:t>
            </a:r>
            <a:r>
              <a:rPr i="1" lang="en"/>
              <a:t>(</a:t>
            </a:r>
            <a:r>
              <a:rPr i="1" lang="en"/>
              <a:t>requerimientos funcionales)</a:t>
            </a:r>
            <a:r>
              <a:rPr lang="en"/>
              <a:t>:</a:t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Que los usuarios puedan registrarse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Que los usuarios pidan hacer un viaje de un origen a un destino 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Que los usuarios puedan elegir entre una lista de los conductores disponibles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en"/>
              <a:t>POR DONDE ARRANCAMOS??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bs2017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