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6858000" cx="9144000"/>
  <p:notesSz cx="6858000" cy="9144000"/>
  <p:embeddedFontLst>
    <p:embeddedFont>
      <p:font typeface="Book Antiqua"/>
      <p:regular r:id="rId60"/>
      <p:bold r:id="rId61"/>
      <p:italic r:id="rId62"/>
      <p:boldItalic r:id="rId63"/>
    </p:embeddedFont>
    <p:embeddedFont>
      <p:font typeface="Century Gothic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8" roundtripDataSignature="AMtx7mg7xAxz4d6B6Myle6Pa/QV8Tngl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BookAntiqua-italic.fntdata"/><Relationship Id="rId61" Type="http://schemas.openxmlformats.org/officeDocument/2006/relationships/font" Target="fonts/BookAntiqua-bold.fntdata"/><Relationship Id="rId20" Type="http://schemas.openxmlformats.org/officeDocument/2006/relationships/slide" Target="slides/slide15.xml"/><Relationship Id="rId64" Type="http://schemas.openxmlformats.org/officeDocument/2006/relationships/font" Target="fonts/CenturyGothic-regular.fntdata"/><Relationship Id="rId63" Type="http://schemas.openxmlformats.org/officeDocument/2006/relationships/font" Target="fonts/BookAntiqua-boldItalic.fntdata"/><Relationship Id="rId22" Type="http://schemas.openxmlformats.org/officeDocument/2006/relationships/slide" Target="slides/slide17.xml"/><Relationship Id="rId66" Type="http://schemas.openxmlformats.org/officeDocument/2006/relationships/font" Target="fonts/CenturyGothic-italic.fntdata"/><Relationship Id="rId21" Type="http://schemas.openxmlformats.org/officeDocument/2006/relationships/slide" Target="slides/slide16.xml"/><Relationship Id="rId65" Type="http://schemas.openxmlformats.org/officeDocument/2006/relationships/font" Target="fonts/CenturyGothic-bold.fntdata"/><Relationship Id="rId24" Type="http://schemas.openxmlformats.org/officeDocument/2006/relationships/slide" Target="slides/slide19.xml"/><Relationship Id="rId68" Type="http://customschemas.google.com/relationships/presentationmetadata" Target="metadata"/><Relationship Id="rId23" Type="http://schemas.openxmlformats.org/officeDocument/2006/relationships/slide" Target="slides/slide18.xml"/><Relationship Id="rId67" Type="http://schemas.openxmlformats.org/officeDocument/2006/relationships/font" Target="fonts/CenturyGothic-boldItalic.fntdata"/><Relationship Id="rId60" Type="http://schemas.openxmlformats.org/officeDocument/2006/relationships/font" Target="fonts/BookAntiqua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image" Target="../media/image26.png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s-A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s-A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s-A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s-A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s-A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1141413" y="685800"/>
            <a:ext cx="4576800" cy="343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914183" y="4345374"/>
            <a:ext cx="5029500" cy="4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s-A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s-A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s-A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:notes"/>
          <p:cNvSpPr/>
          <p:nvPr/>
        </p:nvSpPr>
        <p:spPr>
          <a:xfrm>
            <a:off x="3883643" y="-1463"/>
            <a:ext cx="2975989" cy="459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:notes"/>
          <p:cNvSpPr/>
          <p:nvPr/>
        </p:nvSpPr>
        <p:spPr>
          <a:xfrm>
            <a:off x="-3264" y="-1463"/>
            <a:ext cx="2974357" cy="459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413016" y="4773771"/>
            <a:ext cx="6030338" cy="3754684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Escritura de Sentencias SQL</a:t>
            </a: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Utilizando las sencillas reglas e instrucciones siguientes, puede construir sentencias válidas que sean fáciles tanto de leer como de editar</a:t>
            </a: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	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sentencias SQL no son sensibles a mayúsculas/minúsculas a menos que se indique</a:t>
            </a: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sentencias SQL se pueden introducir en una o más líneas</a:t>
            </a: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	Las </a:t>
            </a:r>
            <a:r>
              <a:rPr b="0" i="0" lang="es-AR" sz="12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palabras clave </a:t>
            </a: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se pueden dividir entre líneas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ni abreviar</a:t>
            </a: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Normalmente las cláusulas están colocadas en líneas separadas por motivos de legibilidad y facilidad de edición</a:t>
            </a: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	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sangrados se deben utilizar para que los códigos sean más legibles</a:t>
            </a: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Generalmente, las palabras clave se introducen en mayúsculas; todas las demás palabras, como los nombres de tabla y columnas se introducen en minúsculas</a:t>
            </a: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Ejecución de Sentencias SQL</a:t>
            </a: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914400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Mientras utiliza</a:t>
            </a:r>
            <a:r>
              <a:rPr b="0" i="1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s-AR" sz="12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s-AR" sz="12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SQL*Plus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haga clic en el </a:t>
            </a:r>
            <a:r>
              <a:rPr b="0" i="0" lang="es-AR" sz="12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botón Execute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ejecutar el comando o los comandos </a:t>
            </a:r>
            <a:endParaRPr/>
          </a:p>
          <a:p>
            <a:pPr indent="0" lvl="2" marL="914400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la ventana</a:t>
            </a: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487363" y="157163"/>
            <a:ext cx="5881687" cy="4410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" name="Google Shape;35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s-A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5:notes"/>
          <p:cNvSpPr/>
          <p:nvPr/>
        </p:nvSpPr>
        <p:spPr>
          <a:xfrm>
            <a:off x="3883643" y="1"/>
            <a:ext cx="2974357" cy="453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5:notes"/>
          <p:cNvSpPr/>
          <p:nvPr/>
        </p:nvSpPr>
        <p:spPr>
          <a:xfrm>
            <a:off x="-1632" y="1"/>
            <a:ext cx="2969460" cy="453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5:notes"/>
          <p:cNvSpPr/>
          <p:nvPr>
            <p:ph idx="2" type="sldImg"/>
          </p:nvPr>
        </p:nvSpPr>
        <p:spPr>
          <a:xfrm>
            <a:off x="488950" y="160338"/>
            <a:ext cx="5875338" cy="4405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p35:notes"/>
          <p:cNvSpPr txBox="1"/>
          <p:nvPr>
            <p:ph idx="1" type="body"/>
          </p:nvPr>
        </p:nvSpPr>
        <p:spPr>
          <a:xfrm>
            <a:off x="413016" y="4773771"/>
            <a:ext cx="6030338" cy="3756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Funciones de Grupo</a:t>
            </a: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diferencia de las funciones de una sola fila, las </a:t>
            </a:r>
            <a:r>
              <a:rPr b="0" i="0" lang="es-AR" sz="12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funciones de grupo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operan sobre </a:t>
            </a:r>
            <a:r>
              <a:rPr b="0" i="0" lang="es-AR" sz="12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juegos de filas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proporcionar un resultado por grupo. Estos juegos pueden ser la tabla completa o la tabla dividida en grupos</a:t>
            </a: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s-A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6:notes"/>
          <p:cNvSpPr txBox="1"/>
          <p:nvPr>
            <p:ph idx="1" type="body"/>
          </p:nvPr>
        </p:nvSpPr>
        <p:spPr>
          <a:xfrm>
            <a:off x="413016" y="4773771"/>
            <a:ext cx="6030338" cy="3756145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50" spcFirstLastPara="1" rIns="96350" wrap="square" tIns="48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Instrucciones para el Uso de Funciones de Grupo</a:t>
            </a: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0" i="0" lang="es-AR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hace que la función solamente considere valores no duplicados; </a:t>
            </a:r>
            <a:r>
              <a:rPr b="0" i="0" lang="es-A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hace que considere todos los valores incluyendo duplicados. El valor por defecto es </a:t>
            </a:r>
            <a:r>
              <a:rPr b="0" i="0" lang="es-A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y, por lo tanto, no es necesario especificarlo</a:t>
            </a: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tipos de dato para las funciones con un argumento </a:t>
            </a:r>
            <a:r>
              <a:rPr b="0" i="0" lang="es-A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pueden ser </a:t>
            </a:r>
            <a:r>
              <a:rPr b="0" i="0" lang="es-A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s-A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s-A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b="0" i="0" lang="es-A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Todas las funciones de grupo ignoran los valores nulos. Para sustituir un valor por valores nulos, utilice las funciones </a:t>
            </a:r>
            <a:r>
              <a:rPr b="0" i="0" lang="es-AR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NVL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s-AR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NVL2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b="0" i="0" lang="es-AR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COALESCE</a:t>
            </a: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Oracle Server ordena implícitamente el juego de resultados en orden ascendente al utilizar una </a:t>
            </a:r>
            <a:r>
              <a:rPr b="0" i="0" lang="es-AR" sz="12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cláusula </a:t>
            </a:r>
            <a:r>
              <a:rPr b="0" i="0" lang="es-AR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b="0" i="0" lang="es-AR" sz="12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AR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Para sustituir este orden por defecto, se puede utilizar </a:t>
            </a:r>
            <a:r>
              <a:rPr b="0" i="0" lang="es-A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una cláusula </a:t>
            </a:r>
            <a:r>
              <a:rPr b="0" i="0" lang="es-A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6:notes"/>
          <p:cNvSpPr/>
          <p:nvPr>
            <p:ph idx="2" type="sldImg"/>
          </p:nvPr>
        </p:nvSpPr>
        <p:spPr>
          <a:xfrm>
            <a:off x="488950" y="160338"/>
            <a:ext cx="5875338" cy="4405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3" name="Google Shape;373;p36:notes"/>
          <p:cNvSpPr/>
          <p:nvPr/>
        </p:nvSpPr>
        <p:spPr>
          <a:xfrm>
            <a:off x="731347" y="8015256"/>
            <a:ext cx="181204" cy="583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0" name="Google Shape;38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8" name="Google Shape;38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6" name="Google Shape;39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s-A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:notes"/>
          <p:cNvSpPr/>
          <p:nvPr>
            <p:ph idx="2" type="sldImg"/>
          </p:nvPr>
        </p:nvSpPr>
        <p:spPr>
          <a:xfrm>
            <a:off x="1141413" y="685800"/>
            <a:ext cx="4576762" cy="3432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914183" y="4345374"/>
            <a:ext cx="5029635" cy="41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s-A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3" name="Google Shape;41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s-A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2:notes"/>
          <p:cNvSpPr/>
          <p:nvPr/>
        </p:nvSpPr>
        <p:spPr>
          <a:xfrm>
            <a:off x="3882010" y="0"/>
            <a:ext cx="2975990" cy="457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42:notes"/>
          <p:cNvSpPr/>
          <p:nvPr/>
        </p:nvSpPr>
        <p:spPr>
          <a:xfrm>
            <a:off x="-1633" y="0"/>
            <a:ext cx="2974358" cy="457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42:notes"/>
          <p:cNvSpPr txBox="1"/>
          <p:nvPr>
            <p:ph idx="1" type="body"/>
          </p:nvPr>
        </p:nvSpPr>
        <p:spPr>
          <a:xfrm>
            <a:off x="413016" y="4773771"/>
            <a:ext cx="6030338" cy="3756145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50" spcFirstLastPara="1" rIns="96350" wrap="square" tIns="48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Cláusula</a:t>
            </a:r>
            <a:r>
              <a:rPr b="0" i="0" lang="es-A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GROUP BY</a:t>
            </a: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utilizar la </a:t>
            </a:r>
            <a:r>
              <a:rPr b="0" i="0" lang="es-AR" sz="12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cláusula </a:t>
            </a:r>
            <a:r>
              <a:rPr b="0" i="0" lang="es-AR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b="0" i="0" lang="es-AR" sz="12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AR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0" i="0" lang="es-AR" sz="12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dividir las filas de una tabla en grupos. A continuación, puede utilizar las funciones de grupo para devolver información de resumen para cada grupo</a:t>
            </a: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la sintaxis</a:t>
            </a: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s-AR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group_by_expression</a:t>
            </a: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especifica columnas cuyos valores determinan la base para</a:t>
            </a:r>
            <a:b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agrupar filas</a:t>
            </a: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Instrucciones</a:t>
            </a: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incluye una función de grupo en una cláusula </a:t>
            </a:r>
            <a:r>
              <a:rPr b="0" i="0" lang="es-A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no puede seleccionar también resultados individuales, </a:t>
            </a:r>
            <a:r>
              <a:rPr b="0" i="1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menos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columna individual aparezca en la cláusula </a:t>
            </a:r>
            <a:r>
              <a:rPr b="0" i="0" lang="es-A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A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Recibirá un mensaje de error si no incluye la lista de columnas en la cláusula </a:t>
            </a:r>
            <a:r>
              <a:rPr b="0" i="0" lang="es-A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A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utiliza una cláusula </a:t>
            </a:r>
            <a:r>
              <a:rPr b="0" i="0" lang="es-A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puede excluir filas antes de dividirlas en grupos</a:t>
            </a: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Debe incluir las </a:t>
            </a:r>
            <a:r>
              <a:rPr b="0" i="1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columnas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la cláusula </a:t>
            </a:r>
            <a:r>
              <a:rPr b="0" i="0" lang="es-A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A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se puede utilizar un alias de columna en la cláusula </a:t>
            </a:r>
            <a:r>
              <a:rPr b="0" i="0" lang="es-A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A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defecto, las filas se ordenan en orden ascendente de las columnas incluidas en la lista </a:t>
            </a:r>
            <a:r>
              <a:rPr b="0" i="0" lang="es-A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A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Puede sustituir este orden por defecto utilizando la cláusula </a:t>
            </a:r>
            <a:r>
              <a:rPr b="0" i="0" lang="es-A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A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42:notes"/>
          <p:cNvSpPr/>
          <p:nvPr>
            <p:ph idx="2" type="sldImg"/>
          </p:nvPr>
        </p:nvSpPr>
        <p:spPr>
          <a:xfrm>
            <a:off x="488950" y="160338"/>
            <a:ext cx="5875338" cy="4405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s-A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43:notes"/>
          <p:cNvSpPr/>
          <p:nvPr/>
        </p:nvSpPr>
        <p:spPr>
          <a:xfrm>
            <a:off x="3883643" y="1"/>
            <a:ext cx="2974357" cy="453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3:notes"/>
          <p:cNvSpPr/>
          <p:nvPr/>
        </p:nvSpPr>
        <p:spPr>
          <a:xfrm>
            <a:off x="-1632" y="1"/>
            <a:ext cx="2969460" cy="453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43:notes"/>
          <p:cNvSpPr/>
          <p:nvPr>
            <p:ph idx="2" type="sldImg"/>
          </p:nvPr>
        </p:nvSpPr>
        <p:spPr>
          <a:xfrm>
            <a:off x="488950" y="160338"/>
            <a:ext cx="5875338" cy="4405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4" name="Google Shape;444;p43:notes"/>
          <p:cNvSpPr txBox="1"/>
          <p:nvPr>
            <p:ph idx="1" type="body"/>
          </p:nvPr>
        </p:nvSpPr>
        <p:spPr>
          <a:xfrm>
            <a:off x="413016" y="4773771"/>
            <a:ext cx="6030338" cy="3756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Grupos de Datos</a:t>
            </a: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Hasta ahora, todas las funciones de grupo han tratado la tabla como un gran grupo de información. A veces, necesita dividir la tabla de información en grupos más pequeños. Esto se puede realizar utilizando la </a:t>
            </a:r>
            <a:r>
              <a:rPr b="0" i="0" lang="es-AR" sz="12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cláusula </a:t>
            </a:r>
            <a:r>
              <a:rPr b="0" i="0" lang="es-AR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b="0" i="0" lang="es-AR" sz="12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AR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5" name="Google Shape;455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2" name="Google Shape;462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9" name="Google Shape;469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6" name="Google Shape;476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s-A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48:notes"/>
          <p:cNvSpPr/>
          <p:nvPr/>
        </p:nvSpPr>
        <p:spPr>
          <a:xfrm>
            <a:off x="3882010" y="0"/>
            <a:ext cx="2975990" cy="457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48:notes"/>
          <p:cNvSpPr/>
          <p:nvPr/>
        </p:nvSpPr>
        <p:spPr>
          <a:xfrm>
            <a:off x="-1633" y="0"/>
            <a:ext cx="2974358" cy="457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48:notes"/>
          <p:cNvSpPr txBox="1"/>
          <p:nvPr>
            <p:ph idx="1" type="body"/>
          </p:nvPr>
        </p:nvSpPr>
        <p:spPr>
          <a:xfrm>
            <a:off x="413016" y="4773771"/>
            <a:ext cx="6030338" cy="3756145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50" spcFirstLastPara="1" rIns="96350" wrap="square" tIns="48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490" name="Google Shape;490;p48:notes"/>
          <p:cNvSpPr/>
          <p:nvPr>
            <p:ph idx="2" type="sldImg"/>
          </p:nvPr>
        </p:nvSpPr>
        <p:spPr>
          <a:xfrm>
            <a:off x="488950" y="160338"/>
            <a:ext cx="5875338" cy="4405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1" name="Google Shape;491;p48:notes"/>
          <p:cNvSpPr/>
          <p:nvPr/>
        </p:nvSpPr>
        <p:spPr>
          <a:xfrm>
            <a:off x="458724" y="4754763"/>
            <a:ext cx="6031970" cy="3757608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50" spcFirstLastPara="1" rIns="96350" wrap="square" tIns="48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</a:pPr>
            <a:r>
              <a:rPr b="1" i="0" lang="es-A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Consultas no Válidas Utilizando Funciones de Grupo (continuación</a:t>
            </a:r>
            <a:r>
              <a:rPr b="1" i="0" lang="es-A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60" lvl="1" marL="119063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mo"/>
              <a:buNone/>
            </a:pPr>
            <a:r>
              <a:rPr b="0" i="0" lang="es-AR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cláusula </a:t>
            </a:r>
            <a:r>
              <a:rPr b="0" i="0" lang="es-AR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0" i="0" lang="es-AR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 se puede utilizar para restringir grupos. La sentencia </a:t>
            </a:r>
            <a:r>
              <a:rPr b="0" i="0" lang="es-AR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0" i="0" lang="es-AR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la transparencia da como resultado un error, pues utiliza la cláusula </a:t>
            </a:r>
            <a:r>
              <a:rPr b="0" i="0" lang="es-AR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0" i="0" lang="es-AR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 restringir la visualización de salarios medios de los departamentos que tienen un salario medio mayor que $8.000</a:t>
            </a:r>
            <a:r>
              <a:rPr b="0" i="0" lang="es-AR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60" lvl="1" marL="119063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mo"/>
              <a:buNone/>
            </a:pPr>
            <a:r>
              <a:rPr b="0" i="0" lang="es-AR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Puede corregir el error de la transparencia utilizando la </a:t>
            </a:r>
            <a:r>
              <a:rPr b="0" i="0" lang="es-AR" sz="1100" u="none" cap="none" strike="noStrike">
                <a:solidFill>
                  <a:srgbClr val="FF5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cláusula </a:t>
            </a:r>
            <a:r>
              <a:rPr b="0" i="0" lang="es-AR" sz="1100" u="none" cap="none" strike="noStrike">
                <a:solidFill>
                  <a:srgbClr val="FF5050"/>
                </a:solidFill>
                <a:latin typeface="Courier New"/>
                <a:ea typeface="Courier New"/>
                <a:cs typeface="Courier New"/>
                <a:sym typeface="Courier New"/>
              </a:rPr>
              <a:t>HAVING</a:t>
            </a:r>
            <a:r>
              <a:rPr b="0" i="0" lang="es-AR" sz="1100" u="none" cap="none" strike="noStrike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s-AR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restringir grupos</a:t>
            </a:r>
            <a:r>
              <a:rPr b="0" i="0" lang="es-AR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60" lvl="1" marL="1190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mo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760" lvl="1" marL="1190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mo"/>
              <a:buNone/>
            </a:pPr>
            <a:r>
              <a:rPr b="0" i="0" lang="es-AR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SELECT   department_id, AVG(salary)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60" lvl="1" marL="1190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mo"/>
              <a:buNone/>
            </a:pPr>
            <a:r>
              <a:rPr b="0" i="0" lang="es-AR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FROM     employees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60" lvl="1" marL="1190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mo"/>
              <a:buNone/>
            </a:pPr>
            <a:r>
              <a:rPr b="0" i="0" lang="es-AR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HAVING   AVG(salary) &gt; 8000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60" lvl="1" marL="1190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mo"/>
              <a:buNone/>
            </a:pPr>
            <a:r>
              <a:rPr b="0" i="0" lang="es-AR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GROUP BY department_id;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60" lvl="1" marL="1190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mo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760" lvl="1" marL="1190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mo"/>
              <a:buNone/>
            </a:pPr>
            <a:r>
              <a:rPr b="0" i="0" lang="es-AR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2" name="Google Shape;492;p48:notes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4603" y="6550227"/>
            <a:ext cx="5414897" cy="1100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5" name="Google Shape;505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ecb935f9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2" name="Google Shape;512;gecb935f98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9" name="Google Shape;519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5" name="Google Shape;525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s-A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52:notes"/>
          <p:cNvSpPr txBox="1"/>
          <p:nvPr/>
        </p:nvSpPr>
        <p:spPr>
          <a:xfrm>
            <a:off x="958259" y="685728"/>
            <a:ext cx="4943114" cy="34300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52:notes"/>
          <p:cNvSpPr txBox="1"/>
          <p:nvPr>
            <p:ph idx="1" type="body"/>
          </p:nvPr>
        </p:nvSpPr>
        <p:spPr>
          <a:xfrm>
            <a:off x="914182" y="4345374"/>
            <a:ext cx="5021473" cy="41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s-A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53:notes"/>
          <p:cNvSpPr txBox="1"/>
          <p:nvPr/>
        </p:nvSpPr>
        <p:spPr>
          <a:xfrm>
            <a:off x="958259" y="685728"/>
            <a:ext cx="4943100" cy="343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53:notes"/>
          <p:cNvSpPr txBox="1"/>
          <p:nvPr>
            <p:ph idx="1" type="body"/>
          </p:nvPr>
        </p:nvSpPr>
        <p:spPr>
          <a:xfrm>
            <a:off x="914182" y="4345374"/>
            <a:ext cx="5021400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s-A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:notes"/>
          <p:cNvSpPr/>
          <p:nvPr/>
        </p:nvSpPr>
        <p:spPr>
          <a:xfrm>
            <a:off x="3883643" y="-1463"/>
            <a:ext cx="2975989" cy="459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:notes"/>
          <p:cNvSpPr/>
          <p:nvPr/>
        </p:nvSpPr>
        <p:spPr>
          <a:xfrm>
            <a:off x="-3264" y="-1463"/>
            <a:ext cx="2974357" cy="459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413016" y="4611477"/>
            <a:ext cx="6030338" cy="3751760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Sentencias </a:t>
            </a:r>
            <a:r>
              <a:rPr b="0" i="0" lang="es-A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Básicas</a:t>
            </a: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175" lvl="1" marL="1174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su forma más simple, una sentencia </a:t>
            </a:r>
            <a:r>
              <a:rPr b="0" i="0" lang="es-A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debe incluir lo siguiente</a:t>
            </a: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41300" lvl="2" marL="469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</a:t>
            </a:r>
            <a:r>
              <a:rPr b="0" i="0" lang="es-AR" sz="12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cláusula </a:t>
            </a:r>
            <a:r>
              <a:rPr b="0" i="0" lang="es-AR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que especifica las columnas que se han de mostrar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2" marL="469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cláusula </a:t>
            </a:r>
            <a:r>
              <a:rPr b="0" i="0" lang="es-AR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que especifica la tabla que contiene las columnas listadas en la cláusula </a:t>
            </a:r>
            <a:r>
              <a:rPr b="0" i="0" lang="es-A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" lvl="1" marL="1174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la sintaxis</a:t>
            </a: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175" lvl="1" marL="117475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s-A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es una lista de una o más columnas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2" marL="4699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s-A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1" lang="es-A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selecciona todas las columnas </a:t>
            </a:r>
            <a:endParaRPr/>
          </a:p>
          <a:p>
            <a:pPr indent="-241300" lvl="2" marL="4699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s-AR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suprime los duplicados </a:t>
            </a:r>
            <a:endParaRPr/>
          </a:p>
          <a:p>
            <a:pPr indent="-241300" lvl="2" marL="4699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0" i="1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s-A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column|expression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selecciona la expresión o columna especificada </a:t>
            </a:r>
            <a:endParaRPr/>
          </a:p>
          <a:p>
            <a:pPr indent="-241300" lvl="2" marL="4699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0" i="1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s-AR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alias</a:t>
            </a:r>
            <a:r>
              <a:rPr b="0" i="1" lang="es-A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asigna cabeceras diferentes a las columnas seleccionadas </a:t>
            </a:r>
            <a:endParaRPr/>
          </a:p>
          <a:p>
            <a:pPr indent="-241300" lvl="2" marL="4699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s-A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1" lang="es-A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table</a:t>
            </a:r>
            <a:r>
              <a:rPr b="0" i="1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especifica la tabla que contiene las columnas </a:t>
            </a:r>
            <a:endParaRPr/>
          </a:p>
          <a:p>
            <a:pPr indent="-3175" lvl="1" marL="1174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1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 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lo largo de este curso, las palabras </a:t>
            </a:r>
            <a:r>
              <a:rPr b="0" i="1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cláusula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sentencia y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palabra clave 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usan según lo siguiente</a:t>
            </a: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41300" lvl="2" marL="469900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</a:t>
            </a:r>
            <a:r>
              <a:rPr b="0" i="1" lang="es-AR" sz="12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palabra clave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hace referencia a un elemento SQL individual.</a:t>
            </a:r>
            <a:b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ejemplo, </a:t>
            </a:r>
            <a:r>
              <a:rPr b="0" i="0" lang="es-A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b="0" i="0" lang="es-A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palabras clave</a:t>
            </a: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41300" lvl="2" marL="469900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</a:t>
            </a:r>
            <a:r>
              <a:rPr b="0" i="1" lang="es-AR" sz="12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cláusula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una parte de una sentencia SQL.</a:t>
            </a:r>
            <a:b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ejemplo, </a:t>
            </a:r>
            <a:r>
              <a:rPr b="0" i="0" lang="es-A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employee_id, last_name, ... 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una cláusula</a:t>
            </a: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2" marL="469900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</a:t>
            </a:r>
            <a:r>
              <a:rPr b="0" i="1" lang="es-AR" sz="12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sentencia</a:t>
            </a:r>
            <a:r>
              <a:rPr b="1" i="1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una combinación de dos o más cláusulas.</a:t>
            </a:r>
            <a:b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ejemplo, </a:t>
            </a:r>
            <a:r>
              <a:rPr b="0" i="0" lang="es-A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employees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una sentencia SQL</a:t>
            </a: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487363" y="157163"/>
            <a:ext cx="5881687" cy="4410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s-A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s-A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487363" y="157163"/>
            <a:ext cx="5881687" cy="4410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413016" y="4773771"/>
            <a:ext cx="6030338" cy="3754684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Filas Duplicadas</a:t>
            </a: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menos que indique lo contrario, </a:t>
            </a:r>
            <a:r>
              <a:rPr b="0" i="1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SQL*Plus muestra los resultados de una consulta sin eliminar filas duplicadas. El ejemplo de la transparencia muestra todos los números de departamento de la tabla </a:t>
            </a:r>
            <a:r>
              <a:rPr b="0" i="0" lang="es-A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Observe que los números de departamento están repetidos</a:t>
            </a: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s-A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487363" y="157163"/>
            <a:ext cx="5881687" cy="4410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413016" y="4773771"/>
            <a:ext cx="6030338" cy="3754684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Filas Duplicadas</a:t>
            </a: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menos que indique lo contrario, </a:t>
            </a:r>
            <a:r>
              <a:rPr b="0" i="1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SQL*Plus muestra los resultados de una consulta sin eliminar filas duplicadas. El ejemplo de la transparencia muestra todos los números de departamento de la tabla </a:t>
            </a:r>
            <a:r>
              <a:rPr b="0" i="0" lang="es-A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Observe que los números de departamento están repetidos</a:t>
            </a:r>
            <a:r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5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5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5"/>
          <p:cNvSpPr/>
          <p:nvPr/>
        </p:nvSpPr>
        <p:spPr>
          <a:xfrm>
            <a:off x="345440" y="2942602"/>
            <a:ext cx="7147800" cy="2463900"/>
          </a:xfrm>
          <a:prstGeom prst="rect">
            <a:avLst/>
          </a:prstGeom>
          <a:solidFill>
            <a:srgbClr val="FFFFFF">
              <a:alpha val="8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5"/>
          <p:cNvSpPr/>
          <p:nvPr/>
        </p:nvSpPr>
        <p:spPr>
          <a:xfrm>
            <a:off x="7572652" y="2944634"/>
            <a:ext cx="1190400" cy="2459700"/>
          </a:xfrm>
          <a:prstGeom prst="rect">
            <a:avLst/>
          </a:prstGeom>
          <a:solidFill>
            <a:srgbClr val="FFFFFF">
              <a:alpha val="8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5"/>
          <p:cNvSpPr/>
          <p:nvPr/>
        </p:nvSpPr>
        <p:spPr>
          <a:xfrm>
            <a:off x="7712714" y="3136658"/>
            <a:ext cx="910200" cy="2075700"/>
          </a:xfrm>
          <a:prstGeom prst="rect">
            <a:avLst/>
          </a:prstGeom>
          <a:solidFill>
            <a:schemeClr val="accent3">
              <a:alpha val="69019"/>
            </a:schemeClr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5"/>
          <p:cNvSpPr/>
          <p:nvPr/>
        </p:nvSpPr>
        <p:spPr>
          <a:xfrm>
            <a:off x="445483" y="3055621"/>
            <a:ext cx="6947700" cy="224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5"/>
          <p:cNvSpPr txBox="1"/>
          <p:nvPr>
            <p:ph idx="12" type="sldNum"/>
          </p:nvPr>
        </p:nvSpPr>
        <p:spPr>
          <a:xfrm>
            <a:off x="7786826" y="4625268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73F0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73F0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73F0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73F0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73F0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73F0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73F0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73F0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73F0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7" name="Google Shape;27;p55"/>
          <p:cNvSpPr/>
          <p:nvPr/>
        </p:nvSpPr>
        <p:spPr>
          <a:xfrm>
            <a:off x="541822" y="4559276"/>
            <a:ext cx="6755100" cy="66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5"/>
          <p:cNvSpPr/>
          <p:nvPr/>
        </p:nvSpPr>
        <p:spPr>
          <a:xfrm>
            <a:off x="538971" y="3139440"/>
            <a:ext cx="6760800" cy="2077800"/>
          </a:xfrm>
          <a:prstGeom prst="rect">
            <a:avLst/>
          </a:prstGeom>
          <a:noFill/>
          <a:ln cap="flat" cmpd="dbl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5"/>
          <p:cNvSpPr txBox="1"/>
          <p:nvPr>
            <p:ph idx="1" type="subTitle"/>
          </p:nvPr>
        </p:nvSpPr>
        <p:spPr>
          <a:xfrm>
            <a:off x="642805" y="4648200"/>
            <a:ext cx="655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i="0" sz="1800" u="none" cap="none" strike="noStrike">
                <a:solidFill>
                  <a:srgbClr val="000000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i="0" sz="2000" u="none" cap="none" strike="noStrike">
                <a:solidFill>
                  <a:srgbClr val="000000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i="0" sz="1800" u="none" cap="none" strike="noStrike">
                <a:solidFill>
                  <a:srgbClr val="000000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i="0" sz="1600" u="none" cap="none" strike="noStrike">
                <a:solidFill>
                  <a:srgbClr val="000000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i="0" sz="1600" u="none" cap="none" strike="noStrike">
                <a:solidFill>
                  <a:srgbClr val="000000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i="0" sz="1400" u="none" cap="none" strike="noStrike">
                <a:solidFill>
                  <a:srgbClr val="000000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i="0" sz="1400" u="none" cap="none" strike="noStrike">
                <a:solidFill>
                  <a:srgbClr val="000000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i="0" sz="1400" u="none" cap="none" strike="noStrike">
                <a:solidFill>
                  <a:srgbClr val="000000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i="0" sz="1400" u="none" cap="none" strike="noStrike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" name="Google Shape;30;p55"/>
          <p:cNvSpPr txBox="1"/>
          <p:nvPr>
            <p:ph type="ctrTitle"/>
          </p:nvPr>
        </p:nvSpPr>
        <p:spPr>
          <a:xfrm>
            <a:off x="604705" y="3227033"/>
            <a:ext cx="6629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0" i="0" sz="4000" u="none" cap="none" strike="noStrik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1">
  <p:cSld name="Título y objetos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7"/>
          <p:cNvSpPr txBox="1"/>
          <p:nvPr>
            <p:ph idx="1" type="body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i="0" sz="2000" u="none" cap="none" strike="noStrike">
                <a:solidFill>
                  <a:srgbClr val="000000"/>
                </a:solidFill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i="0" sz="1800" u="none" cap="none" strike="noStrike">
                <a:solidFill>
                  <a:srgbClr val="000000"/>
                </a:solidFill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  <a:defRPr i="0" sz="1600" u="none" cap="none" strike="noStrike">
                <a:solidFill>
                  <a:srgbClr val="000000"/>
                </a:solidFill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  <a:defRPr i="0" sz="1600" u="none" cap="none" strike="noStrike">
                <a:solidFill>
                  <a:srgbClr val="000000"/>
                </a:solidFill>
              </a:defRPr>
            </a:lvl5pPr>
            <a:lvl6pPr indent="-3175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 i="0" sz="1400" u="none" cap="none" strike="noStrike">
                <a:solidFill>
                  <a:srgbClr val="000000"/>
                </a:solidFill>
              </a:defRPr>
            </a:lvl6pPr>
            <a:lvl7pPr indent="-3175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 i="0" sz="1400" u="none" cap="none" strike="noStrike">
                <a:solidFill>
                  <a:srgbClr val="000000"/>
                </a:solidFill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 i="0" sz="1400" u="none" cap="none" strike="noStrike">
                <a:solidFill>
                  <a:srgbClr val="000000"/>
                </a:solidFill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 i="0" sz="1400" u="none" cap="none" strike="noStrike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2" name="Google Shape;42;p57"/>
          <p:cNvSpPr txBox="1"/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i="0" u="none" cap="none" strike="noStrik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8"/>
          <p:cNvSpPr txBox="1"/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i="0" sz="3500" u="none" cap="none" strike="noStrik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46" name="Google Shape;46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9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fmla="val 1735" name="adj"/>
            </a:avLst>
          </a:prstGeom>
          <a:blipFill rotWithShape="1">
            <a:blip r:embed="rId2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5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59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9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9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69019"/>
            </a:schemeClr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59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9"/>
          <p:cNvSpPr txBox="1"/>
          <p:nvPr>
            <p:ph idx="12" type="sldNum"/>
          </p:nvPr>
        </p:nvSpPr>
        <p:spPr>
          <a:xfrm>
            <a:off x="7786826" y="4625268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73F0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73F0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73F0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73F0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73F0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73F0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73F0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73F0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73F0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57" name="Google Shape;57;p59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cap="flat" cmpd="dbl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9"/>
          <p:cNvSpPr txBox="1"/>
          <p:nvPr>
            <p:ph idx="1" type="subTitle"/>
          </p:nvPr>
        </p:nvSpPr>
        <p:spPr>
          <a:xfrm>
            <a:off x="642805" y="4648200"/>
            <a:ext cx="655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b="1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Google Shape;60;p59"/>
          <p:cNvSpPr txBox="1"/>
          <p:nvPr>
            <p:ph type="ctrTitle"/>
          </p:nvPr>
        </p:nvSpPr>
        <p:spPr>
          <a:xfrm>
            <a:off x="604705" y="3227033"/>
            <a:ext cx="6629400" cy="12192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0" i="0" sz="4000" u="none" cap="none" strike="noStrik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99995" ty="0" sy="99995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4"/>
          <p:cNvSpPr txBox="1"/>
          <p:nvPr>
            <p:ph idx="1" type="body"/>
          </p:nvPr>
        </p:nvSpPr>
        <p:spPr>
          <a:xfrm>
            <a:off x="457200" y="1752600"/>
            <a:ext cx="8229600" cy="43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5" name="Google Shape;15;p54"/>
          <p:cNvSpPr/>
          <p:nvPr/>
        </p:nvSpPr>
        <p:spPr>
          <a:xfrm>
            <a:off x="274320" y="278166"/>
            <a:ext cx="8595300" cy="1326000"/>
          </a:xfrm>
          <a:prstGeom prst="rect">
            <a:avLst/>
          </a:prstGeom>
          <a:solidFill>
            <a:srgbClr val="FFFFFF">
              <a:alpha val="8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54"/>
          <p:cNvSpPr/>
          <p:nvPr/>
        </p:nvSpPr>
        <p:spPr>
          <a:xfrm>
            <a:off x="372863" y="372862"/>
            <a:ext cx="8380500" cy="11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4"/>
          <p:cNvSpPr txBox="1"/>
          <p:nvPr>
            <p:ph type="title"/>
          </p:nvPr>
        </p:nvSpPr>
        <p:spPr>
          <a:xfrm>
            <a:off x="426128" y="408372"/>
            <a:ext cx="82608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6"/>
          <p:cNvSpPr txBox="1"/>
          <p:nvPr>
            <p:ph idx="1" type="body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7" name="Google Shape;37;p56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56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6"/>
          <p:cNvSpPr txBox="1"/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png"/><Relationship Id="rId4" Type="http://schemas.openxmlformats.org/officeDocument/2006/relationships/image" Target="../media/image2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>
            <p:ph type="ctrTitle"/>
          </p:nvPr>
        </p:nvSpPr>
        <p:spPr>
          <a:xfrm>
            <a:off x="642805" y="3212983"/>
            <a:ext cx="6629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s-AR"/>
              <a:t>Base de Datos</a:t>
            </a:r>
            <a:endParaRPr/>
          </a:p>
        </p:txBody>
      </p:sp>
      <p:sp>
        <p:nvSpPr>
          <p:cNvPr id="66" name="Google Shape;66;p1"/>
          <p:cNvSpPr txBox="1"/>
          <p:nvPr>
            <p:ph idx="1" type="subTitle"/>
          </p:nvPr>
        </p:nvSpPr>
        <p:spPr>
          <a:xfrm>
            <a:off x="488000" y="4678950"/>
            <a:ext cx="67842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s-AR" sz="2400">
                <a:latin typeface="Arial"/>
                <a:ea typeface="Arial"/>
                <a:cs typeface="Arial"/>
                <a:sym typeface="Arial"/>
              </a:rPr>
              <a:t>Tema 4: Consultas SQL - Parte 1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7918516" y="3212976"/>
            <a:ext cx="6138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AR" sz="3200" u="none" cap="none" strike="noStrik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es-AR" sz="3200">
                <a:solidFill>
                  <a:srgbClr val="323232"/>
                </a:solidFill>
              </a:rPr>
              <a:t>2</a:t>
            </a:r>
            <a:endParaRPr b="0" i="0" sz="3200" u="none" cap="none" strike="noStrike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2647200" y="376250"/>
            <a:ext cx="6496800" cy="22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Tecnicatura Universitaria en Desarrollo de Aplicaciones Informáticas (TUDAI)</a:t>
            </a:r>
            <a:endParaRPr b="0" i="0" sz="2400" u="none" cap="none" strike="noStrike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69" name="Google Shape;6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75" y="376250"/>
            <a:ext cx="237172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457200" y="1752600"/>
            <a:ext cx="8229600" cy="28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AutoNum type="arabicPeriod"/>
            </a:pPr>
            <a:r>
              <a:rPr i="0" lang="es-AR" sz="2400" u="none" cap="none" strike="noStrike">
                <a:solidFill>
                  <a:schemeClr val="dk2"/>
                </a:solidFill>
              </a:rPr>
              <a:t>Cuant</a:t>
            </a:r>
            <a:r>
              <a:rPr lang="es-AR">
                <a:solidFill>
                  <a:schemeClr val="dk2"/>
                </a:solidFill>
              </a:rPr>
              <a:t>a</a:t>
            </a:r>
            <a:r>
              <a:rPr i="0" lang="es-AR" sz="2400" u="none" cap="none" strike="noStrike">
                <a:solidFill>
                  <a:schemeClr val="dk2"/>
                </a:solidFill>
              </a:rPr>
              <a:t>s </a:t>
            </a:r>
            <a:r>
              <a:rPr lang="es-AR">
                <a:solidFill>
                  <a:schemeClr val="dk2"/>
                </a:solidFill>
              </a:rPr>
              <a:t>I</a:t>
            </a:r>
            <a:r>
              <a:rPr i="0" lang="es-AR" sz="2400" u="none" cap="none" strike="noStrike">
                <a:solidFill>
                  <a:schemeClr val="dk2"/>
                </a:solidFill>
              </a:rPr>
              <a:t>nstituciones tiene la tabla </a:t>
            </a:r>
            <a:r>
              <a:rPr lang="es-AR">
                <a:solidFill>
                  <a:schemeClr val="dk2"/>
                </a:solidFill>
              </a:rPr>
              <a:t>I</a:t>
            </a:r>
            <a:r>
              <a:rPr i="0" lang="es-AR" sz="2400" u="none" cap="none" strike="noStrike">
                <a:solidFill>
                  <a:schemeClr val="dk2"/>
                </a:solidFill>
              </a:rPr>
              <a:t>nstitucion y cuales </a:t>
            </a:r>
            <a:r>
              <a:rPr lang="es-AR">
                <a:solidFill>
                  <a:schemeClr val="dk2"/>
                </a:solidFill>
              </a:rPr>
              <a:t>s</a:t>
            </a:r>
            <a:r>
              <a:rPr i="0" lang="es-AR" sz="2400" u="none" cap="none" strike="noStrike">
                <a:solidFill>
                  <a:schemeClr val="dk2"/>
                </a:solidFill>
              </a:rPr>
              <a:t>on?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AutoNum type="arabicPeriod"/>
            </a:pPr>
            <a:r>
              <a:rPr i="0" lang="es-AR" sz="2400" u="none" cap="none" strike="noStrike">
                <a:solidFill>
                  <a:schemeClr val="dk2"/>
                </a:solidFill>
              </a:rPr>
              <a:t>Comparar los resultados de:</a:t>
            </a:r>
            <a:endParaRPr/>
          </a:p>
          <a:p>
            <a:pPr indent="-457200" lvl="1" marL="685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i="0" lang="es-AR" sz="2000" u="none" cap="none" strike="noStrike">
                <a:solidFill>
                  <a:schemeClr val="dk2"/>
                </a:solidFill>
              </a:rPr>
              <a:t>Distint</a:t>
            </a:r>
            <a:r>
              <a:rPr lang="es-AR">
                <a:solidFill>
                  <a:schemeClr val="dk2"/>
                </a:solidFill>
              </a:rPr>
              <a:t>o</a:t>
            </a:r>
            <a:r>
              <a:rPr i="0" lang="es-AR" sz="2000" u="none" cap="none" strike="noStrike">
                <a:solidFill>
                  <a:schemeClr val="dk2"/>
                </a:solidFill>
              </a:rPr>
              <a:t>s Identificadores de </a:t>
            </a:r>
            <a:r>
              <a:rPr lang="es-AR">
                <a:solidFill>
                  <a:schemeClr val="dk2"/>
                </a:solidFill>
              </a:rPr>
              <a:t>I</a:t>
            </a:r>
            <a:r>
              <a:rPr i="0" lang="es-AR" sz="2000" u="none" cap="none" strike="noStrike">
                <a:solidFill>
                  <a:schemeClr val="dk2"/>
                </a:solidFill>
              </a:rPr>
              <a:t>nstituciones en las que trabajan los voluntarios</a:t>
            </a:r>
            <a:endParaRPr/>
          </a:p>
          <a:p>
            <a:pPr indent="-457200" lvl="1" marL="685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i="0" lang="es-AR" sz="2000" u="none" cap="none" strike="noStrike">
                <a:solidFill>
                  <a:schemeClr val="dk2"/>
                </a:solidFill>
              </a:rPr>
              <a:t>Distintos coordinadores</a:t>
            </a:r>
            <a:endParaRPr/>
          </a:p>
          <a:p>
            <a:pPr indent="-457200" lvl="1" marL="685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i="0" lang="es-AR" sz="2000" u="none" cap="none" strike="noStrike">
                <a:solidFill>
                  <a:schemeClr val="dk2"/>
                </a:solidFill>
              </a:rPr>
              <a:t>Distintos identificadores </a:t>
            </a:r>
            <a:r>
              <a:rPr lang="es-AR">
                <a:solidFill>
                  <a:schemeClr val="dk2"/>
                </a:solidFill>
              </a:rPr>
              <a:t>de </a:t>
            </a:r>
            <a:r>
              <a:rPr i="0" lang="es-AR" sz="2000" u="none" cap="none" strike="noStrike">
                <a:solidFill>
                  <a:schemeClr val="dk2"/>
                </a:solidFill>
              </a:rPr>
              <a:t>coordinadores con sus instituciones </a:t>
            </a:r>
            <a:endParaRPr/>
          </a:p>
        </p:txBody>
      </p:sp>
      <p:sp>
        <p:nvSpPr>
          <p:cNvPr id="156" name="Google Shape;156;p10"/>
          <p:cNvSpPr txBox="1"/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4D26"/>
              </a:buClr>
              <a:buSzPts val="4000"/>
              <a:buFont typeface="Book Antiqua"/>
              <a:buNone/>
            </a:pPr>
            <a:r>
              <a:rPr lang="es-AR"/>
              <a:t>Ejercicios 1</a:t>
            </a:r>
            <a:endParaRPr i="0" u="none" cap="none" strike="noStrike"/>
          </a:p>
        </p:txBody>
      </p:sp>
      <p:sp>
        <p:nvSpPr>
          <p:cNvPr id="157" name="Google Shape;15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fld id="{00000000-1234-1234-1234-123412341234}" type="slidenum">
              <a:rPr lang="es-A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idx="1" type="body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Arial"/>
              <a:buChar char="✓"/>
            </a:pPr>
            <a:r>
              <a:rPr i="0" lang="es-AR" sz="2220" u="none" cap="none" strike="noStrike">
                <a:solidFill>
                  <a:schemeClr val="dk2"/>
                </a:solidFill>
              </a:rPr>
              <a:t>Una expresión aritmética puede contener nombres de columnas, valores numéricos constantes y operadores aritméticos</a:t>
            </a:r>
            <a:endParaRPr sz="2220">
              <a:solidFill>
                <a:schemeClr val="dk2"/>
              </a:solidFill>
            </a:endParaRPr>
          </a:p>
          <a:p>
            <a:pPr indent="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220">
              <a:solidFill>
                <a:schemeClr val="dk2"/>
              </a:solidFill>
            </a:endParaRPr>
          </a:p>
          <a:p>
            <a:pPr indent="-228600" lvl="0" marL="342900" marR="0" rtl="0" algn="just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1" i="0" lang="es-AR" sz="2220" u="none" cap="none" strike="noStrike">
                <a:solidFill>
                  <a:schemeClr val="dk2"/>
                </a:solidFill>
              </a:rPr>
              <a:t>Precedencia de los Operadores</a:t>
            </a:r>
            <a:endParaRPr/>
          </a:p>
          <a:p>
            <a:pPr indent="-87629" lvl="0" marL="342900" marR="0" rtl="0" algn="just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Arial"/>
              <a:buNone/>
            </a:pPr>
            <a:r>
              <a:t/>
            </a:r>
            <a:endParaRPr i="0" sz="2220" u="none" cap="none" strike="noStrike">
              <a:solidFill>
                <a:schemeClr val="dk2"/>
              </a:solidFill>
            </a:endParaRPr>
          </a:p>
          <a:p>
            <a:pPr indent="-228600" lvl="0" marL="342900" marR="0" rtl="0" algn="just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Arial"/>
              <a:buChar char="✓"/>
            </a:pPr>
            <a:r>
              <a:rPr i="0" lang="es-AR" sz="2220" u="none" cap="none" strike="noStrike">
                <a:solidFill>
                  <a:schemeClr val="dk2"/>
                </a:solidFill>
              </a:rPr>
              <a:t>La multiplicación y la división tienen prioridad sobre la suma y la resta</a:t>
            </a:r>
            <a:endParaRPr/>
          </a:p>
          <a:p>
            <a:pPr indent="-228600" lvl="0" marL="342900" marR="0" rtl="0" algn="just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Arial"/>
              <a:buChar char="✓"/>
            </a:pPr>
            <a:r>
              <a:rPr i="0" lang="es-AR" sz="2220" u="none" cap="none" strike="noStrike">
                <a:solidFill>
                  <a:schemeClr val="dk2"/>
                </a:solidFill>
              </a:rPr>
              <a:t>Los operadores de idéntica prioridad se evalúan de izquierda a derecha</a:t>
            </a:r>
            <a:endParaRPr/>
          </a:p>
          <a:p>
            <a:pPr indent="-228600" lvl="0" marL="342900" marR="0" rtl="0" algn="just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Arial"/>
              <a:buChar char="✓"/>
            </a:pPr>
            <a:r>
              <a:rPr i="0" lang="es-AR" sz="2220" u="none" cap="none" strike="noStrike">
                <a:solidFill>
                  <a:schemeClr val="dk2"/>
                </a:solidFill>
              </a:rPr>
              <a:t>Los paréntesis se utilizan para forzar evaluaciones prioritarias y para clarificar las sentencias</a:t>
            </a:r>
            <a:endParaRPr/>
          </a:p>
        </p:txBody>
      </p:sp>
      <p:sp>
        <p:nvSpPr>
          <p:cNvPr id="163" name="Google Shape;163;p11"/>
          <p:cNvSpPr/>
          <p:nvPr/>
        </p:nvSpPr>
        <p:spPr>
          <a:xfrm>
            <a:off x="6516216" y="2768600"/>
            <a:ext cx="1968500" cy="646113"/>
          </a:xfrm>
          <a:prstGeom prst="rect">
            <a:avLst/>
          </a:prstGeom>
          <a:solidFill>
            <a:srgbClr val="E59BA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* / + -</a:t>
            </a:r>
            <a:endParaRPr b="0" i="0" sz="3600" u="none" cap="none" strike="noStrike">
              <a:solidFill>
                <a:schemeClr val="dk2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64" name="Google Shape;164;p11"/>
          <p:cNvSpPr txBox="1"/>
          <p:nvPr>
            <p:ph type="title"/>
          </p:nvPr>
        </p:nvSpPr>
        <p:spPr>
          <a:xfrm>
            <a:off x="426125" y="408375"/>
            <a:ext cx="82608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4D26"/>
              </a:buClr>
              <a:buSzPts val="4000"/>
              <a:buFont typeface="Book Antiqua"/>
              <a:buNone/>
            </a:pPr>
            <a:r>
              <a:rPr lang="es-AR"/>
              <a:t>Uso de operadores Aritméticos</a:t>
            </a:r>
            <a:endParaRPr i="0" u="none" cap="none" strike="noStrike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>
            <p:ph idx="1" type="body"/>
          </p:nvPr>
        </p:nvSpPr>
        <p:spPr>
          <a:xfrm>
            <a:off x="379813" y="1606413"/>
            <a:ext cx="8353500" cy="50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i="1" lang="es-AR" sz="2220" u="none" cap="none" strike="noStrike"/>
              <a:t>Ejemplo: Seleccionar los nombres de las tareas y los rangos de duración (diferencia entre horas </a:t>
            </a:r>
            <a:r>
              <a:rPr i="1" lang="es-AR" sz="2220"/>
              <a:t>máximas</a:t>
            </a:r>
            <a:r>
              <a:rPr i="1" lang="es-AR" sz="2220" u="none" cap="none" strike="noStrike"/>
              <a:t> y mínimas) de cada una.</a:t>
            </a:r>
            <a:endParaRPr/>
          </a:p>
          <a:p>
            <a:pPr indent="-228600" lvl="0" marL="342900" marR="0" rtl="0" algn="ctr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i="1" sz="2220" u="none" cap="none" strike="noStrike"/>
          </a:p>
          <a:p>
            <a:pPr indent="-228600" lvl="0" marL="342900" marR="0" rtl="0" algn="ctr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i="1" sz="2220" u="none" cap="none" strike="noStrike"/>
          </a:p>
          <a:p>
            <a:pPr indent="-228600" lvl="0" marL="342900" marR="0" rtl="0" algn="ctr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i="1" sz="900" u="none" cap="none" strike="noStrike"/>
          </a:p>
          <a:p>
            <a:pPr indent="-228600" lvl="0" marL="342900" marR="0" rtl="0" algn="ctr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i="1" lang="es-AR" sz="2220" u="none" cap="none" strike="noStrike"/>
              <a:t>¿Que obtendremos en estos casos? </a:t>
            </a:r>
            <a:endParaRPr/>
          </a:p>
          <a:p>
            <a:pPr indent="-228600" lvl="0" marL="342900" marR="0" rtl="0" algn="ctr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i="1" sz="2220" u="none" cap="none" strike="noStrike"/>
          </a:p>
          <a:p>
            <a:pPr indent="-228600" lvl="0" marL="342900" marR="0" rtl="0" algn="ctr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i="1" sz="2220" u="none" cap="none" strike="noStrike"/>
          </a:p>
          <a:p>
            <a:pPr indent="-228600" lvl="0" marL="342900" marR="0" rtl="0" algn="ctr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i="1" sz="2220" u="none" cap="none" strike="noStrike"/>
          </a:p>
          <a:p>
            <a:pPr indent="-228600" lvl="0" marL="342900" marR="0" rtl="0" algn="ctr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i="1" sz="2220" u="none" cap="none" strike="noStrike"/>
          </a:p>
          <a:p>
            <a:pPr indent="-228600" lvl="0" marL="342900" marR="0" rtl="0" algn="ctr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i="1" sz="2220" u="none" cap="none" strike="noStrike"/>
          </a:p>
          <a:p>
            <a:pPr indent="-228600" lvl="0" marL="342900" marR="0" rtl="0" algn="ctr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i="1" lang="es-AR" sz="2220" u="none" cap="none" strike="noStrike"/>
              <a:t>Los paréntesis se usan para forzar evaluaciones prioritarias y para clarificar sentencias!!</a:t>
            </a:r>
            <a:endParaRPr i="1" sz="2220" u="none" cap="none" strike="noStrike"/>
          </a:p>
        </p:txBody>
      </p:sp>
      <p:sp>
        <p:nvSpPr>
          <p:cNvPr id="170" name="Google Shape;170;p12"/>
          <p:cNvSpPr txBox="1"/>
          <p:nvPr/>
        </p:nvSpPr>
        <p:spPr>
          <a:xfrm>
            <a:off x="1054108" y="2582196"/>
            <a:ext cx="6515100" cy="708000"/>
          </a:xfrm>
          <a:prstGeom prst="rect">
            <a:avLst/>
          </a:prstGeom>
          <a:solidFill>
            <a:srgbClr val="E6D5BB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nombre_tarea, max_horas – min_horas</a:t>
            </a:r>
            <a:endParaRPr b="0" i="0" sz="20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tarea;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2"/>
          <p:cNvSpPr txBox="1"/>
          <p:nvPr/>
        </p:nvSpPr>
        <p:spPr>
          <a:xfrm>
            <a:off x="1076325" y="4005064"/>
            <a:ext cx="6819900" cy="708025"/>
          </a:xfrm>
          <a:prstGeom prst="rect">
            <a:avLst/>
          </a:prstGeom>
          <a:solidFill>
            <a:srgbClr val="E6D5BB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nombre_tarea, 2*max_horas – min_horas</a:t>
            </a:r>
            <a:endParaRPr b="0" i="0" sz="20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tarea;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2"/>
          <p:cNvSpPr txBox="1"/>
          <p:nvPr/>
        </p:nvSpPr>
        <p:spPr>
          <a:xfrm>
            <a:off x="1054100" y="4940300"/>
            <a:ext cx="7086600" cy="708025"/>
          </a:xfrm>
          <a:prstGeom prst="rect">
            <a:avLst/>
          </a:prstGeom>
          <a:solidFill>
            <a:srgbClr val="E6D5BB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nombre_tarea, 2*(max_horas – min_horas)</a:t>
            </a:r>
            <a:endParaRPr b="0" i="0" sz="20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tarea;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2"/>
          <p:cNvSpPr txBox="1"/>
          <p:nvPr>
            <p:ph type="title"/>
          </p:nvPr>
        </p:nvSpPr>
        <p:spPr>
          <a:xfrm>
            <a:off x="426128" y="408372"/>
            <a:ext cx="82608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4D26"/>
              </a:buClr>
              <a:buSzPts val="4000"/>
              <a:buFont typeface="Book Antiqua"/>
              <a:buNone/>
            </a:pPr>
            <a:r>
              <a:rPr lang="es-AR"/>
              <a:t>Uso de operadores Aritméticos</a:t>
            </a:r>
            <a:br>
              <a:rPr i="0" lang="es-AR" u="none" cap="none" strike="noStrike"/>
            </a:br>
            <a:endParaRPr i="0" u="none" cap="none" strike="noStrike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>
            <p:ph idx="1" type="body"/>
          </p:nvPr>
        </p:nvSpPr>
        <p:spPr>
          <a:xfrm>
            <a:off x="457200" y="1752600"/>
            <a:ext cx="8229600" cy="3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Noto Sans Symbols"/>
              <a:buChar char="✓"/>
            </a:pPr>
            <a:r>
              <a:rPr i="0" lang="es-AR" sz="2220" u="none" cap="none" strike="noStrike">
                <a:solidFill>
                  <a:schemeClr val="dk2"/>
                </a:solidFill>
              </a:rPr>
              <a:t>El alias </a:t>
            </a:r>
            <a:r>
              <a:rPr b="1" i="0" lang="es-AR" sz="2220" u="none" cap="none" strike="noStrike">
                <a:solidFill>
                  <a:schemeClr val="dk2"/>
                </a:solidFill>
              </a:rPr>
              <a:t>AS</a:t>
            </a:r>
            <a:r>
              <a:rPr i="0" lang="es-AR" sz="2220" u="none" cap="none" strike="noStrike">
                <a:solidFill>
                  <a:schemeClr val="dk2"/>
                </a:solidFill>
              </a:rPr>
              <a:t> renombra un encabezamiento de columna o tabla.</a:t>
            </a:r>
            <a:endParaRPr/>
          </a:p>
          <a:p>
            <a:pPr indent="-228600" lvl="0" marL="342900" marR="0" rtl="0" algn="just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Arial"/>
              <a:buChar char="✓"/>
            </a:pPr>
            <a:r>
              <a:rPr i="0" lang="es-AR" sz="2220" u="none" cap="none" strike="noStrike">
                <a:solidFill>
                  <a:schemeClr val="dk2"/>
                </a:solidFill>
              </a:rPr>
              <a:t>Si contiene espacios, caracteres especiales o es sensible a mayúsculas y minúsculas, se debe encerrar entre comillas dobles. </a:t>
            </a:r>
            <a:endParaRPr/>
          </a:p>
          <a:p>
            <a:pPr indent="-87629" lvl="0" marL="342900" marR="0" rtl="0" algn="just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Noto Sans Symbols"/>
              <a:buNone/>
            </a:pPr>
            <a:r>
              <a:t/>
            </a:r>
            <a:endParaRPr i="0" sz="2220" u="none" cap="none" strike="noStrike">
              <a:solidFill>
                <a:schemeClr val="dk2"/>
              </a:solidFill>
            </a:endParaRPr>
          </a:p>
          <a:p>
            <a:pPr indent="-87629" lvl="0" marL="342900" marR="0" rtl="0" algn="just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Noto Sans Symbols"/>
              <a:buNone/>
            </a:pPr>
            <a:r>
              <a:t/>
            </a:r>
            <a:endParaRPr i="0" sz="2220" u="none" cap="none" strike="noStrike">
              <a:solidFill>
                <a:schemeClr val="dk2"/>
              </a:solidFill>
            </a:endParaRPr>
          </a:p>
          <a:p>
            <a:pPr indent="-87629" lvl="0" marL="342900" marR="0" rtl="0" algn="just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Noto Sans Symbols"/>
              <a:buNone/>
            </a:pPr>
            <a:r>
              <a:t/>
            </a:r>
            <a:endParaRPr i="0" sz="2220" u="none" cap="none" strike="noStrike">
              <a:solidFill>
                <a:schemeClr val="dk2"/>
              </a:solidFill>
            </a:endParaRPr>
          </a:p>
          <a:p>
            <a:pPr indent="-87629" lvl="0" marL="342900" marR="0" rtl="0" algn="just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Noto Sans Symbols"/>
              <a:buNone/>
            </a:pPr>
            <a:r>
              <a:t/>
            </a:r>
            <a:endParaRPr i="0" sz="2220" u="none" cap="none" strike="noStrike">
              <a:solidFill>
                <a:schemeClr val="dk2"/>
              </a:solidFill>
            </a:endParaRPr>
          </a:p>
          <a:p>
            <a:pPr indent="-87629" lvl="0" marL="342900" marR="0" rtl="0" algn="just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Noto Sans Symbols"/>
              <a:buNone/>
            </a:pPr>
            <a:r>
              <a:t/>
            </a:r>
            <a:endParaRPr i="0" sz="2220" u="none" cap="none" strike="noStrike">
              <a:solidFill>
                <a:schemeClr val="dk2"/>
              </a:solidFill>
            </a:endParaRPr>
          </a:p>
          <a:p>
            <a:pPr indent="-228600" lvl="0" marL="342900" marR="0" rtl="0" algn="just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Arial"/>
              <a:buChar char="✓"/>
            </a:pPr>
            <a:r>
              <a:rPr i="0" lang="es-AR" sz="2220" u="none" cap="none" strike="noStrike">
                <a:solidFill>
                  <a:schemeClr val="dk2"/>
                </a:solidFill>
              </a:rPr>
              <a:t>Operador de concatenación || para cadenas de caracteres</a:t>
            </a:r>
            <a:endParaRPr i="0" sz="2220" u="none" cap="none" strike="noStrike">
              <a:solidFill>
                <a:schemeClr val="dk2"/>
              </a:solidFill>
            </a:endParaRPr>
          </a:p>
        </p:txBody>
      </p:sp>
      <p:sp>
        <p:nvSpPr>
          <p:cNvPr id="179" name="Google Shape;179;p13"/>
          <p:cNvSpPr txBox="1"/>
          <p:nvPr>
            <p:ph type="title"/>
          </p:nvPr>
        </p:nvSpPr>
        <p:spPr>
          <a:xfrm>
            <a:off x="426128" y="408372"/>
            <a:ext cx="82608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4D26"/>
              </a:buClr>
              <a:buSzPts val="4000"/>
              <a:buFont typeface="Book Antiqua"/>
              <a:buNone/>
            </a:pPr>
            <a:r>
              <a:rPr lang="es-AR"/>
              <a:t>Renombrado de Columnas</a:t>
            </a:r>
            <a:endParaRPr i="0" u="none" cap="none" strike="noStrike"/>
          </a:p>
        </p:txBody>
      </p:sp>
      <p:sp>
        <p:nvSpPr>
          <p:cNvPr id="180" name="Google Shape;180;p13"/>
          <p:cNvSpPr txBox="1"/>
          <p:nvPr/>
        </p:nvSpPr>
        <p:spPr>
          <a:xfrm>
            <a:off x="656580" y="3521075"/>
            <a:ext cx="8166100" cy="708025"/>
          </a:xfrm>
          <a:prstGeom prst="rect">
            <a:avLst/>
          </a:prstGeom>
          <a:solidFill>
            <a:srgbClr val="E6D5BB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nombre_tarea, max_horas – min_horas </a:t>
            </a: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variacion</a:t>
            </a:r>
            <a:endParaRPr b="0" i="0" sz="20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tarea;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3"/>
          <p:cNvSpPr txBox="1"/>
          <p:nvPr/>
        </p:nvSpPr>
        <p:spPr>
          <a:xfrm>
            <a:off x="643880" y="4333875"/>
            <a:ext cx="8166100" cy="708025"/>
          </a:xfrm>
          <a:prstGeom prst="rect">
            <a:avLst/>
          </a:prstGeom>
          <a:solidFill>
            <a:srgbClr val="E6D5BB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nombre_tarea, max_horas – min_horas variacion</a:t>
            </a:r>
            <a:endParaRPr b="0" i="0" sz="20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tarea;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3"/>
          <p:cNvSpPr txBox="1"/>
          <p:nvPr/>
        </p:nvSpPr>
        <p:spPr>
          <a:xfrm>
            <a:off x="580375" y="5657405"/>
            <a:ext cx="8166000" cy="708000"/>
          </a:xfrm>
          <a:prstGeom prst="rect">
            <a:avLst/>
          </a:prstGeom>
          <a:solidFill>
            <a:srgbClr val="E6D5BB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apellido || ‘,’ || nombre  </a:t>
            </a: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“Apellido,nombre”</a:t>
            </a:r>
            <a:endParaRPr b="0" i="0" sz="20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voluntario;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-29220" y="3983037"/>
            <a:ext cx="609600" cy="6223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99733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idx="1" type="body"/>
          </p:nvPr>
        </p:nvSpPr>
        <p:spPr>
          <a:xfrm>
            <a:off x="457200" y="1752600"/>
            <a:ext cx="8229600" cy="17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ook Antiqua"/>
              <a:buAutoNum type="arabicPeriod"/>
            </a:pPr>
            <a:r>
              <a:rPr i="0" lang="es-AR" sz="2400" u="none" cap="none" strike="noStrike">
                <a:solidFill>
                  <a:schemeClr val="dk2"/>
                </a:solidFill>
              </a:rPr>
              <a:t>Listar todos </a:t>
            </a:r>
            <a:r>
              <a:rPr lang="es-AR">
                <a:solidFill>
                  <a:schemeClr val="dk2"/>
                </a:solidFill>
              </a:rPr>
              <a:t>los datos de las </a:t>
            </a:r>
            <a:r>
              <a:rPr i="0" lang="es-AR" sz="2400" u="none" cap="none" strike="noStrike">
                <a:solidFill>
                  <a:schemeClr val="dk2"/>
                </a:solidFill>
              </a:rPr>
              <a:t>tareas y </a:t>
            </a:r>
            <a:r>
              <a:rPr lang="es-AR">
                <a:solidFill>
                  <a:schemeClr val="dk2"/>
                </a:solidFill>
              </a:rPr>
              <a:t>la </a:t>
            </a:r>
            <a:r>
              <a:rPr i="0" lang="es-AR" sz="2400" u="none" cap="none" strike="noStrike">
                <a:solidFill>
                  <a:schemeClr val="dk2"/>
                </a:solidFill>
              </a:rPr>
              <a:t>diferencia </a:t>
            </a:r>
            <a:r>
              <a:rPr lang="es-AR"/>
              <a:t>entre las hs máxima y mínima</a:t>
            </a:r>
            <a:r>
              <a:rPr lang="es-AR">
                <a:solidFill>
                  <a:schemeClr val="dk2"/>
                </a:solidFill>
              </a:rPr>
              <a:t> de la misma.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AutoNum type="arabicPeriod"/>
            </a:pPr>
            <a:r>
              <a:rPr i="0" lang="es-AR" sz="2400" u="none" cap="none" strike="noStrike">
                <a:solidFill>
                  <a:schemeClr val="dk2"/>
                </a:solidFill>
              </a:rPr>
              <a:t>Listar las direcciones de manera que se vea la calle, la ciudad y la provincia separadas por </a:t>
            </a:r>
            <a:r>
              <a:rPr lang="es-AR">
                <a:solidFill>
                  <a:schemeClr val="dk2"/>
                </a:solidFill>
              </a:rPr>
              <a:t>comas (,)</a:t>
            </a:r>
            <a:r>
              <a:rPr i="0" lang="es-AR" sz="2400" u="none" cap="none" strike="noStrike">
                <a:solidFill>
                  <a:schemeClr val="dk2"/>
                </a:solidFill>
              </a:rPr>
              <a:t>.</a:t>
            </a:r>
            <a:endParaRPr/>
          </a:p>
          <a:p>
            <a:pPr indent="-762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dk2"/>
              </a:solidFill>
            </a:endParaRPr>
          </a:p>
        </p:txBody>
      </p:sp>
      <p:sp>
        <p:nvSpPr>
          <p:cNvPr id="189" name="Google Shape;189;p14"/>
          <p:cNvSpPr txBox="1"/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4D26"/>
              </a:buClr>
              <a:buSzPts val="4000"/>
              <a:buFont typeface="Book Antiqua"/>
              <a:buNone/>
            </a:pPr>
            <a:r>
              <a:rPr i="0" lang="es-AR" u="none" cap="none" strike="noStrike"/>
              <a:t>Ejercicios 2</a:t>
            </a:r>
            <a:endParaRPr i="0" u="none" cap="none" strike="noStrike"/>
          </a:p>
        </p:txBody>
      </p:sp>
      <p:sp>
        <p:nvSpPr>
          <p:cNvPr id="190" name="Google Shape;19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fld id="{00000000-1234-1234-1234-123412341234}" type="slidenum">
              <a:rPr lang="es-A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>
            <p:ph idx="1" type="body"/>
          </p:nvPr>
        </p:nvSpPr>
        <p:spPr>
          <a:xfrm>
            <a:off x="339899" y="1844824"/>
            <a:ext cx="8661400" cy="449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✓"/>
            </a:pPr>
            <a:r>
              <a:rPr i="0" lang="es-AR" sz="2400" u="none" cap="none" strike="noStrike">
                <a:solidFill>
                  <a:schemeClr val="dk2"/>
                </a:solidFill>
              </a:rPr>
              <a:t>La cláusula </a:t>
            </a:r>
            <a:r>
              <a:rPr b="1" i="0" lang="es-AR" sz="2400" u="none" cap="none" strike="noStrike">
                <a:solidFill>
                  <a:schemeClr val="dk2"/>
                </a:solidFill>
              </a:rPr>
              <a:t>WHERE</a:t>
            </a:r>
            <a:r>
              <a:rPr i="0" lang="es-AR" sz="2400" u="none" cap="none" strike="noStrike">
                <a:solidFill>
                  <a:schemeClr val="dk2"/>
                </a:solidFill>
              </a:rPr>
              <a:t> se usa para realizar las restricciones.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✓"/>
            </a:pPr>
            <a:r>
              <a:rPr i="0" lang="es-AR" sz="2400" u="none" cap="none" strike="noStrike">
                <a:solidFill>
                  <a:schemeClr val="dk2"/>
                </a:solidFill>
              </a:rPr>
              <a:t>Una cláusula </a:t>
            </a:r>
            <a:r>
              <a:rPr b="1" i="0" lang="es-AR" sz="2400" u="none" cap="none" strike="noStrike">
                <a:solidFill>
                  <a:schemeClr val="dk2"/>
                </a:solidFill>
              </a:rPr>
              <a:t>WHERE</a:t>
            </a:r>
            <a:r>
              <a:rPr i="0" lang="es-AR" sz="2400" u="none" cap="none" strike="noStrike">
                <a:solidFill>
                  <a:schemeClr val="dk2"/>
                </a:solidFill>
              </a:rPr>
              <a:t> contiene una condición lógica, la cual usa</a:t>
            </a:r>
            <a:endParaRPr/>
          </a:p>
          <a:p>
            <a:pPr indent="-233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i="0" lang="es-AR" sz="2000" u="none" cap="none" strike="noStrike">
                <a:solidFill>
                  <a:schemeClr val="dk2"/>
                </a:solidFill>
              </a:rPr>
              <a:t>operadores de comparación </a:t>
            </a:r>
            <a:r>
              <a:rPr b="1" i="0" lang="es-AR" sz="2000" u="none" cap="none" strike="noStrike">
                <a:solidFill>
                  <a:schemeClr val="dk2"/>
                </a:solidFill>
              </a:rPr>
              <a:t>(&lt;, &gt;, =, &lt;=, &gt;=, &lt;&gt; </a:t>
            </a:r>
            <a:r>
              <a:rPr i="0" lang="es-AR" sz="2000" u="none" cap="none" strike="noStrike">
                <a:solidFill>
                  <a:schemeClr val="dk2"/>
                </a:solidFill>
              </a:rPr>
              <a:t>o</a:t>
            </a:r>
            <a:r>
              <a:rPr b="1" i="0" lang="es-AR" sz="2000" u="none" cap="none" strike="noStrike">
                <a:solidFill>
                  <a:schemeClr val="dk2"/>
                </a:solidFill>
              </a:rPr>
              <a:t> !=) </a:t>
            </a:r>
            <a:endParaRPr/>
          </a:p>
          <a:p>
            <a:pPr indent="-233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i="0" lang="es-AR" sz="2000" u="none" cap="none" strike="noStrike">
                <a:solidFill>
                  <a:schemeClr val="dk2"/>
                </a:solidFill>
              </a:rPr>
              <a:t>operadores lógicos (</a:t>
            </a:r>
            <a:r>
              <a:rPr b="1" i="0" lang="es-AR" sz="2000" u="none" cap="none" strike="noStrike">
                <a:solidFill>
                  <a:schemeClr val="dk2"/>
                </a:solidFill>
              </a:rPr>
              <a:t>AND, OR, NOT</a:t>
            </a:r>
            <a:r>
              <a:rPr i="0" lang="es-AR" sz="2000" u="none" cap="none" strike="noStrike">
                <a:solidFill>
                  <a:schemeClr val="dk2"/>
                </a:solidFill>
              </a:rPr>
              <a:t>). 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✓"/>
            </a:pPr>
            <a:r>
              <a:rPr i="0" lang="es-AR" sz="2400" u="none" cap="none" strike="noStrike">
                <a:solidFill>
                  <a:schemeClr val="dk2"/>
                </a:solidFill>
              </a:rPr>
              <a:t>Las filas recuperadas son aquellas cuyos datos que satisfacen la/s condición/es lógicas </a:t>
            </a:r>
            <a:endParaRPr/>
          </a:p>
          <a:p>
            <a:pPr indent="-762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i="0" sz="2400" u="none" cap="none" strike="noStrike">
              <a:solidFill>
                <a:schemeClr val="dk2"/>
              </a:solidFill>
            </a:endParaRPr>
          </a:p>
        </p:txBody>
      </p:sp>
      <p:sp>
        <p:nvSpPr>
          <p:cNvPr id="197" name="Google Shape;197;p15"/>
          <p:cNvSpPr txBox="1"/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4D26"/>
              </a:buClr>
              <a:buSzPts val="4000"/>
              <a:buFont typeface="Book Antiqua"/>
              <a:buNone/>
            </a:pPr>
            <a:r>
              <a:rPr i="0" lang="es-AR" u="none" cap="none" strike="noStrike"/>
              <a:t>R</a:t>
            </a:r>
            <a:r>
              <a:rPr lang="es-AR"/>
              <a:t>estringir las Filas Recuperadas</a:t>
            </a:r>
            <a:endParaRPr/>
          </a:p>
        </p:txBody>
      </p:sp>
      <p:sp>
        <p:nvSpPr>
          <p:cNvPr id="198" name="Google Shape;198;p15"/>
          <p:cNvSpPr txBox="1"/>
          <p:nvPr/>
        </p:nvSpPr>
        <p:spPr>
          <a:xfrm>
            <a:off x="1187624" y="5157192"/>
            <a:ext cx="6965950" cy="923925"/>
          </a:xfrm>
          <a:prstGeom prst="rect">
            <a:avLst/>
          </a:prstGeom>
          <a:solidFill>
            <a:srgbClr val="E6D5BB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* | { [</a:t>
            </a: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DISTINCT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 columna | expresión [alias],...}</a:t>
            </a:r>
            <a:endParaRPr b="0" i="0" sz="20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&lt;lista tablas&gt;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[WHERE condición/es];</a:t>
            </a:r>
            <a:endParaRPr b="1" i="0" sz="20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/>
          <p:nvPr>
            <p:ph idx="4294967295" type="body"/>
          </p:nvPr>
        </p:nvSpPr>
        <p:spPr>
          <a:xfrm>
            <a:off x="323528" y="1589087"/>
            <a:ext cx="8353425" cy="449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None/>
            </a:pPr>
            <a:r>
              <a:rPr i="0" lang="es-AR" sz="2400" u="none" cap="none" strike="noStrike">
                <a:solidFill>
                  <a:schemeClr val="dk2"/>
                </a:solidFill>
              </a:rPr>
              <a:t>   Por ejemplo recuperar el nro de voluntario, nombre y apellido de los voluntarios que trabajan en la institución cuyo identificador es 60.</a:t>
            </a:r>
            <a:endParaRPr/>
          </a:p>
          <a:p>
            <a:pPr indent="-762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dk2"/>
              </a:solidFill>
            </a:endParaRPr>
          </a:p>
          <a:p>
            <a:pPr indent="-762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dk2"/>
              </a:solidFill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1320800" y="3060700"/>
            <a:ext cx="5918200" cy="1016000"/>
          </a:xfrm>
          <a:prstGeom prst="rect">
            <a:avLst/>
          </a:prstGeom>
          <a:solidFill>
            <a:srgbClr val="E6D5BB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nro_voluntario, nombre, apellido</a:t>
            </a:r>
            <a:endParaRPr b="0" i="0" sz="20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voluntario</a:t>
            </a:r>
            <a:endParaRPr b="0" i="0" sz="20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WHERE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id_institucion = 60;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16"/>
          <p:cNvPicPr preferRelativeResize="0"/>
          <p:nvPr/>
        </p:nvPicPr>
        <p:blipFill rotWithShape="1">
          <a:blip r:embed="rId3">
            <a:alphaModFix/>
          </a:blip>
          <a:srcRect b="54134" l="21777" r="53518" t="23622"/>
          <a:stretch/>
        </p:blipFill>
        <p:spPr>
          <a:xfrm>
            <a:off x="467544" y="4653136"/>
            <a:ext cx="2880320" cy="194488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6"/>
          <p:cNvSpPr txBox="1"/>
          <p:nvPr>
            <p:ph type="title"/>
          </p:nvPr>
        </p:nvSpPr>
        <p:spPr>
          <a:xfrm>
            <a:off x="426128" y="408372"/>
            <a:ext cx="82608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4D26"/>
              </a:buClr>
              <a:buSzPts val="4000"/>
              <a:buFont typeface="Book Antiqua"/>
              <a:buNone/>
            </a:pPr>
            <a:r>
              <a:rPr b="1" i="0" lang="es-A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lang="es-AR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estringir las Filas Recuperadas</a:t>
            </a:r>
            <a:endParaRPr b="1"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 txBox="1"/>
          <p:nvPr>
            <p:ph idx="1" type="body"/>
          </p:nvPr>
        </p:nvSpPr>
        <p:spPr>
          <a:xfrm>
            <a:off x="352450" y="1607897"/>
            <a:ext cx="83535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s-AR">
                <a:solidFill>
                  <a:schemeClr val="dk2"/>
                </a:solidFill>
              </a:rPr>
              <a:t>Los pasos que sigue el DBMS son los siguientes: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762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i="0" sz="2400" u="none" cap="none" strike="noStrike">
              <a:solidFill>
                <a:schemeClr val="dk2"/>
              </a:solidFill>
            </a:endParaRPr>
          </a:p>
        </p:txBody>
      </p:sp>
      <p:sp>
        <p:nvSpPr>
          <p:cNvPr id="214" name="Google Shape;214;p17"/>
          <p:cNvSpPr txBox="1"/>
          <p:nvPr>
            <p:ph type="title"/>
          </p:nvPr>
        </p:nvSpPr>
        <p:spPr>
          <a:xfrm>
            <a:off x="398800" y="328025"/>
            <a:ext cx="82608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4D26"/>
              </a:buClr>
              <a:buSzPts val="4000"/>
              <a:buFont typeface="Book Antiqua"/>
              <a:buNone/>
            </a:pPr>
            <a:r>
              <a:rPr lang="es-AR"/>
              <a:t>Cómo Resuelve el DBMS una Query ?</a:t>
            </a:r>
            <a:endParaRPr i="0" u="none" cap="none" strike="noStrike"/>
          </a:p>
        </p:txBody>
      </p:sp>
      <p:sp>
        <p:nvSpPr>
          <p:cNvPr id="215" name="Google Shape;215;p17"/>
          <p:cNvSpPr txBox="1"/>
          <p:nvPr/>
        </p:nvSpPr>
        <p:spPr>
          <a:xfrm>
            <a:off x="589350" y="2277075"/>
            <a:ext cx="78315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AutoNum type="arabicParenR"/>
            </a:pPr>
            <a:r>
              <a:rPr b="1" i="0" lang="es-AR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Resolver el FROM (saber sobre que va operar) (el FROM)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7"/>
          <p:cNvSpPr txBox="1"/>
          <p:nvPr/>
        </p:nvSpPr>
        <p:spPr>
          <a:xfrm>
            <a:off x="589350" y="3438025"/>
            <a:ext cx="78315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AR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2) Filtrar ese DataSet o Conjunto de Datos</a:t>
            </a:r>
            <a:endParaRPr b="1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AR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(el WHERE)</a:t>
            </a:r>
            <a:endParaRPr b="1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7"/>
          <p:cNvSpPr txBox="1"/>
          <p:nvPr/>
        </p:nvSpPr>
        <p:spPr>
          <a:xfrm>
            <a:off x="589350" y="4804850"/>
            <a:ext cx="78315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AR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3) Proyectar (el select)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/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4000"/>
              <a:buFont typeface="Book Antiqua"/>
              <a:buNone/>
            </a:pPr>
            <a:r>
              <a:rPr b="1" lang="es-AR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Condiciones de Comparación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8"/>
          <p:cNvSpPr txBox="1"/>
          <p:nvPr>
            <p:ph idx="4294967295" type="body"/>
          </p:nvPr>
        </p:nvSpPr>
        <p:spPr>
          <a:xfrm>
            <a:off x="452115" y="1556792"/>
            <a:ext cx="8353425" cy="449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✓"/>
            </a:pPr>
            <a:r>
              <a:rPr i="0" lang="es-AR" sz="2400" u="none" cap="none" strike="noStrike">
                <a:solidFill>
                  <a:schemeClr val="dk2"/>
                </a:solidFill>
              </a:rPr>
              <a:t>Los operadores de comparación se utilizan en la cláusula </a:t>
            </a:r>
            <a:r>
              <a:rPr b="1" i="0" lang="es-AR" sz="2400" u="none" cap="none" strike="noStrike">
                <a:solidFill>
                  <a:schemeClr val="dk2"/>
                </a:solidFill>
              </a:rPr>
              <a:t>WHERE</a:t>
            </a:r>
            <a:r>
              <a:rPr i="0" lang="es-AR" sz="2400" u="none" cap="none" strike="noStrike">
                <a:solidFill>
                  <a:schemeClr val="dk2"/>
                </a:solidFill>
              </a:rPr>
              <a:t> para comparar expresiones.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✓"/>
            </a:pPr>
            <a:r>
              <a:rPr i="0" lang="es-AR" sz="2400" u="none" cap="none" strike="noStrike">
                <a:solidFill>
                  <a:schemeClr val="dk2"/>
                </a:solidFill>
              </a:rPr>
              <a:t>El resultado de la comparación puede ser </a:t>
            </a:r>
            <a:endParaRPr/>
          </a:p>
          <a:p>
            <a:pPr indent="-2286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i="0" lang="es-AR" sz="1800" u="none" cap="none" strike="noStrike">
                <a:solidFill>
                  <a:schemeClr val="dk2"/>
                </a:solidFill>
              </a:rPr>
              <a:t>Verdadero (T)</a:t>
            </a:r>
            <a:endParaRPr/>
          </a:p>
          <a:p>
            <a:pPr indent="-2286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i="0" lang="es-AR" sz="1800" u="none" cap="none" strike="noStrike">
                <a:solidFill>
                  <a:schemeClr val="dk2"/>
                </a:solidFill>
              </a:rPr>
              <a:t>Falso (F)</a:t>
            </a:r>
            <a:endParaRPr/>
          </a:p>
          <a:p>
            <a:pPr indent="-2286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i="0" lang="es-AR" sz="1800" u="none" cap="none" strike="noStrike">
                <a:solidFill>
                  <a:schemeClr val="dk2"/>
                </a:solidFill>
              </a:rPr>
              <a:t>Desconocido (U)</a:t>
            </a:r>
            <a:endParaRPr/>
          </a:p>
          <a:p>
            <a:pPr indent="-2286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✓"/>
            </a:pPr>
            <a:r>
              <a:rPr i="0" lang="es-AR" sz="2400" u="none" cap="none" strike="noStrike">
                <a:solidFill>
                  <a:schemeClr val="dk2"/>
                </a:solidFill>
              </a:rPr>
              <a:t>Tener presente que si se comparan valores nulos usando los operadores de comparación el resultado será siempre FALSO porque un valor nulo no puede ser igual, mayor, distinto, etc. a otro valor. </a:t>
            </a:r>
            <a:endParaRPr i="0" sz="2400" u="none" cap="none" strike="noStrike">
              <a:solidFill>
                <a:schemeClr val="dk2"/>
              </a:solidFill>
            </a:endParaRPr>
          </a:p>
          <a:p>
            <a:pPr indent="-106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chemeClr val="dk2"/>
              </a:solidFill>
            </a:endParaRPr>
          </a:p>
        </p:txBody>
      </p:sp>
      <p:sp>
        <p:nvSpPr>
          <p:cNvPr id="225" name="Google Shape;225;p18"/>
          <p:cNvSpPr txBox="1"/>
          <p:nvPr/>
        </p:nvSpPr>
        <p:spPr>
          <a:xfrm>
            <a:off x="393700" y="5476974"/>
            <a:ext cx="3721100" cy="830263"/>
          </a:xfrm>
          <a:prstGeom prst="rect">
            <a:avLst/>
          </a:prstGeom>
          <a:solidFill>
            <a:srgbClr val="E6D5BB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</a:t>
            </a:r>
            <a:r>
              <a:rPr b="0" i="0" lang="es-AR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*</a:t>
            </a:r>
            <a:endParaRPr b="0" i="0" sz="16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</a:t>
            </a:r>
            <a:r>
              <a:rPr b="0" i="0" lang="es-AR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voluntario</a:t>
            </a:r>
            <a:endParaRPr b="0" i="0" sz="16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AR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b="1" i="0" lang="es-AR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WHERE</a:t>
            </a:r>
            <a:r>
              <a:rPr b="0" i="0" lang="es-AR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id_tarea= 'ST_MAN';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8"/>
          <p:cNvSpPr txBox="1"/>
          <p:nvPr/>
        </p:nvSpPr>
        <p:spPr>
          <a:xfrm>
            <a:off x="4932040" y="5445224"/>
            <a:ext cx="3873500" cy="862013"/>
          </a:xfrm>
          <a:prstGeom prst="rect">
            <a:avLst/>
          </a:prstGeom>
          <a:solidFill>
            <a:srgbClr val="E6D5BB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</a:t>
            </a:r>
            <a:r>
              <a:rPr b="0" i="0" lang="es-AR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*</a:t>
            </a:r>
            <a:endParaRPr b="0" i="0" sz="16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</a:t>
            </a:r>
            <a:r>
              <a:rPr b="0" i="0" lang="es-AR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voluntario</a:t>
            </a:r>
            <a:endParaRPr b="0" i="0" sz="16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AR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b="1" i="0" lang="es-AR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WHERE</a:t>
            </a:r>
            <a:r>
              <a:rPr b="0" i="0" lang="es-AR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id_tarea != 'ST_MAN';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"/>
          <p:cNvSpPr txBox="1"/>
          <p:nvPr>
            <p:ph idx="1" type="body"/>
          </p:nvPr>
        </p:nvSpPr>
        <p:spPr>
          <a:xfrm>
            <a:off x="457200" y="1752600"/>
            <a:ext cx="8229600" cy="4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✓"/>
            </a:pPr>
            <a:r>
              <a:rPr i="0" lang="es-AR" sz="2400" u="none" cap="none" strike="noStrike">
                <a:solidFill>
                  <a:schemeClr val="dk2"/>
                </a:solidFill>
              </a:rPr>
              <a:t>Además de los operadores de comparación </a:t>
            </a:r>
            <a:r>
              <a:rPr lang="es-AR"/>
              <a:t>está</a:t>
            </a:r>
            <a:r>
              <a:rPr i="0" lang="es-AR" sz="2400" u="none" cap="none" strike="noStrike">
                <a:solidFill>
                  <a:schemeClr val="dk2"/>
                </a:solidFill>
              </a:rPr>
              <a:t> disponible un operador especial [</a:t>
            </a:r>
            <a:r>
              <a:rPr b="1" i="0" lang="es-AR" sz="2400" u="none" cap="none" strike="noStrike">
                <a:solidFill>
                  <a:schemeClr val="dk2"/>
                </a:solidFill>
              </a:rPr>
              <a:t>NOT</a:t>
            </a:r>
            <a:r>
              <a:rPr i="0" lang="es-AR" sz="2400" u="none" cap="none" strike="noStrike">
                <a:solidFill>
                  <a:schemeClr val="dk2"/>
                </a:solidFill>
              </a:rPr>
              <a:t>] </a:t>
            </a:r>
            <a:r>
              <a:rPr b="1" i="0" lang="es-AR" sz="2400" u="none" cap="none" strike="noStrike">
                <a:solidFill>
                  <a:schemeClr val="dk2"/>
                </a:solidFill>
              </a:rPr>
              <a:t>BETWEEN</a:t>
            </a:r>
            <a:r>
              <a:rPr i="0" lang="es-AR" sz="2400" u="none" cap="none" strike="noStrike">
                <a:solidFill>
                  <a:schemeClr val="dk2"/>
                </a:solidFill>
              </a:rPr>
              <a:t> </a:t>
            </a:r>
            <a:r>
              <a:rPr i="1" lang="es-AR" sz="2400" u="none" cap="none" strike="noStrike">
                <a:solidFill>
                  <a:schemeClr val="dk2"/>
                </a:solidFill>
              </a:rPr>
              <a:t>:</a:t>
            </a:r>
            <a:endParaRPr/>
          </a:p>
          <a:p>
            <a:pPr indent="-2286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✓"/>
            </a:pPr>
            <a:r>
              <a:rPr b="1" i="0" lang="es-AR" sz="2400" u="none" cap="none" strike="noStrike">
                <a:solidFill>
                  <a:schemeClr val="dk2"/>
                </a:solidFill>
              </a:rPr>
              <a:t>BETWEEN</a:t>
            </a:r>
            <a:r>
              <a:rPr i="1" lang="es-AR" sz="2400" u="none" cap="none" strike="noStrike">
                <a:solidFill>
                  <a:schemeClr val="dk2"/>
                </a:solidFill>
              </a:rPr>
              <a:t> </a:t>
            </a:r>
            <a:r>
              <a:rPr i="0" lang="es-AR" sz="2400" u="none" cap="none" strike="noStrike">
                <a:solidFill>
                  <a:schemeClr val="dk2"/>
                </a:solidFill>
              </a:rPr>
              <a:t>trata a los valores de los extremos incluidos dentro del rango.</a:t>
            </a:r>
            <a:endParaRPr/>
          </a:p>
          <a:p>
            <a:pPr indent="-2286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</a:pPr>
            <a:r>
              <a:rPr b="1" i="0" lang="es-AR" sz="2000" u="none" cap="none" strike="noStrike">
                <a:solidFill>
                  <a:schemeClr val="dk2"/>
                </a:solidFill>
              </a:rPr>
              <a:t>BETWEEN</a:t>
            </a:r>
            <a:r>
              <a:rPr i="1" lang="es-AR" sz="2000" u="none" cap="none" strike="noStrike">
                <a:solidFill>
                  <a:schemeClr val="dk2"/>
                </a:solidFill>
              </a:rPr>
              <a:t> x </a:t>
            </a:r>
            <a:r>
              <a:rPr b="1" i="0" lang="es-AR" sz="2000" u="none" cap="none" strike="noStrike">
                <a:solidFill>
                  <a:schemeClr val="dk2"/>
                </a:solidFill>
              </a:rPr>
              <a:t>AND</a:t>
            </a:r>
            <a:r>
              <a:rPr i="1" lang="es-AR" sz="2000" u="none" cap="none" strike="noStrike">
                <a:solidFill>
                  <a:schemeClr val="dk2"/>
                </a:solidFill>
              </a:rPr>
              <a:t> y </a:t>
            </a:r>
            <a:r>
              <a:rPr i="0" lang="es-AR" sz="2000" u="none" cap="none" strike="noStrike">
                <a:solidFill>
                  <a:schemeClr val="dk2"/>
                </a:solidFill>
              </a:rPr>
              <a:t>es equivalente a a &gt;= x </a:t>
            </a:r>
            <a:r>
              <a:rPr b="1" i="0" lang="es-AR" sz="2000" u="none" cap="none" strike="noStrike">
                <a:solidFill>
                  <a:schemeClr val="dk2"/>
                </a:solidFill>
              </a:rPr>
              <a:t>AND</a:t>
            </a:r>
            <a:r>
              <a:rPr i="1" lang="es-AR" sz="2000" u="none" cap="none" strike="noStrike">
                <a:solidFill>
                  <a:schemeClr val="dk2"/>
                </a:solidFill>
              </a:rPr>
              <a:t> </a:t>
            </a:r>
            <a:r>
              <a:rPr i="0" lang="es-AR" sz="2000" u="none" cap="none" strike="noStrike">
                <a:solidFill>
                  <a:schemeClr val="dk2"/>
                </a:solidFill>
              </a:rPr>
              <a:t>a &lt;= y</a:t>
            </a:r>
            <a:endParaRPr/>
          </a:p>
          <a:p>
            <a:pPr indent="-228600" lvl="2" marL="9144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</a:pPr>
            <a:r>
              <a:rPr b="1" i="0" lang="es-AR" sz="2000" u="none" cap="none" strike="noStrike">
                <a:solidFill>
                  <a:schemeClr val="dk2"/>
                </a:solidFill>
              </a:rPr>
              <a:t>NOT BETWEEN </a:t>
            </a:r>
            <a:r>
              <a:rPr i="0" lang="es-AR" sz="2000" u="none" cap="none" strike="noStrike">
                <a:solidFill>
                  <a:schemeClr val="dk2"/>
                </a:solidFill>
              </a:rPr>
              <a:t>x</a:t>
            </a:r>
            <a:r>
              <a:rPr i="1" lang="es-AR" sz="2000" u="none" cap="none" strike="noStrike">
                <a:solidFill>
                  <a:schemeClr val="dk2"/>
                </a:solidFill>
              </a:rPr>
              <a:t> </a:t>
            </a:r>
            <a:r>
              <a:rPr b="1" i="0" lang="es-AR" sz="2000" u="none" cap="none" strike="noStrike">
                <a:solidFill>
                  <a:schemeClr val="dk2"/>
                </a:solidFill>
              </a:rPr>
              <a:t>AND</a:t>
            </a:r>
            <a:r>
              <a:rPr i="1" lang="es-AR" sz="2000" u="none" cap="none" strike="noStrike">
                <a:solidFill>
                  <a:schemeClr val="dk2"/>
                </a:solidFill>
              </a:rPr>
              <a:t> </a:t>
            </a:r>
            <a:r>
              <a:rPr i="0" lang="es-AR" sz="2000" u="none" cap="none" strike="noStrike">
                <a:solidFill>
                  <a:schemeClr val="dk2"/>
                </a:solidFill>
              </a:rPr>
              <a:t>y es equivalente a a &lt; x </a:t>
            </a:r>
            <a:r>
              <a:rPr b="1" i="0" lang="es-AR" sz="2000" u="none" cap="none" strike="noStrike">
                <a:solidFill>
                  <a:schemeClr val="dk2"/>
                </a:solidFill>
              </a:rPr>
              <a:t>OR </a:t>
            </a:r>
            <a:r>
              <a:rPr i="0" lang="es-AR" sz="2000" u="none" cap="none" strike="noStrike">
                <a:solidFill>
                  <a:schemeClr val="dk2"/>
                </a:solidFill>
              </a:rPr>
              <a:t>a &gt; y</a:t>
            </a:r>
            <a:endParaRPr/>
          </a:p>
          <a:p>
            <a:pPr indent="-2286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i="0" lang="es-AR" sz="2400" u="none" cap="none" strike="noStrike">
                <a:solidFill>
                  <a:schemeClr val="dk2"/>
                </a:solidFill>
              </a:rPr>
              <a:t>	Ejemplo: </a:t>
            </a:r>
            <a:r>
              <a:rPr i="0" lang="es-AR" sz="2400" u="none" cap="none" strike="noStrike">
                <a:solidFill>
                  <a:srgbClr val="B45F06"/>
                </a:solidFill>
              </a:rPr>
              <a:t>Seleccionar las voluntarios cuyo número se encuentra entre 100 y 120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i="0" sz="2400" u="none" cap="none" strike="noStrike">
              <a:solidFill>
                <a:srgbClr val="B45F06"/>
              </a:solidFill>
            </a:endParaRPr>
          </a:p>
        </p:txBody>
      </p:sp>
      <p:sp>
        <p:nvSpPr>
          <p:cNvPr id="232" name="Google Shape;232;p19"/>
          <p:cNvSpPr txBox="1"/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4D26"/>
              </a:buClr>
              <a:buSzPts val="4000"/>
              <a:buFont typeface="Book Antiqua"/>
              <a:buNone/>
            </a:pPr>
            <a:r>
              <a:rPr lang="es-AR"/>
              <a:t>Otros Operadores de Comparación</a:t>
            </a:r>
            <a:endParaRPr i="0" u="none" cap="none" strike="noStrike"/>
          </a:p>
        </p:txBody>
      </p:sp>
      <p:sp>
        <p:nvSpPr>
          <p:cNvPr id="233" name="Google Shape;233;p19"/>
          <p:cNvSpPr txBox="1"/>
          <p:nvPr/>
        </p:nvSpPr>
        <p:spPr>
          <a:xfrm>
            <a:off x="755575" y="5589250"/>
            <a:ext cx="6388500" cy="708000"/>
          </a:xfrm>
          <a:prstGeom prst="rect">
            <a:avLst/>
          </a:prstGeom>
          <a:solidFill>
            <a:srgbClr val="E6D5BB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* </a:t>
            </a: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voluntario </a:t>
            </a:r>
            <a:endParaRPr b="0" i="0" sz="20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WHERE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nro_voluntario </a:t>
            </a: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BETWEEN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100 </a:t>
            </a: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120;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2"/>
          <p:cNvCxnSpPr/>
          <p:nvPr/>
        </p:nvCxnSpPr>
        <p:spPr>
          <a:xfrm>
            <a:off x="539750" y="6381750"/>
            <a:ext cx="8424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2"/>
          <p:cNvSpPr txBox="1"/>
          <p:nvPr>
            <p:ph type="title"/>
          </p:nvPr>
        </p:nvSpPr>
        <p:spPr>
          <a:xfrm>
            <a:off x="441665" y="457722"/>
            <a:ext cx="82608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4D26"/>
              </a:buClr>
              <a:buSzPts val="4000"/>
              <a:buFont typeface="Book Antiqua"/>
              <a:buNone/>
            </a:pPr>
            <a:r>
              <a:rPr i="0" lang="es-AR" u="none" cap="none" strike="noStrike"/>
              <a:t>Lenguaje de Consulta SQL</a:t>
            </a:r>
            <a:endParaRPr i="0" u="none" cap="none" strike="noStrike"/>
          </a:p>
        </p:txBody>
      </p:sp>
      <p:sp>
        <p:nvSpPr>
          <p:cNvPr id="77" name="Google Shape;77;p2"/>
          <p:cNvSpPr txBox="1"/>
          <p:nvPr/>
        </p:nvSpPr>
        <p:spPr>
          <a:xfrm>
            <a:off x="384448" y="1560704"/>
            <a:ext cx="8293200" cy="51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2799" lvl="0" marL="2627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✓"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sentencia del lenguaje empleada para la recuperación de los datos a partir de las tablas cargadas en la base de datos es el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2799" lvl="0" marL="262799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✓"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sentencia básica es: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5799" lvl="0" marL="262799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1936" lvl="0" marL="261936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1936" lvl="0" marL="261936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✓"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una consulta se especifica qué información se requiere, sin especificar cómo obtenerla (no requiere métodos de acceso a los datos).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932998" y="3775966"/>
            <a:ext cx="6966000" cy="646200"/>
          </a:xfrm>
          <a:prstGeom prst="rect">
            <a:avLst/>
          </a:prstGeom>
          <a:solidFill>
            <a:srgbClr val="E6D5BB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76200" kx="-1200090" rotWithShape="0" algn="bl" sy="23000">
              <a:srgbClr val="000000">
                <a:alpha val="20000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* | { [</a:t>
            </a:r>
            <a:r>
              <a:rPr b="1" i="0" lang="es-AR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DISTINCT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 columna | expresión [alias],...}</a:t>
            </a:r>
            <a:endParaRPr b="0" i="0" sz="2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&lt;lista tablas&gt;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/>
          <p:nvPr>
            <p:ph idx="1" type="body"/>
          </p:nvPr>
        </p:nvSpPr>
        <p:spPr>
          <a:xfrm>
            <a:off x="457194" y="1568449"/>
            <a:ext cx="8229600" cy="43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✓"/>
            </a:pPr>
            <a:r>
              <a:rPr i="0" lang="es-AR" sz="2000" u="none" cap="none" strike="noStrike">
                <a:solidFill>
                  <a:schemeClr val="dk2"/>
                </a:solidFill>
              </a:rPr>
              <a:t>No siempre se conoce el valor exacto a buscar.</a:t>
            </a:r>
            <a:endParaRPr/>
          </a:p>
          <a:p>
            <a:pPr indent="-2286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✓"/>
            </a:pPr>
            <a:r>
              <a:rPr i="0" lang="es-AR" sz="2000" u="none" cap="none" strike="noStrike">
                <a:solidFill>
                  <a:schemeClr val="dk2"/>
                </a:solidFill>
              </a:rPr>
              <a:t>Se puede buscar coincidencias con un patrón de caracteres mediante el operador </a:t>
            </a:r>
            <a:r>
              <a:rPr b="1" i="0" lang="es-AR" sz="2000" u="none" cap="none" strike="noStrike">
                <a:solidFill>
                  <a:schemeClr val="dk2"/>
                </a:solidFill>
              </a:rPr>
              <a:t>LIKE</a:t>
            </a:r>
            <a:r>
              <a:rPr i="0" lang="es-AR" sz="2000" u="none" cap="none" strike="noStrike">
                <a:solidFill>
                  <a:schemeClr val="dk2"/>
                </a:solidFill>
              </a:rPr>
              <a:t>. También se emplea en la forma negativa </a:t>
            </a:r>
            <a:r>
              <a:rPr b="1" i="0" lang="es-AR" sz="2000" u="none" cap="none" strike="noStrike">
                <a:solidFill>
                  <a:schemeClr val="dk2"/>
                </a:solidFill>
              </a:rPr>
              <a:t>NOT LIKE</a:t>
            </a:r>
            <a:r>
              <a:rPr i="0" lang="es-AR" sz="2000" u="none" cap="none" strike="noStrike">
                <a:solidFill>
                  <a:schemeClr val="dk2"/>
                </a:solidFill>
              </a:rPr>
              <a:t>.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✓"/>
            </a:pPr>
            <a:r>
              <a:rPr i="0" lang="es-AR" sz="2000" u="none" cap="none" strike="noStrike">
                <a:solidFill>
                  <a:schemeClr val="dk2"/>
                </a:solidFill>
              </a:rPr>
              <a:t>Comodines</a:t>
            </a:r>
            <a:endParaRPr i="0" sz="2000" u="none" cap="none" strike="noStrike">
              <a:solidFill>
                <a:schemeClr val="dk2"/>
              </a:solidFill>
            </a:endParaRPr>
          </a:p>
          <a:p>
            <a:pPr indent="-22860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i="0" lang="es-AR" sz="1800" u="none" cap="none" strike="noStrike">
                <a:solidFill>
                  <a:schemeClr val="dk2"/>
                </a:solidFill>
              </a:rPr>
              <a:t>%: cualquier secuencia de cero o más caracteres</a:t>
            </a:r>
            <a:endParaRPr/>
          </a:p>
          <a:p>
            <a:pPr indent="-22860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i="0" lang="es-AR" sz="1800" u="none" cap="none" strike="noStrike">
                <a:solidFill>
                  <a:schemeClr val="dk2"/>
                </a:solidFill>
              </a:rPr>
              <a:t>_ : denota un solo carácter</a:t>
            </a:r>
            <a:endParaRPr i="0" sz="1800" u="none" cap="none" strike="noStrike">
              <a:solidFill>
                <a:schemeClr val="dk2"/>
              </a:solidFill>
            </a:endParaRPr>
          </a:p>
          <a:p>
            <a:pPr indent="-2286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i="0" lang="es-AR" sz="2000" u="none" cap="none" strike="noStrike">
                <a:solidFill>
                  <a:schemeClr val="dk2"/>
                </a:solidFill>
              </a:rPr>
              <a:t>	Ejemplo: </a:t>
            </a:r>
            <a:r>
              <a:rPr i="0" lang="es-AR" sz="2000" u="none" cap="none" strike="noStrike">
                <a:solidFill>
                  <a:srgbClr val="B45F06"/>
                </a:solidFill>
              </a:rPr>
              <a:t>Seleccionar los voluntarios cuya segunda letra del nombre sea a y luego tenga una n como carácter final.</a:t>
            </a:r>
            <a:endParaRPr i="0" sz="2000" u="none" cap="none" strike="noStrike">
              <a:solidFill>
                <a:srgbClr val="B45F06"/>
              </a:solidFill>
            </a:endParaRPr>
          </a:p>
        </p:txBody>
      </p:sp>
      <p:sp>
        <p:nvSpPr>
          <p:cNvPr id="239" name="Google Shape;239;p20"/>
          <p:cNvSpPr txBox="1"/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4D26"/>
              </a:buClr>
              <a:buSzPts val="4000"/>
              <a:buFont typeface="Book Antiqua"/>
              <a:buNone/>
            </a:pPr>
            <a:r>
              <a:rPr lang="es-AR"/>
              <a:t>Operador LIKE</a:t>
            </a:r>
            <a:endParaRPr i="0" u="none" cap="none" strike="noStrike"/>
          </a:p>
        </p:txBody>
      </p:sp>
      <p:sp>
        <p:nvSpPr>
          <p:cNvPr id="240" name="Google Shape;240;p20"/>
          <p:cNvSpPr txBox="1"/>
          <p:nvPr/>
        </p:nvSpPr>
        <p:spPr>
          <a:xfrm>
            <a:off x="615950" y="4869160"/>
            <a:ext cx="8166100" cy="400050"/>
          </a:xfrm>
          <a:prstGeom prst="rect">
            <a:avLst/>
          </a:prstGeom>
          <a:solidFill>
            <a:srgbClr val="E6D5BB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* </a:t>
            </a: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voluntario </a:t>
            </a: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WHERE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nombre </a:t>
            </a: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LIKE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‘_a%n’;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20"/>
          <p:cNvPicPr preferRelativeResize="0"/>
          <p:nvPr/>
        </p:nvPicPr>
        <p:blipFill rotWithShape="1">
          <a:blip r:embed="rId3">
            <a:alphaModFix/>
          </a:blip>
          <a:srcRect b="56593" l="21777" r="-369" t="30511"/>
          <a:stretch/>
        </p:blipFill>
        <p:spPr>
          <a:xfrm>
            <a:off x="855663" y="5470525"/>
            <a:ext cx="7666037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idx="1" type="body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AutoNum type="arabicPeriod"/>
            </a:pPr>
            <a:r>
              <a:rPr i="0" lang="es-AR" sz="2400" u="none" cap="none" strike="noStrike">
                <a:solidFill>
                  <a:schemeClr val="dk2"/>
                </a:solidFill>
              </a:rPr>
              <a:t>Cuales son los voluntarios nacidos antes de la década del ‘90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AutoNum type="arabicPeriod"/>
            </a:pPr>
            <a:r>
              <a:rPr i="0" lang="es-AR" sz="2400" u="none" cap="none" strike="noStrike">
                <a:solidFill>
                  <a:schemeClr val="dk2"/>
                </a:solidFill>
              </a:rPr>
              <a:t>Cuales son los voluntarios con nombre David?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AutoNum type="arabicPeriod"/>
            </a:pPr>
            <a:r>
              <a:rPr i="0" lang="es-AR" sz="2400" u="none" cap="none" strike="noStrike">
                <a:solidFill>
                  <a:schemeClr val="dk2"/>
                </a:solidFill>
              </a:rPr>
              <a:t>Cuales son los voluntarios con apellido Smith?</a:t>
            </a:r>
            <a:endParaRPr/>
          </a:p>
          <a:p>
            <a:pPr indent="-762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dk2"/>
              </a:solidFill>
            </a:endParaRPr>
          </a:p>
        </p:txBody>
      </p:sp>
      <p:sp>
        <p:nvSpPr>
          <p:cNvPr id="247" name="Google Shape;247;p21"/>
          <p:cNvSpPr txBox="1"/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4D26"/>
              </a:buClr>
              <a:buSzPts val="4000"/>
              <a:buFont typeface="Book Antiqua"/>
              <a:buNone/>
            </a:pPr>
            <a:r>
              <a:rPr lang="es-AR"/>
              <a:t>Ejercicios 3</a:t>
            </a:r>
            <a:endParaRPr i="0" u="none" cap="none" strike="noStrike"/>
          </a:p>
        </p:txBody>
      </p:sp>
      <p:sp>
        <p:nvSpPr>
          <p:cNvPr id="248" name="Google Shape;248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fld id="{00000000-1234-1234-1234-123412341234}" type="slidenum">
              <a:rPr lang="es-A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 txBox="1"/>
          <p:nvPr>
            <p:ph idx="1" type="body"/>
          </p:nvPr>
        </p:nvSpPr>
        <p:spPr>
          <a:xfrm>
            <a:off x="457200" y="1752600"/>
            <a:ext cx="8229600" cy="46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✓"/>
            </a:pPr>
            <a:r>
              <a:rPr i="0" lang="es-AR" sz="2000" u="none" cap="none" strike="noStrike">
                <a:solidFill>
                  <a:schemeClr val="dk2"/>
                </a:solidFill>
              </a:rPr>
              <a:t>Si una columna en particular carece de un valor se dice que contiene un </a:t>
            </a:r>
            <a:r>
              <a:rPr b="1" i="0" lang="es-AR" sz="2000" u="none" cap="none" strike="noStrike">
                <a:solidFill>
                  <a:schemeClr val="dk2"/>
                </a:solidFill>
              </a:rPr>
              <a:t>NULL</a:t>
            </a:r>
            <a:r>
              <a:rPr i="0" lang="es-AR" sz="2000" u="none" cap="none" strike="noStrike">
                <a:solidFill>
                  <a:schemeClr val="dk2"/>
                </a:solidFill>
              </a:rPr>
              <a:t>.</a:t>
            </a:r>
            <a:endParaRPr/>
          </a:p>
          <a:p>
            <a:pPr indent="-2286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✓"/>
            </a:pPr>
            <a:r>
              <a:rPr b="1" i="0" lang="es-AR" sz="2000" u="none" cap="none" strike="noStrike">
                <a:solidFill>
                  <a:schemeClr val="dk2"/>
                </a:solidFill>
              </a:rPr>
              <a:t>NULL</a:t>
            </a:r>
            <a:r>
              <a:rPr i="0" lang="es-AR" sz="2000" u="none" cap="none" strike="noStrike">
                <a:solidFill>
                  <a:schemeClr val="dk2"/>
                </a:solidFill>
              </a:rPr>
              <a:t> es un valor inaccesible, sin valor, desconocido o inaplicable.</a:t>
            </a:r>
            <a:endParaRPr/>
          </a:p>
          <a:p>
            <a:pPr indent="-2286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✓"/>
            </a:pPr>
            <a:r>
              <a:rPr i="0" lang="es-AR" sz="2000" u="none" cap="none" strike="noStrike">
                <a:solidFill>
                  <a:schemeClr val="dk2"/>
                </a:solidFill>
              </a:rPr>
              <a:t>No representa ni un cero ni un espacio en blanco (el cero es un número y el espacio en blanco es un </a:t>
            </a:r>
            <a:r>
              <a:rPr lang="es-AR" sz="2000"/>
              <a:t>carácter</a:t>
            </a:r>
            <a:r>
              <a:rPr i="0" lang="es-AR" sz="2000" u="none" cap="none" strike="noStrike">
                <a:solidFill>
                  <a:schemeClr val="dk2"/>
                </a:solidFill>
              </a:rPr>
              <a:t>). SOLO testean valores que son nulos.</a:t>
            </a:r>
            <a:endParaRPr/>
          </a:p>
          <a:p>
            <a:pPr indent="-2286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i="0" lang="es-AR" sz="2000" u="none" cap="none" strike="noStrike">
                <a:solidFill>
                  <a:schemeClr val="dk2"/>
                </a:solidFill>
              </a:rPr>
              <a:t>	Ejemplo: </a:t>
            </a:r>
            <a:r>
              <a:rPr i="0" lang="es-AR" sz="2000" u="none" cap="none" strike="noStrike">
                <a:solidFill>
                  <a:srgbClr val="B45F06"/>
                </a:solidFill>
              </a:rPr>
              <a:t>listar los datos completos de los voluntarios que no tengan coordinador.</a:t>
            </a:r>
            <a:endParaRPr/>
          </a:p>
          <a:p>
            <a:pPr indent="-2286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i="0" sz="2000" u="none" cap="none" strike="noStrike">
              <a:solidFill>
                <a:srgbClr val="B45F06"/>
              </a:solidFill>
            </a:endParaRPr>
          </a:p>
          <a:p>
            <a:pPr indent="-2286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i="0" sz="2000" u="none" cap="none" strike="noStrike">
              <a:solidFill>
                <a:srgbClr val="B45F06"/>
              </a:solidFill>
            </a:endParaRPr>
          </a:p>
          <a:p>
            <a:pPr indent="-2286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i="0" sz="2000" u="none" cap="none" strike="noStrike">
              <a:solidFill>
                <a:srgbClr val="B45F06"/>
              </a:solidFill>
            </a:endParaRPr>
          </a:p>
          <a:p>
            <a:pPr indent="-2286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i="0" sz="2000" u="none" cap="none" strike="noStrike">
              <a:solidFill>
                <a:srgbClr val="B45F06"/>
              </a:solidFill>
            </a:endParaRPr>
          </a:p>
          <a:p>
            <a:pPr indent="-2286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i="0" sz="2000" u="none" cap="none" strike="noStrike">
              <a:solidFill>
                <a:srgbClr val="B45F06"/>
              </a:solidFill>
            </a:endParaRPr>
          </a:p>
        </p:txBody>
      </p:sp>
      <p:pic>
        <p:nvPicPr>
          <p:cNvPr id="254" name="Google Shape;254;p22"/>
          <p:cNvPicPr preferRelativeResize="0"/>
          <p:nvPr/>
        </p:nvPicPr>
        <p:blipFill rotWithShape="1">
          <a:blip r:embed="rId3">
            <a:alphaModFix/>
          </a:blip>
          <a:srcRect b="63976" l="22147" r="0" t="30019"/>
          <a:stretch/>
        </p:blipFill>
        <p:spPr>
          <a:xfrm>
            <a:off x="739775" y="5897563"/>
            <a:ext cx="7593013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2"/>
          <p:cNvSpPr txBox="1"/>
          <p:nvPr/>
        </p:nvSpPr>
        <p:spPr>
          <a:xfrm>
            <a:off x="1065700" y="4927600"/>
            <a:ext cx="5970000" cy="708000"/>
          </a:xfrm>
          <a:prstGeom prst="rect">
            <a:avLst/>
          </a:prstGeom>
          <a:solidFill>
            <a:srgbClr val="E6D5BB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* </a:t>
            </a: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voluntario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WHERE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id_coordinador </a:t>
            </a: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NULL;</a:t>
            </a:r>
            <a:endParaRPr b="0" i="0" sz="20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p22"/>
          <p:cNvSpPr txBox="1"/>
          <p:nvPr>
            <p:ph type="title"/>
          </p:nvPr>
        </p:nvSpPr>
        <p:spPr>
          <a:xfrm>
            <a:off x="426128" y="408372"/>
            <a:ext cx="82608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4D26"/>
              </a:buClr>
              <a:buSzPts val="4000"/>
              <a:buFont typeface="Book Antiqua"/>
              <a:buNone/>
            </a:pPr>
            <a:r>
              <a:rPr i="0" lang="es-AR" u="none" cap="none" strike="noStrike"/>
              <a:t>O</a:t>
            </a:r>
            <a:r>
              <a:rPr lang="es-AR"/>
              <a:t>perador</a:t>
            </a:r>
            <a:r>
              <a:rPr i="0" lang="es-AR" u="none" cap="none" strike="noStrike"/>
              <a:t> IS [NOT] NULL</a:t>
            </a:r>
            <a:endParaRPr i="0" u="none" cap="none" strike="noStrike"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 txBox="1"/>
          <p:nvPr>
            <p:ph idx="1" type="body"/>
          </p:nvPr>
        </p:nvSpPr>
        <p:spPr>
          <a:xfrm>
            <a:off x="457200" y="1752600"/>
            <a:ext cx="8229600" cy="43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✓"/>
            </a:pPr>
            <a:r>
              <a:rPr i="0" lang="es-AR" u="none" cap="none" strike="noStrike">
                <a:solidFill>
                  <a:schemeClr val="dk2"/>
                </a:solidFill>
              </a:rPr>
              <a:t>Si se comparan valores nulos usando los otros operadores (=, &gt;, etc.)el resultado será siempre FALSO porque un valor nulo no puede ser igual, mayor, menor o distinto a otro valor.</a:t>
            </a:r>
            <a:endParaRPr/>
          </a:p>
          <a:p>
            <a:pPr indent="-2540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✓"/>
            </a:pPr>
            <a:r>
              <a:rPr i="0" lang="es-AR" u="none" cap="none" strike="noStrike">
                <a:solidFill>
                  <a:schemeClr val="dk2"/>
                </a:solidFill>
              </a:rPr>
              <a:t>Si se desea incluir en el resultado los datos de aquellas columnas que tengan nulos hay que hacerlo explícitamente. </a:t>
            </a:r>
            <a:endParaRPr i="0" sz="2400" u="none" cap="none" strike="noStrike">
              <a:solidFill>
                <a:schemeClr val="dk2"/>
              </a:solidFill>
            </a:endParaRPr>
          </a:p>
        </p:txBody>
      </p:sp>
      <p:sp>
        <p:nvSpPr>
          <p:cNvPr id="262" name="Google Shape;262;p23"/>
          <p:cNvSpPr txBox="1"/>
          <p:nvPr>
            <p:ph type="title"/>
          </p:nvPr>
        </p:nvSpPr>
        <p:spPr>
          <a:xfrm>
            <a:off x="426128" y="408372"/>
            <a:ext cx="82608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4D26"/>
              </a:buClr>
              <a:buSzPts val="4000"/>
              <a:buFont typeface="Book Antiqua"/>
              <a:buNone/>
            </a:pPr>
            <a:r>
              <a:rPr i="0" lang="es-AR" u="none" cap="none" strike="noStrike"/>
              <a:t>O</a:t>
            </a:r>
            <a:r>
              <a:rPr lang="es-AR"/>
              <a:t>perador</a:t>
            </a:r>
            <a:r>
              <a:rPr i="0" lang="es-AR" u="none" cap="none" strike="noStrike"/>
              <a:t> IS [NOT] NULL</a:t>
            </a:r>
            <a:endParaRPr i="0" u="none" cap="none" strike="noStrike"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idx="1" type="body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</a:pPr>
            <a:r>
              <a:rPr i="0" lang="es-AR" u="none" cap="none" strike="noStrike">
                <a:solidFill>
                  <a:schemeClr val="dk2"/>
                </a:solidFill>
              </a:rPr>
              <a:t>Ejemplo listar los datos de los voluntarios</a:t>
            </a:r>
            <a:r>
              <a:rPr lang="es-AR">
                <a:solidFill>
                  <a:schemeClr val="dk2"/>
                </a:solidFill>
              </a:rPr>
              <a:t> </a:t>
            </a:r>
            <a:r>
              <a:rPr i="0" lang="es-AR" u="none" cap="none" strike="noStrike">
                <a:solidFill>
                  <a:schemeClr val="dk2"/>
                </a:solidFill>
              </a:rPr>
              <a:t>cuyo porcentaje sea menor o igual que 0,10.</a:t>
            </a:r>
            <a:endParaRPr/>
          </a:p>
          <a:p>
            <a:pPr indent="-292100" lvl="2" marL="9144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✓"/>
            </a:pPr>
            <a:r>
              <a:rPr i="0" lang="es-AR" sz="2400" u="none" cap="none" strike="noStrike">
                <a:solidFill>
                  <a:schemeClr val="dk2"/>
                </a:solidFill>
              </a:rPr>
              <a:t>Algunos porcentajes pueden ser nulos</a:t>
            </a:r>
            <a:endParaRPr sz="2400"/>
          </a:p>
          <a:p>
            <a:pPr indent="-292100" lvl="2" marL="9144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✓"/>
            </a:pPr>
            <a:r>
              <a:rPr i="0" lang="es-AR" sz="2400" u="none" cap="none" strike="noStrike">
                <a:solidFill>
                  <a:schemeClr val="dk2"/>
                </a:solidFill>
              </a:rPr>
              <a:t>Si deseo incluirlos en el resultado debo explicitar IS NULL.</a:t>
            </a:r>
            <a:endParaRPr i="0" sz="2400" u="none" cap="none" strike="noStrike">
              <a:solidFill>
                <a:schemeClr val="dk2"/>
              </a:solidFill>
            </a:endParaRPr>
          </a:p>
        </p:txBody>
      </p:sp>
      <p:sp>
        <p:nvSpPr>
          <p:cNvPr id="268" name="Google Shape;268;p24"/>
          <p:cNvSpPr txBox="1"/>
          <p:nvPr/>
        </p:nvSpPr>
        <p:spPr>
          <a:xfrm>
            <a:off x="1603675" y="4392619"/>
            <a:ext cx="5435700" cy="1016100"/>
          </a:xfrm>
          <a:prstGeom prst="rect">
            <a:avLst/>
          </a:prstGeom>
          <a:solidFill>
            <a:srgbClr val="E6D5BB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* </a:t>
            </a: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voluntario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WHERE  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porcentaje </a:t>
            </a: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&lt;= 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0.1</a:t>
            </a: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OR  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porcentaje</a:t>
            </a: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IS NULL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4"/>
          <p:cNvSpPr txBox="1"/>
          <p:nvPr>
            <p:ph type="title"/>
          </p:nvPr>
        </p:nvSpPr>
        <p:spPr>
          <a:xfrm>
            <a:off x="426128" y="408372"/>
            <a:ext cx="82608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4D26"/>
              </a:buClr>
              <a:buSzPts val="4000"/>
              <a:buFont typeface="Book Antiqua"/>
              <a:buNone/>
            </a:pPr>
            <a:r>
              <a:rPr i="0" lang="es-AR" u="none" cap="none" strike="noStrike"/>
              <a:t>O</a:t>
            </a:r>
            <a:r>
              <a:rPr lang="es-AR"/>
              <a:t>perador</a:t>
            </a:r>
            <a:r>
              <a:rPr i="0" lang="es-AR" u="none" cap="none" strike="noStrike"/>
              <a:t> IS [NOT] NULL</a:t>
            </a:r>
            <a:endParaRPr i="0" u="none" cap="none" strike="noStrike"/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/>
          <p:nvPr>
            <p:ph idx="1" type="body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✓"/>
            </a:pPr>
            <a:r>
              <a:rPr i="0" lang="es-AR" sz="2400" u="none" cap="none" strike="noStrike">
                <a:solidFill>
                  <a:schemeClr val="dk2"/>
                </a:solidFill>
              </a:rPr>
              <a:t>Un operador lógico combina los resultados de dos condiciones para producir un único resultado basado en ellos, o invertir el resultado de una condición.</a:t>
            </a:r>
            <a:endParaRPr/>
          </a:p>
          <a:p>
            <a:pPr indent="-2286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✓"/>
            </a:pPr>
            <a:r>
              <a:rPr i="0" lang="es-AR" sz="2400" u="none" cap="none" strike="noStrike">
                <a:solidFill>
                  <a:schemeClr val="dk2"/>
                </a:solidFill>
              </a:rPr>
              <a:t>Los operadores </a:t>
            </a:r>
            <a:r>
              <a:rPr b="1" i="0" lang="es-AR" sz="2400" u="none" cap="none" strike="noStrike">
                <a:solidFill>
                  <a:schemeClr val="dk2"/>
                </a:solidFill>
              </a:rPr>
              <a:t>AND</a:t>
            </a:r>
            <a:r>
              <a:rPr i="0" lang="es-AR" sz="2400" u="none" cap="none" strike="noStrike">
                <a:solidFill>
                  <a:schemeClr val="dk2"/>
                </a:solidFill>
              </a:rPr>
              <a:t> y </a:t>
            </a:r>
            <a:r>
              <a:rPr b="1" i="0" lang="es-AR" sz="2400" u="none" cap="none" strike="noStrike">
                <a:solidFill>
                  <a:schemeClr val="dk2"/>
                </a:solidFill>
              </a:rPr>
              <a:t>OR</a:t>
            </a:r>
            <a:r>
              <a:rPr i="0" lang="es-AR" sz="2400" u="none" cap="none" strike="noStrike">
                <a:solidFill>
                  <a:schemeClr val="dk2"/>
                </a:solidFill>
              </a:rPr>
              <a:t> se pueden usar para componer expresiones lógicas.</a:t>
            </a:r>
            <a:endParaRPr/>
          </a:p>
          <a:p>
            <a:pPr indent="-2286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✓"/>
            </a:pPr>
            <a:r>
              <a:rPr i="0" lang="es-AR" sz="2400" u="none" cap="none" strike="noStrike">
                <a:solidFill>
                  <a:schemeClr val="dk2"/>
                </a:solidFill>
              </a:rPr>
              <a:t>El operador </a:t>
            </a:r>
            <a:r>
              <a:rPr b="1" i="0" lang="es-AR" sz="2400" u="none" cap="none" strike="noStrike">
                <a:solidFill>
                  <a:schemeClr val="dk2"/>
                </a:solidFill>
              </a:rPr>
              <a:t>AND</a:t>
            </a:r>
            <a:r>
              <a:rPr i="0" lang="es-AR" sz="2400" u="none" cap="none" strike="noStrike">
                <a:solidFill>
                  <a:schemeClr val="dk2"/>
                </a:solidFill>
              </a:rPr>
              <a:t> retorna VERDADERO si ambas condiciones evaluadas son VERDADERAS, mientras que el operador </a:t>
            </a:r>
            <a:r>
              <a:rPr b="1" i="0" lang="es-AR" sz="2400" u="none" cap="none" strike="noStrike">
                <a:solidFill>
                  <a:schemeClr val="dk2"/>
                </a:solidFill>
              </a:rPr>
              <a:t>OR</a:t>
            </a:r>
            <a:r>
              <a:rPr i="0" lang="es-AR" sz="2400" u="none" cap="none" strike="noStrike">
                <a:solidFill>
                  <a:schemeClr val="dk2"/>
                </a:solidFill>
              </a:rPr>
              <a:t> retorna VERDADERO si alguna de las condiciones es VERDADERA.</a:t>
            </a:r>
            <a:endParaRPr/>
          </a:p>
          <a:p>
            <a:pPr indent="-2286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✓"/>
            </a:pPr>
            <a:r>
              <a:rPr i="0" lang="es-AR" sz="2400" u="none" cap="none" strike="noStrike">
                <a:solidFill>
                  <a:schemeClr val="dk2"/>
                </a:solidFill>
              </a:rPr>
              <a:t>El operador </a:t>
            </a:r>
            <a:r>
              <a:rPr b="1" i="0" lang="es-AR" sz="2400" u="none" cap="none" strike="noStrike">
                <a:solidFill>
                  <a:schemeClr val="dk2"/>
                </a:solidFill>
              </a:rPr>
              <a:t>NOT</a:t>
            </a:r>
            <a:r>
              <a:rPr i="0" lang="es-AR" sz="2400" u="none" cap="none" strike="noStrike">
                <a:solidFill>
                  <a:schemeClr val="dk2"/>
                </a:solidFill>
              </a:rPr>
              <a:t> invierte el resultado de la expresión.</a:t>
            </a:r>
            <a:endParaRPr i="0" sz="2400" u="none" cap="none" strike="noStrike">
              <a:solidFill>
                <a:schemeClr val="dk2"/>
              </a:solidFill>
            </a:endParaRPr>
          </a:p>
        </p:txBody>
      </p:sp>
      <p:sp>
        <p:nvSpPr>
          <p:cNvPr id="275" name="Google Shape;275;p25"/>
          <p:cNvSpPr txBox="1"/>
          <p:nvPr>
            <p:ph type="title"/>
          </p:nvPr>
        </p:nvSpPr>
        <p:spPr>
          <a:xfrm>
            <a:off x="426128" y="408372"/>
            <a:ext cx="82608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4D26"/>
              </a:buClr>
              <a:buSzPts val="4000"/>
              <a:buFont typeface="Book Antiqua"/>
              <a:buNone/>
            </a:pPr>
            <a:r>
              <a:rPr i="0" lang="es-AR" u="none" cap="none" strike="noStrike"/>
              <a:t>C</a:t>
            </a:r>
            <a:r>
              <a:rPr lang="es-AR"/>
              <a:t>ondiciones de Comparación Compuestas</a:t>
            </a:r>
            <a:endParaRPr i="0" u="none" cap="none" strike="noStrike"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"/>
          <p:cNvSpPr txBox="1"/>
          <p:nvPr/>
        </p:nvSpPr>
        <p:spPr>
          <a:xfrm>
            <a:off x="2286000" y="5313362"/>
            <a:ext cx="64008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Importante</a:t>
            </a:r>
            <a:r>
              <a:rPr b="0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-"/>
            </a:pPr>
            <a:r>
              <a:rPr b="0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Indentar las cláusulas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-"/>
            </a:pPr>
            <a:r>
              <a:rPr b="0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Uso de paréntesis en las condiciones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6"/>
          <p:cNvSpPr txBox="1"/>
          <p:nvPr/>
        </p:nvSpPr>
        <p:spPr>
          <a:xfrm>
            <a:off x="468313" y="6245225"/>
            <a:ext cx="38147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AR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Qué sucede si se eliminan ()?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6"/>
          <p:cNvSpPr txBox="1"/>
          <p:nvPr/>
        </p:nvSpPr>
        <p:spPr>
          <a:xfrm>
            <a:off x="203200" y="2827337"/>
            <a:ext cx="4584700" cy="2554288"/>
          </a:xfrm>
          <a:prstGeom prst="rect">
            <a:avLst/>
          </a:prstGeom>
          <a:solidFill>
            <a:srgbClr val="E6D5BB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nro_voluntario,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  apellido,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  id_institucion,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id_coordinador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FROM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voluntario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WHERE 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(id_coordinador=100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id_coordinador=124)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AND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id_institucion=50;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" name="Google Shape;284;p26"/>
          <p:cNvCxnSpPr/>
          <p:nvPr/>
        </p:nvCxnSpPr>
        <p:spPr>
          <a:xfrm rot="10800000">
            <a:off x="317500" y="4287837"/>
            <a:ext cx="2565400" cy="1587500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rgbClr val="99733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5" name="Google Shape;285;p26"/>
          <p:cNvCxnSpPr/>
          <p:nvPr/>
        </p:nvCxnSpPr>
        <p:spPr>
          <a:xfrm flipH="1" rot="5400000">
            <a:off x="1377950" y="4713287"/>
            <a:ext cx="1524000" cy="1435100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rgbClr val="99733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6" name="Google Shape;286;p26"/>
          <p:cNvCxnSpPr/>
          <p:nvPr/>
        </p:nvCxnSpPr>
        <p:spPr>
          <a:xfrm rot="-5400000">
            <a:off x="2581275" y="5160962"/>
            <a:ext cx="1206500" cy="781050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rgbClr val="997339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287" name="Google Shape;287;p26"/>
          <p:cNvPicPr preferRelativeResize="0"/>
          <p:nvPr/>
        </p:nvPicPr>
        <p:blipFill rotWithShape="1">
          <a:blip r:embed="rId3">
            <a:alphaModFix/>
          </a:blip>
          <a:srcRect b="31989" l="22147" r="39862" t="34448"/>
          <a:stretch/>
        </p:blipFill>
        <p:spPr>
          <a:xfrm>
            <a:off x="5106988" y="2921000"/>
            <a:ext cx="3705225" cy="245586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6"/>
          <p:cNvSpPr txBox="1"/>
          <p:nvPr/>
        </p:nvSpPr>
        <p:spPr>
          <a:xfrm>
            <a:off x="330200" y="1556792"/>
            <a:ext cx="82296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Ejemplo: Seleccionar los voluntarios que son coordinados por los voluntarios nro 100 o 124 y están trabajando para la institución cuyo código es 50.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6"/>
          <p:cNvSpPr txBox="1"/>
          <p:nvPr>
            <p:ph type="title"/>
          </p:nvPr>
        </p:nvSpPr>
        <p:spPr>
          <a:xfrm>
            <a:off x="426128" y="408372"/>
            <a:ext cx="82608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4D26"/>
              </a:buClr>
              <a:buSzPts val="4000"/>
              <a:buFont typeface="Book Antiqua"/>
              <a:buNone/>
            </a:pPr>
            <a:r>
              <a:rPr i="0" lang="es-AR" u="none" cap="none" strike="noStrike"/>
              <a:t>C</a:t>
            </a:r>
            <a:r>
              <a:rPr lang="es-AR"/>
              <a:t>ondiciones de Comparación Compuestas</a:t>
            </a:r>
            <a:endParaRPr i="0" u="none" cap="none" strike="noStrike"/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/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4000"/>
              <a:buFont typeface="Book Antiqua"/>
              <a:buNone/>
            </a:pPr>
            <a:r>
              <a:rPr b="1" lang="es-AR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...Al eliminar el ()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7"/>
          <p:cNvSpPr txBox="1"/>
          <p:nvPr/>
        </p:nvSpPr>
        <p:spPr>
          <a:xfrm>
            <a:off x="6329784" y="3413535"/>
            <a:ext cx="2202656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Estas filas no corresponden a la institución cuyo identificador es 50!!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es válida la consulta sin los paréntesis en la condición!!!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7" name="Google Shape;297;p27"/>
          <p:cNvGrpSpPr/>
          <p:nvPr/>
        </p:nvGrpSpPr>
        <p:grpSpPr>
          <a:xfrm>
            <a:off x="1619672" y="2151473"/>
            <a:ext cx="4824412" cy="4333875"/>
            <a:chOff x="2450038" y="1353576"/>
            <a:chExt cx="5227113" cy="4334662"/>
          </a:xfrm>
        </p:grpSpPr>
        <p:pic>
          <p:nvPicPr>
            <p:cNvPr id="298" name="Google Shape;298;p27"/>
            <p:cNvPicPr preferRelativeResize="0"/>
            <p:nvPr/>
          </p:nvPicPr>
          <p:blipFill rotWithShape="1">
            <a:blip r:embed="rId3">
              <a:alphaModFix/>
            </a:blip>
            <a:srcRect b="14761" l="22147" r="39862" t="31004"/>
            <a:stretch/>
          </p:blipFill>
          <p:spPr>
            <a:xfrm>
              <a:off x="2574099" y="1353576"/>
              <a:ext cx="4079462" cy="40320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pic>
        <p:grpSp>
          <p:nvGrpSpPr>
            <p:cNvPr id="299" name="Google Shape;299;p27"/>
            <p:cNvGrpSpPr/>
            <p:nvPr/>
          </p:nvGrpSpPr>
          <p:grpSpPr>
            <a:xfrm>
              <a:off x="2450038" y="1562101"/>
              <a:ext cx="5227113" cy="4126137"/>
              <a:chOff x="2450038" y="1562101"/>
              <a:chExt cx="5227113" cy="4126137"/>
            </a:xfrm>
          </p:grpSpPr>
          <p:sp>
            <p:nvSpPr>
              <p:cNvPr id="300" name="Google Shape;300;p27"/>
              <p:cNvSpPr/>
              <p:nvPr/>
            </p:nvSpPr>
            <p:spPr>
              <a:xfrm>
                <a:off x="2504017" y="1562101"/>
                <a:ext cx="4329000" cy="519351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27"/>
              <p:cNvSpPr/>
              <p:nvPr/>
            </p:nvSpPr>
            <p:spPr>
              <a:xfrm>
                <a:off x="2450038" y="5168887"/>
                <a:ext cx="4329000" cy="519351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02" name="Google Shape;302;p27"/>
              <p:cNvCxnSpPr/>
              <p:nvPr/>
            </p:nvCxnSpPr>
            <p:spPr>
              <a:xfrm flipH="1">
                <a:off x="5792019" y="3187699"/>
                <a:ext cx="1885132" cy="66607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303" name="Google Shape;303;p27"/>
              <p:cNvCxnSpPr/>
              <p:nvPr/>
            </p:nvCxnSpPr>
            <p:spPr>
              <a:xfrm rot="10800000">
                <a:off x="5654675" y="1955800"/>
                <a:ext cx="1953683" cy="1231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304" name="Google Shape;304;p27"/>
              <p:cNvCxnSpPr/>
              <p:nvPr/>
            </p:nvCxnSpPr>
            <p:spPr>
              <a:xfrm flipH="1">
                <a:off x="6779038" y="3251200"/>
                <a:ext cx="870597" cy="213437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</p:grpSp>
      <p:sp>
        <p:nvSpPr>
          <p:cNvPr id="305" name="Google Shape;305;p27"/>
          <p:cNvSpPr/>
          <p:nvPr/>
        </p:nvSpPr>
        <p:spPr>
          <a:xfrm>
            <a:off x="1619672" y="4391435"/>
            <a:ext cx="4044950" cy="901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"/>
          <p:cNvSpPr txBox="1"/>
          <p:nvPr>
            <p:ph idx="1" type="body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AutoNum type="arabicPeriod"/>
            </a:pPr>
            <a:r>
              <a:rPr i="0" lang="es-AR" sz="2400" u="none" cap="none" strike="noStrike">
                <a:solidFill>
                  <a:schemeClr val="dk2"/>
                </a:solidFill>
              </a:rPr>
              <a:t>Cuales son los voluntarios nacidos entre 1988 y 1995?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AutoNum type="arabicPeriod"/>
            </a:pPr>
            <a:r>
              <a:rPr i="0" lang="es-AR" sz="2400" u="none" cap="none" strike="noStrike">
                <a:solidFill>
                  <a:schemeClr val="dk2"/>
                </a:solidFill>
              </a:rPr>
              <a:t>Cuales son los voluntarios con nombre David o con apellido Smith y que realicen la tarea SA_REP?</a:t>
            </a:r>
            <a:endParaRPr/>
          </a:p>
          <a:p>
            <a:pPr indent="-762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dk2"/>
              </a:solidFill>
            </a:endParaRPr>
          </a:p>
        </p:txBody>
      </p:sp>
      <p:sp>
        <p:nvSpPr>
          <p:cNvPr id="311" name="Google Shape;311;p28"/>
          <p:cNvSpPr txBox="1"/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4D26"/>
              </a:buClr>
              <a:buSzPts val="4000"/>
              <a:buFont typeface="Book Antiqua"/>
              <a:buNone/>
            </a:pPr>
            <a:r>
              <a:rPr lang="es-AR"/>
              <a:t>Ejercicios 4</a:t>
            </a:r>
            <a:endParaRPr i="0" u="none" cap="none" strike="noStrike"/>
          </a:p>
        </p:txBody>
      </p:sp>
      <p:sp>
        <p:nvSpPr>
          <p:cNvPr id="312" name="Google Shape;312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/>
          <p:nvPr>
            <p:ph idx="1" type="body"/>
          </p:nvPr>
        </p:nvSpPr>
        <p:spPr>
          <a:xfrm>
            <a:off x="457200" y="1752600"/>
            <a:ext cx="8229600" cy="43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20"/>
              <a:buFont typeface="Arial"/>
              <a:buChar char="●"/>
            </a:pPr>
            <a:r>
              <a:rPr i="0" lang="es-AR" sz="2220" u="none" cap="none" strike="noStrike"/>
              <a:t>El orden de las filas listadas en una consulta es indefinido.</a:t>
            </a:r>
            <a:endParaRPr i="0" sz="2220" u="none" cap="none" strike="noStrike"/>
          </a:p>
          <a:p>
            <a:pPr indent="0" lvl="0" marL="342900" marR="0" rtl="0" algn="just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220"/>
          </a:p>
          <a:p>
            <a:pPr indent="-228600" lvl="0" marL="342900" marR="0" rtl="0" algn="just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000000"/>
              </a:buClr>
              <a:buSzPts val="2220"/>
              <a:buFont typeface="Noto Sans Symbols"/>
              <a:buChar char="●"/>
            </a:pPr>
            <a:r>
              <a:rPr b="1" i="0" lang="es-AR" sz="2220" u="none" cap="none" strike="noStrike"/>
              <a:t>ORDER BY </a:t>
            </a:r>
            <a:r>
              <a:rPr i="0" lang="es-AR" sz="2220" u="none" cap="none" strike="noStrike"/>
              <a:t>puede usarse para ordenar las filas, y se debe colocar como última cláusula de la sentencia </a:t>
            </a:r>
            <a:r>
              <a:rPr b="1" i="0" lang="es-AR" sz="2220" u="none" cap="none" strike="noStrike"/>
              <a:t>SELECT</a:t>
            </a:r>
            <a:r>
              <a:rPr i="0" lang="es-AR" sz="2220" u="none" cap="none" strike="noStrike"/>
              <a:t>.</a:t>
            </a:r>
            <a:endParaRPr i="0" sz="2220" u="none" cap="none" strike="noStrike"/>
          </a:p>
          <a:p>
            <a:pPr indent="0" lvl="0" marL="342900" marR="0" rtl="0" algn="just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220"/>
          </a:p>
          <a:p>
            <a:pPr indent="-228600" lvl="0" marL="342900" marR="0" rtl="0" algn="just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000000"/>
              </a:buClr>
              <a:buSzPts val="2220"/>
              <a:buFont typeface="Noto Sans Symbols"/>
              <a:buChar char="●"/>
            </a:pPr>
            <a:r>
              <a:rPr lang="es-AR" sz="2220"/>
              <a:t>Si no se especifica, e</a:t>
            </a:r>
            <a:r>
              <a:rPr i="0" lang="es-AR" sz="2220" u="none" cap="none" strike="noStrike"/>
              <a:t>l orden de los datos por defecto </a:t>
            </a:r>
            <a:r>
              <a:rPr lang="es-AR" sz="2220"/>
              <a:t>cuando se declara el ORDER BY </a:t>
            </a:r>
            <a:r>
              <a:rPr i="0" lang="es-AR" sz="2220" u="none" cap="none" strike="noStrike"/>
              <a:t>es ascendente (</a:t>
            </a:r>
            <a:r>
              <a:rPr b="1" i="0" lang="es-AR" sz="2220" u="none" cap="none" strike="noStrike"/>
              <a:t>ASC</a:t>
            </a:r>
            <a:r>
              <a:rPr i="0" lang="es-AR" sz="2220" u="none" cap="none" strike="noStrike"/>
              <a:t>), pero se puede especificar también </a:t>
            </a:r>
            <a:r>
              <a:rPr b="1" i="0" lang="es-AR" sz="2220" u="none" cap="none" strike="noStrike"/>
              <a:t>DESC. </a:t>
            </a:r>
            <a:r>
              <a:rPr i="0" lang="es-AR" sz="2220" u="none" cap="none" strike="noStrike"/>
              <a:t>Se debe colocar después del nombre de la columna.</a:t>
            </a:r>
            <a:endParaRPr/>
          </a:p>
          <a:p>
            <a:pPr indent="0" lvl="0" marL="342900" marR="0" rtl="0" algn="just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i="0" sz="2220" u="none" cap="none" strike="noStrike"/>
          </a:p>
        </p:txBody>
      </p:sp>
      <p:sp>
        <p:nvSpPr>
          <p:cNvPr id="318" name="Google Shape;318;p29"/>
          <p:cNvSpPr txBox="1"/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4D26"/>
              </a:buClr>
              <a:buSzPts val="4000"/>
              <a:buFont typeface="Book Antiqua"/>
              <a:buNone/>
            </a:pPr>
            <a:r>
              <a:rPr lang="es-AR"/>
              <a:t>Orden de Presentación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4D26"/>
              </a:buClr>
              <a:buSzPts val="4000"/>
              <a:buFont typeface="Book Antiqua"/>
              <a:buNone/>
            </a:pPr>
            <a:r>
              <a:rPr lang="es-AR"/>
              <a:t>de los Registros</a:t>
            </a:r>
            <a:endParaRPr i="0" u="none" cap="none" strike="noStrike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>
            <p:ph idx="1" type="body"/>
          </p:nvPr>
        </p:nvSpPr>
        <p:spPr>
          <a:xfrm>
            <a:off x="377825" y="1690688"/>
            <a:ext cx="8353425" cy="449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✓"/>
            </a:pPr>
            <a:r>
              <a:rPr i="0" lang="es-AR" sz="2400" u="none" cap="none" strike="noStrike"/>
              <a:t>Las cláusulas de la sentencias suelen colocarse en líneas separadas y con sangría, para mejorar la legibilidad</a:t>
            </a:r>
            <a:endParaRPr i="0" sz="2400" u="none" cap="none" strike="noStrike"/>
          </a:p>
          <a:p>
            <a:pPr indent="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✓"/>
            </a:pPr>
            <a:r>
              <a:rPr i="0" lang="es-AR" sz="2400" u="none" cap="none" strike="noStrike"/>
              <a:t>Se estila escribir con </a:t>
            </a:r>
            <a:r>
              <a:rPr lang="es-AR"/>
              <a:t>MAYÚSCULAS</a:t>
            </a:r>
            <a:r>
              <a:rPr i="0" lang="es-AR" sz="2400" u="none" cap="none" strike="noStrike"/>
              <a:t> las palabras reservadas y con minúsculas el resto</a:t>
            </a:r>
            <a:endParaRPr/>
          </a:p>
          <a:p>
            <a:pPr indent="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✓"/>
            </a:pPr>
            <a:r>
              <a:rPr i="0" lang="es-AR" sz="2400" u="none" cap="none" strike="noStrike"/>
              <a:t>Por ejemplo:</a:t>
            </a:r>
            <a:endParaRPr/>
          </a:p>
          <a:p>
            <a:pPr indent="-238760" lvl="3" marL="128016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</a:pPr>
            <a:r>
              <a:rPr i="0" lang="es-AR" sz="1600" u="none" cap="none" strike="noStrike"/>
              <a:t>	</a:t>
            </a:r>
            <a:endParaRPr i="0" sz="2000" u="none" cap="none" strike="noStrike"/>
          </a:p>
        </p:txBody>
      </p:sp>
      <p:sp>
        <p:nvSpPr>
          <p:cNvPr id="87" name="Google Shape;87;p3"/>
          <p:cNvSpPr txBox="1"/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4D26"/>
              </a:buClr>
              <a:buSzPts val="4000"/>
              <a:buFont typeface="Book Antiqua"/>
              <a:buNone/>
            </a:pPr>
            <a:r>
              <a:rPr lang="es-AR"/>
              <a:t>Escritura de Sentecia SQL</a:t>
            </a:r>
            <a:endParaRPr i="0" u="none" cap="none" strike="noStrike"/>
          </a:p>
        </p:txBody>
      </p:sp>
      <p:sp>
        <p:nvSpPr>
          <p:cNvPr id="88" name="Google Shape;88;p3"/>
          <p:cNvSpPr txBox="1"/>
          <p:nvPr/>
        </p:nvSpPr>
        <p:spPr>
          <a:xfrm>
            <a:off x="2712976" y="5203475"/>
            <a:ext cx="4048200" cy="896700"/>
          </a:xfrm>
          <a:prstGeom prst="rect">
            <a:avLst/>
          </a:prstGeom>
          <a:solidFill>
            <a:srgbClr val="E6D5BB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AR" sz="3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</a:t>
            </a:r>
            <a:r>
              <a:rPr b="0" i="0" lang="es-AR" sz="3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mi_atributo</a:t>
            </a:r>
            <a:endParaRPr b="0" i="0" sz="30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AR" sz="3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</a:t>
            </a:r>
            <a:r>
              <a:rPr b="0" i="0" lang="es-AR" sz="3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b="0" i="0" lang="es-AR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mi_</a:t>
            </a:r>
            <a:r>
              <a:rPr b="0" i="0" lang="es-AR" sz="3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tabla;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/>
          <p:nvPr>
            <p:ph idx="1" type="body"/>
          </p:nvPr>
        </p:nvSpPr>
        <p:spPr>
          <a:xfrm>
            <a:off x="457200" y="1752600"/>
            <a:ext cx="8229600" cy="43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ts val="2400"/>
              <a:buNone/>
            </a:pPr>
            <a:r>
              <a:rPr lang="es-AR"/>
              <a:t>S</a:t>
            </a:r>
            <a:r>
              <a:rPr i="0" lang="es-AR" u="none" cap="none" strike="noStrike"/>
              <a:t>e puede ordenar el resultado de una consulta por más de una columna (pueden ser todas las de la tabla)</a:t>
            </a:r>
            <a:endParaRPr i="0" u="none" cap="none" strike="noStrike"/>
          </a:p>
          <a:p>
            <a:pPr indent="0" lvl="0" marL="0" marR="0" rtl="0" algn="just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286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i="0" lang="es-AR" u="none" cap="none" strike="noStrike"/>
              <a:t>	Ejemplo listar los apellidos ordenados descendentemente y nombres de los voluntarios que son coordinados por el voluntario 124. </a:t>
            </a:r>
            <a:endParaRPr i="0" u="none" cap="none" strike="noStrike"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i="0" u="none" cap="none" strike="noStrike"/>
          </a:p>
        </p:txBody>
      </p:sp>
      <p:sp>
        <p:nvSpPr>
          <p:cNvPr id="324" name="Google Shape;324;p30"/>
          <p:cNvSpPr txBox="1"/>
          <p:nvPr>
            <p:ph type="title"/>
          </p:nvPr>
        </p:nvSpPr>
        <p:spPr>
          <a:xfrm>
            <a:off x="426128" y="408372"/>
            <a:ext cx="82608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4D26"/>
              </a:buClr>
              <a:buSzPts val="4000"/>
              <a:buFont typeface="Book Antiqua"/>
              <a:buNone/>
            </a:pPr>
            <a:r>
              <a:rPr lang="es-AR"/>
              <a:t>Orden de Presentación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4D26"/>
              </a:buClr>
              <a:buSzPts val="4000"/>
              <a:buFont typeface="Book Antiqua"/>
              <a:buNone/>
            </a:pPr>
            <a:r>
              <a:rPr lang="es-AR"/>
              <a:t>de los Registros</a:t>
            </a:r>
            <a:endParaRPr i="0" u="none" cap="none" strike="noStrike"/>
          </a:p>
        </p:txBody>
      </p:sp>
      <p:sp>
        <p:nvSpPr>
          <p:cNvPr id="325" name="Google Shape;325;p30"/>
          <p:cNvSpPr txBox="1"/>
          <p:nvPr/>
        </p:nvSpPr>
        <p:spPr>
          <a:xfrm>
            <a:off x="848725" y="4521575"/>
            <a:ext cx="5651400" cy="1323900"/>
          </a:xfrm>
          <a:prstGeom prst="rect">
            <a:avLst/>
          </a:prstGeom>
          <a:solidFill>
            <a:srgbClr val="E6D5BB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76200" kx="-1200090" rotWithShape="0" algn="bl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apellido, nombre</a:t>
            </a:r>
            <a:endParaRPr b="0" i="0" sz="20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FROM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voluntario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WHERE  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id_coordinador=124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ORDER BY 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apellido </a:t>
            </a: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nombre;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30"/>
          <p:cNvPicPr preferRelativeResize="0"/>
          <p:nvPr/>
        </p:nvPicPr>
        <p:blipFill rotWithShape="1">
          <a:blip r:embed="rId3">
            <a:alphaModFix/>
          </a:blip>
          <a:srcRect b="43306" l="22883" r="64592" t="34448"/>
          <a:stretch/>
        </p:blipFill>
        <p:spPr>
          <a:xfrm>
            <a:off x="7561200" y="5091113"/>
            <a:ext cx="1220700" cy="16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"/>
          <p:cNvSpPr txBox="1"/>
          <p:nvPr>
            <p:ph idx="1" type="body"/>
          </p:nvPr>
        </p:nvSpPr>
        <p:spPr>
          <a:xfrm>
            <a:off x="457200" y="1752600"/>
            <a:ext cx="8229600" cy="43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957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20"/>
              <a:buChar char="•"/>
            </a:pPr>
            <a:r>
              <a:rPr i="0" lang="es-AR" sz="2220" u="none" cap="none" strike="noStrike"/>
              <a:t>Permiten recuperar solamente un subconjunto de filas del total de la consulta.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220"/>
          </a:p>
          <a:p>
            <a:pPr indent="0" lvl="0" marL="0" marR="0" rtl="0" algn="just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220"/>
          </a:p>
          <a:p>
            <a:pPr indent="0" lvl="0" marL="0" marR="0" rtl="0" algn="just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i="0" sz="2220" u="none" cap="none" strike="noStrike"/>
          </a:p>
          <a:p>
            <a:pPr indent="0" lvl="0" marL="0" marR="0" rtl="0" algn="just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i="0" sz="2220" u="none" cap="none" strike="noStrike"/>
          </a:p>
          <a:p>
            <a:pPr indent="0" lvl="0" marL="0" marR="0" rtl="0" algn="just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i="0" sz="2220" u="none" cap="none" strike="noStrike"/>
          </a:p>
          <a:p>
            <a:pPr indent="-369570" lvl="0" marL="457200" marR="0" rtl="0" algn="just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i="0" lang="es-AR" sz="2220" u="none" cap="none" strike="noStrike"/>
              <a:t>Debería ser usado siempre con la cláusula </a:t>
            </a:r>
            <a:r>
              <a:rPr b="1" i="0" lang="es-AR" sz="2220" u="none" cap="none" strike="noStrike"/>
              <a:t>ORDER BY.</a:t>
            </a:r>
            <a:endParaRPr/>
          </a:p>
          <a:p>
            <a:pPr indent="-36957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20"/>
              <a:buChar char="•"/>
            </a:pPr>
            <a:r>
              <a:rPr i="0" lang="es-AR" sz="2220" u="none" cap="none" strike="noStrike"/>
              <a:t>La cláusula </a:t>
            </a:r>
            <a:r>
              <a:rPr b="1" i="0" lang="es-AR" sz="2220" u="none" cap="none" strike="noStrike"/>
              <a:t>LIMIT</a:t>
            </a:r>
            <a:r>
              <a:rPr i="0" lang="es-AR" sz="2220" u="none" cap="none" strike="noStrike"/>
              <a:t> limita la cantidad de filas a retornar.</a:t>
            </a:r>
            <a:endParaRPr/>
          </a:p>
          <a:p>
            <a:pPr indent="-36957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20"/>
              <a:buChar char="•"/>
            </a:pPr>
            <a:r>
              <a:rPr i="0" lang="es-AR" sz="2220" u="none" cap="none" strike="noStrike"/>
              <a:t>La cláusula </a:t>
            </a:r>
            <a:r>
              <a:rPr b="1" i="0" lang="es-AR" sz="2220" u="none" cap="none" strike="noStrike"/>
              <a:t>OFFSET</a:t>
            </a:r>
            <a:r>
              <a:rPr i="0" lang="es-AR" sz="2220" u="none" cap="none" strike="noStrike"/>
              <a:t> determina a partir de </a:t>
            </a:r>
            <a:r>
              <a:rPr lang="es-AR" sz="2220"/>
              <a:t>qué</a:t>
            </a:r>
            <a:r>
              <a:rPr i="0" lang="es-AR" sz="2220" u="none" cap="none" strike="noStrike"/>
              <a:t> fila del resultado se retorna.</a:t>
            </a:r>
            <a:endParaRPr/>
          </a:p>
        </p:txBody>
      </p:sp>
      <p:sp>
        <p:nvSpPr>
          <p:cNvPr id="332" name="Google Shape;332;p31"/>
          <p:cNvSpPr txBox="1"/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4D26"/>
              </a:buClr>
              <a:buSzPts val="4000"/>
              <a:buFont typeface="Book Antiqua"/>
              <a:buNone/>
            </a:pPr>
            <a:r>
              <a:rPr i="0" lang="es-AR" u="none" cap="none" strike="noStrike"/>
              <a:t>LIMIT </a:t>
            </a:r>
            <a:r>
              <a:rPr lang="es-AR"/>
              <a:t>y </a:t>
            </a:r>
            <a:r>
              <a:rPr i="0" lang="es-AR" u="none" cap="none" strike="noStrike"/>
              <a:t>OFFSET (POSTGRESQL)</a:t>
            </a:r>
            <a:endParaRPr i="0" u="none" cap="none" strike="noStrike"/>
          </a:p>
        </p:txBody>
      </p:sp>
      <p:sp>
        <p:nvSpPr>
          <p:cNvPr id="333" name="Google Shape;333;p31"/>
          <p:cNvSpPr txBox="1"/>
          <p:nvPr/>
        </p:nvSpPr>
        <p:spPr>
          <a:xfrm>
            <a:off x="1736450" y="2613813"/>
            <a:ext cx="4800600" cy="1630500"/>
          </a:xfrm>
          <a:prstGeom prst="rect">
            <a:avLst/>
          </a:prstGeom>
          <a:solidFill>
            <a:srgbClr val="E6D5BB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de atributos</a:t>
            </a:r>
            <a:endParaRPr b="0" i="0" sz="20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FROM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tabla/s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ORDER BY ...</a:t>
            </a:r>
            <a:r>
              <a:rPr b="0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]</a:t>
            </a:r>
            <a:endParaRPr b="0" i="0" sz="20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LIMIT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{ número | </a:t>
            </a: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r>
              <a:rPr b="0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b="0" i="0" sz="20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OFFSET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número</a:t>
            </a:r>
            <a:r>
              <a:rPr b="0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"/>
          <p:cNvSpPr txBox="1"/>
          <p:nvPr>
            <p:ph idx="1" type="body"/>
          </p:nvPr>
        </p:nvSpPr>
        <p:spPr>
          <a:xfrm>
            <a:off x="457200" y="1752600"/>
            <a:ext cx="8229600" cy="43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i="0" lang="es-AR" sz="2400" u="none" cap="none" strike="noStrike"/>
              <a:t>	</a:t>
            </a:r>
            <a:endParaRPr i="0" sz="2400" u="none" cap="none" strike="noStrike"/>
          </a:p>
          <a:p>
            <a:pPr indent="-2286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i="0" lang="es-AR" sz="2400" u="none" cap="none" strike="noStrike"/>
              <a:t>Ejemplo: seleccionar los datos de los voluntarios que corresponden a los 10 primeros voluntarios.</a:t>
            </a:r>
            <a:endParaRPr/>
          </a:p>
          <a:p>
            <a:pPr indent="-762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/>
          </a:p>
          <a:p>
            <a:pPr indent="-762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/>
          </a:p>
          <a:p>
            <a:pPr indent="-762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/>
          </a:p>
          <a:p>
            <a:pPr indent="-2286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i="0" lang="es-AR" sz="2400" u="none" cap="none" strike="noStrike"/>
              <a:t>	</a:t>
            </a:r>
            <a:endParaRPr/>
          </a:p>
          <a:p>
            <a:pPr indent="-2286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i="0" sz="2400" u="none" cap="none" strike="noStrike"/>
          </a:p>
        </p:txBody>
      </p:sp>
      <p:sp>
        <p:nvSpPr>
          <p:cNvPr id="339" name="Google Shape;339;p32"/>
          <p:cNvSpPr txBox="1"/>
          <p:nvPr/>
        </p:nvSpPr>
        <p:spPr>
          <a:xfrm>
            <a:off x="1863396" y="3640922"/>
            <a:ext cx="4800600" cy="1323900"/>
          </a:xfrm>
          <a:prstGeom prst="rect">
            <a:avLst/>
          </a:prstGeom>
          <a:solidFill>
            <a:srgbClr val="E6D5BB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FROM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voluntario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ORDER BY 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nro_voluntario</a:t>
            </a:r>
            <a:endParaRPr b="0" i="0" sz="20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LIMIT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2"/>
          <p:cNvSpPr txBox="1"/>
          <p:nvPr>
            <p:ph type="title"/>
          </p:nvPr>
        </p:nvSpPr>
        <p:spPr>
          <a:xfrm>
            <a:off x="426128" y="408372"/>
            <a:ext cx="82608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4D26"/>
              </a:buClr>
              <a:buSzPts val="4000"/>
              <a:buFont typeface="Book Antiqua"/>
              <a:buNone/>
            </a:pPr>
            <a:r>
              <a:rPr i="0" lang="es-AR" u="none" cap="none" strike="noStrike"/>
              <a:t>LIMIT </a:t>
            </a:r>
            <a:r>
              <a:rPr lang="es-AR"/>
              <a:t>y </a:t>
            </a:r>
            <a:r>
              <a:rPr i="0" lang="es-AR" u="none" cap="none" strike="noStrike"/>
              <a:t>OFFSET (POSTGRESQL)</a:t>
            </a:r>
            <a:endParaRPr i="0" u="none" cap="none" strike="noStrike"/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3"/>
          <p:cNvSpPr txBox="1"/>
          <p:nvPr>
            <p:ph idx="1" type="body"/>
          </p:nvPr>
        </p:nvSpPr>
        <p:spPr>
          <a:xfrm>
            <a:off x="457200" y="1752600"/>
            <a:ext cx="8229600" cy="43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i="0" lang="es-AR" sz="2400" u="none" cap="none" strike="noStrike"/>
              <a:t>	</a:t>
            </a:r>
            <a:endParaRPr/>
          </a:p>
          <a:p>
            <a:pPr indent="-2286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i="0" lang="es-AR" sz="2400" u="none" cap="none" strike="noStrike"/>
              <a:t>Ejemplo: seleccionar los datos de los voluntarios a partir del 15</a:t>
            </a:r>
            <a:r>
              <a:rPr baseline="30000" i="0" lang="es-AR" sz="2400" u="none" cap="none" strike="noStrike"/>
              <a:t>TO</a:t>
            </a:r>
            <a:r>
              <a:rPr i="0" lang="es-AR" sz="2400" u="none" cap="none" strike="noStrike"/>
              <a:t> voluntario.</a:t>
            </a:r>
            <a:endParaRPr i="0" sz="2400" u="none" cap="none" strike="noStrike"/>
          </a:p>
        </p:txBody>
      </p:sp>
      <p:sp>
        <p:nvSpPr>
          <p:cNvPr id="346" name="Google Shape;346;p33"/>
          <p:cNvSpPr txBox="1"/>
          <p:nvPr/>
        </p:nvSpPr>
        <p:spPr>
          <a:xfrm>
            <a:off x="1779092" y="3597293"/>
            <a:ext cx="4800600" cy="1630500"/>
          </a:xfrm>
          <a:prstGeom prst="rect">
            <a:avLst/>
          </a:prstGeom>
          <a:solidFill>
            <a:srgbClr val="E6D5BB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76200" kx="-1200090" rotWithShape="0" algn="bl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FROM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voluntario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ORDER BY 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nro_voluntario</a:t>
            </a:r>
            <a:endParaRPr b="0" i="0" sz="20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LIMIT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OFFSET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15;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3"/>
          <p:cNvSpPr txBox="1"/>
          <p:nvPr>
            <p:ph type="title"/>
          </p:nvPr>
        </p:nvSpPr>
        <p:spPr>
          <a:xfrm>
            <a:off x="426128" y="408372"/>
            <a:ext cx="82608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4D26"/>
              </a:buClr>
              <a:buSzPts val="4000"/>
              <a:buFont typeface="Book Antiqua"/>
              <a:buNone/>
            </a:pPr>
            <a:r>
              <a:rPr i="0" lang="es-AR" u="none" cap="none" strike="noStrike"/>
              <a:t>LIMIT </a:t>
            </a:r>
            <a:r>
              <a:rPr lang="es-AR"/>
              <a:t>y </a:t>
            </a:r>
            <a:r>
              <a:rPr i="0" lang="es-AR" u="none" cap="none" strike="noStrike"/>
              <a:t>OFFSET (POSTGRESQL)</a:t>
            </a:r>
            <a:endParaRPr i="0" u="none" cap="none" strike="noStrike"/>
          </a:p>
        </p:txBody>
      </p: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/>
          <p:nvPr>
            <p:ph idx="1" type="body"/>
          </p:nvPr>
        </p:nvSpPr>
        <p:spPr>
          <a:xfrm>
            <a:off x="457200" y="1752600"/>
            <a:ext cx="8229600" cy="13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AutoNum type="arabicPeriod"/>
            </a:pPr>
            <a:r>
              <a:rPr i="0" lang="es-AR" sz="2400" u="none" cap="none" strike="noStrike">
                <a:solidFill>
                  <a:schemeClr val="dk2"/>
                </a:solidFill>
              </a:rPr>
              <a:t>Cuales son los 10 voluntarios mayores?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AutoNum type="arabicPeriod"/>
            </a:pPr>
            <a:r>
              <a:rPr i="0" lang="es-AR" sz="2400" u="none" cap="none" strike="noStrike">
                <a:solidFill>
                  <a:schemeClr val="dk2"/>
                </a:solidFill>
              </a:rPr>
              <a:t>En orden alfabético quienes son los 5 primeros voluntarios de la institución 80?</a:t>
            </a:r>
            <a:endParaRPr/>
          </a:p>
          <a:p>
            <a:pPr indent="-762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dk2"/>
              </a:solidFill>
            </a:endParaRPr>
          </a:p>
        </p:txBody>
      </p:sp>
      <p:sp>
        <p:nvSpPr>
          <p:cNvPr id="353" name="Google Shape;353;p34"/>
          <p:cNvSpPr txBox="1"/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4D26"/>
              </a:buClr>
              <a:buSzPts val="4000"/>
              <a:buFont typeface="Book Antiqua"/>
              <a:buNone/>
            </a:pPr>
            <a:r>
              <a:rPr lang="es-AR"/>
              <a:t>Ejercicios 5</a:t>
            </a:r>
            <a:endParaRPr i="0" u="none" cap="none" strike="noStrike"/>
          </a:p>
        </p:txBody>
      </p:sp>
      <p:sp>
        <p:nvSpPr>
          <p:cNvPr id="354" name="Google Shape;354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fld id="{00000000-1234-1234-1234-123412341234}" type="slidenum">
              <a:rPr lang="es-A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 txBox="1"/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4000"/>
              <a:buFont typeface="Book Antiqua"/>
              <a:buNone/>
            </a:pPr>
            <a:r>
              <a:rPr b="1" lang="es-AR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son Funciones de Grupo </a:t>
            </a:r>
            <a:endParaRPr b="1"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4000"/>
              <a:buFont typeface="Book Antiqua"/>
              <a:buNone/>
            </a:pPr>
            <a:r>
              <a:rPr b="1" lang="es-AR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Agregación?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5"/>
          <p:cNvSpPr txBox="1"/>
          <p:nvPr>
            <p:ph idx="4294967295" type="body"/>
          </p:nvPr>
        </p:nvSpPr>
        <p:spPr>
          <a:xfrm>
            <a:off x="472108" y="1565275"/>
            <a:ext cx="7845425" cy="449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None/>
            </a:pPr>
            <a:r>
              <a:rPr i="0" lang="es-AR" sz="2400" u="none" cap="none" strike="noStrike">
                <a:solidFill>
                  <a:schemeClr val="dk2"/>
                </a:solidFill>
              </a:rPr>
              <a:t>Estas  funciones operan sobre conjuntos de filas para proporcionar un resultado por grupo. </a:t>
            </a:r>
            <a:endParaRPr/>
          </a:p>
        </p:txBody>
      </p:sp>
      <p:sp>
        <p:nvSpPr>
          <p:cNvPr id="364" name="Google Shape;364;p35"/>
          <p:cNvSpPr/>
          <p:nvPr/>
        </p:nvSpPr>
        <p:spPr>
          <a:xfrm>
            <a:off x="3816971" y="2452687"/>
            <a:ext cx="2157412" cy="3771900"/>
          </a:xfrm>
          <a:custGeom>
            <a:rect b="b" l="l" r="r" t="t"/>
            <a:pathLst>
              <a:path extrusionOk="0" h="120000" w="120000">
                <a:moveTo>
                  <a:pt x="0" y="119952"/>
                </a:moveTo>
                <a:lnTo>
                  <a:pt x="0" y="0"/>
                </a:lnTo>
                <a:lnTo>
                  <a:pt x="119911" y="45395"/>
                </a:lnTo>
                <a:lnTo>
                  <a:pt x="119911" y="80314"/>
                </a:lnTo>
                <a:lnTo>
                  <a:pt x="0" y="119952"/>
                </a:lnTo>
              </a:path>
            </a:pathLst>
          </a:custGeom>
          <a:solidFill>
            <a:srgbClr val="ADADAD">
              <a:alpha val="49019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/>
          <p:nvPr/>
        </p:nvSpPr>
        <p:spPr>
          <a:xfrm>
            <a:off x="3878883" y="3836987"/>
            <a:ext cx="2005013" cy="120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Cantidad de horas aportadas por todos los voluntarios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35"/>
          <p:cNvPicPr preferRelativeResize="0"/>
          <p:nvPr/>
        </p:nvPicPr>
        <p:blipFill rotWithShape="1">
          <a:blip r:embed="rId3">
            <a:alphaModFix/>
          </a:blip>
          <a:srcRect b="19193" l="22147" r="42078" t="30511"/>
          <a:stretch/>
        </p:blipFill>
        <p:spPr>
          <a:xfrm>
            <a:off x="333996" y="2474912"/>
            <a:ext cx="3489325" cy="367982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5"/>
          <p:cNvSpPr txBox="1"/>
          <p:nvPr/>
        </p:nvSpPr>
        <p:spPr>
          <a:xfrm>
            <a:off x="815008" y="5564187"/>
            <a:ext cx="2819400" cy="1108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Noto Sans Symbols"/>
              <a:buNone/>
            </a:pPr>
            <a:r>
              <a:rPr b="0" i="0" lang="es-AR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6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35"/>
          <p:cNvPicPr preferRelativeResize="0"/>
          <p:nvPr/>
        </p:nvPicPr>
        <p:blipFill rotWithShape="1">
          <a:blip r:embed="rId4">
            <a:alphaModFix/>
          </a:blip>
          <a:srcRect b="63976" l="21777" r="60532" t="30511"/>
          <a:stretch/>
        </p:blipFill>
        <p:spPr>
          <a:xfrm>
            <a:off x="6026771" y="4164012"/>
            <a:ext cx="2416175" cy="5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/>
          <p:nvPr>
            <p:ph idx="4294967295" type="body"/>
          </p:nvPr>
        </p:nvSpPr>
        <p:spPr>
          <a:xfrm>
            <a:off x="547700" y="1761884"/>
            <a:ext cx="8353500" cy="3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61938" lvl="0" marL="2619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None/>
            </a:pPr>
            <a:r>
              <a:rPr i="0" lang="es-AR" sz="2400" u="none" cap="none" strike="noStrike">
                <a:solidFill>
                  <a:schemeClr val="dk2"/>
                </a:solidFill>
              </a:rPr>
              <a:t>Permiten resumir el resultado de una consulta:</a:t>
            </a:r>
            <a:endParaRPr/>
          </a:p>
          <a:p>
            <a:pPr indent="-261937" lvl="1" marL="711200" marR="0" rtl="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1" i="0" lang="es-AR" sz="2000" u="none" cap="none" strike="noStrike">
                <a:solidFill>
                  <a:schemeClr val="dk2"/>
                </a:solidFill>
              </a:rPr>
              <a:t>SUM( ) → </a:t>
            </a:r>
            <a:r>
              <a:rPr i="1" lang="es-AR" sz="2000" u="none" cap="none" strike="noStrike">
                <a:solidFill>
                  <a:schemeClr val="dk2"/>
                </a:solidFill>
              </a:rPr>
              <a:t>sumatoria de la columna especificada</a:t>
            </a:r>
            <a:endParaRPr/>
          </a:p>
          <a:p>
            <a:pPr indent="-261937" lvl="1" marL="711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1" i="0" lang="es-AR" sz="2000" u="none" cap="none" strike="noStrike">
                <a:solidFill>
                  <a:schemeClr val="dk2"/>
                </a:solidFill>
              </a:rPr>
              <a:t>AVG( ) → </a:t>
            </a:r>
            <a:r>
              <a:rPr i="1" lang="es-AR" sz="2000" u="none" cap="none" strike="noStrike">
                <a:solidFill>
                  <a:schemeClr val="dk2"/>
                </a:solidFill>
              </a:rPr>
              <a:t>promedio de la columna especificada</a:t>
            </a:r>
            <a:endParaRPr/>
          </a:p>
          <a:p>
            <a:pPr indent="-261937" lvl="1" marL="711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1" i="1" lang="es-AR" sz="2000" u="none" cap="none" strike="noStrike">
                <a:solidFill>
                  <a:schemeClr val="dk2"/>
                </a:solidFill>
              </a:rPr>
              <a:t>STDDEV() </a:t>
            </a:r>
            <a:r>
              <a:rPr b="1" i="0" lang="es-AR" sz="2000" u="none" cap="none" strike="noStrike">
                <a:solidFill>
                  <a:schemeClr val="dk2"/>
                </a:solidFill>
              </a:rPr>
              <a:t>→ </a:t>
            </a:r>
            <a:r>
              <a:rPr i="1" lang="es-AR" sz="2000" u="none" cap="none" strike="noStrike">
                <a:solidFill>
                  <a:schemeClr val="dk2"/>
                </a:solidFill>
              </a:rPr>
              <a:t>desvío estándar de la columna especificada</a:t>
            </a:r>
            <a:endParaRPr/>
          </a:p>
          <a:p>
            <a:pPr indent="-261937" lvl="1" marL="711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1" i="0" lang="es-AR" sz="2000" u="none" cap="none" strike="noStrike">
                <a:solidFill>
                  <a:schemeClr val="dk2"/>
                </a:solidFill>
              </a:rPr>
              <a:t>MAX( ) →</a:t>
            </a:r>
            <a:r>
              <a:rPr b="1" i="1" lang="es-AR" sz="2000" u="none" cap="none" strike="noStrike">
                <a:solidFill>
                  <a:schemeClr val="dk2"/>
                </a:solidFill>
              </a:rPr>
              <a:t> </a:t>
            </a:r>
            <a:r>
              <a:rPr i="1" lang="es-AR" sz="2000" u="none" cap="none" strike="noStrike">
                <a:solidFill>
                  <a:schemeClr val="dk2"/>
                </a:solidFill>
              </a:rPr>
              <a:t>valor máximo de la columna especificada</a:t>
            </a:r>
            <a:endParaRPr/>
          </a:p>
          <a:p>
            <a:pPr indent="-261937" lvl="1" marL="711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1" i="0" lang="es-AR" sz="2000" u="none" cap="none" strike="noStrike">
                <a:solidFill>
                  <a:schemeClr val="dk2"/>
                </a:solidFill>
              </a:rPr>
              <a:t>MIN ( ) →</a:t>
            </a:r>
            <a:r>
              <a:rPr b="1" i="1" lang="es-AR" sz="2000" u="none" cap="none" strike="noStrike">
                <a:solidFill>
                  <a:schemeClr val="dk2"/>
                </a:solidFill>
              </a:rPr>
              <a:t> </a:t>
            </a:r>
            <a:r>
              <a:rPr i="1" lang="es-AR" sz="2000" u="none" cap="none" strike="noStrike">
                <a:solidFill>
                  <a:schemeClr val="dk2"/>
                </a:solidFill>
              </a:rPr>
              <a:t>valor mínimo de la columna especificada</a:t>
            </a:r>
            <a:endParaRPr/>
          </a:p>
          <a:p>
            <a:pPr indent="-261937" lvl="1" marL="711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1" i="0" lang="es-AR" sz="2000" u="none" cap="none" strike="noStrike">
                <a:solidFill>
                  <a:schemeClr val="dk2"/>
                </a:solidFill>
              </a:rPr>
              <a:t>COUNT ( ) →</a:t>
            </a:r>
            <a:r>
              <a:rPr b="1" i="1" lang="es-AR" sz="2000" u="none" cap="none" strike="noStrike">
                <a:solidFill>
                  <a:schemeClr val="dk2"/>
                </a:solidFill>
              </a:rPr>
              <a:t> </a:t>
            </a:r>
            <a:r>
              <a:rPr i="1" lang="es-AR" sz="2000" u="none" cap="none" strike="noStrike">
                <a:solidFill>
                  <a:schemeClr val="dk2"/>
                </a:solidFill>
              </a:rPr>
              <a:t>cantidad de tuplas</a:t>
            </a:r>
            <a:endParaRPr i="1" sz="2000" u="none" cap="none" strike="noStrike">
              <a:solidFill>
                <a:schemeClr val="dk2"/>
              </a:solidFill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None/>
            </a:pPr>
            <a:r>
              <a:t/>
            </a:r>
            <a:endParaRPr i="0" sz="2400" u="none" cap="none" strike="noStrike">
              <a:solidFill>
                <a:schemeClr val="dk2"/>
              </a:solidFill>
            </a:endParaRPr>
          </a:p>
        </p:txBody>
      </p:sp>
      <p:sp>
        <p:nvSpPr>
          <p:cNvPr id="376" name="Google Shape;376;p36"/>
          <p:cNvSpPr txBox="1"/>
          <p:nvPr/>
        </p:nvSpPr>
        <p:spPr>
          <a:xfrm>
            <a:off x="850950" y="4921388"/>
            <a:ext cx="7746900" cy="1016100"/>
          </a:xfrm>
          <a:prstGeom prst="rect">
            <a:avLst/>
          </a:prstGeom>
          <a:solidFill>
            <a:srgbClr val="E6D5BB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 </a:t>
            </a:r>
            <a:r>
              <a:rPr b="1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columna, ...</a:t>
            </a:r>
            <a:r>
              <a:rPr b="0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] función de grupo(columna),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tabla/s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WHERE 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condición/es</a:t>
            </a:r>
            <a:r>
              <a:rPr b="0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b="0" i="0" sz="20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7" name="Google Shape;377;p36"/>
          <p:cNvSpPr txBox="1"/>
          <p:nvPr>
            <p:ph type="title"/>
          </p:nvPr>
        </p:nvSpPr>
        <p:spPr>
          <a:xfrm>
            <a:off x="441603" y="514547"/>
            <a:ext cx="82608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4000"/>
              <a:buFont typeface="Book Antiqua"/>
              <a:buNone/>
            </a:pPr>
            <a:r>
              <a:rPr b="1" lang="es-AR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Funciones de Grupo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7"/>
          <p:cNvSpPr txBox="1"/>
          <p:nvPr>
            <p:ph idx="1" type="body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s-AR" sz="2400" u="none" cap="none" strike="noStrike"/>
              <a:t>AVG,</a:t>
            </a:r>
            <a:r>
              <a:rPr i="0" lang="es-AR" sz="2400" u="none" cap="none" strike="noStrike"/>
              <a:t> </a:t>
            </a:r>
            <a:r>
              <a:rPr b="1" i="0" lang="es-AR" sz="2400" u="none" cap="none" strike="noStrike"/>
              <a:t>SUM </a:t>
            </a:r>
            <a:r>
              <a:rPr i="0" lang="es-AR" sz="2400" u="none" cap="none" strike="noStrike"/>
              <a:t>y </a:t>
            </a:r>
            <a:r>
              <a:rPr b="1" i="1" lang="es-AR" sz="2400" u="none" cap="none" strike="noStrike"/>
              <a:t>STDDEV</a:t>
            </a:r>
            <a:r>
              <a:rPr i="0" lang="es-AR" sz="2400" u="none" cap="none" strike="noStrike"/>
              <a:t> se usan para datos numéricos.</a:t>
            </a:r>
            <a:endParaRPr/>
          </a:p>
          <a:p>
            <a:pPr indent="-762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/>
          </a:p>
          <a:p>
            <a:pPr indent="-762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/>
          </a:p>
          <a:p>
            <a:pPr indent="-762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/>
          </a:p>
          <a:p>
            <a:pPr indent="-762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s-AR" sz="2400" u="none" cap="none" strike="noStrike"/>
              <a:t>MIN</a:t>
            </a:r>
            <a:r>
              <a:rPr i="0" lang="es-AR" sz="2400" u="none" cap="none" strike="noStrike"/>
              <a:t> y </a:t>
            </a:r>
            <a:r>
              <a:rPr b="1" i="0" lang="es-AR" sz="2400" u="none" cap="none" strike="noStrike"/>
              <a:t>MAX</a:t>
            </a:r>
            <a:r>
              <a:rPr i="0" lang="es-AR" sz="2400" u="none" cap="none" strike="noStrike"/>
              <a:t> se pueden usar para cualquier tipo de dato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i="0" lang="es-AR" sz="2400" u="none" cap="none" strike="noStrike"/>
              <a:t>	Ejemplo: seleccionar el voluntario </a:t>
            </a:r>
            <a:r>
              <a:rPr lang="es-AR"/>
              <a:t>más</a:t>
            </a:r>
            <a:r>
              <a:rPr i="0" lang="es-AR" sz="2400" u="none" cap="none" strike="noStrike"/>
              <a:t> joven y el </a:t>
            </a:r>
            <a:r>
              <a:rPr lang="es-AR"/>
              <a:t>más</a:t>
            </a:r>
            <a:r>
              <a:rPr i="0" lang="es-AR" sz="2400" u="none" cap="none" strike="noStrike"/>
              <a:t> viejo.</a:t>
            </a:r>
            <a:endParaRPr i="0" sz="2400" u="none" cap="none" strike="noStrike"/>
          </a:p>
        </p:txBody>
      </p:sp>
      <p:sp>
        <p:nvSpPr>
          <p:cNvPr id="383" name="Google Shape;383;p37"/>
          <p:cNvSpPr txBox="1"/>
          <p:nvPr/>
        </p:nvSpPr>
        <p:spPr>
          <a:xfrm>
            <a:off x="1907704" y="2276872"/>
            <a:ext cx="4965700" cy="1630362"/>
          </a:xfrm>
          <a:prstGeom prst="rect">
            <a:avLst/>
          </a:prstGeom>
          <a:solidFill>
            <a:srgbClr val="E6D5BB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  SUM(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horas_aportadas</a:t>
            </a: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),  AVG(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horas_aportadas</a:t>
            </a: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), MAX(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horas_aportadas</a:t>
            </a: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), MIN(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horas_aportadas</a:t>
            </a: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b="0" i="0" sz="20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voluntario;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7"/>
          <p:cNvSpPr txBox="1"/>
          <p:nvPr/>
        </p:nvSpPr>
        <p:spPr>
          <a:xfrm>
            <a:off x="530675" y="5442088"/>
            <a:ext cx="8051700" cy="1016100"/>
          </a:xfrm>
          <a:prstGeom prst="rect">
            <a:avLst/>
          </a:prstGeom>
          <a:solidFill>
            <a:srgbClr val="E6D5BB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 </a:t>
            </a:r>
            <a:r>
              <a:rPr b="1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MAX(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fecha_nacimiento</a:t>
            </a:r>
            <a:r>
              <a:rPr b="1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 AS 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voluntario_mas_joven</a:t>
            </a:r>
            <a:r>
              <a:rPr b="1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     MIN(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fecha_nacimiento</a:t>
            </a:r>
            <a:r>
              <a:rPr b="1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 AS 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voluntario_mas_viejo</a:t>
            </a:r>
            <a:endParaRPr b="0" i="0" sz="20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voluntario;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7"/>
          <p:cNvSpPr txBox="1"/>
          <p:nvPr>
            <p:ph type="title"/>
          </p:nvPr>
        </p:nvSpPr>
        <p:spPr>
          <a:xfrm>
            <a:off x="426128" y="408372"/>
            <a:ext cx="82608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4000"/>
              <a:buFont typeface="Book Antiqua"/>
              <a:buNone/>
            </a:pPr>
            <a:r>
              <a:rPr lang="es-AR"/>
              <a:t>Funciones de Grupo</a:t>
            </a:r>
            <a:endParaRPr i="0" u="none" cap="none" strike="noStrike"/>
          </a:p>
        </p:txBody>
      </p:sp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8"/>
          <p:cNvSpPr txBox="1"/>
          <p:nvPr>
            <p:ph idx="1" type="body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0" lang="es-AR" sz="2400" u="none" cap="none" strike="noStrike">
                <a:latin typeface="Century Gothic"/>
                <a:ea typeface="Century Gothic"/>
                <a:cs typeface="Century Gothic"/>
                <a:sym typeface="Century Gothic"/>
              </a:rPr>
              <a:t>COUNT(*) </a:t>
            </a:r>
            <a:r>
              <a:rPr b="0" i="0" lang="es-AR" sz="2400" u="none" cap="none" strike="noStrike">
                <a:latin typeface="Century Gothic"/>
                <a:ea typeface="Century Gothic"/>
                <a:cs typeface="Century Gothic"/>
                <a:sym typeface="Century Gothic"/>
              </a:rPr>
              <a:t>devuelve el número de filas de una tabla. </a:t>
            </a:r>
            <a:endParaRPr/>
          </a:p>
          <a:p>
            <a:pPr indent="-762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762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i="0" lang="es-AR" sz="2400" u="none" cap="none" strike="noStrike">
                <a:latin typeface="Century Gothic"/>
                <a:ea typeface="Century Gothic"/>
                <a:cs typeface="Century Gothic"/>
                <a:sym typeface="Century Gothic"/>
              </a:rPr>
              <a:t>COUNT(</a:t>
            </a:r>
            <a:r>
              <a:rPr b="0" i="0" lang="es-AR" sz="2400" u="none" cap="none" strike="noStrike">
                <a:latin typeface="Century Gothic"/>
                <a:ea typeface="Century Gothic"/>
                <a:cs typeface="Century Gothic"/>
                <a:sym typeface="Century Gothic"/>
              </a:rPr>
              <a:t>expr</a:t>
            </a:r>
            <a:r>
              <a:rPr b="1" i="0" lang="es-AR" sz="2400" u="none" cap="none" strike="noStrike"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r>
              <a:rPr b="0" i="0" lang="es-AR" sz="2400" u="none" cap="none" strike="noStrike">
                <a:latin typeface="Century Gothic"/>
                <a:ea typeface="Century Gothic"/>
                <a:cs typeface="Century Gothic"/>
                <a:sym typeface="Century Gothic"/>
              </a:rPr>
              <a:t> devuelve el número de filas con valores no nulos para expr.</a:t>
            </a:r>
            <a:endParaRPr/>
          </a:p>
          <a:p>
            <a:pPr indent="-2286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s-AR" sz="2400" u="none" cap="none" strike="noStrike">
                <a:latin typeface="Century Gothic"/>
                <a:ea typeface="Century Gothic"/>
                <a:cs typeface="Century Gothic"/>
                <a:sym typeface="Century Gothic"/>
              </a:rPr>
              <a:t>	Ejemplo: Liste el número de ciudades en la tabla dirección, excluyendo los valores nulos.</a:t>
            </a:r>
            <a:endParaRPr b="0" i="0" sz="2400" u="none" cap="none" strike="noStrike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1" name="Google Shape;391;p38"/>
          <p:cNvSpPr txBox="1"/>
          <p:nvPr/>
        </p:nvSpPr>
        <p:spPr>
          <a:xfrm>
            <a:off x="1861700" y="2494100"/>
            <a:ext cx="4965600" cy="708000"/>
          </a:xfrm>
          <a:prstGeom prst="rect">
            <a:avLst/>
          </a:prstGeom>
          <a:solidFill>
            <a:srgbClr val="E6D5BB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  COUNT(*)</a:t>
            </a:r>
            <a:endParaRPr b="0" i="0" sz="20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voluntario;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8"/>
          <p:cNvSpPr txBox="1"/>
          <p:nvPr/>
        </p:nvSpPr>
        <p:spPr>
          <a:xfrm>
            <a:off x="876307" y="5418161"/>
            <a:ext cx="7391400" cy="708000"/>
          </a:xfrm>
          <a:prstGeom prst="rect">
            <a:avLst/>
          </a:prstGeom>
          <a:solidFill>
            <a:srgbClr val="E6D5BB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  COUNT(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ciudad</a:t>
            </a: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AS 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cantidad__de_ciudades</a:t>
            </a:r>
            <a:endParaRPr b="0" i="0" sz="20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direccion;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8"/>
          <p:cNvSpPr txBox="1"/>
          <p:nvPr>
            <p:ph type="title"/>
          </p:nvPr>
        </p:nvSpPr>
        <p:spPr>
          <a:xfrm>
            <a:off x="426128" y="408372"/>
            <a:ext cx="82608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4000"/>
              <a:buFont typeface="Book Antiqua"/>
              <a:buNone/>
            </a:pPr>
            <a:r>
              <a:rPr lang="es-AR"/>
              <a:t>Funciones de Grupo</a:t>
            </a:r>
            <a:endParaRPr i="0" u="none" cap="none" strike="noStrike"/>
          </a:p>
        </p:txBody>
      </p:sp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9"/>
          <p:cNvSpPr txBox="1"/>
          <p:nvPr>
            <p:ph idx="1" type="body"/>
          </p:nvPr>
        </p:nvSpPr>
        <p:spPr>
          <a:xfrm>
            <a:off x="379775" y="1731824"/>
            <a:ext cx="8353500" cy="48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0" lang="es-AR" u="none" cap="none" strike="noStrike">
                <a:solidFill>
                  <a:schemeClr val="dk2"/>
                </a:solidFill>
              </a:rPr>
              <a:t>Las funciones de grupo ignoran los valores nulos del atributo</a:t>
            </a:r>
            <a:endParaRPr/>
          </a:p>
          <a:p>
            <a:pPr indent="-1016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i="0" u="none" cap="none" strike="noStrike">
              <a:solidFill>
                <a:schemeClr val="dk2"/>
              </a:solidFill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i="0" u="none" cap="none" strike="noStrike">
              <a:solidFill>
                <a:schemeClr val="dk2"/>
              </a:solidFill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i="0" u="none" cap="none" strike="noStrike">
              <a:solidFill>
                <a:schemeClr val="dk2"/>
              </a:solidFill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i="0" u="none" cap="none" strike="noStrike">
              <a:solidFill>
                <a:schemeClr val="dk2"/>
              </a:solidFill>
            </a:endParaRPr>
          </a:p>
        </p:txBody>
      </p:sp>
      <p:sp>
        <p:nvSpPr>
          <p:cNvPr id="399" name="Google Shape;399;p39"/>
          <p:cNvSpPr txBox="1"/>
          <p:nvPr/>
        </p:nvSpPr>
        <p:spPr>
          <a:xfrm>
            <a:off x="1705275" y="3578663"/>
            <a:ext cx="4965600" cy="1016100"/>
          </a:xfrm>
          <a:prstGeom prst="rect">
            <a:avLst/>
          </a:prstGeom>
          <a:solidFill>
            <a:srgbClr val="E6D5BB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76200" kx="-1200090" rotWithShape="0" algn="bl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  AVG(porcentaje) AS 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porcentaje_promedio</a:t>
            </a:r>
            <a:endParaRPr b="0" i="0" sz="20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voluntario;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0" name="Google Shape;400;p39"/>
          <p:cNvPicPr preferRelativeResize="0"/>
          <p:nvPr/>
        </p:nvPicPr>
        <p:blipFill rotWithShape="1">
          <a:blip r:embed="rId3">
            <a:alphaModFix/>
          </a:blip>
          <a:srcRect b="63975" l="22146" r="61639" t="30511"/>
          <a:stretch/>
        </p:blipFill>
        <p:spPr>
          <a:xfrm>
            <a:off x="7105613" y="3511050"/>
            <a:ext cx="1581300" cy="4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9"/>
          <p:cNvSpPr txBox="1"/>
          <p:nvPr>
            <p:ph type="title"/>
          </p:nvPr>
        </p:nvSpPr>
        <p:spPr>
          <a:xfrm>
            <a:off x="426128" y="408372"/>
            <a:ext cx="82608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4000"/>
              <a:buFont typeface="Book Antiqua"/>
              <a:buNone/>
            </a:pPr>
            <a:r>
              <a:rPr lang="es-AR"/>
              <a:t>Funciones de Grupo y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4000"/>
              <a:buFont typeface="Book Antiqua"/>
              <a:buNone/>
            </a:pPr>
            <a:r>
              <a:rPr lang="es-AR"/>
              <a:t>Valores Nulos</a:t>
            </a:r>
            <a:endParaRPr i="0" u="none" cap="none" strike="noStrike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4"/>
          <p:cNvCxnSpPr/>
          <p:nvPr/>
        </p:nvCxnSpPr>
        <p:spPr>
          <a:xfrm>
            <a:off x="539750" y="6381750"/>
            <a:ext cx="8424863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4"/>
          <p:cNvSpPr txBox="1"/>
          <p:nvPr>
            <p:ph type="title"/>
          </p:nvPr>
        </p:nvSpPr>
        <p:spPr>
          <a:xfrm>
            <a:off x="441665" y="457722"/>
            <a:ext cx="82608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4D26"/>
              </a:buClr>
              <a:buSzPts val="4000"/>
              <a:buFont typeface="Book Antiqua"/>
              <a:buNone/>
            </a:pPr>
            <a:r>
              <a:rPr i="0" lang="es-AR" u="none" cap="none" strike="noStrike"/>
              <a:t>Lenguaje de Consulta SQL</a:t>
            </a:r>
            <a:endParaRPr i="0" u="none" cap="none" strike="noStrike"/>
          </a:p>
        </p:txBody>
      </p:sp>
      <p:sp>
        <p:nvSpPr>
          <p:cNvPr id="96" name="Google Shape;96;p4"/>
          <p:cNvSpPr txBox="1"/>
          <p:nvPr/>
        </p:nvSpPr>
        <p:spPr>
          <a:xfrm>
            <a:off x="384448" y="1560704"/>
            <a:ext cx="8293200" cy="51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1938" lvl="0" marL="261938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✓"/>
            </a:pPr>
            <a:r>
              <a:rPr b="1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identifica las columnas  a recuperar – </a:t>
            </a:r>
            <a:r>
              <a:rPr b="1" i="0" lang="es-AR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QUE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1938" lvl="0" marL="261938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✓"/>
            </a:pPr>
            <a:r>
              <a:rPr b="1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identifica la tabla - </a:t>
            </a:r>
            <a:r>
              <a:rPr b="1" i="0" lang="es-AR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DONDE</a:t>
            </a:r>
            <a:r>
              <a:rPr b="1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obtener los datos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1938" lvl="0" marL="261938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✓"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resultado de una consulta es una </a:t>
            </a:r>
            <a:r>
              <a:rPr b="1" i="1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</a:t>
            </a: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(si es un número, se considera como una tabla con una fila y una columna).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 txBox="1"/>
          <p:nvPr/>
        </p:nvSpPr>
        <p:spPr>
          <a:xfrm>
            <a:off x="882823" y="2025241"/>
            <a:ext cx="6966000" cy="646200"/>
          </a:xfrm>
          <a:prstGeom prst="rect">
            <a:avLst/>
          </a:prstGeom>
          <a:solidFill>
            <a:srgbClr val="E6D5BB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76200" kx="-1200090" rotWithShape="0" algn="bl" sy="23000">
              <a:srgbClr val="000000">
                <a:alpha val="20000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* | { [</a:t>
            </a:r>
            <a:r>
              <a:rPr b="1" i="0" lang="es-AR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DISTINCT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 columna | expresión [alias],...}</a:t>
            </a:r>
            <a:endParaRPr b="0" i="0" sz="2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&lt;lista tablas&gt;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0"/>
          <p:cNvSpPr txBox="1"/>
          <p:nvPr>
            <p:ph idx="1" type="body"/>
          </p:nvPr>
        </p:nvSpPr>
        <p:spPr>
          <a:xfrm>
            <a:off x="397500" y="1801100"/>
            <a:ext cx="8349000" cy="45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i="0" lang="es-AR" u="none" cap="none" strike="noStrike">
                <a:solidFill>
                  <a:schemeClr val="dk2"/>
                </a:solidFill>
              </a:rPr>
              <a:t>La función </a:t>
            </a:r>
            <a:r>
              <a:rPr b="1" lang="es-AR">
                <a:solidFill>
                  <a:schemeClr val="dk2"/>
                </a:solidFill>
              </a:rPr>
              <a:t>C</a:t>
            </a:r>
            <a:r>
              <a:rPr b="1" i="0" lang="es-AR" u="none" cap="none" strike="noStrike">
                <a:solidFill>
                  <a:schemeClr val="dk2"/>
                </a:solidFill>
              </a:rPr>
              <a:t>OALESCE</a:t>
            </a:r>
            <a:r>
              <a:rPr i="0" lang="es-AR" u="none" cap="none" strike="noStrike">
                <a:solidFill>
                  <a:schemeClr val="dk2"/>
                </a:solidFill>
              </a:rPr>
              <a:t>(columna, valor_reemplazo) en POSTGRESQL fuerzan a las funciones de grupo a que incluyan valores nulos, retornando un valor en ocurrencia de un nulo.</a:t>
            </a:r>
            <a:endParaRPr i="0" u="none" cap="none" strike="noStrike">
              <a:solidFill>
                <a:schemeClr val="dk2"/>
              </a:solidFill>
            </a:endParaRPr>
          </a:p>
        </p:txBody>
      </p:sp>
      <p:sp>
        <p:nvSpPr>
          <p:cNvPr id="407" name="Google Shape;407;p40"/>
          <p:cNvSpPr txBox="1"/>
          <p:nvPr/>
        </p:nvSpPr>
        <p:spPr>
          <a:xfrm>
            <a:off x="670800" y="4298938"/>
            <a:ext cx="6045300" cy="1016100"/>
          </a:xfrm>
          <a:prstGeom prst="rect">
            <a:avLst/>
          </a:prstGeom>
          <a:solidFill>
            <a:srgbClr val="E6D5BB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  AVG(COALESCE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(porcentaje</a:t>
            </a: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</a:t>
            </a: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)) AS 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Porcentaje_promedio</a:t>
            </a:r>
            <a:endParaRPr b="0" i="0" sz="20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voluntario;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p40"/>
          <p:cNvPicPr preferRelativeResize="0"/>
          <p:nvPr/>
        </p:nvPicPr>
        <p:blipFill rotWithShape="1">
          <a:blip r:embed="rId3">
            <a:alphaModFix/>
          </a:blip>
          <a:srcRect b="63976" l="22514" r="61639" t="31004"/>
          <a:stretch/>
        </p:blipFill>
        <p:spPr>
          <a:xfrm>
            <a:off x="7135813" y="4948238"/>
            <a:ext cx="1546225" cy="366712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0"/>
          <p:cNvSpPr txBox="1"/>
          <p:nvPr>
            <p:ph type="title"/>
          </p:nvPr>
        </p:nvSpPr>
        <p:spPr>
          <a:xfrm>
            <a:off x="426128" y="408372"/>
            <a:ext cx="82608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4000"/>
              <a:buFont typeface="Book Antiqua"/>
              <a:buNone/>
            </a:pPr>
            <a:r>
              <a:rPr lang="es-AR"/>
              <a:t>Funciones de Grupo y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4000"/>
              <a:buFont typeface="Book Antiqua"/>
              <a:buNone/>
            </a:pPr>
            <a:r>
              <a:rPr lang="es-AR"/>
              <a:t>Valores Nulos</a:t>
            </a:r>
            <a:endParaRPr i="0" u="none" cap="none" strike="noStrike"/>
          </a:p>
        </p:txBody>
      </p:sp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5" name="Google Shape;415;p41"/>
          <p:cNvCxnSpPr/>
          <p:nvPr/>
        </p:nvCxnSpPr>
        <p:spPr>
          <a:xfrm flipH="1">
            <a:off x="7019925" y="1484313"/>
            <a:ext cx="504825" cy="360362"/>
          </a:xfrm>
          <a:prstGeom prst="straightConnector1">
            <a:avLst/>
          </a:prstGeom>
          <a:noFill/>
          <a:ln cap="flat" cmpd="sng" w="25400">
            <a:solidFill>
              <a:srgbClr val="99733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6" name="Google Shape;416;p41"/>
          <p:cNvSpPr txBox="1"/>
          <p:nvPr/>
        </p:nvSpPr>
        <p:spPr>
          <a:xfrm>
            <a:off x="7519988" y="1052513"/>
            <a:ext cx="1368425" cy="708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Alias de columna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1"/>
          <p:cNvSpPr txBox="1"/>
          <p:nvPr/>
        </p:nvSpPr>
        <p:spPr>
          <a:xfrm>
            <a:off x="215900" y="1433513"/>
            <a:ext cx="4965700" cy="1016000"/>
          </a:xfrm>
          <a:prstGeom prst="rect">
            <a:avLst/>
          </a:prstGeom>
          <a:solidFill>
            <a:srgbClr val="E6D5BB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  COUNT(*) AS 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cantidad_de_voluntarios</a:t>
            </a:r>
            <a:endParaRPr b="0" i="0" sz="20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voluntario;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41"/>
          <p:cNvPicPr preferRelativeResize="0"/>
          <p:nvPr/>
        </p:nvPicPr>
        <p:blipFill rotWithShape="1">
          <a:blip r:embed="rId3">
            <a:alphaModFix/>
          </a:blip>
          <a:srcRect b="63976" l="21777" r="61639" t="30511"/>
          <a:stretch/>
        </p:blipFill>
        <p:spPr>
          <a:xfrm>
            <a:off x="5781675" y="1825625"/>
            <a:ext cx="1989138" cy="495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9" name="Google Shape;419;p41"/>
          <p:cNvCxnSpPr/>
          <p:nvPr/>
        </p:nvCxnSpPr>
        <p:spPr>
          <a:xfrm flipH="1">
            <a:off x="3797300" y="1484313"/>
            <a:ext cx="3727450" cy="420687"/>
          </a:xfrm>
          <a:prstGeom prst="straightConnector1">
            <a:avLst/>
          </a:prstGeom>
          <a:noFill/>
          <a:ln cap="flat" cmpd="sng" w="25400">
            <a:solidFill>
              <a:srgbClr val="997339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420" name="Google Shape;420;p41"/>
          <p:cNvPicPr preferRelativeResize="0"/>
          <p:nvPr/>
        </p:nvPicPr>
        <p:blipFill rotWithShape="1">
          <a:blip r:embed="rId4">
            <a:alphaModFix/>
          </a:blip>
          <a:srcRect b="63976" l="21777" r="66068" t="30511"/>
          <a:stretch/>
        </p:blipFill>
        <p:spPr>
          <a:xfrm>
            <a:off x="6073775" y="3235325"/>
            <a:ext cx="1422400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1"/>
          <p:cNvSpPr txBox="1"/>
          <p:nvPr/>
        </p:nvSpPr>
        <p:spPr>
          <a:xfrm>
            <a:off x="317500" y="2792413"/>
            <a:ext cx="4965700" cy="1323975"/>
          </a:xfrm>
          <a:prstGeom prst="rect">
            <a:avLst/>
          </a:prstGeom>
          <a:solidFill>
            <a:srgbClr val="E6D5BB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  SUM(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horas_aportadas</a:t>
            </a: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AS 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Horas_trabajadas</a:t>
            </a:r>
            <a:endParaRPr b="0" i="0" sz="20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voluntario v </a:t>
            </a: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WHERE 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v.id_coordinador=120;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2" name="Google Shape;422;p41"/>
          <p:cNvCxnSpPr/>
          <p:nvPr/>
        </p:nvCxnSpPr>
        <p:spPr>
          <a:xfrm flipH="1">
            <a:off x="2755900" y="2819400"/>
            <a:ext cx="4978400" cy="685800"/>
          </a:xfrm>
          <a:prstGeom prst="straightConnector1">
            <a:avLst/>
          </a:prstGeom>
          <a:noFill/>
          <a:ln cap="flat" cmpd="sng" w="25400">
            <a:solidFill>
              <a:srgbClr val="99733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23" name="Google Shape;423;p41"/>
          <p:cNvSpPr txBox="1"/>
          <p:nvPr/>
        </p:nvSpPr>
        <p:spPr>
          <a:xfrm>
            <a:off x="7610475" y="2690813"/>
            <a:ext cx="1368425" cy="708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Alias de tabla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4" name="Google Shape;424;p41"/>
          <p:cNvCxnSpPr/>
          <p:nvPr/>
        </p:nvCxnSpPr>
        <p:spPr>
          <a:xfrm flipH="1">
            <a:off x="952500" y="2857500"/>
            <a:ext cx="6807200" cy="1003300"/>
          </a:xfrm>
          <a:prstGeom prst="straightConnector1">
            <a:avLst/>
          </a:prstGeom>
          <a:noFill/>
          <a:ln cap="flat" cmpd="sng" w="25400">
            <a:solidFill>
              <a:srgbClr val="99733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25" name="Google Shape;425;p41"/>
          <p:cNvSpPr txBox="1"/>
          <p:nvPr/>
        </p:nvSpPr>
        <p:spPr>
          <a:xfrm>
            <a:off x="165100" y="4405313"/>
            <a:ext cx="5664300" cy="1938300"/>
          </a:xfrm>
          <a:prstGeom prst="rect">
            <a:avLst/>
          </a:prstGeom>
          <a:solidFill>
            <a:srgbClr val="E6D5BB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  MAX(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horas_aportadas</a:t>
            </a: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maximo</a:t>
            </a: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MIN(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horas_aportadas</a:t>
            </a: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minimo</a:t>
            </a: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MAX(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horas_aportadas</a:t>
            </a: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– MIN(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horas_aportadas</a:t>
            </a: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diferencia</a:t>
            </a:r>
            <a:endParaRPr b="0" i="0" sz="20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voluntario v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WHERE 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v.id_coordinador=120;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6" name="Google Shape;426;p41"/>
          <p:cNvPicPr preferRelativeResize="0"/>
          <p:nvPr/>
        </p:nvPicPr>
        <p:blipFill rotWithShape="1">
          <a:blip r:embed="rId5">
            <a:alphaModFix/>
          </a:blip>
          <a:srcRect b="63976" l="21777" r="57210" t="30511"/>
          <a:stretch/>
        </p:blipFill>
        <p:spPr>
          <a:xfrm>
            <a:off x="5997575" y="5381625"/>
            <a:ext cx="24590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1"/>
          <p:cNvSpPr txBox="1"/>
          <p:nvPr>
            <p:ph type="title"/>
          </p:nvPr>
        </p:nvSpPr>
        <p:spPr>
          <a:xfrm>
            <a:off x="441603" y="287647"/>
            <a:ext cx="82608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4000"/>
              <a:buFont typeface="Book Antiqua"/>
              <a:buNone/>
            </a:pPr>
            <a:r>
              <a:rPr b="1" lang="es-AR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Ejemplos de Funciones de Grupo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2"/>
          <p:cNvSpPr txBox="1"/>
          <p:nvPr>
            <p:ph idx="1" type="body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003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✓"/>
            </a:pPr>
            <a:r>
              <a:rPr i="0" lang="es-AR" u="none" cap="none" strike="noStrike"/>
              <a:t>Si se usa la cláusula </a:t>
            </a:r>
            <a:r>
              <a:rPr b="1" i="0" lang="es-AR" u="none" cap="none" strike="noStrike"/>
              <a:t>GROUP BY </a:t>
            </a:r>
            <a:r>
              <a:rPr i="0" lang="es-AR" u="none" cap="none" strike="noStrike"/>
              <a:t>en una sentencia </a:t>
            </a:r>
            <a:r>
              <a:rPr b="1" i="0" lang="es-AR" u="none" cap="none" strike="noStrike"/>
              <a:t>SELECT</a:t>
            </a:r>
            <a:r>
              <a:rPr i="0" lang="es-AR" u="none" cap="none" strike="noStrike"/>
              <a:t>, se dividen las filas de la tabla consultada en grupos</a:t>
            </a:r>
            <a:endParaRPr/>
          </a:p>
          <a:p>
            <a:pPr indent="-240030" lvl="0" marL="342900" marR="0" rtl="0" algn="just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✓"/>
            </a:pPr>
            <a:r>
              <a:rPr i="0" lang="es-AR" u="none" cap="none" strike="noStrike"/>
              <a:t>Se aplica las funciones en la lista </a:t>
            </a:r>
            <a:r>
              <a:rPr b="1" i="0" lang="es-AR" u="none" cap="none" strike="noStrike"/>
              <a:t>SELECT</a:t>
            </a:r>
            <a:r>
              <a:rPr i="0" lang="es-AR" u="none" cap="none" strike="noStrike"/>
              <a:t> a cada grupo de filas y retorna una única fila por cada grupo.</a:t>
            </a:r>
            <a:endParaRPr/>
          </a:p>
          <a:p>
            <a:pPr indent="-87629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Arial"/>
              <a:buNone/>
            </a:pPr>
            <a:r>
              <a:t/>
            </a:r>
            <a:endParaRPr i="0" u="none" cap="none" strike="noStrike"/>
          </a:p>
          <a:p>
            <a:pPr indent="-87629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Arial"/>
              <a:buNone/>
            </a:pPr>
            <a:r>
              <a:t/>
            </a:r>
            <a:endParaRPr i="0" u="none" cap="none" strike="noStrike"/>
          </a:p>
          <a:p>
            <a:pPr indent="-87629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Arial"/>
              <a:buNone/>
            </a:pPr>
            <a:r>
              <a:t/>
            </a:r>
            <a:endParaRPr i="0" u="none" cap="none" strike="noStrike"/>
          </a:p>
          <a:p>
            <a:pPr indent="-87629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Arial"/>
              <a:buNone/>
            </a:pPr>
            <a:r>
              <a:t/>
            </a:r>
            <a:endParaRPr i="0" u="none" cap="none" strike="noStrike"/>
          </a:p>
          <a:p>
            <a:pPr indent="-87629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Arial"/>
              <a:buNone/>
            </a:pPr>
            <a:r>
              <a:t/>
            </a:r>
            <a:endParaRPr i="0" u="none" cap="none" strike="noStrike"/>
          </a:p>
          <a:p>
            <a:pPr indent="-228600" lvl="0" marL="342900" marR="0" rtl="0" algn="ctr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i="1" u="none" cap="none" strike="noStrike"/>
          </a:p>
          <a:p>
            <a:pPr indent="-228600" lvl="0" marL="342900" marR="0" rtl="0" algn="ctr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i="1" lang="es-AR" u="none" cap="none" strike="noStrike"/>
              <a:t>La clausula </a:t>
            </a:r>
            <a:r>
              <a:rPr b="1" i="0" lang="es-AR" u="none" cap="none" strike="noStrike"/>
              <a:t>GROUP BY </a:t>
            </a:r>
            <a:r>
              <a:rPr i="1" lang="es-AR" u="none" cap="none" strike="noStrike"/>
              <a:t>especifica como se deben agrupar las filas seleccionadas.</a:t>
            </a:r>
            <a:endParaRPr i="1" u="none" cap="none" strike="noStrike"/>
          </a:p>
        </p:txBody>
      </p:sp>
      <p:sp>
        <p:nvSpPr>
          <p:cNvPr id="436" name="Google Shape;436;p42"/>
          <p:cNvSpPr txBox="1"/>
          <p:nvPr>
            <p:ph type="title"/>
          </p:nvPr>
        </p:nvSpPr>
        <p:spPr>
          <a:xfrm>
            <a:off x="426128" y="408372"/>
            <a:ext cx="82608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4D26"/>
              </a:buClr>
              <a:buSzPts val="4000"/>
              <a:buFont typeface="Book Antiqua"/>
              <a:buNone/>
            </a:pPr>
            <a:r>
              <a:rPr lang="es-AR"/>
              <a:t>Selección sobre Grupos de Datos</a:t>
            </a:r>
            <a:endParaRPr i="0" u="none" cap="none" strike="noStrike"/>
          </a:p>
        </p:txBody>
      </p:sp>
      <p:sp>
        <p:nvSpPr>
          <p:cNvPr id="437" name="Google Shape;437;p42"/>
          <p:cNvSpPr txBox="1"/>
          <p:nvPr/>
        </p:nvSpPr>
        <p:spPr>
          <a:xfrm>
            <a:off x="629438" y="3747375"/>
            <a:ext cx="7885200" cy="2000400"/>
          </a:xfrm>
          <a:prstGeom prst="rect">
            <a:avLst/>
          </a:prstGeom>
          <a:solidFill>
            <a:srgbClr val="E59BA3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lista columnas, </a:t>
            </a:r>
            <a:r>
              <a:rPr b="1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función de grupo (columna)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&lt;lista tablas&gt;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 </a:t>
            </a:r>
            <a:r>
              <a:rPr b="1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condición 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b="0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expresión de grupo | lista columnas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 </a:t>
            </a:r>
            <a:r>
              <a:rPr b="1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r>
              <a:rPr b="0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&lt;lista atributos orden&gt; 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8" name="Google Shape;438;p42"/>
          <p:cNvCxnSpPr/>
          <p:nvPr/>
        </p:nvCxnSpPr>
        <p:spPr>
          <a:xfrm>
            <a:off x="3332563" y="3978413"/>
            <a:ext cx="2448000" cy="792300"/>
          </a:xfrm>
          <a:prstGeom prst="straightConnector1">
            <a:avLst/>
          </a:prstGeom>
          <a:noFill/>
          <a:ln cap="flat" cmpd="sng" w="25400">
            <a:solidFill>
              <a:srgbClr val="997339"/>
            </a:solidFill>
            <a:prstDash val="solid"/>
            <a:round/>
            <a:headEnd len="lg" w="lg" type="triangle"/>
            <a:tailEnd len="lg" w="lg" type="triangle"/>
          </a:ln>
        </p:spPr>
      </p:cxnSp>
    </p:spTree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3"/>
          <p:cNvSpPr/>
          <p:nvPr/>
        </p:nvSpPr>
        <p:spPr>
          <a:xfrm>
            <a:off x="3911600" y="2000238"/>
            <a:ext cx="1584300" cy="4321200"/>
          </a:xfrm>
          <a:custGeom>
            <a:rect b="b" l="l" r="r" t="t"/>
            <a:pathLst>
              <a:path extrusionOk="0" h="120000" w="120000">
                <a:moveTo>
                  <a:pt x="0" y="119953"/>
                </a:moveTo>
                <a:lnTo>
                  <a:pt x="0" y="0"/>
                </a:lnTo>
                <a:lnTo>
                  <a:pt x="119900" y="34108"/>
                </a:lnTo>
                <a:lnTo>
                  <a:pt x="119900" y="85109"/>
                </a:lnTo>
                <a:lnTo>
                  <a:pt x="0" y="119953"/>
                </a:lnTo>
              </a:path>
            </a:pathLst>
          </a:custGeom>
          <a:solidFill>
            <a:srgbClr val="FBCB99">
              <a:alpha val="49019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3"/>
          <p:cNvSpPr/>
          <p:nvPr/>
        </p:nvSpPr>
        <p:spPr>
          <a:xfrm>
            <a:off x="3993338" y="3513137"/>
            <a:ext cx="14208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¿Cuántos voluntarios tiene cada Institución?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8" name="Google Shape;448;p43"/>
          <p:cNvPicPr preferRelativeResize="0"/>
          <p:nvPr/>
        </p:nvPicPr>
        <p:blipFill rotWithShape="1">
          <a:blip r:embed="rId3">
            <a:alphaModFix/>
          </a:blip>
          <a:srcRect b="19193" l="22147" r="42078" t="30511"/>
          <a:stretch/>
        </p:blipFill>
        <p:spPr>
          <a:xfrm>
            <a:off x="311138" y="2320937"/>
            <a:ext cx="3489300" cy="36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43"/>
          <p:cNvPicPr preferRelativeResize="0"/>
          <p:nvPr/>
        </p:nvPicPr>
        <p:blipFill rotWithShape="1">
          <a:blip r:embed="rId4">
            <a:alphaModFix/>
          </a:blip>
          <a:srcRect b="37891" l="21777" r="54257" t="30511"/>
          <a:stretch/>
        </p:blipFill>
        <p:spPr>
          <a:xfrm>
            <a:off x="5857875" y="3068637"/>
            <a:ext cx="2336800" cy="2311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3"/>
          <p:cNvSpPr txBox="1"/>
          <p:nvPr/>
        </p:nvSpPr>
        <p:spPr>
          <a:xfrm>
            <a:off x="1092200" y="5611812"/>
            <a:ext cx="2819400" cy="1108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Noto Sans Symbols"/>
              <a:buNone/>
            </a:pPr>
            <a:r>
              <a:rPr b="0" i="0" lang="es-AR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6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43"/>
          <p:cNvSpPr txBox="1"/>
          <p:nvPr/>
        </p:nvSpPr>
        <p:spPr>
          <a:xfrm>
            <a:off x="3911600" y="1647825"/>
            <a:ext cx="4724400" cy="1323900"/>
          </a:xfrm>
          <a:prstGeom prst="rect">
            <a:avLst/>
          </a:prstGeom>
          <a:solidFill>
            <a:srgbClr val="E6D5BB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  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id_institucion,</a:t>
            </a: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COUNT(*) AS 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cantidad_voluntarios</a:t>
            </a:r>
            <a:endParaRPr b="0" i="0" sz="20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voluntario</a:t>
            </a:r>
            <a:endParaRPr b="0" i="0" sz="20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 BY 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id_institucion;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43"/>
          <p:cNvSpPr txBox="1"/>
          <p:nvPr>
            <p:ph type="title"/>
          </p:nvPr>
        </p:nvSpPr>
        <p:spPr>
          <a:xfrm>
            <a:off x="426128" y="408372"/>
            <a:ext cx="82608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4000"/>
              <a:buFont typeface="Book Antiqua"/>
              <a:buNone/>
            </a:pPr>
            <a:r>
              <a:rPr b="1" lang="es-AR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Creación de Grupos de Datos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4"/>
          <p:cNvSpPr txBox="1"/>
          <p:nvPr>
            <p:ph idx="1" type="body"/>
          </p:nvPr>
        </p:nvSpPr>
        <p:spPr>
          <a:xfrm>
            <a:off x="203200" y="2077463"/>
            <a:ext cx="8940900" cy="44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1" i="1" lang="es-AR" u="sng" cap="none" strike="noStrike"/>
              <a:t>Todas </a:t>
            </a:r>
            <a:r>
              <a:rPr b="1" i="1" lang="es-AR" u="none" cap="none" strike="noStrike"/>
              <a:t>las columnas de la lista SELECT, excepto las funciones de grupo, deben estar en la cláusula GROUP BY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i="0" lang="es-AR" u="none" cap="none" strike="noStrike"/>
              <a:t>Ejemplo: liste las diferentes instituciones  y el máximo de horas aportadas a cada una de ellas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i="0" u="none" cap="none" strike="noStrike"/>
          </a:p>
          <a:p>
            <a:pPr indent="-2286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i="0" u="none" cap="none" strike="noStrike"/>
          </a:p>
        </p:txBody>
      </p:sp>
      <p:sp>
        <p:nvSpPr>
          <p:cNvPr id="458" name="Google Shape;458;p44"/>
          <p:cNvSpPr txBox="1"/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4D26"/>
              </a:buClr>
              <a:buSzPts val="4000"/>
              <a:buFont typeface="Book Antiqua"/>
              <a:buNone/>
            </a:pPr>
            <a:r>
              <a:rPr lang="es-AR"/>
              <a:t>Sintaxis de la Cláusula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4D26"/>
              </a:buClr>
              <a:buSzPts val="4000"/>
              <a:buFont typeface="Book Antiqua"/>
              <a:buNone/>
            </a:pPr>
            <a:r>
              <a:rPr lang="es-AR"/>
              <a:t>GROUP BY</a:t>
            </a:r>
            <a:endParaRPr i="0" u="none" cap="none" strike="noStrike"/>
          </a:p>
        </p:txBody>
      </p:sp>
      <p:sp>
        <p:nvSpPr>
          <p:cNvPr id="459" name="Google Shape;459;p44"/>
          <p:cNvSpPr txBox="1"/>
          <p:nvPr/>
        </p:nvSpPr>
        <p:spPr>
          <a:xfrm>
            <a:off x="1341000" y="4362718"/>
            <a:ext cx="6972300" cy="1016100"/>
          </a:xfrm>
          <a:prstGeom prst="rect">
            <a:avLst/>
          </a:prstGeom>
          <a:solidFill>
            <a:srgbClr val="E6D5BB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 </a:t>
            </a:r>
            <a:r>
              <a:rPr b="1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id_institucion</a:t>
            </a:r>
            <a:r>
              <a:rPr b="1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MAX(</a:t>
            </a:r>
            <a:r>
              <a:rPr b="0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horas_aportadas</a:t>
            </a:r>
            <a:r>
              <a:rPr b="1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voluntario</a:t>
            </a:r>
            <a:endParaRPr b="0" i="0" sz="20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 BY 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id_institucion;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5"/>
          <p:cNvSpPr txBox="1"/>
          <p:nvPr>
            <p:ph idx="1" type="body"/>
          </p:nvPr>
        </p:nvSpPr>
        <p:spPr>
          <a:xfrm>
            <a:off x="203100" y="1869638"/>
            <a:ext cx="8940900" cy="44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i="0" lang="es-AR" u="none" cap="none" strike="noStrike"/>
              <a:t>Las columnas en la </a:t>
            </a:r>
            <a:r>
              <a:rPr lang="es-AR"/>
              <a:t>cláusula</a:t>
            </a:r>
            <a:r>
              <a:rPr i="0" lang="es-AR" u="none" cap="none" strike="noStrike"/>
              <a:t> </a:t>
            </a:r>
            <a:r>
              <a:rPr b="1" i="0" lang="es-AR" u="none" cap="none" strike="noStrike"/>
              <a:t>GROUP BY </a:t>
            </a:r>
            <a:r>
              <a:rPr i="0" lang="es-AR" u="none" cap="none" strike="noStrike"/>
              <a:t>pueden no estar en la lista del </a:t>
            </a:r>
            <a:r>
              <a:rPr b="1" i="0" lang="es-AR" u="none" cap="none" strike="noStrike"/>
              <a:t>SELECT</a:t>
            </a:r>
            <a:endParaRPr b="1" i="0" u="none" cap="none" strike="noStrike"/>
          </a:p>
          <a:p>
            <a:pPr indent="0" lvl="0" marL="0" marR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  <a:p>
            <a:pPr indent="-2286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i="0" lang="es-AR" u="none" cap="none" strike="noStrike"/>
              <a:t>	Ejemplo: determine los porcentajes promedio de los voluntarios por institución.</a:t>
            </a:r>
            <a:endParaRPr i="0" u="none" cap="none" strike="noStrike"/>
          </a:p>
        </p:txBody>
      </p:sp>
      <p:sp>
        <p:nvSpPr>
          <p:cNvPr id="465" name="Google Shape;465;p45"/>
          <p:cNvSpPr txBox="1"/>
          <p:nvPr>
            <p:ph type="title"/>
          </p:nvPr>
        </p:nvSpPr>
        <p:spPr>
          <a:xfrm>
            <a:off x="426128" y="408372"/>
            <a:ext cx="82608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4D26"/>
              </a:buClr>
              <a:buSzPts val="4000"/>
              <a:buFont typeface="Book Antiqua"/>
              <a:buNone/>
            </a:pPr>
            <a:r>
              <a:rPr lang="es-AR"/>
              <a:t>Sintaxis de la Cláusula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4D26"/>
              </a:buClr>
              <a:buSzPts val="4000"/>
              <a:buFont typeface="Book Antiqua"/>
              <a:buNone/>
            </a:pPr>
            <a:r>
              <a:rPr lang="es-AR"/>
              <a:t>GROUP BY</a:t>
            </a:r>
            <a:endParaRPr i="0" u="none" cap="none" strike="noStrike"/>
          </a:p>
        </p:txBody>
      </p:sp>
      <p:sp>
        <p:nvSpPr>
          <p:cNvPr id="466" name="Google Shape;466;p45"/>
          <p:cNvSpPr txBox="1"/>
          <p:nvPr/>
        </p:nvSpPr>
        <p:spPr>
          <a:xfrm>
            <a:off x="1999300" y="4825998"/>
            <a:ext cx="4965600" cy="1016100"/>
          </a:xfrm>
          <a:prstGeom prst="rect">
            <a:avLst/>
          </a:prstGeom>
          <a:solidFill>
            <a:srgbClr val="E6D5BB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76200" kx="-1200090" rotWithShape="0" algn="bl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 </a:t>
            </a:r>
            <a:r>
              <a:rPr b="1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AVG(porcentaje)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voluntario</a:t>
            </a:r>
            <a:endParaRPr b="0" i="0" sz="20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 BY 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id_institucion;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6"/>
          <p:cNvSpPr txBox="1"/>
          <p:nvPr>
            <p:ph idx="1" type="body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AutoNum type="arabicPeriod"/>
            </a:pPr>
            <a:r>
              <a:rPr lang="es-AR" sz="3000">
                <a:solidFill>
                  <a:schemeClr val="dk2"/>
                </a:solidFill>
              </a:rPr>
              <a:t>Cuántos</a:t>
            </a:r>
            <a:r>
              <a:rPr i="0" lang="es-AR" sz="3000" u="none" cap="none" strike="noStrike">
                <a:solidFill>
                  <a:schemeClr val="dk2"/>
                </a:solidFill>
              </a:rPr>
              <a:t> voluntarios realizan cada tarea?</a:t>
            </a:r>
            <a:endParaRPr sz="3000"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AutoNum type="arabicPeriod"/>
            </a:pPr>
            <a:r>
              <a:rPr i="0" lang="es-AR" sz="3000" u="none" cap="none" strike="noStrike">
                <a:solidFill>
                  <a:schemeClr val="dk2"/>
                </a:solidFill>
              </a:rPr>
              <a:t>Cual es el promedio de horas aportadas por tarea?</a:t>
            </a:r>
            <a:endParaRPr sz="3000"/>
          </a:p>
          <a:p>
            <a:pPr indent="-3048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ook Antiqua"/>
              <a:buNone/>
            </a:pPr>
            <a:r>
              <a:t/>
            </a:r>
            <a:endParaRPr i="0" sz="3000" u="none" cap="none" strike="noStrike">
              <a:solidFill>
                <a:schemeClr val="dk2"/>
              </a:solidFill>
            </a:endParaRPr>
          </a:p>
          <a:p>
            <a:pPr indent="-762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i="0" sz="3000" u="none" cap="none" strike="noStrike">
              <a:solidFill>
                <a:schemeClr val="dk2"/>
              </a:solidFill>
            </a:endParaRPr>
          </a:p>
        </p:txBody>
      </p:sp>
      <p:sp>
        <p:nvSpPr>
          <p:cNvPr id="472" name="Google Shape;472;p46"/>
          <p:cNvSpPr txBox="1"/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4D26"/>
              </a:buClr>
              <a:buSzPts val="4000"/>
              <a:buFont typeface="Book Antiqua"/>
              <a:buNone/>
            </a:pPr>
            <a:r>
              <a:rPr lang="es-AR"/>
              <a:t>Ejercicios 6</a:t>
            </a:r>
            <a:endParaRPr i="0" u="none" cap="none" strike="noStrike"/>
          </a:p>
        </p:txBody>
      </p:sp>
      <p:sp>
        <p:nvSpPr>
          <p:cNvPr id="473" name="Google Shape;473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fld id="{00000000-1234-1234-1234-123412341234}" type="slidenum">
              <a:rPr lang="es-A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7"/>
          <p:cNvSpPr txBox="1"/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4D26"/>
              </a:buClr>
              <a:buSzPts val="4000"/>
              <a:buFont typeface="Book Antiqua"/>
              <a:buNone/>
            </a:pPr>
            <a:r>
              <a:rPr lang="es-AR"/>
              <a:t>Restringir los Resultados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4D26"/>
              </a:buClr>
              <a:buSzPts val="4000"/>
              <a:buFont typeface="Book Antiqua"/>
              <a:buNone/>
            </a:pPr>
            <a:r>
              <a:rPr lang="es-AR"/>
              <a:t>de los Grupos</a:t>
            </a:r>
            <a:endParaRPr i="0" u="none" cap="none" strike="noStrike"/>
          </a:p>
        </p:txBody>
      </p:sp>
      <p:sp>
        <p:nvSpPr>
          <p:cNvPr id="479" name="Google Shape;479;p47"/>
          <p:cNvSpPr/>
          <p:nvPr/>
        </p:nvSpPr>
        <p:spPr>
          <a:xfrm>
            <a:off x="3730188" y="3865650"/>
            <a:ext cx="2157300" cy="3149700"/>
          </a:xfrm>
          <a:custGeom>
            <a:rect b="b" l="l" r="r" t="t"/>
            <a:pathLst>
              <a:path extrusionOk="0" h="120000" w="120000">
                <a:moveTo>
                  <a:pt x="0" y="119952"/>
                </a:moveTo>
                <a:lnTo>
                  <a:pt x="0" y="0"/>
                </a:lnTo>
                <a:lnTo>
                  <a:pt x="119911" y="45395"/>
                </a:lnTo>
                <a:lnTo>
                  <a:pt x="119911" y="80314"/>
                </a:lnTo>
                <a:lnTo>
                  <a:pt x="0" y="119952"/>
                </a:lnTo>
              </a:path>
            </a:pathLst>
          </a:custGeom>
          <a:solidFill>
            <a:srgbClr val="ADADAD">
              <a:alpha val="49019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47"/>
          <p:cNvSpPr/>
          <p:nvPr/>
        </p:nvSpPr>
        <p:spPr>
          <a:xfrm>
            <a:off x="4000375" y="5087975"/>
            <a:ext cx="20049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Coordinadores con más de 7 voluntarios</a:t>
            </a:r>
            <a:endParaRPr b="1" i="0" sz="16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81" name="Google Shape;481;p47"/>
          <p:cNvPicPr preferRelativeResize="0"/>
          <p:nvPr/>
        </p:nvPicPr>
        <p:blipFill rotWithShape="1">
          <a:blip r:embed="rId3">
            <a:alphaModFix/>
          </a:blip>
          <a:srcRect b="19193" l="22147" r="42078" t="30511"/>
          <a:stretch/>
        </p:blipFill>
        <p:spPr>
          <a:xfrm>
            <a:off x="166700" y="3083225"/>
            <a:ext cx="3435600" cy="36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4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52165" l="22147" r="52411" t="30511"/>
          <a:stretch/>
        </p:blipFill>
        <p:spPr>
          <a:xfrm>
            <a:off x="6086375" y="5293963"/>
            <a:ext cx="2481300" cy="12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7"/>
          <p:cNvSpPr txBox="1"/>
          <p:nvPr/>
        </p:nvSpPr>
        <p:spPr>
          <a:xfrm>
            <a:off x="4000376" y="3234300"/>
            <a:ext cx="5004000" cy="1632000"/>
          </a:xfrm>
          <a:prstGeom prst="rect">
            <a:avLst/>
          </a:prstGeom>
          <a:solidFill>
            <a:srgbClr val="E6D5BB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  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id_coordinador</a:t>
            </a: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COUNT(*) AS 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cantidad_de_voluntarios</a:t>
            </a:r>
            <a:endParaRPr b="0" i="0" sz="20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voluntario</a:t>
            </a:r>
            <a:endParaRPr b="0" i="0" sz="20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 BY 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id_coordinador</a:t>
            </a:r>
            <a:endParaRPr b="0" i="0" sz="20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HAVING COUNT(*) &gt; 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47"/>
          <p:cNvSpPr txBox="1"/>
          <p:nvPr/>
        </p:nvSpPr>
        <p:spPr>
          <a:xfrm>
            <a:off x="249450" y="1603563"/>
            <a:ext cx="8645100" cy="13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AR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 puede anexar la cláusula </a:t>
            </a:r>
            <a:r>
              <a:rPr b="1" i="0" lang="es-AR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HAVING</a:t>
            </a:r>
            <a:r>
              <a:rPr b="0" i="0" lang="es-AR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para restringir grupos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AutoNum type="alphaLcPeriod"/>
            </a:pPr>
            <a:r>
              <a:rPr b="0" i="0" lang="es-AR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Las filas se agrupan por la/s columnas especificada/s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AutoNum type="alphaLcPeriod"/>
            </a:pPr>
            <a:r>
              <a:rPr b="0" i="0" lang="es-AR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 aplica la función de grupo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AutoNum type="alphaLcPeriod"/>
            </a:pPr>
            <a:r>
              <a:rPr b="0" i="0" lang="es-AR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 muestran los grupos que satisfacen la cláusula </a:t>
            </a:r>
            <a:r>
              <a:rPr b="1" i="0" lang="es-AR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HAVING</a:t>
            </a:r>
            <a:endParaRPr b="1" i="0" sz="2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>
            <p:ph idx="4294967295" type="body"/>
          </p:nvPr>
        </p:nvSpPr>
        <p:spPr>
          <a:xfrm>
            <a:off x="263225" y="1581450"/>
            <a:ext cx="8596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476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✓"/>
            </a:pPr>
            <a:r>
              <a:rPr i="0" lang="es-AR" sz="2400" u="none" cap="none" strike="noStrike">
                <a:solidFill>
                  <a:schemeClr val="dk2"/>
                </a:solidFill>
              </a:rPr>
              <a:t>No se puede utilizar la cláusula </a:t>
            </a:r>
            <a:r>
              <a:rPr b="1" i="0" lang="es-AR" sz="2400" u="none" cap="none" strike="noStrike">
                <a:solidFill>
                  <a:schemeClr val="dk2"/>
                </a:solidFill>
              </a:rPr>
              <a:t>WHERE</a:t>
            </a:r>
            <a:r>
              <a:rPr i="0" lang="es-AR" sz="2400" u="none" cap="none" strike="noStrike">
                <a:solidFill>
                  <a:schemeClr val="dk2"/>
                </a:solidFill>
              </a:rPr>
              <a:t> para restringir grupos</a:t>
            </a:r>
            <a:endParaRPr sz="2400"/>
          </a:p>
          <a:p>
            <a:pPr indent="-247650" lvl="0" marL="342900" marR="0" rtl="0" algn="just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✓"/>
            </a:pPr>
            <a:r>
              <a:rPr i="0" lang="es-AR" sz="2400" u="none" cap="none" strike="noStrike">
                <a:solidFill>
                  <a:schemeClr val="dk2"/>
                </a:solidFill>
              </a:rPr>
              <a:t>Se debe utilizar la cláusula </a:t>
            </a:r>
            <a:r>
              <a:rPr b="1" i="0" lang="es-AR" sz="2400" u="none" cap="none" strike="noStrike">
                <a:solidFill>
                  <a:schemeClr val="dk2"/>
                </a:solidFill>
              </a:rPr>
              <a:t>HAVING</a:t>
            </a:r>
            <a:r>
              <a:rPr i="0" lang="es-AR" sz="2400" u="none" cap="none" strike="noStrike">
                <a:solidFill>
                  <a:schemeClr val="dk2"/>
                </a:solidFill>
              </a:rPr>
              <a:t> para restingir grupos. No se pueden utilizar funciones de grupo en la cláusula </a:t>
            </a:r>
            <a:r>
              <a:rPr b="1" i="0" lang="es-AR" sz="2400" u="none" cap="none" strike="noStrike">
                <a:solidFill>
                  <a:schemeClr val="dk2"/>
                </a:solidFill>
              </a:rPr>
              <a:t>WHERE</a:t>
            </a:r>
            <a:endParaRPr sz="2400"/>
          </a:p>
          <a:p>
            <a:pPr indent="-95250" lvl="0" marL="342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dk2"/>
              </a:solidFill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None/>
            </a:pPr>
            <a:r>
              <a:rPr i="0" lang="es-AR" sz="2400" u="none" cap="none" strike="noStrike">
                <a:solidFill>
                  <a:schemeClr val="dk2"/>
                </a:solidFill>
              </a:rPr>
              <a:t>    </a:t>
            </a:r>
            <a:endParaRPr i="0" sz="2400" u="none" cap="none" strike="noStrike">
              <a:solidFill>
                <a:srgbClr val="FF3300"/>
              </a:solidFill>
            </a:endParaRPr>
          </a:p>
        </p:txBody>
      </p:sp>
      <p:sp>
        <p:nvSpPr>
          <p:cNvPr id="495" name="Google Shape;495;p48"/>
          <p:cNvSpPr txBox="1"/>
          <p:nvPr>
            <p:ph idx="12" type="sldNum"/>
          </p:nvPr>
        </p:nvSpPr>
        <p:spPr>
          <a:xfrm>
            <a:off x="8470900" y="6561138"/>
            <a:ext cx="6731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fld id="{00000000-1234-1234-1234-123412341234}" type="slidenum">
              <a:rPr lang="es-A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48"/>
          <p:cNvSpPr txBox="1"/>
          <p:nvPr/>
        </p:nvSpPr>
        <p:spPr>
          <a:xfrm>
            <a:off x="469900" y="3385425"/>
            <a:ext cx="4724400" cy="1632000"/>
          </a:xfrm>
          <a:prstGeom prst="rect">
            <a:avLst/>
          </a:prstGeom>
          <a:solidFill>
            <a:srgbClr val="E6D5BB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 </a:t>
            </a:r>
            <a:r>
              <a:rPr b="1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id_coordinador</a:t>
            </a:r>
            <a:r>
              <a:rPr b="1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COUNT(*) AS </a:t>
            </a:r>
            <a:r>
              <a:rPr b="0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cantidad_de_voluntarios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voluntario</a:t>
            </a:r>
            <a:endParaRPr b="0" i="0" sz="20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WHERE COUNT(*) 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GROUP BY </a:t>
            </a:r>
            <a:r>
              <a:rPr b="0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id_coordinador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7" name="Google Shape;497;p48"/>
          <p:cNvPicPr preferRelativeResize="0"/>
          <p:nvPr/>
        </p:nvPicPr>
        <p:blipFill rotWithShape="1">
          <a:blip r:embed="rId3">
            <a:alphaModFix/>
          </a:blip>
          <a:srcRect b="39371" l="34695" r="14764" t="30511"/>
          <a:stretch/>
        </p:blipFill>
        <p:spPr>
          <a:xfrm>
            <a:off x="4214813" y="4654550"/>
            <a:ext cx="4929300" cy="22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48"/>
          <p:cNvSpPr txBox="1"/>
          <p:nvPr/>
        </p:nvSpPr>
        <p:spPr>
          <a:xfrm>
            <a:off x="342900" y="5384800"/>
            <a:ext cx="32766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Sentencia </a:t>
            </a:r>
            <a:r>
              <a:rPr b="1" i="0" lang="es-AR" sz="20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VALIDA</a:t>
            </a:r>
            <a:endParaRPr b="1" i="0" sz="20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99" name="Google Shape;499;p48"/>
          <p:cNvCxnSpPr/>
          <p:nvPr/>
        </p:nvCxnSpPr>
        <p:spPr>
          <a:xfrm rot="-5400000">
            <a:off x="38100" y="4597400"/>
            <a:ext cx="1231900" cy="36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00" name="Google Shape;500;p48"/>
          <p:cNvCxnSpPr/>
          <p:nvPr/>
        </p:nvCxnSpPr>
        <p:spPr>
          <a:xfrm flipH="1">
            <a:off x="903200" y="3435925"/>
            <a:ext cx="2879100" cy="18219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1" name="Google Shape;501;p48"/>
          <p:cNvCxnSpPr/>
          <p:nvPr/>
        </p:nvCxnSpPr>
        <p:spPr>
          <a:xfrm>
            <a:off x="1082613" y="3385425"/>
            <a:ext cx="2852100" cy="18654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2" name="Google Shape;502;p48"/>
          <p:cNvSpPr txBox="1"/>
          <p:nvPr>
            <p:ph type="title"/>
          </p:nvPr>
        </p:nvSpPr>
        <p:spPr>
          <a:xfrm>
            <a:off x="469903" y="366822"/>
            <a:ext cx="82608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4000"/>
              <a:buFont typeface="Book Antiqua"/>
              <a:buNone/>
            </a:pPr>
            <a:r>
              <a:rPr b="1" lang="es-AR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Funciones de Grupo NO Válidas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9"/>
          <p:cNvSpPr txBox="1"/>
          <p:nvPr>
            <p:ph idx="1" type="body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AutoNum type="arabicPeriod"/>
            </a:pPr>
            <a:r>
              <a:rPr i="0" lang="es-AR" sz="2400" u="none" cap="none" strike="noStrike">
                <a:solidFill>
                  <a:schemeClr val="dk2"/>
                </a:solidFill>
              </a:rPr>
              <a:t>Cuales son las tareas que tienen más de 10 voluntarios?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AutoNum type="arabicPeriod"/>
            </a:pPr>
            <a:r>
              <a:rPr i="0" lang="es-AR" sz="2400" u="none" cap="none" strike="noStrike">
                <a:solidFill>
                  <a:schemeClr val="dk2"/>
                </a:solidFill>
              </a:rPr>
              <a:t>Cual es el promedio de horas aportadas por tarea </a:t>
            </a:r>
            <a:r>
              <a:rPr lang="es-AR">
                <a:solidFill>
                  <a:schemeClr val="dk2"/>
                </a:solidFill>
              </a:rPr>
              <a:t>solo de</a:t>
            </a:r>
            <a:r>
              <a:rPr i="0" lang="es-AR" sz="2400" u="none" cap="none" strike="noStrike">
                <a:solidFill>
                  <a:schemeClr val="dk2"/>
                </a:solidFill>
              </a:rPr>
              <a:t> </a:t>
            </a:r>
            <a:r>
              <a:rPr lang="es-AR">
                <a:solidFill>
                  <a:schemeClr val="dk2"/>
                </a:solidFill>
              </a:rPr>
              <a:t>aquellos voluntarios nacidos a partir del año 2000</a:t>
            </a:r>
            <a:r>
              <a:rPr i="0" lang="es-AR" sz="2400" u="none" cap="none" strike="noStrike">
                <a:solidFill>
                  <a:schemeClr val="dk2"/>
                </a:solidFill>
              </a:rPr>
              <a:t>?</a:t>
            </a:r>
            <a:endParaRPr i="0" sz="2400" u="none" cap="none" strike="noStrike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rabicPeriod"/>
            </a:pPr>
            <a:r>
              <a:rPr lang="es-AR">
                <a:solidFill>
                  <a:schemeClr val="dk2"/>
                </a:solidFill>
              </a:rPr>
              <a:t>Cuales son las tareas  es el promedio de horas aportadas por tarea solo de aquellos voluntarios nacidos a partir del año 2000?</a:t>
            </a:r>
            <a:endParaRPr>
              <a:solidFill>
                <a:schemeClr val="dk2"/>
              </a:solidFill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rabicPeriod"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ook Antiqua"/>
              <a:buNone/>
            </a:pPr>
            <a:r>
              <a:t/>
            </a:r>
            <a:endParaRPr i="0" sz="2400" u="none" cap="none" strike="noStrike">
              <a:solidFill>
                <a:schemeClr val="dk2"/>
              </a:solidFill>
            </a:endParaRPr>
          </a:p>
          <a:p>
            <a:pPr indent="-762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dk2"/>
              </a:solidFill>
            </a:endParaRPr>
          </a:p>
        </p:txBody>
      </p:sp>
      <p:sp>
        <p:nvSpPr>
          <p:cNvPr id="508" name="Google Shape;508;p49"/>
          <p:cNvSpPr txBox="1"/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4D26"/>
              </a:buClr>
              <a:buSzPts val="4000"/>
              <a:buFont typeface="Book Antiqua"/>
              <a:buNone/>
            </a:pPr>
            <a:r>
              <a:rPr lang="es-AR"/>
              <a:t>Ejercicios 7</a:t>
            </a:r>
            <a:endParaRPr i="0" u="none" cap="none" strike="noStrike"/>
          </a:p>
        </p:txBody>
      </p:sp>
      <p:sp>
        <p:nvSpPr>
          <p:cNvPr id="509" name="Google Shape;509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fld id="{00000000-1234-1234-1234-123412341234}" type="slidenum">
              <a:rPr lang="es-A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75" y="1221900"/>
            <a:ext cx="7678800" cy="549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5"/>
          <p:cNvSpPr txBox="1"/>
          <p:nvPr>
            <p:ph type="title"/>
          </p:nvPr>
        </p:nvSpPr>
        <p:spPr>
          <a:xfrm>
            <a:off x="441665" y="329097"/>
            <a:ext cx="82608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4D26"/>
              </a:buClr>
              <a:buSzPts val="4000"/>
              <a:buFont typeface="Book Antiqua"/>
              <a:buNone/>
            </a:pPr>
            <a:r>
              <a:rPr i="0" lang="es-AR" u="none" cap="none" strike="noStrike"/>
              <a:t>DERE del Esquema de</a:t>
            </a:r>
            <a:r>
              <a:rPr lang="es-AR"/>
              <a:t> Voluntarios</a:t>
            </a:r>
            <a:endParaRPr i="0" u="none" cap="none" strike="noStrike"/>
          </a:p>
        </p:txBody>
      </p:sp>
      <p:sp>
        <p:nvSpPr>
          <p:cNvPr id="104" name="Google Shape;10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fld id="{00000000-1234-1234-1234-123412341234}" type="slidenum">
              <a:rPr lang="es-A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ecb935f983_0_0"/>
          <p:cNvSpPr txBox="1"/>
          <p:nvPr>
            <p:ph idx="1" type="body"/>
          </p:nvPr>
        </p:nvSpPr>
        <p:spPr>
          <a:xfrm>
            <a:off x="457200" y="1752600"/>
            <a:ext cx="8229600" cy="43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rabicPeriod"/>
            </a:pPr>
            <a:r>
              <a:rPr lang="es-AR">
                <a:solidFill>
                  <a:schemeClr val="dk2"/>
                </a:solidFill>
              </a:rPr>
              <a:t>Cuales son las tareas cuyo promedio de horas aportadas por tarea de los voluntarios nacidos a partir del año 1995 es superior al promedio general de dicho grupo de voluntarios?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ook Antiqua"/>
              <a:buNone/>
            </a:pPr>
            <a:r>
              <a:t/>
            </a:r>
            <a:endParaRPr i="0" sz="2400" u="none" cap="none" strike="noStrike">
              <a:solidFill>
                <a:schemeClr val="dk2"/>
              </a:solidFill>
            </a:endParaRPr>
          </a:p>
          <a:p>
            <a:pPr indent="-762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dk2"/>
              </a:solidFill>
            </a:endParaRPr>
          </a:p>
        </p:txBody>
      </p:sp>
      <p:sp>
        <p:nvSpPr>
          <p:cNvPr id="515" name="Google Shape;515;gecb935f983_0_0"/>
          <p:cNvSpPr txBox="1"/>
          <p:nvPr>
            <p:ph type="title"/>
          </p:nvPr>
        </p:nvSpPr>
        <p:spPr>
          <a:xfrm>
            <a:off x="441603" y="408372"/>
            <a:ext cx="82608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4D26"/>
              </a:buClr>
              <a:buSzPts val="4000"/>
              <a:buFont typeface="Book Antiqua"/>
              <a:buNone/>
            </a:pPr>
            <a:r>
              <a:rPr lang="es-AR"/>
              <a:t>Ejercicios 8</a:t>
            </a:r>
            <a:endParaRPr i="0" u="none" cap="none" strike="noStrike"/>
          </a:p>
        </p:txBody>
      </p:sp>
      <p:sp>
        <p:nvSpPr>
          <p:cNvPr id="516" name="Google Shape;516;gecb935f983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fld id="{00000000-1234-1234-1234-123412341234}" type="slidenum">
              <a:rPr lang="es-A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0"/>
          <p:cNvSpPr txBox="1"/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4D26"/>
              </a:buClr>
              <a:buSzPts val="4000"/>
              <a:buFont typeface="Book Antiqua"/>
              <a:buNone/>
            </a:pPr>
            <a:r>
              <a:rPr lang="es-AR"/>
              <a:t>Para Recordar!!!!</a:t>
            </a:r>
            <a:endParaRPr i="0" u="none" cap="none" strike="noStrike"/>
          </a:p>
        </p:txBody>
      </p:sp>
      <p:sp>
        <p:nvSpPr>
          <p:cNvPr id="522" name="Google Shape;522;p50"/>
          <p:cNvSpPr txBox="1"/>
          <p:nvPr>
            <p:ph idx="1" type="body"/>
          </p:nvPr>
        </p:nvSpPr>
        <p:spPr>
          <a:xfrm>
            <a:off x="379750" y="1720138"/>
            <a:ext cx="8353500" cy="44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oto Sans Symbols"/>
              <a:buChar char="●"/>
            </a:pPr>
            <a:r>
              <a:rPr i="0" lang="es-AR" u="none" cap="none" strike="noStrike">
                <a:solidFill>
                  <a:schemeClr val="dk2"/>
                </a:solidFill>
              </a:rPr>
              <a:t>La sentencia SQL empleada para la recuperación de los datos a partir de las tablas cargadas en la base de datos es el </a:t>
            </a:r>
            <a:r>
              <a:rPr b="1" i="0" lang="es-AR" u="none" cap="none" strike="noStrike">
                <a:solidFill>
                  <a:schemeClr val="dk2"/>
                </a:solidFill>
              </a:rPr>
              <a:t>SELECT</a:t>
            </a:r>
            <a:endParaRPr b="1" i="0" u="none" cap="none" strike="noStrike">
              <a:solidFill>
                <a:schemeClr val="dk2"/>
              </a:solidFill>
            </a:endParaRPr>
          </a:p>
          <a:p>
            <a:pPr indent="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228600" lvl="0" marL="3429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oto Sans Symbols"/>
              <a:buChar char="●"/>
            </a:pPr>
            <a:r>
              <a:rPr b="1" i="0" lang="es-AR" u="none" cap="none" strike="noStrike">
                <a:solidFill>
                  <a:schemeClr val="dk2"/>
                </a:solidFill>
              </a:rPr>
              <a:t>SELECT</a:t>
            </a:r>
            <a:r>
              <a:rPr i="0" lang="es-AR" u="none" cap="none" strike="noStrike">
                <a:solidFill>
                  <a:schemeClr val="dk2"/>
                </a:solidFill>
              </a:rPr>
              <a:t> identifica las columnas  a recuperar – </a:t>
            </a:r>
            <a:r>
              <a:rPr b="1" i="0" lang="es-AR" u="sng" cap="none" strike="noStrike">
                <a:solidFill>
                  <a:schemeClr val="dk2"/>
                </a:solidFill>
              </a:rPr>
              <a:t>EL QUE</a:t>
            </a:r>
            <a:endParaRPr/>
          </a:p>
          <a:p>
            <a:pPr indent="-2286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oto Sans Symbols"/>
              <a:buChar char="●"/>
            </a:pPr>
            <a:r>
              <a:rPr b="1" i="0" lang="es-AR" u="none" cap="none" strike="noStrike">
                <a:solidFill>
                  <a:schemeClr val="dk2"/>
                </a:solidFill>
              </a:rPr>
              <a:t>FROM</a:t>
            </a:r>
            <a:r>
              <a:rPr i="0" lang="es-AR" u="none" cap="none" strike="noStrike">
                <a:solidFill>
                  <a:schemeClr val="dk2"/>
                </a:solidFill>
              </a:rPr>
              <a:t> identifica la/s tabla/s - </a:t>
            </a:r>
            <a:r>
              <a:rPr b="1" i="0" lang="es-AR" u="sng" cap="none" strike="noStrike">
                <a:solidFill>
                  <a:schemeClr val="dk2"/>
                </a:solidFill>
              </a:rPr>
              <a:t>DE DONDE</a:t>
            </a:r>
            <a:r>
              <a:rPr b="1" i="0" lang="es-AR" u="none" cap="none" strike="noStrike">
                <a:solidFill>
                  <a:schemeClr val="dk2"/>
                </a:solidFill>
              </a:rPr>
              <a:t> obtener los datos</a:t>
            </a:r>
            <a:endParaRPr b="1" i="0" u="none" cap="none" strike="noStrike">
              <a:solidFill>
                <a:schemeClr val="dk2"/>
              </a:solidFill>
            </a:endParaRPr>
          </a:p>
          <a:p>
            <a:pPr indent="0" lvl="0" marL="342900" marR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228600" lvl="0" marL="342900" marR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oto Sans Symbols"/>
              <a:buChar char="●"/>
            </a:pPr>
            <a:r>
              <a:rPr b="1" i="0" lang="es-AR" u="none" cap="none" strike="noStrike">
                <a:solidFill>
                  <a:schemeClr val="dk2"/>
                </a:solidFill>
              </a:rPr>
              <a:t>WHERE</a:t>
            </a:r>
            <a:r>
              <a:rPr i="0" lang="es-AR" u="none" cap="none" strike="noStrike">
                <a:solidFill>
                  <a:schemeClr val="dk2"/>
                </a:solidFill>
              </a:rPr>
              <a:t> se usa para realizar las restricciones sobre los datos (filtrar)</a:t>
            </a:r>
            <a:endParaRPr b="1" i="0" u="none" cap="none" strike="noStrike">
              <a:solidFill>
                <a:schemeClr val="dk2"/>
              </a:solidFill>
            </a:endParaRPr>
          </a:p>
          <a:p>
            <a:pPr indent="-2286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oto Sans Symbols"/>
              <a:buChar char="●"/>
            </a:pPr>
            <a:r>
              <a:rPr i="0" lang="es-AR" u="none" cap="none" strike="noStrike">
                <a:solidFill>
                  <a:schemeClr val="dk2"/>
                </a:solidFill>
              </a:rPr>
              <a:t>Para eliminar los valores repetidos se debe usar la cláusula </a:t>
            </a:r>
            <a:r>
              <a:rPr b="1" i="0" lang="es-AR" u="none" cap="none" strike="noStrike">
                <a:solidFill>
                  <a:schemeClr val="dk2"/>
                </a:solidFill>
              </a:rPr>
              <a:t>DISTINCT</a:t>
            </a:r>
            <a:endParaRPr i="0" u="none" cap="none" strike="noStrike">
              <a:solidFill>
                <a:schemeClr val="dk2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314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i="0" u="none" cap="none" strike="noStrike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1"/>
          <p:cNvSpPr txBox="1"/>
          <p:nvPr>
            <p:ph type="title"/>
          </p:nvPr>
        </p:nvSpPr>
        <p:spPr>
          <a:xfrm>
            <a:off x="426128" y="408372"/>
            <a:ext cx="82608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4D26"/>
              </a:buClr>
              <a:buSzPts val="4000"/>
              <a:buFont typeface="Book Antiqua"/>
              <a:buNone/>
            </a:pPr>
            <a:r>
              <a:rPr lang="es-AR"/>
              <a:t>Para Recordar!!!!</a:t>
            </a:r>
            <a:endParaRPr i="0" u="none" cap="none" strike="noStrike"/>
          </a:p>
        </p:txBody>
      </p:sp>
      <p:sp>
        <p:nvSpPr>
          <p:cNvPr id="528" name="Google Shape;528;p51"/>
          <p:cNvSpPr txBox="1"/>
          <p:nvPr>
            <p:ph idx="1" type="body"/>
          </p:nvPr>
        </p:nvSpPr>
        <p:spPr>
          <a:xfrm>
            <a:off x="379750" y="1720138"/>
            <a:ext cx="8353500" cy="44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lnSpc>
                <a:spcPct val="90000"/>
              </a:lnSpc>
              <a:spcBef>
                <a:spcPts val="314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i="0" lang="es-AR" u="none" cap="none" strike="noStrike">
                <a:solidFill>
                  <a:schemeClr val="dk2"/>
                </a:solidFill>
              </a:rPr>
              <a:t>Los operadores de comparación se utilizan en la cláusula WHERE para comparar expresiones. Usar paréntesis y sangrías para mejorar la legibilidad.</a:t>
            </a:r>
            <a:endParaRPr/>
          </a:p>
          <a:p>
            <a:pPr indent="-3810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b="1" i="0" lang="es-AR" u="none" cap="none" strike="noStrike">
                <a:solidFill>
                  <a:schemeClr val="dk2"/>
                </a:solidFill>
              </a:rPr>
              <a:t>ORDER BY </a:t>
            </a:r>
            <a:r>
              <a:rPr i="0" lang="es-AR" u="none" cap="none" strike="noStrike">
                <a:solidFill>
                  <a:schemeClr val="dk2"/>
                </a:solidFill>
              </a:rPr>
              <a:t>puede usarse para ordenar las filas, y se debe colocar como última cláusula de la sentencia SELECT </a:t>
            </a:r>
            <a:endParaRPr/>
          </a:p>
          <a:p>
            <a:pPr indent="-3810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i="0" lang="es-AR" u="none" cap="none" strike="noStrike">
                <a:solidFill>
                  <a:schemeClr val="dk2"/>
                </a:solidFill>
              </a:rPr>
              <a:t>Las funciones de agregación operan sobre conjuntos de filas para proporcionar un resultado por grupo.</a:t>
            </a:r>
            <a:endParaRPr/>
          </a:p>
          <a:p>
            <a:pPr indent="-3810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i="0" lang="es-AR" u="none" cap="none" strike="noStrike">
                <a:solidFill>
                  <a:schemeClr val="dk2"/>
                </a:solidFill>
              </a:rPr>
              <a:t>GROUP BY </a:t>
            </a:r>
            <a:r>
              <a:rPr i="1" lang="es-AR" u="none" cap="none" strike="noStrike">
                <a:solidFill>
                  <a:schemeClr val="dk2"/>
                </a:solidFill>
              </a:rPr>
              <a:t>especifica como se deben agrupar las filas seleccionadas. </a:t>
            </a:r>
            <a:r>
              <a:rPr b="1" i="1" lang="es-AR" u="none" cap="none" strike="noStrike">
                <a:solidFill>
                  <a:schemeClr val="dk2"/>
                </a:solidFill>
              </a:rPr>
              <a:t>Todas las columnas de la lista SELECT, excepto las funciones de grupo, deben estar en la clausula GROUP BY.</a:t>
            </a:r>
            <a:r>
              <a:rPr i="0" lang="es-AR" u="none" cap="none" strike="noStrike">
                <a:solidFill>
                  <a:schemeClr val="dk2"/>
                </a:solidFill>
              </a:rPr>
              <a:t> </a:t>
            </a:r>
            <a:r>
              <a:rPr b="1" i="0" lang="es-AR" u="none" cap="none" strike="noStrike">
                <a:solidFill>
                  <a:srgbClr val="FF0000"/>
                </a:solidFill>
              </a:rPr>
              <a:t>No</a:t>
            </a:r>
            <a:r>
              <a:rPr b="1" i="0" lang="es-AR" u="none" cap="none" strike="noStrike">
                <a:solidFill>
                  <a:schemeClr val="dk2"/>
                </a:solidFill>
              </a:rPr>
              <a:t> </a:t>
            </a:r>
            <a:r>
              <a:rPr i="0" lang="es-AR" u="none" cap="none" strike="noStrike">
                <a:solidFill>
                  <a:schemeClr val="dk2"/>
                </a:solidFill>
              </a:rPr>
              <a:t>se pueden utilizar funciones de grupo en la cláusula </a:t>
            </a:r>
            <a:r>
              <a:rPr b="1" i="0" lang="es-AR" u="none" cap="none" strike="noStrike">
                <a:solidFill>
                  <a:schemeClr val="dk2"/>
                </a:solidFill>
              </a:rPr>
              <a:t>WHERE.</a:t>
            </a:r>
            <a:endParaRPr b="1" i="0" u="none" cap="none" strike="noStrike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2"/>
          <p:cNvSpPr txBox="1"/>
          <p:nvPr/>
        </p:nvSpPr>
        <p:spPr>
          <a:xfrm>
            <a:off x="852213" y="1809888"/>
            <a:ext cx="7850100" cy="48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es-AR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Completar con textos de la Bibliografía </a:t>
            </a:r>
            <a:r>
              <a:rPr b="0" i="1" lang="es-AR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(en todos se explica SQL y se plantean ejemplos, incluso en algunos -Date por ej.- hay ejercicios y soluciones para chequear)‏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es-AR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Consultar en Internet </a:t>
            </a:r>
            <a:r>
              <a:rPr b="0" i="1" lang="es-AR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(sitios confiables)‏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es-AR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Consultar la Documentación del SQL estándar y de PostgreSQL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6" name="Google Shape;53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8" y="4221163"/>
            <a:ext cx="555625" cy="1565275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52"/>
          <p:cNvSpPr txBox="1"/>
          <p:nvPr>
            <p:ph type="title"/>
          </p:nvPr>
        </p:nvSpPr>
        <p:spPr>
          <a:xfrm>
            <a:off x="441603" y="380672"/>
            <a:ext cx="82608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4000"/>
              <a:buFont typeface="Book Antiqua"/>
              <a:buNone/>
            </a:pPr>
            <a:r>
              <a:rPr lang="es-AR" sz="3150"/>
              <a:t>Recomendaciones</a:t>
            </a:r>
            <a:endParaRPr b="0" i="0" sz="3150" u="none" cap="none" strike="noStrike">
              <a:solidFill>
                <a:srgbClr val="B45F06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3"/>
          <p:cNvSpPr txBox="1"/>
          <p:nvPr/>
        </p:nvSpPr>
        <p:spPr>
          <a:xfrm>
            <a:off x="916000" y="2030773"/>
            <a:ext cx="7770900" cy="41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es-AR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Resolver ejercicios </a:t>
            </a:r>
            <a:r>
              <a:rPr b="0" i="1" lang="es-AR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(propuestos en la práctica, laboratorio, etc.)‏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es-AR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Probar ejercicios en PostgreSQL</a:t>
            </a:r>
            <a:r>
              <a:rPr b="0" i="1" lang="es-AR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(accesible vía web… en la página está la URL y los datos para conexión)</a:t>
            </a:r>
            <a:r>
              <a:rPr b="0" i="0" lang="es-AR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aprovechar las prácticas de laboratorio!!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1" lang="es-AR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Practicar…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</a:pPr>
            <a:r>
              <a:rPr b="0" i="1" lang="es-AR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Practicar…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1" lang="es-AR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Practicar… !!!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5" name="Google Shape;54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8" y="4221163"/>
            <a:ext cx="555600" cy="15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53"/>
          <p:cNvSpPr txBox="1"/>
          <p:nvPr>
            <p:ph type="title"/>
          </p:nvPr>
        </p:nvSpPr>
        <p:spPr>
          <a:xfrm>
            <a:off x="426128" y="408372"/>
            <a:ext cx="82608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4000"/>
              <a:buFont typeface="Book Antiqua"/>
              <a:buNone/>
            </a:pPr>
            <a:r>
              <a:rPr lang="es-AR" sz="3150"/>
              <a:t>Recomendaciones</a:t>
            </a:r>
            <a:endParaRPr b="0" i="0" sz="3150" u="none" cap="none" strike="noStrike">
              <a:solidFill>
                <a:srgbClr val="B45F06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idx="1" type="body"/>
          </p:nvPr>
        </p:nvSpPr>
        <p:spPr>
          <a:xfrm>
            <a:off x="379775" y="1549273"/>
            <a:ext cx="8353500" cy="1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0" lang="es-AR" sz="2400" u="none" cap="none" strike="noStrike">
                <a:solidFill>
                  <a:schemeClr val="dk2"/>
                </a:solidFill>
              </a:rPr>
              <a:t>Selección de todas las columnas.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i="0" lang="es-AR" sz="2400" u="none" cap="none" strike="noStrike">
                <a:solidFill>
                  <a:schemeClr val="dk2"/>
                </a:solidFill>
              </a:rPr>
              <a:t>	Ejemplo: </a:t>
            </a:r>
            <a:r>
              <a:rPr i="0" lang="es-AR" sz="2400" u="none" cap="none" strike="noStrike">
                <a:solidFill>
                  <a:srgbClr val="252525"/>
                </a:solidFill>
              </a:rPr>
              <a:t>selección de los datos completos de las instituciones. </a:t>
            </a:r>
            <a:endParaRPr/>
          </a:p>
          <a:p>
            <a:pPr indent="-762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i="0" sz="2400" u="none" cap="none" strike="noStrike">
              <a:solidFill>
                <a:schemeClr val="dk2"/>
              </a:solidFill>
            </a:endParaRPr>
          </a:p>
        </p:txBody>
      </p:sp>
      <p:sp>
        <p:nvSpPr>
          <p:cNvPr id="113" name="Google Shape;113;p6"/>
          <p:cNvSpPr txBox="1"/>
          <p:nvPr>
            <p:ph type="title"/>
          </p:nvPr>
        </p:nvSpPr>
        <p:spPr>
          <a:xfrm>
            <a:off x="426125" y="408374"/>
            <a:ext cx="8260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4D26"/>
              </a:buClr>
              <a:buSzPts val="4000"/>
              <a:buFont typeface="Book Antiqua"/>
              <a:buNone/>
            </a:pPr>
            <a:r>
              <a:rPr lang="es-AR"/>
              <a:t>Consultas SQL Básicas</a:t>
            </a:r>
            <a:endParaRPr i="0" u="none" cap="none" strike="noStrike"/>
          </a:p>
        </p:txBody>
      </p:sp>
      <p:sp>
        <p:nvSpPr>
          <p:cNvPr id="114" name="Google Shape;114;p6"/>
          <p:cNvSpPr txBox="1"/>
          <p:nvPr/>
        </p:nvSpPr>
        <p:spPr>
          <a:xfrm>
            <a:off x="2857500" y="2353425"/>
            <a:ext cx="3429000" cy="646200"/>
          </a:xfrm>
          <a:prstGeom prst="rect">
            <a:avLst/>
          </a:prstGeom>
          <a:solidFill>
            <a:srgbClr val="E6D5BB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*</a:t>
            </a:r>
            <a:endParaRPr b="0" i="0" sz="20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esq_vol_institucion;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/>
          <p:nvPr/>
        </p:nvSpPr>
        <p:spPr>
          <a:xfrm>
            <a:off x="3779275" y="2308700"/>
            <a:ext cx="355500" cy="3426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6"/>
          <p:cNvCxnSpPr/>
          <p:nvPr/>
        </p:nvCxnSpPr>
        <p:spPr>
          <a:xfrm rot="10800000">
            <a:off x="4212970" y="2651306"/>
            <a:ext cx="2608200" cy="425400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rgbClr val="997339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117" name="Google Shape;117;p6"/>
          <p:cNvSpPr txBox="1"/>
          <p:nvPr/>
        </p:nvSpPr>
        <p:spPr>
          <a:xfrm>
            <a:off x="6667500" y="2353425"/>
            <a:ext cx="2476500" cy="41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 usa para especificar la recuperación de todos los datos de la/s tabla/s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27 fila(s)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Tiempo total de ejecución: en milisegundos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SQL ejecutada.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" y="3183863"/>
            <a:ext cx="640080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352450" y="1607866"/>
            <a:ext cx="83535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0" lang="es-AR" sz="2400" u="none" cap="none" strike="noStrike">
                <a:solidFill>
                  <a:schemeClr val="dk2"/>
                </a:solidFill>
              </a:rPr>
              <a:t>Selección </a:t>
            </a:r>
            <a:r>
              <a:rPr lang="es-AR">
                <a:solidFill>
                  <a:schemeClr val="dk2"/>
                </a:solidFill>
              </a:rPr>
              <a:t>SÓLO</a:t>
            </a:r>
            <a:r>
              <a:rPr i="0" lang="es-AR" sz="2400" u="none" cap="none" strike="noStrike">
                <a:solidFill>
                  <a:schemeClr val="dk2"/>
                </a:solidFill>
              </a:rPr>
              <a:t> de algunas columnas. 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i="0" lang="es-AR" sz="2400" u="none" cap="none" strike="noStrike">
                <a:solidFill>
                  <a:schemeClr val="dk2"/>
                </a:solidFill>
              </a:rPr>
              <a:t>	Ejemplo: </a:t>
            </a:r>
            <a:r>
              <a:rPr i="0" lang="es-AR" sz="2400" u="none" cap="none" strike="noStrike">
                <a:solidFill>
                  <a:srgbClr val="252525"/>
                </a:solidFill>
              </a:rPr>
              <a:t>seleccionar el código y el nombre de las instituciones.</a:t>
            </a:r>
            <a:endParaRPr/>
          </a:p>
          <a:p>
            <a:pPr indent="-762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i="0" sz="2400" u="none" cap="none" strike="noStrike">
              <a:solidFill>
                <a:schemeClr val="dk2"/>
              </a:solidFill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1957388" y="3256105"/>
            <a:ext cx="5143500" cy="646200"/>
          </a:xfrm>
          <a:prstGeom prst="rect">
            <a:avLst/>
          </a:prstGeom>
          <a:solidFill>
            <a:srgbClr val="E6D5BB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id_institucion, nombre_institucion</a:t>
            </a:r>
            <a:endParaRPr b="0" i="0" sz="20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esq_vol_institucion;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"/>
          <p:cNvSpPr txBox="1"/>
          <p:nvPr>
            <p:ph type="title"/>
          </p:nvPr>
        </p:nvSpPr>
        <p:spPr>
          <a:xfrm>
            <a:off x="426128" y="408372"/>
            <a:ext cx="82608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4D26"/>
              </a:buClr>
              <a:buSzPts val="4000"/>
              <a:buFont typeface="Book Antiqua"/>
              <a:buNone/>
            </a:pPr>
            <a:r>
              <a:rPr lang="es-AR"/>
              <a:t>Consultas SQL Básicas</a:t>
            </a:r>
            <a:endParaRPr i="0" u="none" cap="none" strike="noStrike"/>
          </a:p>
        </p:txBody>
      </p:sp>
      <p:pic>
        <p:nvPicPr>
          <p:cNvPr id="127" name="Google Shape;1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2700" y="4362363"/>
            <a:ext cx="483870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idx="1" type="body"/>
          </p:nvPr>
        </p:nvSpPr>
        <p:spPr>
          <a:xfrm>
            <a:off x="352425" y="1689550"/>
            <a:ext cx="6118500" cy="44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0" lang="es-AR" sz="2220" u="none" cap="none" strike="noStrike">
                <a:solidFill>
                  <a:schemeClr val="dk2"/>
                </a:solidFill>
              </a:rPr>
              <a:t>Por defecto, ante una consulta, se recuperan todas las filas, </a:t>
            </a:r>
            <a:r>
              <a:rPr i="0" lang="es-AR" sz="2220" u="none" cap="none" strike="noStrike">
                <a:solidFill>
                  <a:srgbClr val="997339"/>
                </a:solidFill>
              </a:rPr>
              <a:t>incluidas</a:t>
            </a:r>
            <a:r>
              <a:rPr i="0" lang="es-AR" sz="2220" u="none" cap="none" strike="noStrike">
                <a:solidFill>
                  <a:schemeClr val="dk2"/>
                </a:solidFill>
              </a:rPr>
              <a:t> las filas duplicadas. </a:t>
            </a:r>
            <a:endParaRPr/>
          </a:p>
          <a:p>
            <a:pPr indent="-233680" lvl="1" marL="64008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i="0" lang="es-AR" sz="1850" u="none" cap="none" strike="noStrike">
                <a:solidFill>
                  <a:schemeClr val="dk2"/>
                </a:solidFill>
              </a:rPr>
              <a:t>Ejemplo: </a:t>
            </a:r>
            <a:r>
              <a:rPr i="0" lang="es-AR" sz="1850" u="none" cap="none" strike="noStrike">
                <a:solidFill>
                  <a:srgbClr val="252525"/>
                </a:solidFill>
              </a:rPr>
              <a:t>Seleccionar los voluntarios que son coordinadores</a:t>
            </a:r>
            <a:endParaRPr sz="1850">
              <a:solidFill>
                <a:srgbClr val="252525"/>
              </a:solidFill>
            </a:endParaRPr>
          </a:p>
          <a:p>
            <a:pPr indent="-233680" lvl="1" marL="64008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sz="1850">
              <a:solidFill>
                <a:srgbClr val="252525"/>
              </a:solidFill>
            </a:endParaRPr>
          </a:p>
          <a:p>
            <a:pPr indent="-87629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Arial"/>
              <a:buNone/>
            </a:pPr>
            <a:r>
              <a:t/>
            </a:r>
            <a:endParaRPr sz="2220">
              <a:solidFill>
                <a:schemeClr val="dk2"/>
              </a:solidFill>
            </a:endParaRPr>
          </a:p>
          <a:p>
            <a:pPr indent="-87629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Arial"/>
              <a:buNone/>
            </a:pPr>
            <a:r>
              <a:t/>
            </a:r>
            <a:endParaRPr i="0" sz="2220" u="none" cap="none" strike="noStrike">
              <a:solidFill>
                <a:schemeClr val="dk2"/>
              </a:solidFill>
            </a:endParaRPr>
          </a:p>
          <a:p>
            <a:pPr indent="-87629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Noto Sans Symbols"/>
              <a:buNone/>
            </a:pPr>
            <a:r>
              <a:t/>
            </a:r>
            <a:endParaRPr i="0" sz="2220" u="none" cap="none" strike="noStrike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0" lang="es-AR" sz="2220" u="none" cap="none" strike="noStrike">
                <a:solidFill>
                  <a:schemeClr val="dk2"/>
                </a:solidFill>
              </a:rPr>
              <a:t>Para eliminar los valores repetidos se debe usar la cláusula </a:t>
            </a:r>
            <a:r>
              <a:rPr b="1" i="0" lang="es-AR" sz="2220" u="none" cap="none" strike="noStrike">
                <a:solidFill>
                  <a:schemeClr val="dk2"/>
                </a:solidFill>
              </a:rPr>
              <a:t>DISTINCT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i="0" lang="es-AR" sz="2220" u="none" cap="none" strike="noStrike">
                <a:solidFill>
                  <a:schemeClr val="dk2"/>
                </a:solidFill>
              </a:rPr>
              <a:t>	Ejemplo: </a:t>
            </a:r>
            <a:r>
              <a:rPr i="0" lang="es-AR" sz="2220" u="none" cap="none" strike="noStrike">
                <a:solidFill>
                  <a:srgbClr val="252525"/>
                </a:solidFill>
              </a:rPr>
              <a:t>Seleccionar los distintos voluntarios que son coordinadores </a:t>
            </a:r>
            <a:r>
              <a:rPr i="0" lang="es-AR" sz="2220" u="none" cap="none" strike="noStrike">
                <a:solidFill>
                  <a:schemeClr val="dk2"/>
                </a:solidFill>
              </a:rPr>
              <a:t>	</a:t>
            </a:r>
            <a:endParaRPr/>
          </a:p>
          <a:p>
            <a:pPr indent="-87629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Arial"/>
              <a:buNone/>
            </a:pPr>
            <a:r>
              <a:t/>
            </a:r>
            <a:endParaRPr i="0" sz="2220" u="none" cap="none" strike="noStrike">
              <a:solidFill>
                <a:schemeClr val="dk2"/>
              </a:solidFill>
            </a:endParaRPr>
          </a:p>
          <a:p>
            <a:pPr indent="-87629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Arial"/>
              <a:buNone/>
            </a:pPr>
            <a:r>
              <a:t/>
            </a:r>
            <a:endParaRPr i="0" sz="2220" u="none" cap="none" strike="noStrike">
              <a:solidFill>
                <a:schemeClr val="dk2"/>
              </a:solidFill>
            </a:endParaRPr>
          </a:p>
        </p:txBody>
      </p:sp>
      <p:sp>
        <p:nvSpPr>
          <p:cNvPr id="134" name="Google Shape;134;p8"/>
          <p:cNvSpPr txBox="1"/>
          <p:nvPr>
            <p:ph type="title"/>
          </p:nvPr>
        </p:nvSpPr>
        <p:spPr>
          <a:xfrm>
            <a:off x="441590" y="400747"/>
            <a:ext cx="82608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4D26"/>
              </a:buClr>
              <a:buSzPts val="4000"/>
              <a:buFont typeface="Book Antiqua"/>
              <a:buNone/>
            </a:pPr>
            <a:r>
              <a:rPr lang="es-AR"/>
              <a:t>Filas Duplicadas</a:t>
            </a:r>
            <a:r>
              <a:rPr i="0" lang="es-AR" u="none" cap="none" strike="noStrike"/>
              <a:t> </a:t>
            </a:r>
            <a:endParaRPr i="0" u="none" cap="none" strike="noStrike"/>
          </a:p>
        </p:txBody>
      </p:sp>
      <p:sp>
        <p:nvSpPr>
          <p:cNvPr id="135" name="Google Shape;135;p8"/>
          <p:cNvSpPr/>
          <p:nvPr/>
        </p:nvSpPr>
        <p:spPr>
          <a:xfrm>
            <a:off x="4670575" y="3117100"/>
            <a:ext cx="1800300" cy="431700"/>
          </a:xfrm>
          <a:prstGeom prst="rightArrow">
            <a:avLst>
              <a:gd fmla="val 50000" name="adj1"/>
              <a:gd fmla="val 104228" name="adj2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831275" y="3009900"/>
            <a:ext cx="3608100" cy="646200"/>
          </a:xfrm>
          <a:prstGeom prst="rect">
            <a:avLst/>
          </a:prstGeom>
          <a:solidFill>
            <a:srgbClr val="E6D5BB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id_coordinador</a:t>
            </a:r>
            <a:endParaRPr b="0" i="0" sz="20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esq_vol_voluntario;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831275" y="5788375"/>
            <a:ext cx="4584600" cy="646200"/>
          </a:xfrm>
          <a:prstGeom prst="rect">
            <a:avLst/>
          </a:prstGeom>
          <a:solidFill>
            <a:srgbClr val="E6D5BB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DISTINCT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id_coordinador</a:t>
            </a:r>
            <a:endParaRPr b="0" i="0" sz="20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esq_vol_voluntario;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8"/>
          <p:cNvSpPr/>
          <p:nvPr/>
        </p:nvSpPr>
        <p:spPr>
          <a:xfrm>
            <a:off x="5718327" y="5968975"/>
            <a:ext cx="2109600" cy="431700"/>
          </a:xfrm>
          <a:prstGeom prst="rightArrow">
            <a:avLst>
              <a:gd fmla="val 50000" name="adj1"/>
              <a:gd fmla="val 104228" name="adj2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6511337" y="5625810"/>
            <a:ext cx="1219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b="1" i="0" sz="20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126" y="372155"/>
            <a:ext cx="1165225" cy="5416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0950" y="2381185"/>
            <a:ext cx="1165225" cy="4308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idx="1" type="body"/>
          </p:nvPr>
        </p:nvSpPr>
        <p:spPr>
          <a:xfrm>
            <a:off x="323528" y="1562893"/>
            <a:ext cx="6137275" cy="449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0" lang="es-AR" u="none" cap="none" strike="noStrike">
                <a:solidFill>
                  <a:schemeClr val="dk2"/>
                </a:solidFill>
              </a:rPr>
              <a:t>La cláusula </a:t>
            </a:r>
            <a:r>
              <a:rPr b="1" i="0" lang="es-AR" u="none" cap="none" strike="noStrike">
                <a:solidFill>
                  <a:schemeClr val="dk2"/>
                </a:solidFill>
              </a:rPr>
              <a:t>DISTINCT</a:t>
            </a:r>
            <a:r>
              <a:rPr i="0" lang="es-AR" u="none" cap="none" strike="noStrike">
                <a:solidFill>
                  <a:schemeClr val="dk2"/>
                </a:solidFill>
              </a:rPr>
              <a:t> se aplica a todas las columnas de la lista en el </a:t>
            </a:r>
            <a:r>
              <a:rPr b="1" i="0" lang="es-AR" u="none" cap="none" strike="noStrike">
                <a:solidFill>
                  <a:schemeClr val="dk2"/>
                </a:solidFill>
              </a:rPr>
              <a:t>SELECT</a:t>
            </a:r>
            <a:endParaRPr/>
          </a:p>
          <a:p>
            <a:pPr indent="-2286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i="0" lang="es-AR" u="none" cap="none" strike="noStrike">
                <a:solidFill>
                  <a:schemeClr val="dk2"/>
                </a:solidFill>
              </a:rPr>
              <a:t>	Ejemplo: </a:t>
            </a:r>
            <a:r>
              <a:rPr i="0" lang="es-AR" u="none" cap="none" strike="noStrike">
                <a:solidFill>
                  <a:srgbClr val="252525"/>
                </a:solidFill>
              </a:rPr>
              <a:t>Seleccionar los voluntarios coordinadores y las distintas instituciones de los empleados coordinados</a:t>
            </a:r>
            <a:endParaRPr i="0" u="none" cap="none" strike="noStrike">
              <a:solidFill>
                <a:srgbClr val="252525"/>
              </a:solidFill>
            </a:endParaRPr>
          </a:p>
        </p:txBody>
      </p:sp>
      <p:sp>
        <p:nvSpPr>
          <p:cNvPr id="148" name="Google Shape;148;p9"/>
          <p:cNvSpPr txBox="1"/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4D26"/>
              </a:buClr>
              <a:buSzPts val="4000"/>
              <a:buFont typeface="Book Antiqua"/>
              <a:buNone/>
            </a:pPr>
            <a:r>
              <a:rPr lang="es-AR"/>
              <a:t>Eliminar Valores Repetidos</a:t>
            </a:r>
            <a:endParaRPr i="0" u="none" cap="none" strike="noStrike"/>
          </a:p>
        </p:txBody>
      </p:sp>
      <p:sp>
        <p:nvSpPr>
          <p:cNvPr id="149" name="Google Shape;149;p9"/>
          <p:cNvSpPr txBox="1"/>
          <p:nvPr/>
        </p:nvSpPr>
        <p:spPr>
          <a:xfrm>
            <a:off x="250654" y="4062473"/>
            <a:ext cx="6108600" cy="646200"/>
          </a:xfrm>
          <a:prstGeom prst="rect">
            <a:avLst/>
          </a:prstGeom>
          <a:solidFill>
            <a:srgbClr val="E6D5BB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DISTINCT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id_institucion, id_coordinador</a:t>
            </a:r>
            <a:endParaRPr b="0" i="0" sz="20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</a:t>
            </a:r>
            <a:r>
              <a:rPr b="0" i="0" lang="es-AR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esq_vol_voluntario;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0177" y="1174627"/>
            <a:ext cx="2296850" cy="54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Apothecary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pothecary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