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344cb6b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344cb6b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4da88c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34da88c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Respecto al año pasado (que no quedo tan claro) es importante que entiendan que UNA COSA es el ruteador, y otra son las URL Semanticas. Se usan combinados obviamente, pero podríamos usar la app directamente desde el ruteador: ej: router.php?action=sumar&amp;params=20/5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4489bd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4489bd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de51ca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de51ca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344cb6b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344cb6b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:operacion/:param1/:param2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:constante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/about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/about/:name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67165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67165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344cb6b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344cb6b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44cb6b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44cb6b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 = No Case (not case sensitive, not really necessary since there are no characters in the pattern)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= Last (it'll stop rewriting at after this Rewrite so make sure it's the last thing in your list of rewrites)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QSA = Query String Apend, just in case you've got something like ?like=penguins on the end which you want to keep and pass to index.php.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344cb6b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344cb6b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blalbalblala.com/sumar/4/8      $1 = </a:t>
            </a:r>
            <a:r>
              <a:rPr lang="en">
                <a:solidFill>
                  <a:schemeClr val="dk1"/>
                </a:solidFill>
              </a:rPr>
              <a:t>sumar/4/8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blalbalblala.com/</a:t>
            </a: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route.php?action=</a:t>
            </a:r>
            <a:r>
              <a:rPr lang="en">
                <a:solidFill>
                  <a:schemeClr val="dk1"/>
                </a:solidFill>
              </a:rPr>
              <a:t>sumar/4/8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 = No Case (not case sensitive, not really necessary since there are no characters in the pattern)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= Last (it'll stop rewriting at after this Rewrite so make sure it's the last thing in your list of rewrites)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QSA = Query String Apend, just in case you've got something like ?like=penguins on the end which you want to keep and pass to index.php.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6e60243d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6e60243d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9c73ddd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9c73ddd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de51ca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de51ca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de51ca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de51ca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6e60243d8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6e60243d8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05869ffcf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05869ffc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slide es para hacer el LiveCoding: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route.php (accion home)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showHome en home.php (el home tiene formulario que hace un post todavía no sabemos donde)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de51ca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de51ca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9c73dd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d9c73dd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9c73dd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d9c73dd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6ad5d48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6ad5d48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539bde4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539bde4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a8565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fa8565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de3049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de3049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4489bd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34489bd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de51ca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de51ca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210ace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210ace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210ace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210ace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de3049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de3049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4489bd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4489bd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un problema simple puede ser demasiado.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Tiene que ser un lenguaje Orientado a Objetos.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9c73dd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9c73dd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04675"/>
            <a:ext cx="39999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617606"/>
            <a:ext cx="39999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912562"/>
            <a:ext cx="2808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202800" y="827437"/>
            <a:ext cx="3235500" cy="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-91100"/>
            <a:ext cx="3235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4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4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504675"/>
            <a:ext cx="39999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617606"/>
            <a:ext cx="3999900" cy="4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21250" y="500156"/>
            <a:ext cx="8471100" cy="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912562"/>
            <a:ext cx="2808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02800" y="827437"/>
            <a:ext cx="3235500" cy="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-91100"/>
            <a:ext cx="3235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4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0" i="0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66887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566887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alculadora.com/router.php?action=sumar&amp;a=2&amp;b=3" TargetMode="External"/><Relationship Id="rId4" Type="http://schemas.openxmlformats.org/officeDocument/2006/relationships/hyperlink" Target="http://www.calculadoraonline.com/router.php?action=pi" TargetMode="External"/><Relationship Id="rId5" Type="http://schemas.openxmlformats.org/officeDocument/2006/relationships/hyperlink" Target="http://www.calculadoraonline.com/router.php?action=about" TargetMode="External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s://gitlab.com/unicen/Web2/livecoding2019/bolivar/calculadora/commit/1a88443afb0b41d22bc8fc9fea683a972579e86d" TargetMode="External"/><Relationship Id="rId6" Type="http://schemas.openxmlformats.org/officeDocument/2006/relationships/hyperlink" Target="https://gitlab.com/unicen/Web2/livecoding2019/tandil/calculadora/commit/d7d2471eec0eb0db8025b76cdebb8246e5c00e2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alculadora.com/sumar/2/3" TargetMode="External"/><Relationship Id="rId4" Type="http://schemas.openxmlformats.org/officeDocument/2006/relationships/hyperlink" Target="http://www.calculadora.com/pi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hyperlink" Target="http://www.calc.com/route.php?accion=sumar/2/3" TargetMode="External"/><Relationship Id="rId8" Type="http://schemas.openxmlformats.org/officeDocument/2006/relationships/hyperlink" Target="http://www.calc.com/route.php?accion=p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regexr.com/3ghl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lab.com/unicen/Web2/livecoding2021/tandil/calculadora" TargetMode="External"/><Relationship Id="rId4" Type="http://schemas.openxmlformats.org/officeDocument/2006/relationships/hyperlink" Target="https://gitlab.com/unicen/Web2/livecoding2021/tres-arroyos/calculadora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calculadora/about/jua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calculadora.com" TargetMode="External"/><Relationship Id="rId4" Type="http://schemas.openxmlformats.org/officeDocument/2006/relationships/hyperlink" Target="http://localhost/calculadora/%5C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gitlab.com/unicen/Web2/livecoding2020/tres-arroyos/calculadora" TargetMode="External"/><Relationship Id="rId5" Type="http://schemas.openxmlformats.org/officeDocument/2006/relationships/hyperlink" Target="https://gitlab.com/unicen/Web2/livecoding2019/bolivar/calculadora" TargetMode="External"/><Relationship Id="rId6" Type="http://schemas.openxmlformats.org/officeDocument/2006/relationships/hyperlink" Target="https://gitlab.com/unicen/Web2/livecoding2019/tandil/calculadora" TargetMode="External"/><Relationship Id="rId7" Type="http://schemas.openxmlformats.org/officeDocument/2006/relationships/hyperlink" Target="https://gitlab.com/unicen/Web2/livecoding2021/olavarria/calculador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vinaysahni.com/best-practices-for-a-pragmatic-restful-api" TargetMode="External"/><Relationship Id="rId4" Type="http://schemas.openxmlformats.org/officeDocument/2006/relationships/hyperlink" Target="https://yoast.com/rel-canonical/" TargetMode="External"/><Relationship Id="rId5" Type="http://schemas.openxmlformats.org/officeDocument/2006/relationships/hyperlink" Target="https://httpd.apache.org/docs/current/howto/htaccess.html" TargetMode="External"/><Relationship Id="rId6" Type="http://schemas.openxmlformats.org/officeDocument/2006/relationships/hyperlink" Target="https://github.com/Unicen/EjemplosWeb2/tree/master/RoutePrettyURL" TargetMode="External"/><Relationship Id="rId7" Type="http://schemas.openxmlformats.org/officeDocument/2006/relationships/hyperlink" Target="https://moz.com/blog/15-seo-best-practices-for-structuring-urls" TargetMode="External"/><Relationship Id="rId8" Type="http://schemas.openxmlformats.org/officeDocument/2006/relationships/hyperlink" Target="http://searchengineland.com/infographic-ultimate-guide-seo-friendly-urls-24939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xa.unicen.edu.ar/index.php?hl=es&amp;p=ingresantes" TargetMode="External"/><Relationship Id="rId4" Type="http://schemas.openxmlformats.org/officeDocument/2006/relationships/hyperlink" Target="http://www.exa.unicen.edu.ar/es/ingresantes" TargetMode="External"/><Relationship Id="rId9" Type="http://schemas.openxmlformats.org/officeDocument/2006/relationships/image" Target="../media/image11.gif"/><Relationship Id="rId5" Type="http://schemas.openxmlformats.org/officeDocument/2006/relationships/hyperlink" Target="http://www.exa.unicen.edu.ar/es/ingresantes" TargetMode="External"/><Relationship Id="rId6" Type="http://schemas.openxmlformats.org/officeDocument/2006/relationships/hyperlink" Target="http://www.exa.unicen.edu.ar/es/ingresantes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witter.com/starwa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alculadora.com/sumar/2/3" TargetMode="External"/><Relationship Id="rId4" Type="http://schemas.openxmlformats.org/officeDocument/2006/relationships/hyperlink" Target="http://www.calculadora.com/sumar/2/3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://www.calculadora.com/sumar/2/3" TargetMode="External"/><Relationship Id="rId6" Type="http://schemas.openxmlformats.org/officeDocument/2006/relationships/hyperlink" Target="http://www.calculadora.com/sumar/2/3" TargetMode="External"/><Relationship Id="rId7" Type="http://schemas.openxmlformats.org/officeDocument/2006/relationships/hyperlink" Target="http://www.calculadora.com/about" TargetMode="External"/><Relationship Id="rId8" Type="http://schemas.openxmlformats.org/officeDocument/2006/relationships/hyperlink" Target="http://www.calculadora.com/abou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Ruteo</a:t>
            </a:r>
            <a:endParaRPr/>
          </a:p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Ruteo + </a:t>
            </a:r>
            <a:r>
              <a:rPr lang="en"/>
              <a:t>URL Semántica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2027550" y="541075"/>
            <a:ext cx="68049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 crear un archivo “router.php” que encapsule el comportamiento del componente ruteador: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648197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Debe leer una </a:t>
            </a:r>
            <a:r>
              <a:rPr b="1" lang="en"/>
              <a:t>acción</a:t>
            </a:r>
            <a:r>
              <a:rPr lang="en"/>
              <a:t> y una lista de </a:t>
            </a:r>
            <a:r>
              <a:rPr b="1" lang="en"/>
              <a:t>parámetros =&gt; :action/[:a/:b]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www.calculadora.com/router.php?action=sumar/2/3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www.calculadoraonline.com/router.php?action=pi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www.calculadoraonline.com/router.php?action=about/juan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 rotWithShape="1">
          <a:blip r:embed="rId6">
            <a:alphaModFix/>
          </a:blip>
          <a:srcRect b="72482" l="20044" r="18146" t="0"/>
          <a:stretch/>
        </p:blipFill>
        <p:spPr>
          <a:xfrm>
            <a:off x="18375" y="671600"/>
            <a:ext cx="2009175" cy="12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Ruteo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50" y="1421500"/>
            <a:ext cx="7632625" cy="25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2967681">
            <a:off x="95111" y="3156213"/>
            <a:ext cx="2307133" cy="16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160725" y="202450"/>
            <a:ext cx="217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7406D"/>
                </a:solidFill>
                <a:latin typeface="Proxima Nova"/>
                <a:ea typeface="Proxima Nova"/>
                <a:cs typeface="Proxima Nova"/>
                <a:sym typeface="Proxima Nova"/>
              </a:rPr>
              <a:t>route.php</a:t>
            </a:r>
            <a:endParaRPr b="1" sz="2800">
              <a:solidFill>
                <a:srgbClr val="1740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3582375" y="150"/>
            <a:ext cx="5561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lee la acción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empty(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'action'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'action'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acción por defecto si no </a:t>
            </a:r>
            <a:r>
              <a:rPr lang="en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envían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parsea la accion Ej: suma/1/2 --&gt; ['suma', 1, 2]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$params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explode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$action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determina que camino seguir según la </a:t>
            </a:r>
            <a:r>
              <a:rPr lang="en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'sumar'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sumar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$params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$params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'restar'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restar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$params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$params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'pi'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showPi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'404 Page not found'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Manos a la obra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4648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/>
              <a:t>Modifiquemos nuestra calculadora para que enrutarla y que entienda URLs semánticas.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1754225"/>
            <a:ext cx="81629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28551"/>
            <a:ext cx="758118" cy="7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819950" y="4300225"/>
            <a:ext cx="807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https://gitlab.com/unicen/Web2/livecoding2019/bolivar/calculadora/commit/1a88443afb0b41d22bc8fc9fea683a972579e86d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https://gitlab.com/unicen/Web2/livecoding2019/tandil/calculadora/commit/d7d2471eec0eb0db8025b76cdebb8246e5c00e2f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70050" y="541075"/>
            <a:ext cx="90261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Ya tenemos lo </a:t>
            </a:r>
            <a:r>
              <a:rPr lang="en" sz="2000"/>
              <a:t>más</a:t>
            </a:r>
            <a:r>
              <a:rPr lang="en" sz="2000"/>
              <a:t> importante, el ruteo! Pero las URL’s siguen siendo </a:t>
            </a:r>
            <a:r>
              <a:rPr b="1" lang="en" sz="2000"/>
              <a:t>casi </a:t>
            </a:r>
            <a:r>
              <a:rPr lang="en" sz="2000"/>
              <a:t>como antes: 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000"/>
              <a:t>/route.php?action=sumar/2/5</a:t>
            </a:r>
            <a:endParaRPr b="1"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000"/>
              <a:t>ómo hacemos para que esas rutas sean “amigables”? 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000"/>
              <a:t>Reglas Apache</a:t>
            </a:r>
            <a:endParaRPr b="1"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Usamos </a:t>
            </a:r>
            <a:r>
              <a:rPr lang="en" sz="2000" u="sng"/>
              <a:t>reglas de servidor</a:t>
            </a:r>
            <a:r>
              <a:rPr lang="en" sz="2000"/>
              <a:t> (Apache en este caso) para “</a:t>
            </a:r>
            <a:r>
              <a:rPr b="1" lang="en" sz="2000"/>
              <a:t>enmascarar</a:t>
            </a:r>
            <a:r>
              <a:rPr lang="en" sz="2000"/>
              <a:t>” la url y no mostrar el archivo router.php en la url.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241100" y="-31225"/>
            <a:ext cx="859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Reescribiendo Rutas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325" y="3742950"/>
            <a:ext cx="2355150" cy="13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Apache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En el archivo</a:t>
            </a:r>
            <a:r>
              <a:rPr b="1" lang="en" sz="2000">
                <a:solidFill>
                  <a:schemeClr val="dk1"/>
                </a:solidFill>
              </a:rPr>
              <a:t> .htaccess</a:t>
            </a:r>
            <a:r>
              <a:rPr lang="en" sz="2000">
                <a:solidFill>
                  <a:schemeClr val="dk1"/>
                </a:solidFill>
              </a:rPr>
              <a:t> indicamos qué URLs van a que archivo PHP.  En general vamos a redirigirlas a un código que sepa procesar la URL (router.php).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178375" y="2206342"/>
            <a:ext cx="21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www.calc.com/sumar/2/3</a:t>
            </a:r>
            <a:r>
              <a:rPr lang="en"/>
              <a:t> </a:t>
            </a:r>
            <a:endParaRPr/>
          </a:p>
        </p:txBody>
      </p:sp>
      <p:sp>
        <p:nvSpPr>
          <p:cNvPr id="250" name="Google Shape;250;p43"/>
          <p:cNvSpPr txBox="1"/>
          <p:nvPr/>
        </p:nvSpPr>
        <p:spPr>
          <a:xfrm>
            <a:off x="184227" y="2211654"/>
            <a:ext cx="2191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www.calc.com/pi</a:t>
            </a:r>
            <a:r>
              <a:rPr lang="en"/>
              <a:t> </a:t>
            </a:r>
            <a:endParaRPr/>
          </a:p>
        </p:txBody>
      </p:sp>
      <p:cxnSp>
        <p:nvCxnSpPr>
          <p:cNvPr id="251" name="Google Shape;251;p43"/>
          <p:cNvCxnSpPr>
            <a:stCxn id="249" idx="3"/>
            <a:endCxn id="252" idx="1"/>
          </p:cNvCxnSpPr>
          <p:nvPr/>
        </p:nvCxnSpPr>
        <p:spPr>
          <a:xfrm>
            <a:off x="2370175" y="2444692"/>
            <a:ext cx="4560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43"/>
          <p:cNvCxnSpPr>
            <a:stCxn id="250" idx="3"/>
            <a:endCxn id="252" idx="1"/>
          </p:cNvCxnSpPr>
          <p:nvPr/>
        </p:nvCxnSpPr>
        <p:spPr>
          <a:xfrm>
            <a:off x="2376027" y="2553204"/>
            <a:ext cx="4500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43"/>
          <p:cNvCxnSpPr>
            <a:stCxn id="255" idx="0"/>
          </p:cNvCxnSpPr>
          <p:nvPr/>
        </p:nvCxnSpPr>
        <p:spPr>
          <a:xfrm flipH="1" rot="10800000">
            <a:off x="4174633" y="3004742"/>
            <a:ext cx="279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43"/>
          <p:cNvSpPr txBox="1"/>
          <p:nvPr/>
        </p:nvSpPr>
        <p:spPr>
          <a:xfrm>
            <a:off x="3589333" y="3222542"/>
            <a:ext cx="1170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.htaccess</a:t>
            </a:r>
            <a:endParaRPr b="1"/>
          </a:p>
        </p:txBody>
      </p:sp>
      <p:pic>
        <p:nvPicPr>
          <p:cNvPr id="252" name="Google Shape;252;p43"/>
          <p:cNvPicPr preferRelativeResize="0"/>
          <p:nvPr/>
        </p:nvPicPr>
        <p:blipFill rotWithShape="1">
          <a:blip r:embed="rId5">
            <a:alphaModFix/>
          </a:blip>
          <a:srcRect b="20083" l="8715" r="8275" t="11512"/>
          <a:stretch/>
        </p:blipFill>
        <p:spPr>
          <a:xfrm>
            <a:off x="2826108" y="2097655"/>
            <a:ext cx="2130378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675" y="2815855"/>
            <a:ext cx="1953775" cy="195379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/>
        </p:nvSpPr>
        <p:spPr>
          <a:xfrm>
            <a:off x="4641600" y="3158829"/>
            <a:ext cx="19539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Transforma la URL semántica, a una entendible por nuestro router.</a:t>
            </a:r>
            <a:endParaRPr b="1" sz="1600"/>
          </a:p>
        </p:txBody>
      </p:sp>
      <p:sp>
        <p:nvSpPr>
          <p:cNvPr id="258" name="Google Shape;258;p43"/>
          <p:cNvSpPr txBox="1"/>
          <p:nvPr/>
        </p:nvSpPr>
        <p:spPr>
          <a:xfrm>
            <a:off x="5522800" y="1899192"/>
            <a:ext cx="37518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www.calc.com/route.php?accion=sumar/2/3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www.calc.com/route.php?accion=pi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9" name="Google Shape;259;p43"/>
          <p:cNvCxnSpPr>
            <a:stCxn id="252" idx="3"/>
            <a:endCxn id="258" idx="1"/>
          </p:cNvCxnSpPr>
          <p:nvPr/>
        </p:nvCxnSpPr>
        <p:spPr>
          <a:xfrm flipH="1" rot="10800000">
            <a:off x="4956486" y="2400955"/>
            <a:ext cx="5664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43"/>
          <p:cNvSpPr txBox="1"/>
          <p:nvPr/>
        </p:nvSpPr>
        <p:spPr>
          <a:xfrm>
            <a:off x="426100" y="3114225"/>
            <a:ext cx="1541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 que al servidor le llega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6957650" y="2876550"/>
            <a:ext cx="1290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 que a php le llega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p43"/>
          <p:cNvCxnSpPr>
            <a:stCxn id="260" idx="0"/>
            <a:endCxn id="250" idx="2"/>
          </p:cNvCxnSpPr>
          <p:nvPr/>
        </p:nvCxnSpPr>
        <p:spPr>
          <a:xfrm flipH="1" rot="10800000">
            <a:off x="1196650" y="2894625"/>
            <a:ext cx="8340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43"/>
          <p:cNvCxnSpPr>
            <a:stCxn id="261" idx="0"/>
          </p:cNvCxnSpPr>
          <p:nvPr/>
        </p:nvCxnSpPr>
        <p:spPr>
          <a:xfrm rot="10800000">
            <a:off x="7393850" y="2611950"/>
            <a:ext cx="2088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.htaccess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archivo </a:t>
            </a:r>
            <a:r>
              <a:rPr b="1" lang="en"/>
              <a:t>.htaccess</a:t>
            </a:r>
            <a:r>
              <a:rPr lang="en"/>
              <a:t> es un </a:t>
            </a:r>
            <a:r>
              <a:rPr b="1" lang="en"/>
              <a:t>archivo de configuración</a:t>
            </a:r>
            <a:r>
              <a:rPr lang="en"/>
              <a:t> de Apache HTTP web server.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→ Permite configurar opciones a nivel de directorio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u="sng"/>
              <a:t>Aplicaciones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Prevenir hotlinking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Bloquear usuarios por 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Documentos de error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Redirigir durante mantenimiento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Ocultar listado del directorio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Ruteo</a:t>
            </a:r>
            <a:endParaRPr b="1"/>
          </a:p>
        </p:txBody>
      </p:sp>
      <p:sp>
        <p:nvSpPr>
          <p:cNvPr id="270" name="Google Shape;270;p44"/>
          <p:cNvSpPr/>
          <p:nvPr/>
        </p:nvSpPr>
        <p:spPr>
          <a:xfrm>
            <a:off x="1876775" y="4593175"/>
            <a:ext cx="1107600" cy="28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.htaccess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0" y="5414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archivo va en la carpeta base o la de URL base a rutear.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Redirigimos la solicitud a un único archivo.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&lt;IfModule mod_rewrite.c&gt;</a:t>
            </a:r>
            <a:b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	RewriteEngine On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RewriteCond %{REQUEST_FILENAME} -f [OR]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RewriteCond %{REQUEST_FILENAME} -d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RewriteRule \.(?:css|js|jpe?g|gif|png)$ - [L]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&lt;/IfModule&gt;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6677750" y="2045650"/>
            <a:ext cx="2466300" cy="9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existe el archivo o directorio entonces se procede a la siguiente Rule</a:t>
            </a:r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3739088" y="1523375"/>
            <a:ext cx="2178000" cy="6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Permito reescritura (ruteo) de URLs</a:t>
            </a:r>
            <a:endParaRPr/>
          </a:p>
        </p:txBody>
      </p:sp>
      <p:cxnSp>
        <p:nvCxnSpPr>
          <p:cNvPr id="279" name="Google Shape;279;p45"/>
          <p:cNvCxnSpPr>
            <a:endCxn id="278" idx="1"/>
          </p:cNvCxnSpPr>
          <p:nvPr/>
        </p:nvCxnSpPr>
        <p:spPr>
          <a:xfrm flipH="1" rot="10800000">
            <a:off x="2902988" y="1869575"/>
            <a:ext cx="8361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5"/>
          <p:cNvCxnSpPr>
            <a:endCxn id="277" idx="1"/>
          </p:cNvCxnSpPr>
          <p:nvPr/>
        </p:nvCxnSpPr>
        <p:spPr>
          <a:xfrm flipH="1" rot="10800000">
            <a:off x="5643950" y="2506750"/>
            <a:ext cx="10338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5"/>
          <p:cNvSpPr txBox="1"/>
          <p:nvPr/>
        </p:nvSpPr>
        <p:spPr>
          <a:xfrm>
            <a:off x="6509925" y="3458900"/>
            <a:ext cx="2466300" cy="9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Dejamos que el contenido estático sea accedido con el método por defecto</a:t>
            </a:r>
            <a:endParaRPr/>
          </a:p>
        </p:txBody>
      </p:sp>
      <p:cxnSp>
        <p:nvCxnSpPr>
          <p:cNvPr id="282" name="Google Shape;282;p45"/>
          <p:cNvCxnSpPr>
            <a:stCxn id="283" idx="3"/>
            <a:endCxn id="281" idx="1"/>
          </p:cNvCxnSpPr>
          <p:nvPr/>
        </p:nvCxnSpPr>
        <p:spPr>
          <a:xfrm flipH="1" rot="10800000">
            <a:off x="5485200" y="3920025"/>
            <a:ext cx="10248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5"/>
          <p:cNvSpPr/>
          <p:nvPr/>
        </p:nvSpPr>
        <p:spPr>
          <a:xfrm>
            <a:off x="2051400" y="3796575"/>
            <a:ext cx="3433800" cy="630300"/>
          </a:xfrm>
          <a:prstGeom prst="rect">
            <a:avLst/>
          </a:prstGeom>
          <a:noFill/>
          <a:ln cap="flat" cmpd="sng" w="19050">
            <a:solidFill>
              <a:srgbClr val="0000B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/>
        </p:nvSpPr>
        <p:spPr>
          <a:xfrm>
            <a:off x="4372975" y="4511500"/>
            <a:ext cx="2043900" cy="43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Expresión Regular</a:t>
            </a:r>
            <a:endParaRPr/>
          </a:p>
        </p:txBody>
      </p:sp>
      <p:cxnSp>
        <p:nvCxnSpPr>
          <p:cNvPr id="285" name="Google Shape;285;p45"/>
          <p:cNvCxnSpPr>
            <a:endCxn id="284" idx="1"/>
          </p:cNvCxnSpPr>
          <p:nvPr/>
        </p:nvCxnSpPr>
        <p:spPr>
          <a:xfrm>
            <a:off x="3067075" y="4426900"/>
            <a:ext cx="13059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.htaccess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41525" y="5414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&lt;IfModule mod_rewrite.c&gt;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3030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RewriteRule ^(.*)$ route.php?</a:t>
            </a: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=$1 [QSA,L]</a:t>
            </a:r>
            <a:b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30303"/>
                </a:solidFill>
                <a:latin typeface="Consolas"/>
                <a:ea typeface="Consolas"/>
                <a:cs typeface="Consolas"/>
                <a:sym typeface="Consolas"/>
              </a:rPr>
              <a:t>&lt;/IfModule&gt;</a:t>
            </a:r>
            <a:endParaRPr/>
          </a:p>
        </p:txBody>
      </p:sp>
      <p:cxnSp>
        <p:nvCxnSpPr>
          <p:cNvPr id="292" name="Google Shape;292;p46"/>
          <p:cNvCxnSpPr>
            <a:endCxn id="293" idx="0"/>
          </p:cNvCxnSpPr>
          <p:nvPr/>
        </p:nvCxnSpPr>
        <p:spPr>
          <a:xfrm>
            <a:off x="2946625" y="3244675"/>
            <a:ext cx="688800" cy="574200"/>
          </a:xfrm>
          <a:prstGeom prst="straightConnector1">
            <a:avLst/>
          </a:prstGeom>
          <a:noFill/>
          <a:ln cap="flat" cmpd="sng" w="19050">
            <a:solidFill>
              <a:srgbClr val="0000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6"/>
          <p:cNvSpPr txBox="1"/>
          <p:nvPr/>
        </p:nvSpPr>
        <p:spPr>
          <a:xfrm>
            <a:off x="248575" y="3818875"/>
            <a:ext cx="6773700" cy="9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Expresión Regular</a:t>
            </a:r>
            <a:br>
              <a:rPr lang="en"/>
            </a:br>
            <a:r>
              <a:rPr lang="en"/>
              <a:t>(en este caso representa cualquier cadena), es decir, cualquier URL.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http://regexr.com/3ghl2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94" name="Google Shape;294;p46"/>
          <p:cNvSpPr/>
          <p:nvPr/>
        </p:nvSpPr>
        <p:spPr>
          <a:xfrm>
            <a:off x="1981350" y="2645775"/>
            <a:ext cx="940800" cy="572700"/>
          </a:xfrm>
          <a:prstGeom prst="rect">
            <a:avLst/>
          </a:prstGeom>
          <a:noFill/>
          <a:ln cap="flat" cmpd="sng" w="19050">
            <a:solidFill>
              <a:srgbClr val="0000B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 txBox="1"/>
          <p:nvPr/>
        </p:nvSpPr>
        <p:spPr>
          <a:xfrm>
            <a:off x="409575" y="1833225"/>
            <a:ext cx="67737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</a:rPr>
              <a:t>  # Con ".*" decimos que capture todos los caracteres restantes.</a:t>
            </a:r>
            <a:endParaRPr>
              <a:solidFill>
                <a:srgbClr val="0077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</a:rPr>
              <a:t>  # Los paréntesis agregan lo capturado a una variable: $1 por ser la primera.</a:t>
            </a:r>
            <a:endParaRPr>
              <a:solidFill>
                <a:srgbClr val="0077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URL’s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podemos cambiar todas nuestras URL’s por las nuevas: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ANTES</a:t>
            </a:r>
            <a:endParaRPr sz="1800"/>
          </a:p>
          <a:p>
            <a:pPr indent="0" lvl="0" marL="45720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"index.php"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Calculadora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"pi.php"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 número Pi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"about.php"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AHORA</a:t>
            </a:r>
            <a:endParaRPr b="1" sz="1800"/>
          </a:p>
          <a:p>
            <a:pPr indent="0" lvl="0" marL="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b="1"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Calculadora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&lt;/a&gt;&lt;/li&gt;  </a:t>
            </a:r>
            <a:r>
              <a:rPr b="1" lang="en" sz="1350">
                <a:solidFill>
                  <a:srgbClr val="8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→ route.php?action=home</a:t>
            </a:r>
            <a:endParaRPr b="1"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"pi"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 número Pi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&lt;/a&gt;&lt;/li&gt;    → route.php?action=pi</a:t>
            </a:r>
            <a:endParaRPr b="1"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"about"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1"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3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1"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641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541074"/>
            <a:ext cx="8520600" cy="4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Creemos una calculadora básica usando PHP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Esta calculadora tiene que:</a:t>
            </a:r>
            <a:endParaRPr/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Char char="●"/>
            </a:pPr>
            <a:r>
              <a:rPr lang="en" sz="2100"/>
              <a:t>Realizar operaciones básicas</a:t>
            </a:r>
            <a:endParaRPr sz="2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100"/>
              <a:t>Mostrar el número PI</a:t>
            </a:r>
            <a:endParaRPr sz="2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100"/>
              <a:t>Mostrar el About de quienes crearon la calculadora, y se debe poder ver un desarrollador en particular.</a:t>
            </a:r>
            <a:endParaRPr sz="21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18288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100"/>
              <a:t>CÓDIGO:</a:t>
            </a:r>
            <a:endParaRPr sz="2100"/>
          </a:p>
          <a:p>
            <a:pPr indent="0" lvl="0" marL="18288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TANDIL</a:t>
            </a:r>
            <a:endParaRPr sz="1500"/>
          </a:p>
          <a:p>
            <a:pPr indent="0" lvl="0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TRES ARROYOS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500"/>
              <a:t> </a:t>
            </a:r>
            <a:endParaRPr sz="1500"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775" y="693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4100" y="37837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URL’s y acceso a datos estáticos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queremos entrar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www.calculadora/about/juan</a:t>
            </a:r>
            <a:r>
              <a:rPr lang="en"/>
              <a:t> no nos muestra la imagen de Juan.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El problema es que </a:t>
            </a:r>
            <a:r>
              <a:rPr lang="en"/>
              <a:t>está</a:t>
            </a:r>
            <a:r>
              <a:rPr lang="en"/>
              <a:t> intentando encontrar la imagen en: /about/images/juan.jpg.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Cómo podemos arreglar esto?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Rutas absolutas?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Cambiamos de lugar las imágenes?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Base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 Base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&lt;base&gt;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051596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En lugar de usar rutas absolutas, usamos el tag </a:t>
            </a:r>
            <a:r>
              <a:rPr b="1" lang="en"/>
              <a:t>base</a:t>
            </a:r>
            <a:r>
              <a:rPr lang="en"/>
              <a:t>, que va dentro de </a:t>
            </a:r>
            <a:r>
              <a:rPr b="1" lang="en"/>
              <a:t>head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Nos indica cual es la </a:t>
            </a:r>
            <a:r>
              <a:rPr b="1" lang="en" sz="2000"/>
              <a:t>base</a:t>
            </a:r>
            <a:r>
              <a:rPr lang="en" sz="2000"/>
              <a:t> de nuestro sitio. Ej: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www.calculadora.com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 nuestro caso será algo </a:t>
            </a:r>
            <a:r>
              <a:rPr lang="en" sz="2000"/>
              <a:t>así</a:t>
            </a:r>
            <a:r>
              <a:rPr lang="en" sz="2000"/>
              <a:t>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http://localhost/calculadora/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&lt;base href="http://localhost/calculadora/" 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….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1532850" y="3439875"/>
            <a:ext cx="4681500" cy="4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3877725" y="4229325"/>
            <a:ext cx="377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Pero esa url solo funciona en nuestra computadora!!!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988" y="3851775"/>
            <a:ext cx="1227425" cy="122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9"/>
          <p:cNvCxnSpPr>
            <a:stCxn id="315" idx="0"/>
          </p:cNvCxnSpPr>
          <p:nvPr/>
        </p:nvCxnSpPr>
        <p:spPr>
          <a:xfrm rot="10800000">
            <a:off x="4842075" y="3897825"/>
            <a:ext cx="9243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18" name="Google Shape;31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9375" y="10850"/>
            <a:ext cx="1718350" cy="1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¿Como saber la base de nuestro sitio?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541074"/>
            <a:ext cx="8520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nos da datos del server en la variable </a:t>
            </a:r>
            <a:r>
              <a:rPr b="1" lang="en"/>
              <a:t>$_SERVER.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Para crear la base de nuestro sitio: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'BASE_URL'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'//'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$_SERVER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'SERVER_NAME'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 . 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$_SERVER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'SERVER_PORT'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 . </a:t>
            </a:r>
            <a:r>
              <a:rPr lang="en" sz="1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$_SERVER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'PHP_SELF'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]).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 el head html: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&lt;base href="'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.BASE_URL.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'"&gt;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SERVER_NAME</a:t>
            </a:r>
            <a:r>
              <a:rPr lang="en" sz="1600"/>
              <a:t>: Nombre del server (localhost)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SERVER_PORT</a:t>
            </a:r>
            <a:r>
              <a:rPr lang="en" sz="1600">
                <a:solidFill>
                  <a:schemeClr val="dk1"/>
                </a:solidFill>
              </a:rPr>
              <a:t>: Nro puerto server (por default no se vé)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b="1" lang="en" sz="1600"/>
              <a:t>PHP_SELF</a:t>
            </a:r>
            <a:r>
              <a:rPr lang="en" sz="1600"/>
              <a:t>: El script que se está ejecutando.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b="1" lang="en" sz="1600"/>
              <a:t>dirname()</a:t>
            </a:r>
            <a:r>
              <a:rPr lang="en" sz="1600"/>
              <a:t>: Nos devuelve el directorio del script que le pasemos por parametro.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175" y="1"/>
            <a:ext cx="758118" cy="7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1"/>
          <p:cNvSpPr txBox="1"/>
          <p:nvPr/>
        </p:nvSpPr>
        <p:spPr>
          <a:xfrm>
            <a:off x="0" y="3267377"/>
            <a:ext cx="9144000" cy="18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 MEDIDA QUE DAMOS LAS CLASES DEJAMOS ACA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LINKS AL COMMIT DE GIT HASTA ESTE PUNTO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TRES ARROYOS: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https://gitlab.com/unicen/Web2/livecoding2020/tres-arroyos/calculadora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BOLIVAR: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https://gitlab.com/unicen/Web2/livecoding2019/bolivar/calculadora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TANDIL: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https://gitlab.com/unicen/Web2/livecoding2019/tandil/calculadora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OLAVARRIA: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https://gitlab.com/unicen/Web2/livecoding2021/olavarria/calculadora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1"/>
          <p:cNvSpPr txBox="1"/>
          <p:nvPr/>
        </p:nvSpPr>
        <p:spPr>
          <a:xfrm>
            <a:off x="76200" y="76200"/>
            <a:ext cx="3000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 dificil pero bonito...”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89375" y="207750"/>
            <a:ext cx="80559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si queremos un router más prolijo?</a:t>
            </a:r>
            <a:endParaRPr/>
          </a:p>
        </p:txBody>
      </p:sp>
      <p:pic>
        <p:nvPicPr>
          <p:cNvPr descr="giphy.gif"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325" y="1996650"/>
            <a:ext cx="4837961" cy="25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/>
              <a:t>Una alternativa, agregar las acciones disponibles en un archivo de configuración</a:t>
            </a:r>
            <a:endParaRPr/>
          </a:p>
        </p:txBody>
      </p:sp>
      <p:sp>
        <p:nvSpPr>
          <p:cNvPr id="344" name="Google Shape;344;p53"/>
          <p:cNvSpPr txBox="1"/>
          <p:nvPr/>
        </p:nvSpPr>
        <p:spPr>
          <a:xfrm>
            <a:off x="522100" y="1876775"/>
            <a:ext cx="4416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config/ConfigApp.php</a:t>
            </a:r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63" y="1876775"/>
            <a:ext cx="39338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351" name="Google Shape;351;p54"/>
          <p:cNvSpPr txBox="1"/>
          <p:nvPr>
            <p:ph idx="1" type="body"/>
          </p:nvPr>
        </p:nvSpPr>
        <p:spPr>
          <a:xfrm>
            <a:off x="311700" y="541001"/>
            <a:ext cx="8520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Versión mejorada!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utilizan las constantes ACTION y PARAMS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Retorna un array donde: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Array[0]: Tiene la Accion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Array[ 1]: Es la lista de parametros que vienen despues de la </a:t>
            </a:r>
            <a:r>
              <a:rPr lang="en"/>
              <a:t>acción</a:t>
            </a:r>
            <a:endParaRPr/>
          </a:p>
        </p:txBody>
      </p:sp>
      <p:sp>
        <p:nvSpPr>
          <p:cNvPr id="352" name="Google Shape;352;p54"/>
          <p:cNvSpPr txBox="1"/>
          <p:nvPr/>
        </p:nvSpPr>
        <p:spPr>
          <a:xfrm>
            <a:off x="0" y="4431775"/>
            <a:ext cx="39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7406D"/>
                </a:solidFill>
                <a:latin typeface="Proxima Nova"/>
                <a:ea typeface="Proxima Nova"/>
                <a:cs typeface="Proxima Nova"/>
                <a:sym typeface="Proxima Nova"/>
              </a:rPr>
              <a:t>routeAvanzado</a:t>
            </a:r>
            <a:r>
              <a:rPr b="1" lang="en" sz="2800">
                <a:solidFill>
                  <a:srgbClr val="17406D"/>
                </a:solidFill>
                <a:latin typeface="Proxima Nova"/>
                <a:ea typeface="Proxima Nova"/>
                <a:cs typeface="Proxima Nova"/>
                <a:sym typeface="Proxima Nova"/>
              </a:rPr>
              <a:t>.php</a:t>
            </a:r>
            <a:endParaRPr b="1" sz="2800">
              <a:solidFill>
                <a:srgbClr val="1740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425" y="2813525"/>
            <a:ext cx="6531026" cy="1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311700" y="541031"/>
            <a:ext cx="85206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Versión mejorada. ¿Por qué creen que es mejor?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Meta-programacion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$methodName </a:t>
            </a:r>
            <a:endParaRPr/>
          </a:p>
        </p:txBody>
      </p:sp>
      <p:sp>
        <p:nvSpPr>
          <p:cNvPr id="360" name="Google Shape;360;p55"/>
          <p:cNvSpPr txBox="1"/>
          <p:nvPr/>
        </p:nvSpPr>
        <p:spPr>
          <a:xfrm>
            <a:off x="0" y="4431775"/>
            <a:ext cx="39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7406D"/>
                </a:solidFill>
                <a:latin typeface="Proxima Nova"/>
                <a:ea typeface="Proxima Nova"/>
                <a:cs typeface="Proxima Nova"/>
                <a:sym typeface="Proxima Nova"/>
              </a:rPr>
              <a:t>routeAvanzado.php</a:t>
            </a:r>
            <a:endParaRPr b="1" sz="2800">
              <a:solidFill>
                <a:srgbClr val="17406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475" y="1586000"/>
            <a:ext cx="3820250" cy="34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URL’s amigables con parámetros GET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recomendable mantener la </a:t>
            </a:r>
            <a:r>
              <a:rPr b="1" lang="en"/>
              <a:t>url de los recursos base </a:t>
            </a:r>
            <a:r>
              <a:rPr lang="en"/>
              <a:t>lo </a:t>
            </a:r>
            <a:r>
              <a:rPr lang="en"/>
              <a:t>más</a:t>
            </a:r>
            <a:r>
              <a:rPr lang="en"/>
              <a:t> “limpia” posible. </a:t>
            </a:r>
            <a:r>
              <a:rPr lang="en">
                <a:solidFill>
                  <a:schemeClr val="dk1"/>
                </a:solidFill>
              </a:rPr>
              <a:t>A veces podemos tener algunos parámetros que aún se vean como parámetros GET.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Búsqueda </a:t>
            </a:r>
            <a:r>
              <a:rPr lang="en">
                <a:solidFill>
                  <a:schemeClr val="dk1"/>
                </a:solidFill>
              </a:rPr>
              <a:t>avanzada, </a:t>
            </a:r>
            <a:r>
              <a:rPr b="1" lang="en">
                <a:solidFill>
                  <a:schemeClr val="dk1"/>
                </a:solidFill>
              </a:rPr>
              <a:t>filtros </a:t>
            </a:r>
            <a:r>
              <a:rPr lang="en">
                <a:solidFill>
                  <a:schemeClr val="dk1"/>
                </a:solidFill>
              </a:rPr>
              <a:t>complejos y </a:t>
            </a:r>
            <a:r>
              <a:rPr b="1" lang="en">
                <a:solidFill>
                  <a:schemeClr val="dk1"/>
                </a:solidFill>
              </a:rPr>
              <a:t>ordenamiento </a:t>
            </a:r>
            <a:r>
              <a:rPr lang="en">
                <a:solidFill>
                  <a:schemeClr val="dk1"/>
                </a:solidFill>
              </a:rPr>
              <a:t>de recursos son candidatos perfecto para mantener urls amigables en combinación con parámetros get.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Ejemplos:</a:t>
            </a:r>
            <a:endParaRPr/>
          </a:p>
          <a:p>
            <a:pPr indent="-317500" lvl="0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misitio.com/</a:t>
            </a:r>
            <a:r>
              <a:rPr b="1" lang="en">
                <a:solidFill>
                  <a:schemeClr val="dk1"/>
                </a:solidFill>
              </a:rPr>
              <a:t>tickets</a:t>
            </a:r>
            <a:r>
              <a:rPr lang="en">
                <a:solidFill>
                  <a:schemeClr val="dk1"/>
                </a:solidFill>
              </a:rPr>
              <a:t>?sort=price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misitio.com/</a:t>
            </a:r>
            <a:r>
              <a:rPr b="1" lang="en">
                <a:solidFill>
                  <a:schemeClr val="dk1"/>
                </a:solidFill>
              </a:rPr>
              <a:t>tickets/search</a:t>
            </a:r>
            <a:r>
              <a:rPr lang="en">
                <a:solidFill>
                  <a:schemeClr val="dk1"/>
                </a:solidFill>
              </a:rPr>
              <a:t>?term=Roger Waters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misitio.com/</a:t>
            </a:r>
            <a:r>
              <a:rPr b="1" lang="en">
                <a:solidFill>
                  <a:schemeClr val="dk1"/>
                </a:solidFill>
              </a:rPr>
              <a:t>tickets</a:t>
            </a:r>
            <a:r>
              <a:rPr lang="en">
                <a:solidFill>
                  <a:schemeClr val="dk1"/>
                </a:solidFill>
              </a:rPr>
              <a:t>?status=open</a:t>
            </a:r>
            <a:endParaRPr/>
          </a:p>
        </p:txBody>
      </p:sp>
      <p:cxnSp>
        <p:nvCxnSpPr>
          <p:cNvPr id="373" name="Google Shape;373;p57"/>
          <p:cNvCxnSpPr>
            <a:stCxn id="374" idx="0"/>
          </p:cNvCxnSpPr>
          <p:nvPr/>
        </p:nvCxnSpPr>
        <p:spPr>
          <a:xfrm flipH="1" rot="10800000">
            <a:off x="2411150" y="1482755"/>
            <a:ext cx="781800" cy="15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5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 URLs</a:t>
            </a:r>
            <a:endParaRPr/>
          </a:p>
        </p:txBody>
      </p:sp>
      <p:cxnSp>
        <p:nvCxnSpPr>
          <p:cNvPr id="376" name="Google Shape;376;p57"/>
          <p:cNvCxnSpPr>
            <a:stCxn id="377" idx="0"/>
          </p:cNvCxnSpPr>
          <p:nvPr/>
        </p:nvCxnSpPr>
        <p:spPr>
          <a:xfrm rot="10800000">
            <a:off x="4931525" y="1482675"/>
            <a:ext cx="2034900" cy="14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57"/>
          <p:cNvSpPr txBox="1"/>
          <p:nvPr/>
        </p:nvSpPr>
        <p:spPr>
          <a:xfrm>
            <a:off x="1177400" y="3023555"/>
            <a:ext cx="2467500" cy="648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RECURSO PRINCIPAL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Indexado por buscadores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5442275" y="2944275"/>
            <a:ext cx="3048300" cy="79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MODIFICADORES (Query Params)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Modifican el orden o filtran el recurso principal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quedaron las URL’s?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About &amp; 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www.calculadora.com/about.php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www.calculadora.com/about.php?member=”juan”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www.calculadora.com/</a:t>
            </a:r>
            <a:r>
              <a:rPr lang="en" sz="1800">
                <a:solidFill>
                  <a:schemeClr val="dk1"/>
                </a:solidFill>
              </a:rPr>
              <a:t>pi.php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Calculadora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www.calculadora.com/calculadora.php?operacion=suma&amp;a=5&amp;b=9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www.calculadora.com/calculadora.php?operacion=resta&amp;a=300&amp;b=19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www.calculadora.com/calculadora.php?operacion=division&amp;a=9&amp;b=3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Buenas practicas en API RESTs con Pretty URLs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URLs Canonicas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Htaccess Documentación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Ejemplo Completo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15 Buenas Prácticas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Infografia SEO URLs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129100" y="145750"/>
            <a:ext cx="8055900" cy="1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problema tiene esto?</a:t>
            </a:r>
            <a:endParaRPr/>
          </a:p>
        </p:txBody>
      </p:sp>
      <p:sp>
        <p:nvSpPr>
          <p:cNvPr id="166" name="Google Shape;166;p32"/>
          <p:cNvSpPr txBox="1"/>
          <p:nvPr>
            <p:ph idx="4294967295" type="body"/>
          </p:nvPr>
        </p:nvSpPr>
        <p:spPr>
          <a:xfrm>
            <a:off x="311700" y="1443174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Por cada acción nueva que quiero agregarle al sistema, tengo que </a:t>
            </a:r>
            <a:r>
              <a:rPr b="1" lang="en">
                <a:solidFill>
                  <a:schemeClr val="dk1"/>
                </a:solidFill>
              </a:rPr>
              <a:t>crear un archivo nuevo php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2200">
                <a:solidFill>
                  <a:schemeClr val="dk1"/>
                </a:solidFill>
              </a:rPr>
              <a:t>Necesitamos una forma de que cada acción NO se mapee directamente a un archivo físico. (ENRUTAMIENTO)</a:t>
            </a:r>
            <a:endParaRPr sz="22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Las URL’s no se entienden y esto es </a:t>
            </a:r>
            <a:r>
              <a:rPr b="1" lang="en"/>
              <a:t>malo para SEO</a:t>
            </a:r>
            <a:endParaRPr b="1"/>
          </a:p>
          <a:p>
            <a:pPr indent="-304800" lvl="0" marL="9144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2200"/>
              <a:t>Es importante que los sistemas utilicen URL’s semánticas (amigables).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as URL semánticas o amigables son aquellas URL que son entendibles para el usuario.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http://www.exa.unicen.edu.ar/index.php?hl=es&amp;p=ingresantes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http://www.exa.unicen.edu.ar/e</a:t>
            </a:r>
            <a:r>
              <a:rPr lang="en" u="sng">
                <a:solidFill>
                  <a:schemeClr val="hlink"/>
                </a:solidFill>
                <a:hlinkClick r:id="rId5"/>
              </a:rPr>
              <a:t>s</a:t>
            </a:r>
            <a:r>
              <a:rPr lang="en" u="sng">
                <a:solidFill>
                  <a:schemeClr val="hlink"/>
                </a:solidFill>
                <a:hlinkClick r:id="rId6"/>
              </a:rPr>
              <a:t>/ingresantes</a:t>
            </a:r>
            <a:r>
              <a:rPr lang="en"/>
              <a:t> </a:t>
            </a:r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URL’s Semánticas</a:t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2700" y="4023000"/>
            <a:ext cx="876175" cy="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1800" y="1604000"/>
            <a:ext cx="876175" cy="87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phy.gif" id="175" name="Google Shape;175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6600" y="2533075"/>
            <a:ext cx="3438275" cy="14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URL’s Semánticas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4648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 semánticas (amigables o </a:t>
            </a:r>
            <a:r>
              <a:rPr i="1" lang="en"/>
              <a:t>pretty urls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Fáciles de </a:t>
            </a:r>
            <a:r>
              <a:rPr b="1" lang="en"/>
              <a:t>entender</a:t>
            </a:r>
            <a:r>
              <a:rPr lang="en"/>
              <a:t> para los usuarios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Mejoran el </a:t>
            </a:r>
            <a:r>
              <a:rPr b="1" lang="en"/>
              <a:t>posicionamiento</a:t>
            </a:r>
            <a:r>
              <a:rPr lang="en"/>
              <a:t> web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Proporcionan información sobre la </a:t>
            </a:r>
            <a:r>
              <a:rPr b="1" lang="en"/>
              <a:t>estructura</a:t>
            </a:r>
            <a:r>
              <a:rPr lang="en"/>
              <a:t> del sitio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Fáciles de </a:t>
            </a:r>
            <a:r>
              <a:rPr b="1" lang="en"/>
              <a:t>compartir</a:t>
            </a:r>
            <a:r>
              <a:rPr lang="en"/>
              <a:t>, ej: whatsapp, llamada, divulgación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Más </a:t>
            </a:r>
            <a:r>
              <a:rPr b="1" lang="en"/>
              <a:t>estéticas</a:t>
            </a:r>
            <a:r>
              <a:rPr lang="en"/>
              <a:t>, ej: imprimirlas en folletos, facebook, etc.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Ejemplo aplicado en nombre de usuario en Twitter: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https://twitter.com/starwars</a:t>
            </a:r>
            <a:endParaRPr>
              <a:solidFill>
                <a:srgbClr val="0F6FC6"/>
              </a:solidFill>
            </a:endParaRPr>
          </a:p>
          <a:p>
            <a:pPr indent="45720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4800"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541074"/>
            <a:ext cx="8520600" cy="4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3729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Modifiquemos nuestra calculadora para que acepte URL’s semánticas:</a:t>
            </a:r>
            <a:endParaRPr>
              <a:solidFill>
                <a:schemeClr val="dk1"/>
              </a:solidFill>
            </a:endParaRPr>
          </a:p>
          <a:p>
            <a:pPr indent="0" lvl="0" marL="0" marR="1937296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Queremos que las URL de la calculadora sean: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www.calculadora.com/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sumar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/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2/3</a:t>
            </a:r>
            <a:endParaRPr sz="2000">
              <a:solidFill>
                <a:srgbClr val="0000BB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www.calculadora.com/</a:t>
            </a:r>
            <a:r>
              <a:rPr lang="en" sz="2000" u="sng">
                <a:solidFill>
                  <a:schemeClr val="hlink"/>
                </a:solidFill>
              </a:rPr>
              <a:t>sumar/3/4</a:t>
            </a:r>
            <a:endParaRPr sz="2000" u="sng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www.calculadora.com/</a:t>
            </a:r>
            <a:r>
              <a:rPr lang="en" sz="2000" u="sng">
                <a:solidFill>
                  <a:schemeClr val="hlink"/>
                </a:solidFill>
              </a:rPr>
              <a:t>restar/10/4</a:t>
            </a:r>
            <a:endParaRPr sz="2000" u="sng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puedo tener un archivo PHP para todas las combinaciones posibles de una </a:t>
            </a:r>
            <a:r>
              <a:rPr b="1" lang="en">
                <a:solidFill>
                  <a:schemeClr val="dk1"/>
                </a:solidFill>
              </a:rPr>
              <a:t>operación</a:t>
            </a:r>
            <a:r>
              <a:rPr lang="en">
                <a:solidFill>
                  <a:schemeClr val="dk1"/>
                </a:solidFill>
              </a:rPr>
              <a:t>, por lo tanto es necesario primero </a:t>
            </a:r>
            <a:r>
              <a:rPr b="1" lang="en">
                <a:solidFill>
                  <a:schemeClr val="dk1"/>
                </a:solidFill>
              </a:rPr>
              <a:t>enrutar</a:t>
            </a:r>
            <a:r>
              <a:rPr lang="en">
                <a:solidFill>
                  <a:schemeClr val="dk1"/>
                </a:solidFill>
              </a:rPr>
              <a:t> la aplicación.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6775" y="6931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541087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</a:t>
            </a:r>
            <a:r>
              <a:rPr b="1" lang="en">
                <a:solidFill>
                  <a:schemeClr val="dk1"/>
                </a:solidFill>
              </a:rPr>
              <a:t>routing </a:t>
            </a:r>
            <a:r>
              <a:rPr lang="en">
                <a:solidFill>
                  <a:schemeClr val="dk1"/>
                </a:solidFill>
              </a:rPr>
              <a:t>(ruteo o enrutamiento) en un Sistema WEB es el mecanismo por el cual </a:t>
            </a:r>
            <a:r>
              <a:rPr lang="en" u="sng">
                <a:solidFill>
                  <a:schemeClr val="dk1"/>
                </a:solidFill>
              </a:rPr>
              <a:t>cada solicitud del usuario</a:t>
            </a:r>
            <a:r>
              <a:rPr lang="en">
                <a:solidFill>
                  <a:schemeClr val="dk1"/>
                </a:solidFill>
              </a:rPr>
              <a:t> especificada por una URL y un método HTTP es dirigida a un </a:t>
            </a:r>
            <a:r>
              <a:rPr lang="en" u="sng">
                <a:solidFill>
                  <a:schemeClr val="dk1"/>
                </a:solidFill>
              </a:rPr>
              <a:t>componente de código encargado de atenderlas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 encarga de determinar el PATH a donde redireccionaremos.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Implica romper la lógica de “cada URL es un archivo”.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480975" y="1781650"/>
            <a:ext cx="4663025" cy="32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-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541075"/>
            <a:ext cx="8924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Necesitamos un componente principal (</a:t>
            </a:r>
            <a:r>
              <a:rPr b="1" lang="en"/>
              <a:t>ruteador</a:t>
            </a:r>
            <a:r>
              <a:rPr lang="en"/>
              <a:t>) que atienda TODOS los request.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424" y="1568590"/>
            <a:ext cx="3003891" cy="287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862" y="1557175"/>
            <a:ext cx="2357161" cy="289428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1624852" y="4511601"/>
            <a:ext cx="1468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ANTES</a:t>
            </a:r>
            <a:endParaRPr b="1"/>
          </a:p>
        </p:txBody>
      </p:sp>
      <p:sp>
        <p:nvSpPr>
          <p:cNvPr id="205" name="Google Shape;205;p37"/>
          <p:cNvSpPr txBox="1"/>
          <p:nvPr/>
        </p:nvSpPr>
        <p:spPr>
          <a:xfrm>
            <a:off x="5854529" y="4511601"/>
            <a:ext cx="1468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AHORA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s2017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