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Georgia Pro Condensed" charset="1" panose="02040506050405020303"/>
      <p:regular r:id="rId14"/>
    </p:embeddedFont>
    <p:embeddedFont>
      <p:font typeface="Georgia Pro Condensed Bold Italics" charset="1" panose="02040806050405090203"/>
      <p:regular r:id="rId15"/>
    </p:embeddedFont>
    <p:embeddedFont>
      <p:font typeface="Georgia Pro Condensed Italics" charset="1" panose="02040506050405090303"/>
      <p:regular r:id="rId16"/>
    </p:embeddedFont>
    <p:embeddedFont>
      <p:font typeface="Georgia Pro Condensed Bold" charset="1" panose="02040806050405020203"/>
      <p:regular r:id="rId17"/>
    </p:embeddedFont>
    <p:embeddedFont>
      <p:font typeface="Canva Sans Italics" charset="1" panose="020B0503030501040103"/>
      <p:regular r:id="rId18"/>
    </p:embeddedFont>
    <p:embeddedFont>
      <p:font typeface="Georgia Pro Condensed Light" charset="1" panose="020403060504050203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jpe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2A9F1"/>
        </a:solidFill>
      </p:bgPr>
    </p:bg>
    <p:spTree>
      <p:nvGrpSpPr>
        <p:cNvPr id="1" name=""/>
        <p:cNvGrpSpPr/>
        <p:nvPr/>
      </p:nvGrpSpPr>
      <p:grpSpPr>
        <a:xfrm>
          <a:off x="0" y="0"/>
          <a:ext cx="0" cy="0"/>
          <a:chOff x="0" y="0"/>
          <a:chExt cx="0" cy="0"/>
        </a:xfrm>
      </p:grpSpPr>
      <p:grpSp>
        <p:nvGrpSpPr>
          <p:cNvPr name="Group 2" id="2"/>
          <p:cNvGrpSpPr/>
          <p:nvPr/>
        </p:nvGrpSpPr>
        <p:grpSpPr>
          <a:xfrm rot="0">
            <a:off x="0" y="-12700"/>
            <a:ext cx="11201400" cy="10299700"/>
            <a:chOff x="0" y="0"/>
            <a:chExt cx="963348" cy="885799"/>
          </a:xfrm>
        </p:grpSpPr>
        <p:sp>
          <p:nvSpPr>
            <p:cNvPr name="Freeform 3" id="3"/>
            <p:cNvSpPr/>
            <p:nvPr/>
          </p:nvSpPr>
          <p:spPr>
            <a:xfrm flipH="false" flipV="false" rot="0">
              <a:off x="0" y="0"/>
              <a:ext cx="963348" cy="885799"/>
            </a:xfrm>
            <a:custGeom>
              <a:avLst/>
              <a:gdLst/>
              <a:ahLst/>
              <a:cxnLst/>
              <a:rect r="r" b="b" t="t" l="l"/>
              <a:pathLst>
                <a:path h="885799" w="963348">
                  <a:moveTo>
                    <a:pt x="0" y="0"/>
                  </a:moveTo>
                  <a:lnTo>
                    <a:pt x="963348" y="0"/>
                  </a:lnTo>
                  <a:lnTo>
                    <a:pt x="963348" y="885799"/>
                  </a:lnTo>
                  <a:lnTo>
                    <a:pt x="0" y="885799"/>
                  </a:lnTo>
                  <a:close/>
                </a:path>
              </a:pathLst>
            </a:custGeom>
            <a:solidFill>
              <a:srgbClr val="FFFFFF"/>
            </a:solidFill>
            <a:ln w="12700">
              <a:solidFill>
                <a:srgbClr val="000000"/>
              </a:solidFill>
            </a:ln>
          </p:spPr>
        </p:sp>
      </p:grpSp>
      <p:grpSp>
        <p:nvGrpSpPr>
          <p:cNvPr name="Group 4" id="4"/>
          <p:cNvGrpSpPr/>
          <p:nvPr/>
        </p:nvGrpSpPr>
        <p:grpSpPr>
          <a:xfrm rot="0">
            <a:off x="11868150" y="666750"/>
            <a:ext cx="5753100" cy="8953500"/>
            <a:chOff x="0" y="0"/>
            <a:chExt cx="814724" cy="1267949"/>
          </a:xfrm>
        </p:grpSpPr>
        <p:sp>
          <p:nvSpPr>
            <p:cNvPr name="Freeform 5" id="5"/>
            <p:cNvSpPr/>
            <p:nvPr/>
          </p:nvSpPr>
          <p:spPr>
            <a:xfrm flipH="false" flipV="false" rot="0">
              <a:off x="0" y="0"/>
              <a:ext cx="814724" cy="1267949"/>
            </a:xfrm>
            <a:custGeom>
              <a:avLst/>
              <a:gdLst/>
              <a:ahLst/>
              <a:cxnLst/>
              <a:rect r="r" b="b" t="t" l="l"/>
              <a:pathLst>
                <a:path h="1267949" w="814724">
                  <a:moveTo>
                    <a:pt x="26914" y="0"/>
                  </a:moveTo>
                  <a:lnTo>
                    <a:pt x="787810" y="0"/>
                  </a:lnTo>
                  <a:cubicBezTo>
                    <a:pt x="802675" y="0"/>
                    <a:pt x="814724" y="12050"/>
                    <a:pt x="814724" y="26914"/>
                  </a:cubicBezTo>
                  <a:lnTo>
                    <a:pt x="814724" y="1241035"/>
                  </a:lnTo>
                  <a:cubicBezTo>
                    <a:pt x="814724" y="1255899"/>
                    <a:pt x="802675" y="1267949"/>
                    <a:pt x="787810" y="1267949"/>
                  </a:cubicBezTo>
                  <a:lnTo>
                    <a:pt x="26914" y="1267949"/>
                  </a:lnTo>
                  <a:cubicBezTo>
                    <a:pt x="12050" y="1267949"/>
                    <a:pt x="0" y="1255899"/>
                    <a:pt x="0" y="1241035"/>
                  </a:cubicBezTo>
                  <a:lnTo>
                    <a:pt x="0" y="26914"/>
                  </a:lnTo>
                  <a:cubicBezTo>
                    <a:pt x="0" y="12050"/>
                    <a:pt x="12050" y="0"/>
                    <a:pt x="26914" y="0"/>
                  </a:cubicBezTo>
                  <a:close/>
                </a:path>
              </a:pathLst>
            </a:custGeom>
            <a:blipFill>
              <a:blip r:embed="rId2"/>
              <a:stretch>
                <a:fillRect l="-13677" t="0" r="-13677" b="0"/>
              </a:stretch>
            </a:blipFill>
          </p:spPr>
        </p:sp>
      </p:grpSp>
      <p:sp>
        <p:nvSpPr>
          <p:cNvPr name="Freeform 6" id="6"/>
          <p:cNvSpPr/>
          <p:nvPr/>
        </p:nvSpPr>
        <p:spPr>
          <a:xfrm flipH="false" flipV="false" rot="-3117037">
            <a:off x="8947742" y="7656091"/>
            <a:ext cx="2112604" cy="1859092"/>
          </a:xfrm>
          <a:custGeom>
            <a:avLst/>
            <a:gdLst/>
            <a:ahLst/>
            <a:cxnLst/>
            <a:rect r="r" b="b" t="t" l="l"/>
            <a:pathLst>
              <a:path h="1859092" w="2112604">
                <a:moveTo>
                  <a:pt x="0" y="0"/>
                </a:moveTo>
                <a:lnTo>
                  <a:pt x="2112604" y="0"/>
                </a:lnTo>
                <a:lnTo>
                  <a:pt x="2112604" y="1859091"/>
                </a:lnTo>
                <a:lnTo>
                  <a:pt x="0" y="18590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666750" y="9001760"/>
            <a:ext cx="6886575" cy="618490"/>
          </a:xfrm>
          <a:prstGeom prst="rect">
            <a:avLst/>
          </a:prstGeom>
        </p:spPr>
        <p:txBody>
          <a:bodyPr anchor="t" rtlCol="false" tIns="0" lIns="0" bIns="0" rIns="0">
            <a:spAutoFit/>
          </a:bodyPr>
          <a:lstStyle/>
          <a:p>
            <a:pPr algn="l" marL="0" indent="0" lvl="0">
              <a:lnSpc>
                <a:spcPts val="4940"/>
              </a:lnSpc>
            </a:pPr>
            <a:r>
              <a:rPr lang="en-US" sz="3800" spc="-57" strike="noStrike" u="none">
                <a:solidFill>
                  <a:srgbClr val="000000"/>
                </a:solidFill>
                <a:latin typeface="Georgia Pro Condensed"/>
                <a:ea typeface="Georgia Pro Condensed"/>
                <a:cs typeface="Georgia Pro Condensed"/>
                <a:sym typeface="Georgia Pro Condensed"/>
              </a:rPr>
              <a:t>Presented by Group 9</a:t>
            </a:r>
          </a:p>
        </p:txBody>
      </p:sp>
      <p:sp>
        <p:nvSpPr>
          <p:cNvPr name="TextBox 8" id="8"/>
          <p:cNvSpPr txBox="true"/>
          <p:nvPr/>
        </p:nvSpPr>
        <p:spPr>
          <a:xfrm rot="0">
            <a:off x="675380" y="975068"/>
            <a:ext cx="9754495" cy="5790084"/>
          </a:xfrm>
          <a:prstGeom prst="rect">
            <a:avLst/>
          </a:prstGeom>
        </p:spPr>
        <p:txBody>
          <a:bodyPr anchor="t" rtlCol="false" tIns="0" lIns="0" bIns="0" rIns="0">
            <a:spAutoFit/>
          </a:bodyPr>
          <a:lstStyle/>
          <a:p>
            <a:pPr algn="l" marL="0" indent="0" lvl="0">
              <a:lnSpc>
                <a:spcPts val="14956"/>
              </a:lnSpc>
            </a:pPr>
            <a:r>
              <a:rPr lang="en-US" sz="14956" spc="-523" strike="noStrike" u="none">
                <a:solidFill>
                  <a:srgbClr val="000000"/>
                </a:solidFill>
                <a:latin typeface="Georgia Pro Condensed"/>
                <a:ea typeface="Georgia Pro Condensed"/>
                <a:cs typeface="Georgia Pro Condensed"/>
                <a:sym typeface="Georgia Pro Condensed"/>
              </a:rPr>
              <a:t>Siyakha Platform Presentation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E6FDF"/>
        </a:solidFill>
      </p:bgPr>
    </p:bg>
    <p:spTree>
      <p:nvGrpSpPr>
        <p:cNvPr id="1" name=""/>
        <p:cNvGrpSpPr/>
        <p:nvPr/>
      </p:nvGrpSpPr>
      <p:grpSpPr>
        <a:xfrm>
          <a:off x="0" y="0"/>
          <a:ext cx="0" cy="0"/>
          <a:chOff x="0" y="0"/>
          <a:chExt cx="0" cy="0"/>
        </a:xfrm>
      </p:grpSpPr>
      <p:grpSp>
        <p:nvGrpSpPr>
          <p:cNvPr name="Group 2" id="2"/>
          <p:cNvGrpSpPr/>
          <p:nvPr/>
        </p:nvGrpSpPr>
        <p:grpSpPr>
          <a:xfrm rot="0">
            <a:off x="8991600" y="0"/>
            <a:ext cx="9296400" cy="10287000"/>
            <a:chOff x="0" y="0"/>
            <a:chExt cx="1220873" cy="1350966"/>
          </a:xfrm>
        </p:grpSpPr>
        <p:sp>
          <p:nvSpPr>
            <p:cNvPr name="Freeform 3" id="3"/>
            <p:cNvSpPr/>
            <p:nvPr/>
          </p:nvSpPr>
          <p:spPr>
            <a:xfrm flipH="false" flipV="false" rot="0">
              <a:off x="0" y="0"/>
              <a:ext cx="1220873" cy="1350966"/>
            </a:xfrm>
            <a:custGeom>
              <a:avLst/>
              <a:gdLst/>
              <a:ahLst/>
              <a:cxnLst/>
              <a:rect r="r" b="b" t="t" l="l"/>
              <a:pathLst>
                <a:path h="1350966" w="1220873">
                  <a:moveTo>
                    <a:pt x="0" y="0"/>
                  </a:moveTo>
                  <a:lnTo>
                    <a:pt x="1220873" y="0"/>
                  </a:lnTo>
                  <a:lnTo>
                    <a:pt x="1220873" y="1350966"/>
                  </a:lnTo>
                  <a:lnTo>
                    <a:pt x="0" y="1350966"/>
                  </a:lnTo>
                  <a:close/>
                </a:path>
              </a:pathLst>
            </a:custGeom>
            <a:blipFill>
              <a:blip r:embed="rId2"/>
              <a:stretch>
                <a:fillRect l="-32991" t="0" r="-32991" b="0"/>
              </a:stretch>
            </a:blipFill>
          </p:spPr>
        </p:sp>
      </p:grpSp>
      <p:sp>
        <p:nvSpPr>
          <p:cNvPr name="TextBox 4" id="4"/>
          <p:cNvSpPr txBox="true"/>
          <p:nvPr/>
        </p:nvSpPr>
        <p:spPr>
          <a:xfrm rot="0">
            <a:off x="666750" y="5086350"/>
            <a:ext cx="6886575" cy="2785746"/>
          </a:xfrm>
          <a:prstGeom prst="rect">
            <a:avLst/>
          </a:prstGeom>
        </p:spPr>
        <p:txBody>
          <a:bodyPr anchor="t" rtlCol="false" tIns="0" lIns="0" bIns="0" rIns="0">
            <a:spAutoFit/>
          </a:bodyPr>
          <a:lstStyle/>
          <a:p>
            <a:pPr algn="l" marL="690874" indent="-345437" lvl="1">
              <a:lnSpc>
                <a:spcPts val="4479"/>
              </a:lnSpc>
              <a:buFont typeface="Arial"/>
              <a:buChar char="•"/>
            </a:pPr>
            <a:r>
              <a:rPr lang="en-US" sz="3199" spc="-47">
                <a:solidFill>
                  <a:srgbClr val="FFFFFF"/>
                </a:solidFill>
                <a:latin typeface="Georgia Pro Condensed"/>
                <a:ea typeface="Georgia Pro Condensed"/>
                <a:cs typeface="Georgia Pro Condensed"/>
                <a:sym typeface="Georgia Pro Condensed"/>
              </a:rPr>
              <a:t>L</a:t>
            </a:r>
            <a:r>
              <a:rPr lang="en-US" sz="3199" spc="-47" strike="noStrike" u="none">
                <a:solidFill>
                  <a:srgbClr val="FFFFFF"/>
                </a:solidFill>
                <a:latin typeface="Georgia Pro Condensed"/>
                <a:ea typeface="Georgia Pro Condensed"/>
                <a:cs typeface="Georgia Pro Condensed"/>
                <a:sym typeface="Georgia Pro Condensed"/>
              </a:rPr>
              <a:t>imited </a:t>
            </a:r>
            <a:r>
              <a:rPr lang="en-US" sz="3199" spc="-47" strike="noStrike" u="none">
                <a:solidFill>
                  <a:srgbClr val="FFFFFF"/>
                </a:solidFill>
                <a:latin typeface="Georgia Pro Condensed"/>
                <a:ea typeface="Georgia Pro Condensed"/>
                <a:cs typeface="Georgia Pro Condensed"/>
                <a:sym typeface="Georgia Pro Condensed"/>
              </a:rPr>
              <a:t>digital </a:t>
            </a:r>
            <a:r>
              <a:rPr lang="en-US" sz="3199" spc="-47" strike="noStrike" u="none">
                <a:solidFill>
                  <a:srgbClr val="FFFFFF"/>
                </a:solidFill>
                <a:latin typeface="Georgia Pro Condensed"/>
                <a:ea typeface="Georgia Pro Condensed"/>
                <a:cs typeface="Georgia Pro Condensed"/>
                <a:sym typeface="Georgia Pro Condensed"/>
              </a:rPr>
              <a:t>access </a:t>
            </a:r>
            <a:r>
              <a:rPr lang="en-US" sz="3199" spc="-47" strike="noStrike" u="none">
                <a:solidFill>
                  <a:srgbClr val="FFFFFF"/>
                </a:solidFill>
                <a:latin typeface="Georgia Pro Condensed"/>
                <a:ea typeface="Georgia Pro Condensed"/>
                <a:cs typeface="Georgia Pro Condensed"/>
                <a:sym typeface="Georgia Pro Condensed"/>
              </a:rPr>
              <a:t>&amp; li</a:t>
            </a:r>
            <a:r>
              <a:rPr lang="en-US" sz="3199" spc="-47" strike="noStrike" u="none">
                <a:solidFill>
                  <a:srgbClr val="FFFFFF"/>
                </a:solidFill>
                <a:latin typeface="Georgia Pro Condensed"/>
                <a:ea typeface="Georgia Pro Condensed"/>
                <a:cs typeface="Georgia Pro Condensed"/>
                <a:sym typeface="Georgia Pro Condensed"/>
              </a:rPr>
              <a:t>t</a:t>
            </a:r>
            <a:r>
              <a:rPr lang="en-US" sz="3199" spc="-47" strike="noStrike" u="none">
                <a:solidFill>
                  <a:srgbClr val="FFFFFF"/>
                </a:solidFill>
                <a:latin typeface="Georgia Pro Condensed"/>
                <a:ea typeface="Georgia Pro Condensed"/>
                <a:cs typeface="Georgia Pro Condensed"/>
                <a:sym typeface="Georgia Pro Condensed"/>
              </a:rPr>
              <a:t>eracy </a:t>
            </a:r>
          </a:p>
          <a:p>
            <a:pPr algn="l" marL="690874" indent="-345437" lvl="1">
              <a:lnSpc>
                <a:spcPts val="4479"/>
              </a:lnSpc>
              <a:buFont typeface="Arial"/>
              <a:buChar char="•"/>
            </a:pPr>
            <a:r>
              <a:rPr lang="en-US" sz="3199" spc="-47" strike="noStrike" u="none">
                <a:solidFill>
                  <a:srgbClr val="FFFFFF"/>
                </a:solidFill>
                <a:latin typeface="Georgia Pro Condensed"/>
                <a:ea typeface="Georgia Pro Condensed"/>
                <a:cs typeface="Georgia Pro Condensed"/>
                <a:sym typeface="Georgia Pro Condensed"/>
              </a:rPr>
              <a:t>Language barriers</a:t>
            </a:r>
          </a:p>
          <a:p>
            <a:pPr algn="l" marL="690874" indent="-345437" lvl="1">
              <a:lnSpc>
                <a:spcPts val="4479"/>
              </a:lnSpc>
              <a:buFont typeface="Arial"/>
              <a:buChar char="•"/>
            </a:pPr>
            <a:r>
              <a:rPr lang="en-US" sz="3199" spc="-47" strike="noStrike" u="none">
                <a:solidFill>
                  <a:srgbClr val="FFFFFF"/>
                </a:solidFill>
                <a:latin typeface="Georgia Pro Condensed"/>
                <a:ea typeface="Georgia Pro Condensed"/>
                <a:cs typeface="Georgia Pro Condensed"/>
                <a:sym typeface="Georgia Pro Condensed"/>
              </a:rPr>
              <a:t>Cultural &amp; Societal E</a:t>
            </a:r>
            <a:r>
              <a:rPr lang="en-US" sz="3199" spc="-47" strike="noStrike" u="none">
                <a:solidFill>
                  <a:srgbClr val="FFFFFF"/>
                </a:solidFill>
                <a:latin typeface="Georgia Pro Condensed"/>
                <a:ea typeface="Georgia Pro Condensed"/>
                <a:cs typeface="Georgia Pro Condensed"/>
                <a:sym typeface="Georgia Pro Condensed"/>
              </a:rPr>
              <a:t>xpectatio</a:t>
            </a:r>
            <a:r>
              <a:rPr lang="en-US" sz="3199" spc="-47" strike="noStrike" u="none">
                <a:solidFill>
                  <a:srgbClr val="FFFFFF"/>
                </a:solidFill>
                <a:latin typeface="Georgia Pro Condensed"/>
                <a:ea typeface="Georgia Pro Condensed"/>
                <a:cs typeface="Georgia Pro Condensed"/>
                <a:sym typeface="Georgia Pro Condensed"/>
              </a:rPr>
              <a:t>n</a:t>
            </a:r>
            <a:r>
              <a:rPr lang="en-US" sz="3199" spc="-47" strike="noStrike" u="none">
                <a:solidFill>
                  <a:srgbClr val="FFFFFF"/>
                </a:solidFill>
                <a:latin typeface="Georgia Pro Condensed"/>
                <a:ea typeface="Georgia Pro Condensed"/>
                <a:cs typeface="Georgia Pro Condensed"/>
                <a:sym typeface="Georgia Pro Condensed"/>
              </a:rPr>
              <a:t>s </a:t>
            </a:r>
          </a:p>
          <a:p>
            <a:pPr algn="l" marL="690874" indent="-345437" lvl="1">
              <a:lnSpc>
                <a:spcPts val="4479"/>
              </a:lnSpc>
              <a:buFont typeface="Arial"/>
              <a:buChar char="•"/>
            </a:pPr>
            <a:r>
              <a:rPr lang="en-US" sz="3199" spc="-47" strike="noStrike" u="none">
                <a:solidFill>
                  <a:srgbClr val="FFFFFF"/>
                </a:solidFill>
                <a:latin typeface="Georgia Pro Condensed"/>
                <a:ea typeface="Georgia Pro Condensed"/>
                <a:cs typeface="Georgia Pro Condensed"/>
                <a:sym typeface="Georgia Pro Condensed"/>
              </a:rPr>
              <a:t>La</a:t>
            </a:r>
            <a:r>
              <a:rPr lang="en-US" sz="3199" spc="-47" strike="noStrike" u="none">
                <a:solidFill>
                  <a:srgbClr val="FFFFFF"/>
                </a:solidFill>
                <a:latin typeface="Georgia Pro Condensed"/>
                <a:ea typeface="Georgia Pro Condensed"/>
                <a:cs typeface="Georgia Pro Condensed"/>
                <a:sym typeface="Georgia Pro Condensed"/>
              </a:rPr>
              <a:t>c</a:t>
            </a:r>
            <a:r>
              <a:rPr lang="en-US" sz="3199" spc="-47" strike="noStrike" u="none">
                <a:solidFill>
                  <a:srgbClr val="FFFFFF"/>
                </a:solidFill>
                <a:latin typeface="Georgia Pro Condensed"/>
                <a:ea typeface="Georgia Pro Condensed"/>
                <a:cs typeface="Georgia Pro Condensed"/>
                <a:sym typeface="Georgia Pro Condensed"/>
              </a:rPr>
              <a:t>k</a:t>
            </a:r>
            <a:r>
              <a:rPr lang="en-US" sz="3199" spc="-47" strike="noStrike" u="none">
                <a:solidFill>
                  <a:srgbClr val="FFFFFF"/>
                </a:solidFill>
                <a:latin typeface="Georgia Pro Condensed"/>
                <a:ea typeface="Georgia Pro Condensed"/>
                <a:cs typeface="Georgia Pro Condensed"/>
                <a:sym typeface="Georgia Pro Condensed"/>
              </a:rPr>
              <a:t> </a:t>
            </a:r>
            <a:r>
              <a:rPr lang="en-US" sz="3199" spc="-47" strike="noStrike" u="none">
                <a:solidFill>
                  <a:srgbClr val="FFFFFF"/>
                </a:solidFill>
                <a:latin typeface="Georgia Pro Condensed"/>
                <a:ea typeface="Georgia Pro Condensed"/>
                <a:cs typeface="Georgia Pro Condensed"/>
                <a:sym typeface="Georgia Pro Condensed"/>
              </a:rPr>
              <a:t>of market acce</a:t>
            </a:r>
            <a:r>
              <a:rPr lang="en-US" sz="3199" spc="-47" strike="noStrike" u="none">
                <a:solidFill>
                  <a:srgbClr val="FFFFFF"/>
                </a:solidFill>
                <a:latin typeface="Georgia Pro Condensed"/>
                <a:ea typeface="Georgia Pro Condensed"/>
                <a:cs typeface="Georgia Pro Condensed"/>
                <a:sym typeface="Georgia Pro Condensed"/>
              </a:rPr>
              <a:t>s</a:t>
            </a:r>
            <a:r>
              <a:rPr lang="en-US" sz="3199" spc="-47" strike="noStrike" u="none">
                <a:solidFill>
                  <a:srgbClr val="FFFFFF"/>
                </a:solidFill>
                <a:latin typeface="Georgia Pro Condensed"/>
                <a:ea typeface="Georgia Pro Condensed"/>
                <a:cs typeface="Georgia Pro Condensed"/>
                <a:sym typeface="Georgia Pro Condensed"/>
              </a:rPr>
              <a:t>s. </a:t>
            </a:r>
          </a:p>
          <a:p>
            <a:pPr algn="l" marL="690874" indent="-345437" lvl="1">
              <a:lnSpc>
                <a:spcPts val="4479"/>
              </a:lnSpc>
              <a:buFont typeface="Arial"/>
              <a:buChar char="•"/>
            </a:pPr>
            <a:r>
              <a:rPr lang="en-US" sz="3199" spc="-47" strike="noStrike" u="none">
                <a:solidFill>
                  <a:srgbClr val="FFFFFF"/>
                </a:solidFill>
                <a:latin typeface="Georgia Pro Condensed"/>
                <a:ea typeface="Georgia Pro Condensed"/>
                <a:cs typeface="Georgia Pro Condensed"/>
                <a:sym typeface="Georgia Pro Condensed"/>
              </a:rPr>
              <a:t>Poor conn</a:t>
            </a:r>
            <a:r>
              <a:rPr lang="en-US" sz="3199" spc="-47" strike="noStrike" u="none">
                <a:solidFill>
                  <a:srgbClr val="FFFFFF"/>
                </a:solidFill>
                <a:latin typeface="Georgia Pro Condensed"/>
                <a:ea typeface="Georgia Pro Condensed"/>
                <a:cs typeface="Georgia Pro Condensed"/>
                <a:sym typeface="Georgia Pro Condensed"/>
              </a:rPr>
              <a:t>ectiv</a:t>
            </a:r>
            <a:r>
              <a:rPr lang="en-US" sz="3199" spc="-47" strike="noStrike" u="none">
                <a:solidFill>
                  <a:srgbClr val="FFFFFF"/>
                </a:solidFill>
                <a:latin typeface="Georgia Pro Condensed"/>
                <a:ea typeface="Georgia Pro Condensed"/>
                <a:cs typeface="Georgia Pro Condensed"/>
                <a:sym typeface="Georgia Pro Condensed"/>
              </a:rPr>
              <a:t>ity</a:t>
            </a:r>
          </a:p>
        </p:txBody>
      </p:sp>
      <p:sp>
        <p:nvSpPr>
          <p:cNvPr name="TextBox 5" id="5"/>
          <p:cNvSpPr txBox="true"/>
          <p:nvPr/>
        </p:nvSpPr>
        <p:spPr>
          <a:xfrm rot="0">
            <a:off x="666750" y="581025"/>
            <a:ext cx="6886575" cy="1298575"/>
          </a:xfrm>
          <a:prstGeom prst="rect">
            <a:avLst/>
          </a:prstGeom>
        </p:spPr>
        <p:txBody>
          <a:bodyPr anchor="t" rtlCol="false" tIns="0" lIns="0" bIns="0" rIns="0">
            <a:spAutoFit/>
          </a:bodyPr>
          <a:lstStyle/>
          <a:p>
            <a:pPr algn="ctr" marL="0" indent="0" lvl="0">
              <a:lnSpc>
                <a:spcPts val="10400"/>
              </a:lnSpc>
            </a:pPr>
            <a:r>
              <a:rPr lang="en-US" sz="8000" spc="-240">
                <a:solidFill>
                  <a:srgbClr val="FFFFFF"/>
                </a:solidFill>
                <a:latin typeface="Georgia Pro Condensed"/>
                <a:ea typeface="Georgia Pro Condensed"/>
                <a:cs typeface="Georgia Pro Condensed"/>
                <a:sym typeface="Georgia Pro Condensed"/>
              </a:rPr>
              <a:t>The Problem </a:t>
            </a:r>
          </a:p>
        </p:txBody>
      </p:sp>
      <p:sp>
        <p:nvSpPr>
          <p:cNvPr name="TextBox 6" id="6"/>
          <p:cNvSpPr txBox="true"/>
          <p:nvPr/>
        </p:nvSpPr>
        <p:spPr>
          <a:xfrm rot="0">
            <a:off x="333375" y="2742882"/>
            <a:ext cx="7553325" cy="1470660"/>
          </a:xfrm>
          <a:prstGeom prst="rect">
            <a:avLst/>
          </a:prstGeom>
        </p:spPr>
        <p:txBody>
          <a:bodyPr anchor="t" rtlCol="false" tIns="0" lIns="0" bIns="0" rIns="0">
            <a:spAutoFit/>
          </a:bodyPr>
          <a:lstStyle/>
          <a:p>
            <a:pPr algn="ctr" marL="0" indent="0" lvl="0">
              <a:lnSpc>
                <a:spcPts val="3779"/>
              </a:lnSpc>
              <a:spcBef>
                <a:spcPct val="0"/>
              </a:spcBef>
            </a:pPr>
            <a:r>
              <a:rPr lang="en-US" b="true" sz="2699" i="true">
                <a:solidFill>
                  <a:srgbClr val="FFFFFF"/>
                </a:solidFill>
                <a:latin typeface="Georgia Pro Condensed Bold Italics"/>
                <a:ea typeface="Georgia Pro Condensed Bold Italics"/>
                <a:cs typeface="Georgia Pro Condensed Bold Italics"/>
                <a:sym typeface="Georgia Pro Condensed Bold Italics"/>
              </a:rPr>
              <a:t>“</a:t>
            </a:r>
            <a:r>
              <a:rPr lang="en-US" sz="2699" i="true">
                <a:solidFill>
                  <a:srgbClr val="FFFFFF"/>
                </a:solidFill>
                <a:latin typeface="Georgia Pro Condensed Italics"/>
                <a:ea typeface="Georgia Pro Condensed Italics"/>
                <a:cs typeface="Georgia Pro Condensed Italics"/>
                <a:sym typeface="Georgia Pro Condensed Italics"/>
              </a:rPr>
              <a:t>The</a:t>
            </a:r>
            <a:r>
              <a:rPr lang="en-US" sz="2699" i="true" strike="noStrike" u="none">
                <a:solidFill>
                  <a:srgbClr val="FFFFFF"/>
                </a:solidFill>
                <a:latin typeface="Georgia Pro Condensed Italics"/>
                <a:ea typeface="Georgia Pro Condensed Italics"/>
                <a:cs typeface="Georgia Pro Condensed Italics"/>
                <a:sym typeface="Georgia Pro Condensed Italics"/>
              </a:rPr>
              <a:t> Digital Divide is Leaving Entrepreneurial Women in Rural Areas Behind</a:t>
            </a:r>
            <a:r>
              <a:rPr lang="en-US" sz="2699" i="true" strike="noStrike" u="none">
                <a:solidFill>
                  <a:srgbClr val="FFFFFF"/>
                </a:solidFill>
                <a:latin typeface="Georgia Pro Condensed Italics"/>
                <a:ea typeface="Georgia Pro Condensed Italics"/>
                <a:cs typeface="Georgia Pro Condensed Italics"/>
                <a:sym typeface="Georgia Pro Condensed Italics"/>
              </a:rPr>
              <a:t>”</a:t>
            </a:r>
          </a:p>
          <a:p>
            <a:pPr algn="ctr" marL="0" indent="0" lvl="0">
              <a:lnSpc>
                <a:spcPts val="419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858125" cy="10287000"/>
            <a:chOff x="0" y="0"/>
            <a:chExt cx="1031988" cy="1350966"/>
          </a:xfrm>
        </p:grpSpPr>
        <p:sp>
          <p:nvSpPr>
            <p:cNvPr name="Freeform 3" id="3"/>
            <p:cNvSpPr/>
            <p:nvPr/>
          </p:nvSpPr>
          <p:spPr>
            <a:xfrm flipH="false" flipV="false" rot="0">
              <a:off x="0" y="0"/>
              <a:ext cx="1031988" cy="1350966"/>
            </a:xfrm>
            <a:custGeom>
              <a:avLst/>
              <a:gdLst/>
              <a:ahLst/>
              <a:cxnLst/>
              <a:rect r="r" b="b" t="t" l="l"/>
              <a:pathLst>
                <a:path h="1350966" w="1031988">
                  <a:moveTo>
                    <a:pt x="0" y="0"/>
                  </a:moveTo>
                  <a:lnTo>
                    <a:pt x="1031988" y="0"/>
                  </a:lnTo>
                  <a:lnTo>
                    <a:pt x="1031988" y="1350966"/>
                  </a:lnTo>
                  <a:lnTo>
                    <a:pt x="0" y="1350966"/>
                  </a:lnTo>
                  <a:close/>
                </a:path>
              </a:pathLst>
            </a:custGeom>
            <a:solidFill>
              <a:srgbClr val="AE6FDF"/>
            </a:solidFill>
            <a:ln w="12700">
              <a:solidFill>
                <a:srgbClr val="000000"/>
              </a:solidFill>
            </a:ln>
          </p:spPr>
        </p:sp>
      </p:grpSp>
      <p:grpSp>
        <p:nvGrpSpPr>
          <p:cNvPr name="Group 4" id="4"/>
          <p:cNvGrpSpPr/>
          <p:nvPr/>
        </p:nvGrpSpPr>
        <p:grpSpPr>
          <a:xfrm rot="0">
            <a:off x="656533" y="595630"/>
            <a:ext cx="6545058" cy="8953500"/>
            <a:chOff x="0" y="0"/>
            <a:chExt cx="768828" cy="1051741"/>
          </a:xfrm>
        </p:grpSpPr>
        <p:sp>
          <p:nvSpPr>
            <p:cNvPr name="Freeform 5" id="5"/>
            <p:cNvSpPr/>
            <p:nvPr/>
          </p:nvSpPr>
          <p:spPr>
            <a:xfrm flipH="false" flipV="false" rot="0">
              <a:off x="0" y="0"/>
              <a:ext cx="768828" cy="1051741"/>
            </a:xfrm>
            <a:custGeom>
              <a:avLst/>
              <a:gdLst/>
              <a:ahLst/>
              <a:cxnLst/>
              <a:rect r="r" b="b" t="t" l="l"/>
              <a:pathLst>
                <a:path h="1051741" w="768828">
                  <a:moveTo>
                    <a:pt x="53229" y="0"/>
                  </a:moveTo>
                  <a:lnTo>
                    <a:pt x="715599" y="0"/>
                  </a:lnTo>
                  <a:cubicBezTo>
                    <a:pt x="729717" y="0"/>
                    <a:pt x="743256" y="5608"/>
                    <a:pt x="753238" y="15590"/>
                  </a:cubicBezTo>
                  <a:cubicBezTo>
                    <a:pt x="763220" y="25573"/>
                    <a:pt x="768828" y="39112"/>
                    <a:pt x="768828" y="53229"/>
                  </a:cubicBezTo>
                  <a:lnTo>
                    <a:pt x="768828" y="998512"/>
                  </a:lnTo>
                  <a:cubicBezTo>
                    <a:pt x="768828" y="1027909"/>
                    <a:pt x="744997" y="1051741"/>
                    <a:pt x="715599" y="1051741"/>
                  </a:cubicBezTo>
                  <a:lnTo>
                    <a:pt x="53229" y="1051741"/>
                  </a:lnTo>
                  <a:cubicBezTo>
                    <a:pt x="39112" y="1051741"/>
                    <a:pt x="25573" y="1046133"/>
                    <a:pt x="15590" y="1036150"/>
                  </a:cubicBezTo>
                  <a:cubicBezTo>
                    <a:pt x="5608" y="1026168"/>
                    <a:pt x="0" y="1012629"/>
                    <a:pt x="0" y="998512"/>
                  </a:cubicBezTo>
                  <a:lnTo>
                    <a:pt x="0" y="53229"/>
                  </a:lnTo>
                  <a:cubicBezTo>
                    <a:pt x="0" y="23831"/>
                    <a:pt x="23831" y="0"/>
                    <a:pt x="53229" y="0"/>
                  </a:cubicBezTo>
                  <a:close/>
                </a:path>
              </a:pathLst>
            </a:custGeom>
            <a:blipFill>
              <a:blip r:embed="rId2"/>
              <a:stretch>
                <a:fillRect l="-18398" t="0" r="-18398" b="0"/>
              </a:stretch>
            </a:blipFill>
          </p:spPr>
        </p:sp>
      </p:grpSp>
      <p:sp>
        <p:nvSpPr>
          <p:cNvPr name="TextBox 6" id="6"/>
          <p:cNvSpPr txBox="true"/>
          <p:nvPr/>
        </p:nvSpPr>
        <p:spPr>
          <a:xfrm rot="0">
            <a:off x="9296400" y="733425"/>
            <a:ext cx="8324850" cy="1149350"/>
          </a:xfrm>
          <a:prstGeom prst="rect">
            <a:avLst/>
          </a:prstGeom>
        </p:spPr>
        <p:txBody>
          <a:bodyPr anchor="t" rtlCol="false" tIns="0" lIns="0" bIns="0" rIns="0">
            <a:spAutoFit/>
          </a:bodyPr>
          <a:lstStyle/>
          <a:p>
            <a:pPr algn="l" marL="0" indent="0" lvl="0">
              <a:lnSpc>
                <a:spcPts val="8800"/>
              </a:lnSpc>
            </a:pPr>
            <a:r>
              <a:rPr lang="en-US" sz="8000" spc="-240">
                <a:solidFill>
                  <a:srgbClr val="000000"/>
                </a:solidFill>
                <a:latin typeface="Georgia Pro Condensed"/>
                <a:ea typeface="Georgia Pro Condensed"/>
                <a:cs typeface="Georgia Pro Condensed"/>
                <a:sym typeface="Georgia Pro Condensed"/>
              </a:rPr>
              <a:t>Our Point of View</a:t>
            </a:r>
          </a:p>
        </p:txBody>
      </p:sp>
      <p:sp>
        <p:nvSpPr>
          <p:cNvPr name="TextBox 7" id="7"/>
          <p:cNvSpPr txBox="true"/>
          <p:nvPr/>
        </p:nvSpPr>
        <p:spPr>
          <a:xfrm rot="0">
            <a:off x="8934450" y="4013835"/>
            <a:ext cx="8324850" cy="2050415"/>
          </a:xfrm>
          <a:prstGeom prst="rect">
            <a:avLst/>
          </a:prstGeom>
        </p:spPr>
        <p:txBody>
          <a:bodyPr anchor="t" rtlCol="false" tIns="0" lIns="0" bIns="0" rIns="0">
            <a:spAutoFit/>
          </a:bodyPr>
          <a:lstStyle/>
          <a:p>
            <a:pPr algn="l" marL="0" indent="0" lvl="0">
              <a:lnSpc>
                <a:spcPts val="4059"/>
              </a:lnSpc>
              <a:spcBef>
                <a:spcPct val="0"/>
              </a:spcBef>
            </a:pPr>
            <a:r>
              <a:rPr lang="en-US" sz="2899" spc="-43" strike="noStrike" u="none">
                <a:solidFill>
                  <a:srgbClr val="000000"/>
                </a:solidFill>
                <a:latin typeface="Georgia Pro Condensed"/>
                <a:ea typeface="Georgia Pro Condensed"/>
                <a:cs typeface="Georgia Pro Condensed"/>
                <a:sym typeface="Georgia Pro Condensed"/>
              </a:rPr>
              <a:t>Rural women desire to grow their businesses but lack the digital education and support needed in their native language. Empowering them with resources ensures they can connect with wider markets and thrive.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E6FDF"/>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marL="0" indent="0" lvl="0">
              <a:lnSpc>
                <a:spcPts val="2800"/>
              </a:lnSpc>
              <a:spcBef>
                <a:spcPct val="0"/>
              </a:spcBef>
            </a:pPr>
            <a:r>
              <a:rPr lang="en-US" sz="2000">
                <a:solidFill>
                  <a:srgbClr val="000000"/>
                </a:solidFill>
                <a:latin typeface="Georgia Pro Condensed"/>
                <a:ea typeface="Georgia Pro Condensed"/>
                <a:cs typeface="Georgia Pro Condensed"/>
                <a:sym typeface="Georgia Pro Condensed"/>
              </a:rPr>
              <a:t>4</a:t>
            </a:r>
          </a:p>
        </p:txBody>
      </p:sp>
      <p:grpSp>
        <p:nvGrpSpPr>
          <p:cNvPr name="Group 3" id="3"/>
          <p:cNvGrpSpPr/>
          <p:nvPr/>
        </p:nvGrpSpPr>
        <p:grpSpPr>
          <a:xfrm rot="0">
            <a:off x="666750" y="606425"/>
            <a:ext cx="16954500" cy="8953500"/>
            <a:chOff x="0" y="0"/>
            <a:chExt cx="4465383" cy="2358123"/>
          </a:xfrm>
        </p:grpSpPr>
        <p:sp>
          <p:nvSpPr>
            <p:cNvPr name="Freeform 4" id="4"/>
            <p:cNvSpPr/>
            <p:nvPr/>
          </p:nvSpPr>
          <p:spPr>
            <a:xfrm flipH="false" flipV="false" rot="0">
              <a:off x="0" y="0"/>
              <a:ext cx="4465383" cy="2358124"/>
            </a:xfrm>
            <a:custGeom>
              <a:avLst/>
              <a:gdLst/>
              <a:ahLst/>
              <a:cxnLst/>
              <a:rect r="r" b="b" t="t" l="l"/>
              <a:pathLst>
                <a:path h="2358124" w="4465383">
                  <a:moveTo>
                    <a:pt x="20548" y="0"/>
                  </a:moveTo>
                  <a:lnTo>
                    <a:pt x="4444835" y="0"/>
                  </a:lnTo>
                  <a:cubicBezTo>
                    <a:pt x="4456183" y="0"/>
                    <a:pt x="4465383" y="9200"/>
                    <a:pt x="4465383" y="20548"/>
                  </a:cubicBezTo>
                  <a:lnTo>
                    <a:pt x="4465383" y="2337575"/>
                  </a:lnTo>
                  <a:cubicBezTo>
                    <a:pt x="4465383" y="2348924"/>
                    <a:pt x="4456183" y="2358124"/>
                    <a:pt x="4444835" y="2358124"/>
                  </a:cubicBezTo>
                  <a:lnTo>
                    <a:pt x="20548" y="2358124"/>
                  </a:lnTo>
                  <a:cubicBezTo>
                    <a:pt x="9200" y="2358124"/>
                    <a:pt x="0" y="2348924"/>
                    <a:pt x="0" y="2337575"/>
                  </a:cubicBezTo>
                  <a:lnTo>
                    <a:pt x="0" y="20548"/>
                  </a:lnTo>
                  <a:cubicBezTo>
                    <a:pt x="0" y="9200"/>
                    <a:pt x="9200" y="0"/>
                    <a:pt x="20548" y="0"/>
                  </a:cubicBezTo>
                  <a:close/>
                </a:path>
              </a:pathLst>
            </a:custGeom>
            <a:solidFill>
              <a:srgbClr val="FFFFFF"/>
            </a:solidFill>
            <a:ln cap="rnd">
              <a:noFill/>
              <a:prstDash val="solid"/>
              <a:round/>
            </a:ln>
          </p:spPr>
        </p:sp>
        <p:sp>
          <p:nvSpPr>
            <p:cNvPr name="TextBox 5" id="5"/>
            <p:cNvSpPr txBox="true"/>
            <p:nvPr/>
          </p:nvSpPr>
          <p:spPr>
            <a:xfrm>
              <a:off x="0" y="-47625"/>
              <a:ext cx="4465383" cy="2405748"/>
            </a:xfrm>
            <a:prstGeom prst="rect">
              <a:avLst/>
            </a:prstGeom>
          </p:spPr>
          <p:txBody>
            <a:bodyPr anchor="ctr" rtlCol="false" tIns="50800" lIns="50800" bIns="50800" rIns="50800"/>
            <a:lstStyle/>
            <a:p>
              <a:pPr algn="ctr" marL="0" indent="0" lvl="0">
                <a:lnSpc>
                  <a:spcPts val="3359"/>
                </a:lnSpc>
                <a:spcBef>
                  <a:spcPct val="0"/>
                </a:spcBef>
              </a:pPr>
            </a:p>
          </p:txBody>
        </p:sp>
      </p:grpSp>
      <p:sp>
        <p:nvSpPr>
          <p:cNvPr name="Freeform 6" id="6"/>
          <p:cNvSpPr/>
          <p:nvPr/>
        </p:nvSpPr>
        <p:spPr>
          <a:xfrm flipH="false" flipV="false" rot="0">
            <a:off x="14352336" y="4303359"/>
            <a:ext cx="3441521" cy="3495016"/>
          </a:xfrm>
          <a:custGeom>
            <a:avLst/>
            <a:gdLst/>
            <a:ahLst/>
            <a:cxnLst/>
            <a:rect r="r" b="b" t="t" l="l"/>
            <a:pathLst>
              <a:path h="3495016" w="3441521">
                <a:moveTo>
                  <a:pt x="0" y="0"/>
                </a:moveTo>
                <a:lnTo>
                  <a:pt x="3441521" y="0"/>
                </a:lnTo>
                <a:lnTo>
                  <a:pt x="3441521" y="3495016"/>
                </a:lnTo>
                <a:lnTo>
                  <a:pt x="0" y="3495016"/>
                </a:lnTo>
                <a:lnTo>
                  <a:pt x="0" y="0"/>
                </a:lnTo>
                <a:close/>
              </a:path>
            </a:pathLst>
          </a:custGeom>
          <a:blipFill>
            <a:blip r:embed="rId2"/>
            <a:stretch>
              <a:fillRect l="0" t="0" r="0" b="0"/>
            </a:stretch>
          </a:blipFill>
        </p:spPr>
      </p:sp>
      <p:grpSp>
        <p:nvGrpSpPr>
          <p:cNvPr name="Group 7" id="7"/>
          <p:cNvGrpSpPr/>
          <p:nvPr/>
        </p:nvGrpSpPr>
        <p:grpSpPr>
          <a:xfrm rot="0">
            <a:off x="1659857" y="1028700"/>
            <a:ext cx="13249275" cy="2028909"/>
            <a:chOff x="0" y="0"/>
            <a:chExt cx="17665700" cy="2705212"/>
          </a:xfrm>
        </p:grpSpPr>
        <p:sp>
          <p:nvSpPr>
            <p:cNvPr name="TextBox 8" id="8"/>
            <p:cNvSpPr txBox="true"/>
            <p:nvPr/>
          </p:nvSpPr>
          <p:spPr>
            <a:xfrm rot="0">
              <a:off x="0" y="-85725"/>
              <a:ext cx="17665700" cy="1702858"/>
            </a:xfrm>
            <a:prstGeom prst="rect">
              <a:avLst/>
            </a:prstGeom>
          </p:spPr>
          <p:txBody>
            <a:bodyPr anchor="t" rtlCol="false" tIns="0" lIns="0" bIns="0" rIns="0">
              <a:spAutoFit/>
            </a:bodyPr>
            <a:lstStyle/>
            <a:p>
              <a:pPr algn="l" marL="0" indent="0" lvl="0">
                <a:lnSpc>
                  <a:spcPts val="10400"/>
                </a:lnSpc>
              </a:pPr>
              <a:r>
                <a:rPr lang="en-US" sz="8000" spc="-240">
                  <a:solidFill>
                    <a:srgbClr val="000000"/>
                  </a:solidFill>
                  <a:latin typeface="Georgia Pro Condensed"/>
                  <a:ea typeface="Georgia Pro Condensed"/>
                  <a:cs typeface="Georgia Pro Condensed"/>
                  <a:sym typeface="Georgia Pro Condensed"/>
                </a:rPr>
                <a:t>Learning, Building, Connecting</a:t>
              </a:r>
            </a:p>
          </p:txBody>
        </p:sp>
        <p:sp>
          <p:nvSpPr>
            <p:cNvPr name="TextBox 9" id="9"/>
            <p:cNvSpPr txBox="true"/>
            <p:nvPr/>
          </p:nvSpPr>
          <p:spPr>
            <a:xfrm rot="0">
              <a:off x="0" y="2178162"/>
              <a:ext cx="17665700" cy="527050"/>
            </a:xfrm>
            <a:prstGeom prst="rect">
              <a:avLst/>
            </a:prstGeom>
          </p:spPr>
          <p:txBody>
            <a:bodyPr anchor="t" rtlCol="false" tIns="0" lIns="0" bIns="0" rIns="0">
              <a:spAutoFit/>
            </a:bodyPr>
            <a:lstStyle/>
            <a:p>
              <a:pPr algn="l" marL="0" indent="0" lvl="0">
                <a:lnSpc>
                  <a:spcPts val="3000"/>
                </a:lnSpc>
                <a:spcBef>
                  <a:spcPct val="0"/>
                </a:spcBef>
              </a:pPr>
              <a:r>
                <a:rPr lang="en-US" b="true" sz="2500" spc="-37">
                  <a:solidFill>
                    <a:srgbClr val="000000"/>
                  </a:solidFill>
                  <a:latin typeface="Georgia Pro Condensed Bold"/>
                  <a:ea typeface="Georgia Pro Condensed Bold"/>
                  <a:cs typeface="Georgia Pro Condensed Bold"/>
                  <a:sym typeface="Georgia Pro Condensed Bold"/>
                </a:rPr>
                <a:t>Integrated digital and physical solutions</a:t>
              </a:r>
            </a:p>
          </p:txBody>
        </p:sp>
      </p:grpSp>
      <p:grpSp>
        <p:nvGrpSpPr>
          <p:cNvPr name="Group 10" id="10"/>
          <p:cNvGrpSpPr/>
          <p:nvPr/>
        </p:nvGrpSpPr>
        <p:grpSpPr>
          <a:xfrm rot="0">
            <a:off x="1253768" y="4572575"/>
            <a:ext cx="4308497" cy="3225800"/>
            <a:chOff x="0" y="0"/>
            <a:chExt cx="5744662" cy="4301067"/>
          </a:xfrm>
        </p:grpSpPr>
        <p:sp>
          <p:nvSpPr>
            <p:cNvPr name="TextBox 11" id="11"/>
            <p:cNvSpPr txBox="true"/>
            <p:nvPr/>
          </p:nvSpPr>
          <p:spPr>
            <a:xfrm rot="0">
              <a:off x="0" y="-9525"/>
              <a:ext cx="5744662" cy="504825"/>
            </a:xfrm>
            <a:prstGeom prst="rect">
              <a:avLst/>
            </a:prstGeom>
          </p:spPr>
          <p:txBody>
            <a:bodyPr anchor="t" rtlCol="false" tIns="0" lIns="0" bIns="0" rIns="0">
              <a:spAutoFit/>
            </a:bodyPr>
            <a:lstStyle/>
            <a:p>
              <a:pPr algn="l" marL="0" indent="0" lvl="0">
                <a:lnSpc>
                  <a:spcPts val="2999"/>
                </a:lnSpc>
                <a:spcBef>
                  <a:spcPct val="0"/>
                </a:spcBef>
              </a:pPr>
              <a:r>
                <a:rPr lang="en-US" b="true" sz="2499" spc="-37">
                  <a:solidFill>
                    <a:srgbClr val="000000"/>
                  </a:solidFill>
                  <a:latin typeface="Georgia Pro Condensed Bold"/>
                  <a:ea typeface="Georgia Pro Condensed Bold"/>
                  <a:cs typeface="Georgia Pro Condensed Bold"/>
                  <a:sym typeface="Georgia Pro Condensed Bold"/>
                </a:rPr>
                <a:t>Website</a:t>
              </a:r>
            </a:p>
          </p:txBody>
        </p:sp>
        <p:sp>
          <p:nvSpPr>
            <p:cNvPr name="TextBox 12" id="12"/>
            <p:cNvSpPr txBox="true"/>
            <p:nvPr/>
          </p:nvSpPr>
          <p:spPr>
            <a:xfrm rot="0">
              <a:off x="0" y="1031875"/>
              <a:ext cx="5744662" cy="32691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30">
                  <a:solidFill>
                    <a:srgbClr val="000000"/>
                  </a:solidFill>
                  <a:latin typeface="Georgia Pro Condensed"/>
                  <a:ea typeface="Georgia Pro Condensed"/>
                  <a:cs typeface="Georgia Pro Condensed"/>
                  <a:sym typeface="Georgia Pro Condensed"/>
                </a:rPr>
                <a:t>Step by step tutorials and labs on web creation and fundamentals on e-commerce</a:t>
              </a:r>
            </a:p>
            <a:p>
              <a:pPr algn="l" marL="431801" indent="-215900" lvl="1">
                <a:lnSpc>
                  <a:spcPts val="2800"/>
                </a:lnSpc>
                <a:buFont typeface="Arial"/>
                <a:buChar char="•"/>
              </a:pPr>
              <a:r>
                <a:rPr lang="en-US" sz="2000" spc="-30">
                  <a:solidFill>
                    <a:srgbClr val="000000"/>
                  </a:solidFill>
                  <a:latin typeface="Georgia Pro Condensed"/>
                  <a:ea typeface="Georgia Pro Condensed"/>
                  <a:cs typeface="Georgia Pro Condensed"/>
                  <a:sym typeface="Georgia Pro Condensed"/>
                </a:rPr>
                <a:t>Interactive micro-learning, videos, quizzes</a:t>
              </a:r>
            </a:p>
            <a:p>
              <a:pPr algn="l" marL="431801" indent="-215900" lvl="1">
                <a:lnSpc>
                  <a:spcPts val="2800"/>
                </a:lnSpc>
                <a:buFont typeface="Arial"/>
                <a:buChar char="•"/>
              </a:pPr>
              <a:r>
                <a:rPr lang="en-US" sz="2000" spc="-30">
                  <a:solidFill>
                    <a:srgbClr val="000000"/>
                  </a:solidFill>
                  <a:latin typeface="Georgia Pro Condensed"/>
                  <a:ea typeface="Georgia Pro Condensed"/>
                  <a:cs typeface="Georgia Pro Condensed"/>
                  <a:sym typeface="Georgia Pro Condensed"/>
                </a:rPr>
                <a:t>Levels: Beginner, Intermediate, Advanced</a:t>
              </a:r>
            </a:p>
          </p:txBody>
        </p:sp>
      </p:grpSp>
      <p:grpSp>
        <p:nvGrpSpPr>
          <p:cNvPr name="Group 13" id="13"/>
          <p:cNvGrpSpPr/>
          <p:nvPr/>
        </p:nvGrpSpPr>
        <p:grpSpPr>
          <a:xfrm rot="0">
            <a:off x="10113711" y="4572575"/>
            <a:ext cx="4010025" cy="3225800"/>
            <a:chOff x="0" y="0"/>
            <a:chExt cx="5346700" cy="4301067"/>
          </a:xfrm>
        </p:grpSpPr>
        <p:sp>
          <p:nvSpPr>
            <p:cNvPr name="TextBox 14" id="14"/>
            <p:cNvSpPr txBox="true"/>
            <p:nvPr/>
          </p:nvSpPr>
          <p:spPr>
            <a:xfrm rot="0">
              <a:off x="0" y="-9525"/>
              <a:ext cx="5346700" cy="504825"/>
            </a:xfrm>
            <a:prstGeom prst="rect">
              <a:avLst/>
            </a:prstGeom>
          </p:spPr>
          <p:txBody>
            <a:bodyPr anchor="t" rtlCol="false" tIns="0" lIns="0" bIns="0" rIns="0">
              <a:spAutoFit/>
            </a:bodyPr>
            <a:lstStyle/>
            <a:p>
              <a:pPr algn="l" marL="0" indent="0" lvl="0">
                <a:lnSpc>
                  <a:spcPts val="2999"/>
                </a:lnSpc>
                <a:spcBef>
                  <a:spcPct val="0"/>
                </a:spcBef>
              </a:pPr>
              <a:r>
                <a:rPr lang="en-US" b="true" sz="2499" spc="-37">
                  <a:solidFill>
                    <a:srgbClr val="000000"/>
                  </a:solidFill>
                  <a:latin typeface="Georgia Pro Condensed Bold"/>
                  <a:ea typeface="Georgia Pro Condensed Bold"/>
                  <a:cs typeface="Georgia Pro Condensed Bold"/>
                  <a:sym typeface="Georgia Pro Condensed Bold"/>
                </a:rPr>
                <a:t>Central Hub</a:t>
              </a:r>
            </a:p>
          </p:txBody>
        </p:sp>
        <p:sp>
          <p:nvSpPr>
            <p:cNvPr name="TextBox 15" id="15"/>
            <p:cNvSpPr txBox="true"/>
            <p:nvPr/>
          </p:nvSpPr>
          <p:spPr>
            <a:xfrm rot="0">
              <a:off x="0" y="1031875"/>
              <a:ext cx="5346700" cy="32691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30">
                  <a:solidFill>
                    <a:srgbClr val="000000"/>
                  </a:solidFill>
                  <a:latin typeface="Georgia Pro Condensed"/>
                  <a:ea typeface="Georgia Pro Condensed"/>
                  <a:cs typeface="Georgia Pro Condensed"/>
                  <a:sym typeface="Georgia Pro Condensed"/>
                </a:rPr>
                <a:t>A </a:t>
              </a:r>
              <a:r>
                <a:rPr lang="en-US" sz="2000" spc="-30">
                  <a:solidFill>
                    <a:srgbClr val="000000"/>
                  </a:solidFill>
                  <a:latin typeface="Georgia Pro Condensed"/>
                  <a:ea typeface="Georgia Pro Condensed"/>
                  <a:cs typeface="Georgia Pro Condensed"/>
                  <a:sym typeface="Georgia Pro Condensed"/>
                </a:rPr>
                <a:t>physical internet-powered learning space (solar-powered). </a:t>
              </a:r>
            </a:p>
            <a:p>
              <a:pPr algn="l" marL="431801" indent="-215900" lvl="1">
                <a:lnSpc>
                  <a:spcPts val="2800"/>
                </a:lnSpc>
                <a:buFont typeface="Arial"/>
                <a:buChar char="•"/>
              </a:pPr>
              <a:r>
                <a:rPr lang="en-US" sz="2000" spc="-30">
                  <a:solidFill>
                    <a:srgbClr val="000000"/>
                  </a:solidFill>
                  <a:latin typeface="Georgia Pro Condensed"/>
                  <a:ea typeface="Georgia Pro Condensed"/>
                  <a:cs typeface="Georgia Pro Condensed"/>
                  <a:sym typeface="Georgia Pro Condensed"/>
                </a:rPr>
                <a:t>Facilitated by women, for women. </a:t>
              </a:r>
            </a:p>
            <a:p>
              <a:pPr algn="l" marL="431801" indent="-215900" lvl="1">
                <a:lnSpc>
                  <a:spcPts val="2800"/>
                </a:lnSpc>
                <a:buFont typeface="Arial"/>
                <a:buChar char="•"/>
              </a:pPr>
              <a:r>
                <a:rPr lang="en-US" sz="2000" spc="-30">
                  <a:solidFill>
                    <a:srgbClr val="000000"/>
                  </a:solidFill>
                  <a:latin typeface="Georgia Pro Condensed"/>
                  <a:ea typeface="Georgia Pro Condensed"/>
                  <a:cs typeface="Georgia Pro Condensed"/>
                  <a:sym typeface="Georgia Pro Condensed"/>
                </a:rPr>
                <a:t>Offers mentorship, access to devices, and local Wi-Fi towers for mobile access</a:t>
              </a:r>
            </a:p>
            <a:p>
              <a:pPr algn="l">
                <a:lnSpc>
                  <a:spcPts val="2800"/>
                </a:lnSpc>
              </a:pPr>
            </a:p>
          </p:txBody>
        </p:sp>
      </p:grpSp>
      <p:grpSp>
        <p:nvGrpSpPr>
          <p:cNvPr name="Group 16" id="16"/>
          <p:cNvGrpSpPr/>
          <p:nvPr/>
        </p:nvGrpSpPr>
        <p:grpSpPr>
          <a:xfrm rot="0">
            <a:off x="5562265" y="4572575"/>
            <a:ext cx="4107533" cy="2873375"/>
            <a:chOff x="0" y="0"/>
            <a:chExt cx="5476711" cy="3831167"/>
          </a:xfrm>
        </p:grpSpPr>
        <p:sp>
          <p:nvSpPr>
            <p:cNvPr name="TextBox 17" id="17"/>
            <p:cNvSpPr txBox="true"/>
            <p:nvPr/>
          </p:nvSpPr>
          <p:spPr>
            <a:xfrm rot="0">
              <a:off x="0" y="-9525"/>
              <a:ext cx="5476711" cy="504825"/>
            </a:xfrm>
            <a:prstGeom prst="rect">
              <a:avLst/>
            </a:prstGeom>
          </p:spPr>
          <p:txBody>
            <a:bodyPr anchor="t" rtlCol="false" tIns="0" lIns="0" bIns="0" rIns="0">
              <a:spAutoFit/>
            </a:bodyPr>
            <a:lstStyle/>
            <a:p>
              <a:pPr algn="l" marL="0" indent="0" lvl="0">
                <a:lnSpc>
                  <a:spcPts val="2999"/>
                </a:lnSpc>
                <a:spcBef>
                  <a:spcPct val="0"/>
                </a:spcBef>
              </a:pPr>
              <a:r>
                <a:rPr lang="en-US" b="true" sz="2499" spc="-37">
                  <a:solidFill>
                    <a:srgbClr val="000000"/>
                  </a:solidFill>
                  <a:latin typeface="Georgia Pro Condensed Bold"/>
                  <a:ea typeface="Georgia Pro Condensed Bold"/>
                  <a:cs typeface="Georgia Pro Condensed Bold"/>
                  <a:sym typeface="Georgia Pro Condensed Bold"/>
                </a:rPr>
                <a:t>eCommerce </a:t>
              </a:r>
              <a:r>
                <a:rPr lang="en-US" b="true" sz="2499" spc="-37">
                  <a:solidFill>
                    <a:srgbClr val="000000"/>
                  </a:solidFill>
                  <a:latin typeface="Georgia Pro Condensed Bold"/>
                  <a:ea typeface="Georgia Pro Condensed Bold"/>
                  <a:cs typeface="Georgia Pro Condensed Bold"/>
                  <a:sym typeface="Georgia Pro Condensed Bold"/>
                </a:rPr>
                <a:t>Integration</a:t>
              </a:r>
            </a:p>
          </p:txBody>
        </p:sp>
        <p:sp>
          <p:nvSpPr>
            <p:cNvPr name="TextBox 18" id="18"/>
            <p:cNvSpPr txBox="true"/>
            <p:nvPr/>
          </p:nvSpPr>
          <p:spPr>
            <a:xfrm rot="0">
              <a:off x="0" y="1031875"/>
              <a:ext cx="5476711" cy="2799292"/>
            </a:xfrm>
            <a:prstGeom prst="rect">
              <a:avLst/>
            </a:prstGeom>
          </p:spPr>
          <p:txBody>
            <a:bodyPr anchor="t" rtlCol="false" tIns="0" lIns="0" bIns="0" rIns="0">
              <a:spAutoFit/>
            </a:bodyPr>
            <a:lstStyle/>
            <a:p>
              <a:pPr algn="l" marL="431801" indent="-215900" lvl="1">
                <a:lnSpc>
                  <a:spcPts val="2800"/>
                </a:lnSpc>
                <a:buFont typeface="Arial"/>
                <a:buChar char="•"/>
              </a:pPr>
              <a:r>
                <a:rPr lang="en-US" sz="2000" spc="-30">
                  <a:solidFill>
                    <a:srgbClr val="000000"/>
                  </a:solidFill>
                  <a:latin typeface="Georgia Pro Condensed"/>
                  <a:ea typeface="Georgia Pro Condensed"/>
                  <a:cs typeface="Georgia Pro Condensed"/>
                  <a:sym typeface="Georgia Pro Condensed"/>
                </a:rPr>
                <a:t>Functioning</a:t>
              </a:r>
              <a:r>
                <a:rPr lang="en-US" sz="2000" spc="-30" strike="noStrike" u="none">
                  <a:solidFill>
                    <a:srgbClr val="000000"/>
                  </a:solidFill>
                  <a:latin typeface="Georgia Pro Condensed"/>
                  <a:ea typeface="Georgia Pro Condensed"/>
                  <a:cs typeface="Georgia Pro Condensed"/>
                  <a:sym typeface="Georgia Pro Condensed"/>
                </a:rPr>
                <a:t> websites will be pushed on our platform for visibility &amp; traffic</a:t>
              </a:r>
            </a:p>
            <a:p>
              <a:pPr algn="l" marL="431801" indent="-215900" lvl="1">
                <a:lnSpc>
                  <a:spcPts val="2800"/>
                </a:lnSpc>
                <a:buFont typeface="Arial"/>
                <a:buChar char="•"/>
              </a:pPr>
              <a:r>
                <a:rPr lang="en-US" sz="2000" spc="-30" strike="noStrike" u="none">
                  <a:solidFill>
                    <a:srgbClr val="000000"/>
                  </a:solidFill>
                  <a:latin typeface="Georgia Pro Condensed"/>
                  <a:ea typeface="Georgia Pro Condensed"/>
                  <a:cs typeface="Georgia Pro Condensed"/>
                  <a:sym typeface="Georgia Pro Condensed"/>
                </a:rPr>
                <a:t>Partn</a:t>
              </a:r>
              <a:r>
                <a:rPr lang="en-US" sz="2000" spc="-30" strike="noStrike" u="none">
                  <a:solidFill>
                    <a:srgbClr val="000000"/>
                  </a:solidFill>
                  <a:latin typeface="Georgia Pro Condensed"/>
                  <a:ea typeface="Georgia Pro Condensed"/>
                  <a:cs typeface="Georgia Pro Condensed"/>
                  <a:sym typeface="Georgia Pro Condensed"/>
                </a:rPr>
                <a:t>e</a:t>
              </a:r>
              <a:r>
                <a:rPr lang="en-US" sz="2000" spc="-30" strike="noStrike" u="none">
                  <a:solidFill>
                    <a:srgbClr val="000000"/>
                  </a:solidFill>
                  <a:latin typeface="Georgia Pro Condensed"/>
                  <a:ea typeface="Georgia Pro Condensed"/>
                  <a:cs typeface="Georgia Pro Condensed"/>
                  <a:sym typeface="Georgia Pro Condensed"/>
                </a:rPr>
                <a:t>rships</a:t>
              </a:r>
              <a:r>
                <a:rPr lang="en-US" sz="2000" spc="-30" strike="noStrike" u="none">
                  <a:solidFill>
                    <a:srgbClr val="000000"/>
                  </a:solidFill>
                  <a:latin typeface="Georgia Pro Condensed"/>
                  <a:ea typeface="Georgia Pro Condensed"/>
                  <a:cs typeface="Georgia Pro Condensed"/>
                  <a:sym typeface="Georgia Pro Condensed"/>
                </a:rPr>
                <a:t> with </a:t>
              </a:r>
              <a:r>
                <a:rPr lang="en-US" sz="2000" spc="-30" strike="noStrike" u="none">
                  <a:solidFill>
                    <a:srgbClr val="000000"/>
                  </a:solidFill>
                  <a:latin typeface="Georgia Pro Condensed"/>
                  <a:ea typeface="Georgia Pro Condensed"/>
                  <a:cs typeface="Georgia Pro Condensed"/>
                  <a:sym typeface="Georgia Pro Condensed"/>
                </a:rPr>
                <a:t>Tak</a:t>
              </a:r>
              <a:r>
                <a:rPr lang="en-US" sz="2000" spc="-30" strike="noStrike" u="none">
                  <a:solidFill>
                    <a:srgbClr val="000000"/>
                  </a:solidFill>
                  <a:latin typeface="Georgia Pro Condensed"/>
                  <a:ea typeface="Georgia Pro Condensed"/>
                  <a:cs typeface="Georgia Pro Condensed"/>
                  <a:sym typeface="Georgia Pro Condensed"/>
                </a:rPr>
                <a:t>e</a:t>
              </a:r>
              <a:r>
                <a:rPr lang="en-US" sz="2000" spc="-30" strike="noStrike" u="none">
                  <a:solidFill>
                    <a:srgbClr val="000000"/>
                  </a:solidFill>
                  <a:latin typeface="Georgia Pro Condensed"/>
                  <a:ea typeface="Georgia Pro Condensed"/>
                  <a:cs typeface="Georgia Pro Condensed"/>
                  <a:sym typeface="Georgia Pro Condensed"/>
                </a:rPr>
                <a:t>alo</a:t>
              </a:r>
              <a:r>
                <a:rPr lang="en-US" sz="2000" spc="-30" strike="noStrike" u="none">
                  <a:solidFill>
                    <a:srgbClr val="000000"/>
                  </a:solidFill>
                  <a:latin typeface="Georgia Pro Condensed"/>
                  <a:ea typeface="Georgia Pro Condensed"/>
                  <a:cs typeface="Georgia Pro Condensed"/>
                  <a:sym typeface="Georgia Pro Condensed"/>
                </a:rPr>
                <a:t>t</a:t>
              </a:r>
              <a:r>
                <a:rPr lang="en-US" sz="2000" spc="-30" strike="noStrike" u="none">
                  <a:solidFill>
                    <a:srgbClr val="000000"/>
                  </a:solidFill>
                  <a:latin typeface="Georgia Pro Condensed"/>
                  <a:ea typeface="Georgia Pro Condensed"/>
                  <a:cs typeface="Georgia Pro Condensed"/>
                  <a:sym typeface="Georgia Pro Condensed"/>
                </a:rPr>
                <a:t>, loc</a:t>
              </a:r>
              <a:r>
                <a:rPr lang="en-US" sz="2000" spc="-30" strike="noStrike" u="none">
                  <a:solidFill>
                    <a:srgbClr val="000000"/>
                  </a:solidFill>
                  <a:latin typeface="Georgia Pro Condensed"/>
                  <a:ea typeface="Georgia Pro Condensed"/>
                  <a:cs typeface="Georgia Pro Condensed"/>
                  <a:sym typeface="Georgia Pro Condensed"/>
                </a:rPr>
                <a:t>al </a:t>
              </a:r>
              <a:r>
                <a:rPr lang="en-US" sz="2000" spc="-30" strike="noStrike" u="none">
                  <a:solidFill>
                    <a:srgbClr val="000000"/>
                  </a:solidFill>
                  <a:latin typeface="Georgia Pro Condensed"/>
                  <a:ea typeface="Georgia Pro Condensed"/>
                  <a:cs typeface="Georgia Pro Condensed"/>
                  <a:sym typeface="Georgia Pro Condensed"/>
                </a:rPr>
                <a:t>muni</a:t>
              </a:r>
              <a:r>
                <a:rPr lang="en-US" sz="2000" spc="-30" strike="noStrike" u="none">
                  <a:solidFill>
                    <a:srgbClr val="000000"/>
                  </a:solidFill>
                  <a:latin typeface="Georgia Pro Condensed"/>
                  <a:ea typeface="Georgia Pro Condensed"/>
                  <a:cs typeface="Georgia Pro Condensed"/>
                  <a:sym typeface="Georgia Pro Condensed"/>
                </a:rPr>
                <a:t>c</a:t>
              </a:r>
              <a:r>
                <a:rPr lang="en-US" sz="2000" spc="-30" strike="noStrike" u="none">
                  <a:solidFill>
                    <a:srgbClr val="000000"/>
                  </a:solidFill>
                  <a:latin typeface="Georgia Pro Condensed"/>
                  <a:ea typeface="Georgia Pro Condensed"/>
                  <a:cs typeface="Georgia Pro Condensed"/>
                  <a:sym typeface="Georgia Pro Condensed"/>
                </a:rPr>
                <a:t>ipali</a:t>
              </a:r>
              <a:r>
                <a:rPr lang="en-US" sz="2000" spc="-30" strike="noStrike" u="none">
                  <a:solidFill>
                    <a:srgbClr val="000000"/>
                  </a:solidFill>
                  <a:latin typeface="Georgia Pro Condensed"/>
                  <a:ea typeface="Georgia Pro Condensed"/>
                  <a:cs typeface="Georgia Pro Condensed"/>
                  <a:sym typeface="Georgia Pro Condensed"/>
                </a:rPr>
                <a:t>t</a:t>
              </a:r>
              <a:r>
                <a:rPr lang="en-US" sz="2000" spc="-30" strike="noStrike" u="none">
                  <a:solidFill>
                    <a:srgbClr val="000000"/>
                  </a:solidFill>
                  <a:latin typeface="Georgia Pro Condensed"/>
                  <a:ea typeface="Georgia Pro Condensed"/>
                  <a:cs typeface="Georgia Pro Condensed"/>
                  <a:sym typeface="Georgia Pro Condensed"/>
                </a:rPr>
                <a:t>i</a:t>
              </a:r>
              <a:r>
                <a:rPr lang="en-US" sz="2000" spc="-30" strike="noStrike" u="none">
                  <a:solidFill>
                    <a:srgbClr val="000000"/>
                  </a:solidFill>
                  <a:latin typeface="Georgia Pro Condensed"/>
                  <a:ea typeface="Georgia Pro Condensed"/>
                  <a:cs typeface="Georgia Pro Condensed"/>
                  <a:sym typeface="Georgia Pro Condensed"/>
                </a:rPr>
                <a:t>es</a:t>
              </a:r>
              <a:r>
                <a:rPr lang="en-US" sz="2000" spc="-30" strike="noStrike" u="none">
                  <a:solidFill>
                    <a:srgbClr val="000000"/>
                  </a:solidFill>
                  <a:latin typeface="Georgia Pro Condensed"/>
                  <a:ea typeface="Georgia Pro Condensed"/>
                  <a:cs typeface="Georgia Pro Condensed"/>
                  <a:sym typeface="Georgia Pro Condensed"/>
                </a:rPr>
                <a:t>,</a:t>
              </a:r>
              <a:r>
                <a:rPr lang="en-US" sz="2000" spc="-30" strike="noStrike" u="none">
                  <a:solidFill>
                    <a:srgbClr val="000000"/>
                  </a:solidFill>
                  <a:latin typeface="Georgia Pro Condensed"/>
                  <a:ea typeface="Georgia Pro Condensed"/>
                  <a:cs typeface="Georgia Pro Condensed"/>
                  <a:sym typeface="Georgia Pro Condensed"/>
                </a:rPr>
                <a:t> and </a:t>
              </a:r>
              <a:r>
                <a:rPr lang="en-US" sz="2000" spc="-30" strike="noStrike" u="none">
                  <a:solidFill>
                    <a:srgbClr val="000000"/>
                  </a:solidFill>
                  <a:latin typeface="Georgia Pro Condensed"/>
                  <a:ea typeface="Georgia Pro Condensed"/>
                  <a:cs typeface="Georgia Pro Condensed"/>
                  <a:sym typeface="Georgia Pro Condensed"/>
                </a:rPr>
                <a:t>PEP sto</a:t>
              </a:r>
              <a:r>
                <a:rPr lang="en-US" sz="2000" spc="-30" strike="noStrike" u="none">
                  <a:solidFill>
                    <a:srgbClr val="000000"/>
                  </a:solidFill>
                  <a:latin typeface="Georgia Pro Condensed"/>
                  <a:ea typeface="Georgia Pro Condensed"/>
                  <a:cs typeface="Georgia Pro Condensed"/>
                  <a:sym typeface="Georgia Pro Condensed"/>
                </a:rPr>
                <a:t>res </a:t>
              </a:r>
              <a:r>
                <a:rPr lang="en-US" sz="2000" spc="-30" strike="noStrike" u="none">
                  <a:solidFill>
                    <a:srgbClr val="000000"/>
                  </a:solidFill>
                  <a:latin typeface="Georgia Pro Condensed"/>
                  <a:ea typeface="Georgia Pro Condensed"/>
                  <a:cs typeface="Georgia Pro Condensed"/>
                  <a:sym typeface="Georgia Pro Condensed"/>
                </a:rPr>
                <a:t>for </a:t>
              </a:r>
              <a:r>
                <a:rPr lang="en-US" sz="2000" spc="-30" strike="noStrike" u="none">
                  <a:solidFill>
                    <a:srgbClr val="000000"/>
                  </a:solidFill>
                  <a:latin typeface="Georgia Pro Condensed"/>
                  <a:ea typeface="Georgia Pro Condensed"/>
                  <a:cs typeface="Georgia Pro Condensed"/>
                  <a:sym typeface="Georgia Pro Condensed"/>
                </a:rPr>
                <a:t>l</a:t>
              </a:r>
              <a:r>
                <a:rPr lang="en-US" sz="2000" spc="-30" strike="noStrike" u="none">
                  <a:solidFill>
                    <a:srgbClr val="000000"/>
                  </a:solidFill>
                  <a:latin typeface="Georgia Pro Condensed"/>
                  <a:ea typeface="Georgia Pro Condensed"/>
                  <a:cs typeface="Georgia Pro Condensed"/>
                  <a:sym typeface="Georgia Pro Condensed"/>
                </a:rPr>
                <a:t>ogis</a:t>
              </a:r>
              <a:r>
                <a:rPr lang="en-US" sz="2000" spc="-30" strike="noStrike" u="none">
                  <a:solidFill>
                    <a:srgbClr val="000000"/>
                  </a:solidFill>
                  <a:latin typeface="Georgia Pro Condensed"/>
                  <a:ea typeface="Georgia Pro Condensed"/>
                  <a:cs typeface="Georgia Pro Condensed"/>
                  <a:sym typeface="Georgia Pro Condensed"/>
                </a:rPr>
                <a:t>ti</a:t>
              </a:r>
              <a:r>
                <a:rPr lang="en-US" sz="2000" spc="-30" strike="noStrike" u="none">
                  <a:solidFill>
                    <a:srgbClr val="000000"/>
                  </a:solidFill>
                  <a:latin typeface="Georgia Pro Condensed"/>
                  <a:ea typeface="Georgia Pro Condensed"/>
                  <a:cs typeface="Georgia Pro Condensed"/>
                  <a:sym typeface="Georgia Pro Condensed"/>
                </a:rPr>
                <a:t>cs</a:t>
              </a:r>
              <a:r>
                <a:rPr lang="en-US" sz="2000" spc="-30" strike="noStrike" u="none">
                  <a:solidFill>
                    <a:srgbClr val="000000"/>
                  </a:solidFill>
                  <a:latin typeface="Georgia Pro Condensed"/>
                  <a:ea typeface="Georgia Pro Condensed"/>
                  <a:cs typeface="Georgia Pro Condensed"/>
                  <a:sym typeface="Georgia Pro Condensed"/>
                </a:rPr>
                <a:t> an</a:t>
              </a:r>
              <a:r>
                <a:rPr lang="en-US" sz="2000" spc="-30" strike="noStrike" u="none">
                  <a:solidFill>
                    <a:srgbClr val="000000"/>
                  </a:solidFill>
                  <a:latin typeface="Georgia Pro Condensed"/>
                  <a:ea typeface="Georgia Pro Condensed"/>
                  <a:cs typeface="Georgia Pro Condensed"/>
                  <a:sym typeface="Georgia Pro Condensed"/>
                </a:rPr>
                <a:t>d</a:t>
              </a:r>
              <a:r>
                <a:rPr lang="en-US" sz="2000" spc="-30" strike="noStrike" u="none">
                  <a:solidFill>
                    <a:srgbClr val="000000"/>
                  </a:solidFill>
                  <a:latin typeface="Georgia Pro Condensed"/>
                  <a:ea typeface="Georgia Pro Condensed"/>
                  <a:cs typeface="Georgia Pro Condensed"/>
                  <a:sym typeface="Georgia Pro Condensed"/>
                </a:rPr>
                <a:t> visibility.</a:t>
              </a:r>
            </a:p>
            <a:p>
              <a:pPr algn="l" marL="0" indent="0" lvl="0">
                <a:lnSpc>
                  <a:spcPts val="2800"/>
                </a:lnSpc>
              </a:pPr>
            </a:p>
          </p:txBody>
        </p:sp>
      </p:grpSp>
      <p:sp>
        <p:nvSpPr>
          <p:cNvPr name="Freeform 19" id="19"/>
          <p:cNvSpPr/>
          <p:nvPr/>
        </p:nvSpPr>
        <p:spPr>
          <a:xfrm flipH="false" flipV="false" rot="-3117037">
            <a:off x="15272426" y="8102602"/>
            <a:ext cx="1352541" cy="1190236"/>
          </a:xfrm>
          <a:custGeom>
            <a:avLst/>
            <a:gdLst/>
            <a:ahLst/>
            <a:cxnLst/>
            <a:rect r="r" b="b" t="t" l="l"/>
            <a:pathLst>
              <a:path h="1190236" w="1352541">
                <a:moveTo>
                  <a:pt x="0" y="0"/>
                </a:moveTo>
                <a:lnTo>
                  <a:pt x="1352542" y="0"/>
                </a:lnTo>
                <a:lnTo>
                  <a:pt x="1352542" y="1190236"/>
                </a:lnTo>
                <a:lnTo>
                  <a:pt x="0" y="1190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AE6FDF"/>
        </a:solidFill>
      </p:bgPr>
    </p:bg>
    <p:spTree>
      <p:nvGrpSpPr>
        <p:cNvPr id="1" name=""/>
        <p:cNvGrpSpPr/>
        <p:nvPr/>
      </p:nvGrpSpPr>
      <p:grpSpPr>
        <a:xfrm>
          <a:off x="0" y="0"/>
          <a:ext cx="0" cy="0"/>
          <a:chOff x="0" y="0"/>
          <a:chExt cx="0" cy="0"/>
        </a:xfrm>
      </p:grpSpPr>
      <p:sp>
        <p:nvSpPr>
          <p:cNvPr name="TextBox 2" id="2"/>
          <p:cNvSpPr txBox="true"/>
          <p:nvPr/>
        </p:nvSpPr>
        <p:spPr>
          <a:xfrm rot="0">
            <a:off x="17259300" y="9220200"/>
            <a:ext cx="152400" cy="190500"/>
          </a:xfrm>
          <a:prstGeom prst="rect">
            <a:avLst/>
          </a:prstGeom>
        </p:spPr>
        <p:txBody>
          <a:bodyPr anchor="t" rtlCol="false" tIns="0" lIns="0" bIns="0" rIns="0" wrap="none">
            <a:spAutoFit/>
          </a:bodyPr>
          <a:lstStyle/>
          <a:p>
            <a:pPr algn="ctr" marL="0" indent="0" lvl="0">
              <a:lnSpc>
                <a:spcPts val="2695"/>
              </a:lnSpc>
              <a:spcBef>
                <a:spcPct val="0"/>
              </a:spcBef>
            </a:pPr>
            <a:r>
              <a:rPr lang="en-US" sz="1925">
                <a:solidFill>
                  <a:srgbClr val="FFFFFF"/>
                </a:solidFill>
                <a:latin typeface="Georgia Pro Condensed"/>
                <a:ea typeface="Georgia Pro Condensed"/>
                <a:cs typeface="Georgia Pro Condensed"/>
                <a:sym typeface="Georgia Pro Condensed"/>
              </a:rPr>
              <a:t>5</a:t>
            </a:r>
          </a:p>
        </p:txBody>
      </p:sp>
      <p:grpSp>
        <p:nvGrpSpPr>
          <p:cNvPr name="Group 3" id="3"/>
          <p:cNvGrpSpPr/>
          <p:nvPr/>
        </p:nvGrpSpPr>
        <p:grpSpPr>
          <a:xfrm rot="0">
            <a:off x="11938873" y="283085"/>
            <a:ext cx="5448300" cy="4476750"/>
            <a:chOff x="0" y="0"/>
            <a:chExt cx="1631088" cy="1340230"/>
          </a:xfrm>
        </p:grpSpPr>
        <p:sp>
          <p:nvSpPr>
            <p:cNvPr name="Freeform 4" id="4"/>
            <p:cNvSpPr/>
            <p:nvPr/>
          </p:nvSpPr>
          <p:spPr>
            <a:xfrm flipH="false" flipV="false" rot="0">
              <a:off x="0" y="0"/>
              <a:ext cx="1631088" cy="1340230"/>
            </a:xfrm>
            <a:custGeom>
              <a:avLst/>
              <a:gdLst/>
              <a:ahLst/>
              <a:cxnLst/>
              <a:rect r="r" b="b" t="t" l="l"/>
              <a:pathLst>
                <a:path h="1340230" w="1631088">
                  <a:moveTo>
                    <a:pt x="28420" y="0"/>
                  </a:moveTo>
                  <a:lnTo>
                    <a:pt x="1602669" y="0"/>
                  </a:lnTo>
                  <a:cubicBezTo>
                    <a:pt x="1618365" y="0"/>
                    <a:pt x="1631088" y="12724"/>
                    <a:pt x="1631088" y="28420"/>
                  </a:cubicBezTo>
                  <a:lnTo>
                    <a:pt x="1631088" y="1311810"/>
                  </a:lnTo>
                  <a:cubicBezTo>
                    <a:pt x="1631088" y="1327506"/>
                    <a:pt x="1618365" y="1340230"/>
                    <a:pt x="1602669" y="1340230"/>
                  </a:cubicBezTo>
                  <a:lnTo>
                    <a:pt x="28420" y="1340230"/>
                  </a:lnTo>
                  <a:cubicBezTo>
                    <a:pt x="12724" y="1340230"/>
                    <a:pt x="0" y="1327506"/>
                    <a:pt x="0" y="1311810"/>
                  </a:cubicBezTo>
                  <a:lnTo>
                    <a:pt x="0" y="28420"/>
                  </a:lnTo>
                  <a:cubicBezTo>
                    <a:pt x="0" y="12724"/>
                    <a:pt x="12724" y="0"/>
                    <a:pt x="28420" y="0"/>
                  </a:cubicBezTo>
                  <a:close/>
                </a:path>
              </a:pathLst>
            </a:custGeom>
            <a:blipFill>
              <a:blip r:embed="rId2"/>
              <a:stretch>
                <a:fillRect l="-11738" t="0" r="-11738" b="0"/>
              </a:stretch>
            </a:blipFill>
            <a:ln cap="sq">
              <a:noFill/>
              <a:prstDash val="solid"/>
              <a:miter/>
            </a:ln>
          </p:spPr>
        </p:sp>
      </p:grpSp>
      <p:grpSp>
        <p:nvGrpSpPr>
          <p:cNvPr name="Group 5" id="5"/>
          <p:cNvGrpSpPr/>
          <p:nvPr/>
        </p:nvGrpSpPr>
        <p:grpSpPr>
          <a:xfrm rot="0">
            <a:off x="12172950" y="5143500"/>
            <a:ext cx="5442841" cy="4476750"/>
            <a:chOff x="0" y="0"/>
            <a:chExt cx="1629454" cy="1340230"/>
          </a:xfrm>
        </p:grpSpPr>
        <p:sp>
          <p:nvSpPr>
            <p:cNvPr name="Freeform 6" id="6"/>
            <p:cNvSpPr/>
            <p:nvPr/>
          </p:nvSpPr>
          <p:spPr>
            <a:xfrm flipH="false" flipV="false" rot="0">
              <a:off x="0" y="0"/>
              <a:ext cx="1629454" cy="1340230"/>
            </a:xfrm>
            <a:custGeom>
              <a:avLst/>
              <a:gdLst/>
              <a:ahLst/>
              <a:cxnLst/>
              <a:rect r="r" b="b" t="t" l="l"/>
              <a:pathLst>
                <a:path h="1340230" w="1629454">
                  <a:moveTo>
                    <a:pt x="28448" y="0"/>
                  </a:moveTo>
                  <a:lnTo>
                    <a:pt x="1601006" y="0"/>
                  </a:lnTo>
                  <a:cubicBezTo>
                    <a:pt x="1608551" y="0"/>
                    <a:pt x="1615787" y="2997"/>
                    <a:pt x="1621122" y="8332"/>
                  </a:cubicBezTo>
                  <a:cubicBezTo>
                    <a:pt x="1626457" y="13667"/>
                    <a:pt x="1629454" y="20903"/>
                    <a:pt x="1629454" y="28448"/>
                  </a:cubicBezTo>
                  <a:lnTo>
                    <a:pt x="1629454" y="1311782"/>
                  </a:lnTo>
                  <a:cubicBezTo>
                    <a:pt x="1629454" y="1319327"/>
                    <a:pt x="1626457" y="1326563"/>
                    <a:pt x="1621122" y="1331898"/>
                  </a:cubicBezTo>
                  <a:cubicBezTo>
                    <a:pt x="1615787" y="1337233"/>
                    <a:pt x="1608551" y="1340230"/>
                    <a:pt x="1601006" y="1340230"/>
                  </a:cubicBezTo>
                  <a:lnTo>
                    <a:pt x="28448" y="1340230"/>
                  </a:lnTo>
                  <a:cubicBezTo>
                    <a:pt x="20903" y="1340230"/>
                    <a:pt x="13667" y="1337233"/>
                    <a:pt x="8332" y="1331898"/>
                  </a:cubicBezTo>
                  <a:cubicBezTo>
                    <a:pt x="2997" y="1326563"/>
                    <a:pt x="0" y="1319327"/>
                    <a:pt x="0" y="1311782"/>
                  </a:cubicBezTo>
                  <a:lnTo>
                    <a:pt x="0" y="28448"/>
                  </a:lnTo>
                  <a:cubicBezTo>
                    <a:pt x="0" y="20903"/>
                    <a:pt x="2997" y="13667"/>
                    <a:pt x="8332" y="8332"/>
                  </a:cubicBezTo>
                  <a:cubicBezTo>
                    <a:pt x="13667" y="2997"/>
                    <a:pt x="20903" y="0"/>
                    <a:pt x="28448" y="0"/>
                  </a:cubicBezTo>
                  <a:close/>
                </a:path>
              </a:pathLst>
            </a:custGeom>
            <a:blipFill>
              <a:blip r:embed="rId3"/>
              <a:stretch>
                <a:fillRect l="-383" t="0" r="-382" b="0"/>
              </a:stretch>
            </a:blipFill>
            <a:ln cap="sq">
              <a:noFill/>
              <a:prstDash val="solid"/>
              <a:miter/>
            </a:ln>
          </p:spPr>
        </p:sp>
      </p:grpSp>
      <p:sp>
        <p:nvSpPr>
          <p:cNvPr name="Freeform 7" id="7"/>
          <p:cNvSpPr/>
          <p:nvPr/>
        </p:nvSpPr>
        <p:spPr>
          <a:xfrm flipH="false" flipV="false" rot="-3117037">
            <a:off x="16099474" y="7952721"/>
            <a:ext cx="2112604" cy="1859092"/>
          </a:xfrm>
          <a:custGeom>
            <a:avLst/>
            <a:gdLst/>
            <a:ahLst/>
            <a:cxnLst/>
            <a:rect r="r" b="b" t="t" l="l"/>
            <a:pathLst>
              <a:path h="1859092" w="2112604">
                <a:moveTo>
                  <a:pt x="0" y="0"/>
                </a:moveTo>
                <a:lnTo>
                  <a:pt x="2112605" y="0"/>
                </a:lnTo>
                <a:lnTo>
                  <a:pt x="2112605" y="1859092"/>
                </a:lnTo>
                <a:lnTo>
                  <a:pt x="0" y="18590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8" id="8"/>
          <p:cNvGrpSpPr/>
          <p:nvPr/>
        </p:nvGrpSpPr>
        <p:grpSpPr>
          <a:xfrm rot="0">
            <a:off x="666750" y="666750"/>
            <a:ext cx="12038338" cy="2824311"/>
            <a:chOff x="0" y="0"/>
            <a:chExt cx="16051118" cy="3765749"/>
          </a:xfrm>
        </p:grpSpPr>
        <p:sp>
          <p:nvSpPr>
            <p:cNvPr name="TextBox 9" id="9"/>
            <p:cNvSpPr txBox="true"/>
            <p:nvPr/>
          </p:nvSpPr>
          <p:spPr>
            <a:xfrm rot="0">
              <a:off x="0" y="57150"/>
              <a:ext cx="16051118" cy="2466413"/>
            </a:xfrm>
            <a:prstGeom prst="rect">
              <a:avLst/>
            </a:prstGeom>
          </p:spPr>
          <p:txBody>
            <a:bodyPr anchor="t" rtlCol="false" tIns="0" lIns="0" bIns="0" rIns="0">
              <a:spAutoFit/>
            </a:bodyPr>
            <a:lstStyle/>
            <a:p>
              <a:pPr algn="l" marL="0" indent="0" lvl="0">
                <a:lnSpc>
                  <a:spcPts val="7182"/>
                </a:lnSpc>
              </a:pPr>
              <a:r>
                <a:rPr lang="en-US" sz="6529" spc="-195">
                  <a:solidFill>
                    <a:srgbClr val="FFFFFF"/>
                  </a:solidFill>
                  <a:latin typeface="Georgia Pro Condensed"/>
                  <a:ea typeface="Georgia Pro Condensed"/>
                  <a:cs typeface="Georgia Pro Condensed"/>
                  <a:sym typeface="Georgia Pro Condensed"/>
                </a:rPr>
                <a:t>Implementation Plan</a:t>
              </a:r>
            </a:p>
            <a:p>
              <a:pPr algn="l" marL="0" indent="0" lvl="0">
                <a:lnSpc>
                  <a:spcPts val="7182"/>
                </a:lnSpc>
              </a:pPr>
            </a:p>
          </p:txBody>
        </p:sp>
        <p:sp>
          <p:nvSpPr>
            <p:cNvPr name="TextBox 10" id="10"/>
            <p:cNvSpPr txBox="true"/>
            <p:nvPr/>
          </p:nvSpPr>
          <p:spPr>
            <a:xfrm rot="0">
              <a:off x="0" y="3118049"/>
              <a:ext cx="11235783" cy="647700"/>
            </a:xfrm>
            <a:prstGeom prst="rect">
              <a:avLst/>
            </a:prstGeom>
          </p:spPr>
          <p:txBody>
            <a:bodyPr anchor="t" rtlCol="false" tIns="0" lIns="0" bIns="0" rIns="0">
              <a:spAutoFit/>
            </a:bodyPr>
            <a:lstStyle/>
            <a:p>
              <a:pPr algn="l" marL="0" indent="0" lvl="0">
                <a:lnSpc>
                  <a:spcPts val="3839"/>
                </a:lnSpc>
                <a:spcBef>
                  <a:spcPct val="0"/>
                </a:spcBef>
              </a:pPr>
              <a:r>
                <a:rPr lang="en-US" sz="3199" i="true" spc="-47">
                  <a:solidFill>
                    <a:srgbClr val="FFFFFF"/>
                  </a:solidFill>
                  <a:latin typeface="Georgia Pro Condensed Italics"/>
                  <a:ea typeface="Georgia Pro Condensed Italics"/>
                  <a:cs typeface="Georgia Pro Condensed Italics"/>
                  <a:sym typeface="Georgia Pro Condensed Italics"/>
                </a:rPr>
                <a:t>How</a:t>
              </a:r>
              <a:r>
                <a:rPr lang="en-US" sz="3199" i="true" spc="-47">
                  <a:solidFill>
                    <a:srgbClr val="FFFFFF"/>
                  </a:solidFill>
                  <a:latin typeface="Georgia Pro Condensed Italics"/>
                  <a:ea typeface="Georgia Pro Condensed Italics"/>
                  <a:cs typeface="Georgia Pro Condensed Italics"/>
                  <a:sym typeface="Georgia Pro Condensed Italics"/>
                </a:rPr>
                <a:t> We’ll Roll Out SIYAKHA</a:t>
              </a:r>
            </a:p>
          </p:txBody>
        </p:sp>
      </p:grpSp>
      <p:sp>
        <p:nvSpPr>
          <p:cNvPr name="TextBox 11" id="11"/>
          <p:cNvSpPr txBox="true"/>
          <p:nvPr/>
        </p:nvSpPr>
        <p:spPr>
          <a:xfrm rot="0">
            <a:off x="9139238" y="4948237"/>
            <a:ext cx="9525" cy="381000"/>
          </a:xfrm>
          <a:prstGeom prst="rect">
            <a:avLst/>
          </a:prstGeom>
        </p:spPr>
        <p:txBody>
          <a:bodyPr anchor="t" rtlCol="false" tIns="0" lIns="0" bIns="0" rIns="0">
            <a:spAutoFit/>
          </a:bodyPr>
          <a:lstStyle/>
          <a:p>
            <a:pPr algn="ctr">
              <a:lnSpc>
                <a:spcPts val="2999"/>
              </a:lnSpc>
              <a:spcBef>
                <a:spcPct val="0"/>
              </a:spcBef>
            </a:pPr>
          </a:p>
        </p:txBody>
      </p:sp>
      <p:sp>
        <p:nvSpPr>
          <p:cNvPr name="TextBox 12" id="12"/>
          <p:cNvSpPr txBox="true"/>
          <p:nvPr/>
        </p:nvSpPr>
        <p:spPr>
          <a:xfrm rot="0">
            <a:off x="666750" y="3897358"/>
            <a:ext cx="10043399" cy="4958797"/>
          </a:xfrm>
          <a:prstGeom prst="rect">
            <a:avLst/>
          </a:prstGeom>
        </p:spPr>
        <p:txBody>
          <a:bodyPr anchor="t" rtlCol="false" tIns="0" lIns="0" bIns="0" rIns="0">
            <a:spAutoFit/>
          </a:bodyPr>
          <a:lstStyle/>
          <a:p>
            <a:pPr algn="just">
              <a:lnSpc>
                <a:spcPts val="4273"/>
              </a:lnSpc>
            </a:pPr>
            <a:r>
              <a:rPr lang="en-US" sz="3052" b="true">
                <a:solidFill>
                  <a:srgbClr val="FFFFFF"/>
                </a:solidFill>
                <a:latin typeface="Georgia Pro Condensed Bold"/>
                <a:ea typeface="Georgia Pro Condensed Bold"/>
                <a:cs typeface="Georgia Pro Condensed Bold"/>
                <a:sym typeface="Georgia Pro Condensed Bold"/>
              </a:rPr>
              <a:t>Pilot (6 months):</a:t>
            </a:r>
          </a:p>
          <a:p>
            <a:pPr algn="just" marL="658972" indent="-329486" lvl="1">
              <a:lnSpc>
                <a:spcPts val="4273"/>
              </a:lnSpc>
              <a:buFont typeface="Arial"/>
              <a:buChar char="•"/>
            </a:pPr>
            <a:r>
              <a:rPr lang="en-US" sz="3052">
                <a:solidFill>
                  <a:srgbClr val="FFFFFF"/>
                </a:solidFill>
                <a:latin typeface="Georgia Pro Condensed"/>
                <a:ea typeface="Georgia Pro Condensed"/>
                <a:cs typeface="Georgia Pro Condensed"/>
                <a:sym typeface="Georgia Pro Condensed"/>
              </a:rPr>
              <a:t> Launch hubs in EC &amp; KZN, run workshops, gather feedback</a:t>
            </a:r>
          </a:p>
          <a:p>
            <a:pPr algn="just">
              <a:lnSpc>
                <a:spcPts val="4273"/>
              </a:lnSpc>
            </a:pPr>
            <a:r>
              <a:rPr lang="en-US" sz="3052" b="true">
                <a:solidFill>
                  <a:srgbClr val="FFFFFF"/>
                </a:solidFill>
                <a:latin typeface="Georgia Pro Condensed Bold"/>
                <a:ea typeface="Georgia Pro Condensed Bold"/>
                <a:cs typeface="Georgia Pro Condensed Bold"/>
                <a:sym typeface="Georgia Pro Condensed Bold"/>
              </a:rPr>
              <a:t>Year 1 – Expansion:</a:t>
            </a:r>
          </a:p>
          <a:p>
            <a:pPr algn="just" marL="658972" indent="-329486" lvl="1">
              <a:lnSpc>
                <a:spcPts val="4273"/>
              </a:lnSpc>
              <a:buFont typeface="Arial"/>
              <a:buChar char="•"/>
            </a:pPr>
            <a:r>
              <a:rPr lang="en-US" sz="3052">
                <a:solidFill>
                  <a:srgbClr val="FFFFFF"/>
                </a:solidFill>
                <a:latin typeface="Georgia Pro Condensed"/>
                <a:ea typeface="Georgia Pro Condensed"/>
                <a:cs typeface="Georgia Pro Condensed"/>
                <a:sym typeface="Georgia Pro Condensed"/>
              </a:rPr>
              <a:t> </a:t>
            </a:r>
            <a:r>
              <a:rPr lang="en-US" sz="3052">
                <a:solidFill>
                  <a:srgbClr val="FFFFFF"/>
                </a:solidFill>
                <a:latin typeface="Georgia Pro Condensed"/>
                <a:ea typeface="Georgia Pro Condensed"/>
                <a:cs typeface="Georgia Pro Condensed"/>
                <a:sym typeface="Georgia Pro Condensed"/>
              </a:rPr>
              <a:t>Add 5 rural areas, launch app, local language support</a:t>
            </a:r>
          </a:p>
          <a:p>
            <a:pPr algn="just">
              <a:lnSpc>
                <a:spcPts val="4273"/>
              </a:lnSpc>
            </a:pPr>
            <a:r>
              <a:rPr lang="en-US" b="true" sz="3052">
                <a:solidFill>
                  <a:srgbClr val="FFFFFF"/>
                </a:solidFill>
                <a:latin typeface="Georgia Pro Condensed Bold"/>
                <a:ea typeface="Georgia Pro Condensed Bold"/>
                <a:cs typeface="Georgia Pro Condensed Bold"/>
                <a:sym typeface="Georgia Pro Condensed Bold"/>
              </a:rPr>
              <a:t>Year 2 – Partnerships:</a:t>
            </a:r>
          </a:p>
          <a:p>
            <a:pPr algn="just" marL="658972" indent="-329486" lvl="1">
              <a:lnSpc>
                <a:spcPts val="4273"/>
              </a:lnSpc>
              <a:buFont typeface="Arial"/>
              <a:buChar char="•"/>
            </a:pPr>
            <a:r>
              <a:rPr lang="en-US" sz="3052">
                <a:solidFill>
                  <a:srgbClr val="FFFFFF"/>
                </a:solidFill>
                <a:latin typeface="Georgia Pro Condensed"/>
                <a:ea typeface="Georgia Pro Condensed"/>
                <a:cs typeface="Georgia Pro Condensed"/>
                <a:sym typeface="Georgia Pro Condensed"/>
              </a:rPr>
              <a:t> Collaborate with PEP, Takealot, municipalities, NGOs</a:t>
            </a:r>
          </a:p>
          <a:p>
            <a:pPr algn="just">
              <a:lnSpc>
                <a:spcPts val="4273"/>
              </a:lnSpc>
            </a:pPr>
            <a:r>
              <a:rPr lang="en-US" b="true" sz="3052">
                <a:solidFill>
                  <a:srgbClr val="FFFFFF"/>
                </a:solidFill>
                <a:latin typeface="Georgia Pro Condensed Bold"/>
                <a:ea typeface="Georgia Pro Condensed Bold"/>
                <a:cs typeface="Georgia Pro Condensed Bold"/>
                <a:sym typeface="Georgia Pro Condensed Bold"/>
              </a:rPr>
              <a:t>Year 3 – Sustainability:</a:t>
            </a:r>
          </a:p>
          <a:p>
            <a:pPr algn="just" marL="658972" indent="-329486" lvl="1">
              <a:lnSpc>
                <a:spcPts val="4273"/>
              </a:lnSpc>
              <a:buFont typeface="Arial"/>
              <a:buChar char="•"/>
            </a:pPr>
            <a:r>
              <a:rPr lang="en-US" sz="3052">
                <a:solidFill>
                  <a:srgbClr val="FFFFFF"/>
                </a:solidFill>
                <a:latin typeface="Georgia Pro Condensed"/>
                <a:ea typeface="Georgia Pro Condensed"/>
                <a:cs typeface="Georgia Pro Condensed"/>
                <a:sym typeface="Georgia Pro Condensed"/>
              </a:rPr>
              <a:t> Ads &amp; training fees, train women as local facilitators</a:t>
            </a:r>
          </a:p>
          <a:p>
            <a:pPr algn="just">
              <a:lnSpc>
                <a:spcPts val="558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858125" cy="10287000"/>
            <a:chOff x="0" y="0"/>
            <a:chExt cx="1031988" cy="1350966"/>
          </a:xfrm>
        </p:grpSpPr>
        <p:sp>
          <p:nvSpPr>
            <p:cNvPr name="Freeform 3" id="3"/>
            <p:cNvSpPr/>
            <p:nvPr/>
          </p:nvSpPr>
          <p:spPr>
            <a:xfrm flipH="false" flipV="false" rot="0">
              <a:off x="0" y="0"/>
              <a:ext cx="1031988" cy="1350966"/>
            </a:xfrm>
            <a:custGeom>
              <a:avLst/>
              <a:gdLst/>
              <a:ahLst/>
              <a:cxnLst/>
              <a:rect r="r" b="b" t="t" l="l"/>
              <a:pathLst>
                <a:path h="1350966" w="1031988">
                  <a:moveTo>
                    <a:pt x="0" y="0"/>
                  </a:moveTo>
                  <a:lnTo>
                    <a:pt x="1031988" y="0"/>
                  </a:lnTo>
                  <a:lnTo>
                    <a:pt x="1031988" y="1350966"/>
                  </a:lnTo>
                  <a:lnTo>
                    <a:pt x="0" y="1350966"/>
                  </a:lnTo>
                  <a:close/>
                </a:path>
              </a:pathLst>
            </a:custGeom>
            <a:blipFill>
              <a:blip r:embed="rId2"/>
              <a:stretch>
                <a:fillRect l="-66504" t="0" r="-66504" b="0"/>
              </a:stretch>
            </a:blipFill>
          </p:spPr>
        </p:sp>
      </p:grpSp>
      <p:sp>
        <p:nvSpPr>
          <p:cNvPr name="TextBox 4" id="4"/>
          <p:cNvSpPr txBox="true"/>
          <p:nvPr/>
        </p:nvSpPr>
        <p:spPr>
          <a:xfrm rot="0">
            <a:off x="8534400" y="914901"/>
            <a:ext cx="8324850" cy="815342"/>
          </a:xfrm>
          <a:prstGeom prst="rect">
            <a:avLst/>
          </a:prstGeom>
        </p:spPr>
        <p:txBody>
          <a:bodyPr anchor="t" rtlCol="false" tIns="0" lIns="0" bIns="0" rIns="0">
            <a:spAutoFit/>
          </a:bodyPr>
          <a:lstStyle/>
          <a:p>
            <a:pPr algn="l" marL="0" indent="0" lvl="0">
              <a:lnSpc>
                <a:spcPts val="6270"/>
              </a:lnSpc>
            </a:pPr>
            <a:r>
              <a:rPr lang="en-US" sz="5700" spc="-171">
                <a:solidFill>
                  <a:srgbClr val="000000"/>
                </a:solidFill>
                <a:latin typeface="Georgia Pro Condensed"/>
                <a:ea typeface="Georgia Pro Condensed"/>
                <a:cs typeface="Georgia Pro Condensed"/>
                <a:sym typeface="Georgia Pro Condensed"/>
              </a:rPr>
              <a:t>Sustainability &amp; Partnerships</a:t>
            </a:r>
          </a:p>
        </p:txBody>
      </p:sp>
      <p:sp>
        <p:nvSpPr>
          <p:cNvPr name="TextBox 5" id="5"/>
          <p:cNvSpPr txBox="true"/>
          <p:nvPr/>
        </p:nvSpPr>
        <p:spPr>
          <a:xfrm rot="0">
            <a:off x="8681848" y="3028201"/>
            <a:ext cx="6289751" cy="4182972"/>
          </a:xfrm>
          <a:prstGeom prst="rect">
            <a:avLst/>
          </a:prstGeom>
        </p:spPr>
        <p:txBody>
          <a:bodyPr anchor="t" rtlCol="false" tIns="0" lIns="0" bIns="0" rIns="0">
            <a:spAutoFit/>
          </a:bodyPr>
          <a:lstStyle/>
          <a:p>
            <a:pPr algn="l" marL="0" indent="0" lvl="0">
              <a:lnSpc>
                <a:spcPts val="3067"/>
              </a:lnSpc>
              <a:spcBef>
                <a:spcPct val="0"/>
              </a:spcBef>
            </a:pPr>
            <a:r>
              <a:rPr lang="en-US" b="true" sz="2191" spc="-32">
                <a:solidFill>
                  <a:srgbClr val="000000"/>
                </a:solidFill>
                <a:latin typeface="Georgia Pro Condensed Bold"/>
                <a:ea typeface="Georgia Pro Condensed Bold"/>
                <a:cs typeface="Georgia Pro Condensed Bold"/>
                <a:sym typeface="Georgia Pro Condensed Bold"/>
              </a:rPr>
              <a:t>So</a:t>
            </a:r>
            <a:r>
              <a:rPr lang="en-US" b="true" sz="2191" spc="-32" strike="noStrike" u="none">
                <a:solidFill>
                  <a:srgbClr val="000000"/>
                </a:solidFill>
                <a:latin typeface="Georgia Pro Condensed Bold"/>
                <a:ea typeface="Georgia Pro Condensed Bold"/>
                <a:cs typeface="Georgia Pro Condensed Bold"/>
                <a:sym typeface="Georgia Pro Condensed Bold"/>
              </a:rPr>
              <a:t>l</a:t>
            </a:r>
            <a:r>
              <a:rPr lang="en-US" b="true" sz="2191" spc="-32" strike="noStrike" u="none">
                <a:solidFill>
                  <a:srgbClr val="000000"/>
                </a:solidFill>
                <a:latin typeface="Georgia Pro Condensed Bold"/>
                <a:ea typeface="Georgia Pro Condensed Bold"/>
                <a:cs typeface="Georgia Pro Condensed Bold"/>
                <a:sym typeface="Georgia Pro Condensed Bold"/>
              </a:rPr>
              <a:t>ar</a:t>
            </a:r>
            <a:r>
              <a:rPr lang="en-US" b="true" sz="2191" spc="-32" strike="noStrike" u="none">
                <a:solidFill>
                  <a:srgbClr val="000000"/>
                </a:solidFill>
                <a:latin typeface="Georgia Pro Condensed Bold"/>
                <a:ea typeface="Georgia Pro Condensed Bold"/>
                <a:cs typeface="Georgia Pro Condensed Bold"/>
                <a:sym typeface="Georgia Pro Condensed Bold"/>
              </a:rPr>
              <a:t> </a:t>
            </a:r>
            <a:r>
              <a:rPr lang="en-US" b="true" sz="2191" spc="-32" strike="noStrike" u="none">
                <a:solidFill>
                  <a:srgbClr val="000000"/>
                </a:solidFill>
                <a:latin typeface="Georgia Pro Condensed Bold"/>
                <a:ea typeface="Georgia Pro Condensed Bold"/>
                <a:cs typeface="Georgia Pro Condensed Bold"/>
                <a:sym typeface="Georgia Pro Condensed Bold"/>
              </a:rPr>
              <a:t>Energy</a:t>
            </a:r>
          </a:p>
          <a:p>
            <a:pPr algn="l" marL="0" indent="0" lvl="0">
              <a:lnSpc>
                <a:spcPts val="3067"/>
              </a:lnSpc>
              <a:spcBef>
                <a:spcPct val="0"/>
              </a:spcBef>
            </a:pPr>
            <a:r>
              <a:rPr lang="en-US" sz="2191" spc="-32" strike="noStrike" u="none">
                <a:solidFill>
                  <a:srgbClr val="000000"/>
                </a:solidFill>
                <a:latin typeface="Georgia Pro Condensed"/>
                <a:ea typeface="Georgia Pro Condensed"/>
                <a:cs typeface="Georgia Pro Condensed"/>
                <a:sym typeface="Georgia Pro Condensed"/>
              </a:rPr>
              <a:t> Lo</a:t>
            </a:r>
            <a:r>
              <a:rPr lang="en-US" sz="2191" spc="-32" strike="noStrike" u="none">
                <a:solidFill>
                  <a:srgbClr val="000000"/>
                </a:solidFill>
                <a:latin typeface="Georgia Pro Condensed"/>
                <a:ea typeface="Georgia Pro Condensed"/>
                <a:cs typeface="Georgia Pro Condensed"/>
                <a:sym typeface="Georgia Pro Condensed"/>
              </a:rPr>
              <a:t>w</a:t>
            </a:r>
            <a:r>
              <a:rPr lang="en-US" sz="2191" spc="-32" strike="noStrike" u="none">
                <a:solidFill>
                  <a:srgbClr val="000000"/>
                </a:solidFill>
                <a:latin typeface="Georgia Pro Condensed"/>
                <a:ea typeface="Georgia Pro Condensed"/>
                <a:cs typeface="Georgia Pro Condensed"/>
                <a:sym typeface="Georgia Pro Condensed"/>
              </a:rPr>
              <a:t>-c</a:t>
            </a:r>
            <a:r>
              <a:rPr lang="en-US" sz="2191" spc="-32" strike="noStrike" u="none">
                <a:solidFill>
                  <a:srgbClr val="000000"/>
                </a:solidFill>
                <a:latin typeface="Georgia Pro Condensed"/>
                <a:ea typeface="Georgia Pro Condensed"/>
                <a:cs typeface="Georgia Pro Condensed"/>
                <a:sym typeface="Georgia Pro Condensed"/>
              </a:rPr>
              <a:t>o</a:t>
            </a:r>
            <a:r>
              <a:rPr lang="en-US" sz="2191" spc="-32" strike="noStrike" u="none">
                <a:solidFill>
                  <a:srgbClr val="000000"/>
                </a:solidFill>
                <a:latin typeface="Georgia Pro Condensed"/>
                <a:ea typeface="Georgia Pro Condensed"/>
                <a:cs typeface="Georgia Pro Condensed"/>
                <a:sym typeface="Georgia Pro Condensed"/>
              </a:rPr>
              <a:t>st, eco-fri</a:t>
            </a:r>
            <a:r>
              <a:rPr lang="en-US" sz="2191" spc="-32" strike="noStrike" u="none">
                <a:solidFill>
                  <a:srgbClr val="000000"/>
                </a:solidFill>
                <a:latin typeface="Georgia Pro Condensed"/>
                <a:ea typeface="Georgia Pro Condensed"/>
                <a:cs typeface="Georgia Pro Condensed"/>
                <a:sym typeface="Georgia Pro Condensed"/>
              </a:rPr>
              <a:t>en</a:t>
            </a:r>
            <a:r>
              <a:rPr lang="en-US" sz="2191" spc="-32" strike="noStrike" u="none">
                <a:solidFill>
                  <a:srgbClr val="000000"/>
                </a:solidFill>
                <a:latin typeface="Georgia Pro Condensed"/>
                <a:ea typeface="Georgia Pro Condensed"/>
                <a:cs typeface="Georgia Pro Condensed"/>
                <a:sym typeface="Georgia Pro Condensed"/>
              </a:rPr>
              <a:t>dly</a:t>
            </a:r>
            <a:r>
              <a:rPr lang="en-US" sz="2191" spc="-32" strike="noStrike" u="none">
                <a:solidFill>
                  <a:srgbClr val="000000"/>
                </a:solidFill>
                <a:latin typeface="Georgia Pro Condensed"/>
                <a:ea typeface="Georgia Pro Condensed"/>
                <a:cs typeface="Georgia Pro Condensed"/>
                <a:sym typeface="Georgia Pro Condensed"/>
              </a:rPr>
              <a:t> </a:t>
            </a:r>
            <a:r>
              <a:rPr lang="en-US" sz="2191" spc="-32" strike="noStrike" u="none">
                <a:solidFill>
                  <a:srgbClr val="000000"/>
                </a:solidFill>
                <a:latin typeface="Georgia Pro Condensed"/>
                <a:ea typeface="Georgia Pro Condensed"/>
                <a:cs typeface="Georgia Pro Condensed"/>
                <a:sym typeface="Georgia Pro Condensed"/>
              </a:rPr>
              <a:t>pow</a:t>
            </a:r>
            <a:r>
              <a:rPr lang="en-US" sz="2191" spc="-32" strike="noStrike" u="none">
                <a:solidFill>
                  <a:srgbClr val="000000"/>
                </a:solidFill>
                <a:latin typeface="Georgia Pro Condensed"/>
                <a:ea typeface="Georgia Pro Condensed"/>
                <a:cs typeface="Georgia Pro Condensed"/>
                <a:sym typeface="Georgia Pro Condensed"/>
              </a:rPr>
              <a:t>er </a:t>
            </a:r>
            <a:r>
              <a:rPr lang="en-US" sz="2191" spc="-32" strike="noStrike" u="none">
                <a:solidFill>
                  <a:srgbClr val="000000"/>
                </a:solidFill>
                <a:latin typeface="Georgia Pro Condensed"/>
                <a:ea typeface="Georgia Pro Condensed"/>
                <a:cs typeface="Georgia Pro Condensed"/>
                <a:sym typeface="Georgia Pro Condensed"/>
              </a:rPr>
              <a:t>f</a:t>
            </a:r>
            <a:r>
              <a:rPr lang="en-US" sz="2191" spc="-32" strike="noStrike" u="none">
                <a:solidFill>
                  <a:srgbClr val="000000"/>
                </a:solidFill>
                <a:latin typeface="Georgia Pro Condensed"/>
                <a:ea typeface="Georgia Pro Condensed"/>
                <a:cs typeface="Georgia Pro Condensed"/>
                <a:sym typeface="Georgia Pro Condensed"/>
              </a:rPr>
              <a:t>or h</a:t>
            </a:r>
            <a:r>
              <a:rPr lang="en-US" sz="2191" spc="-32" strike="noStrike" u="none">
                <a:solidFill>
                  <a:srgbClr val="000000"/>
                </a:solidFill>
                <a:latin typeface="Georgia Pro Condensed"/>
                <a:ea typeface="Georgia Pro Condensed"/>
                <a:cs typeface="Georgia Pro Condensed"/>
                <a:sym typeface="Georgia Pro Condensed"/>
              </a:rPr>
              <a:t>u</a:t>
            </a:r>
            <a:r>
              <a:rPr lang="en-US" sz="2191" spc="-32" strike="noStrike" u="none">
                <a:solidFill>
                  <a:srgbClr val="000000"/>
                </a:solidFill>
                <a:latin typeface="Georgia Pro Condensed"/>
                <a:ea typeface="Georgia Pro Condensed"/>
                <a:cs typeface="Georgia Pro Condensed"/>
                <a:sym typeface="Georgia Pro Condensed"/>
              </a:rPr>
              <a:t>bs</a:t>
            </a:r>
          </a:p>
          <a:p>
            <a:pPr algn="l" marL="0" indent="0" lvl="0">
              <a:lnSpc>
                <a:spcPts val="3067"/>
              </a:lnSpc>
              <a:spcBef>
                <a:spcPct val="0"/>
              </a:spcBef>
            </a:pPr>
          </a:p>
          <a:p>
            <a:pPr algn="l" marL="0" indent="0" lvl="0">
              <a:lnSpc>
                <a:spcPts val="3067"/>
              </a:lnSpc>
              <a:spcBef>
                <a:spcPct val="0"/>
              </a:spcBef>
            </a:pPr>
            <a:r>
              <a:rPr lang="en-US" b="true" sz="2191" spc="-32" strike="noStrike" u="none">
                <a:solidFill>
                  <a:srgbClr val="000000"/>
                </a:solidFill>
                <a:latin typeface="Georgia Pro Condensed Bold"/>
                <a:ea typeface="Georgia Pro Condensed Bold"/>
                <a:cs typeface="Georgia Pro Condensed Bold"/>
                <a:sym typeface="Georgia Pro Condensed Bold"/>
              </a:rPr>
              <a:t>Part</a:t>
            </a:r>
            <a:r>
              <a:rPr lang="en-US" b="true" sz="2191" spc="-32" strike="noStrike" u="none">
                <a:solidFill>
                  <a:srgbClr val="000000"/>
                </a:solidFill>
                <a:latin typeface="Georgia Pro Condensed Bold"/>
                <a:ea typeface="Georgia Pro Condensed Bold"/>
                <a:cs typeface="Georgia Pro Condensed Bold"/>
                <a:sym typeface="Georgia Pro Condensed Bold"/>
              </a:rPr>
              <a:t>ne</a:t>
            </a:r>
            <a:r>
              <a:rPr lang="en-US" b="true" sz="2191" spc="-32" strike="noStrike" u="none">
                <a:solidFill>
                  <a:srgbClr val="000000"/>
                </a:solidFill>
                <a:latin typeface="Georgia Pro Condensed Bold"/>
                <a:ea typeface="Georgia Pro Condensed Bold"/>
                <a:cs typeface="Georgia Pro Condensed Bold"/>
                <a:sym typeface="Georgia Pro Condensed Bold"/>
              </a:rPr>
              <a:t>r</a:t>
            </a:r>
            <a:r>
              <a:rPr lang="en-US" b="true" sz="2191" spc="-32" strike="noStrike" u="none">
                <a:solidFill>
                  <a:srgbClr val="000000"/>
                </a:solidFill>
                <a:latin typeface="Georgia Pro Condensed Bold"/>
                <a:ea typeface="Georgia Pro Condensed Bold"/>
                <a:cs typeface="Georgia Pro Condensed Bold"/>
                <a:sym typeface="Georgia Pro Condensed Bold"/>
              </a:rPr>
              <a:t>s</a:t>
            </a:r>
          </a:p>
          <a:p>
            <a:pPr algn="l" marL="0" indent="0" lvl="0">
              <a:lnSpc>
                <a:spcPts val="3067"/>
              </a:lnSpc>
              <a:spcBef>
                <a:spcPct val="0"/>
              </a:spcBef>
            </a:pPr>
            <a:r>
              <a:rPr lang="en-US" sz="2191" spc="-32" strike="noStrike" u="none">
                <a:solidFill>
                  <a:srgbClr val="000000"/>
                </a:solidFill>
                <a:latin typeface="Georgia Pro Condensed"/>
                <a:ea typeface="Georgia Pro Condensed"/>
                <a:cs typeface="Georgia Pro Condensed"/>
                <a:sym typeface="Georgia Pro Condensed"/>
              </a:rPr>
              <a:t> Internet Providers </a:t>
            </a:r>
            <a:r>
              <a:rPr lang="en-US" sz="2191" spc="-32" strike="noStrike" u="none">
                <a:solidFill>
                  <a:srgbClr val="000000"/>
                </a:solidFill>
                <a:latin typeface="Georgia Pro Condensed"/>
                <a:ea typeface="Georgia Pro Condensed"/>
                <a:cs typeface="Georgia Pro Condensed"/>
                <a:sym typeface="Georgia Pro Condensed"/>
              </a:rPr>
              <a:t>–</a:t>
            </a:r>
            <a:r>
              <a:rPr lang="en-US" sz="2191" spc="-32" strike="noStrike" u="none">
                <a:solidFill>
                  <a:srgbClr val="000000"/>
                </a:solidFill>
                <a:latin typeface="Georgia Pro Condensed"/>
                <a:ea typeface="Georgia Pro Condensed"/>
                <a:cs typeface="Georgia Pro Condensed"/>
                <a:sym typeface="Georgia Pro Condensed"/>
              </a:rPr>
              <a:t> </a:t>
            </a:r>
            <a:r>
              <a:rPr lang="en-US" sz="2191" spc="-32" strike="noStrike" u="none">
                <a:solidFill>
                  <a:srgbClr val="000000"/>
                </a:solidFill>
                <a:latin typeface="Georgia Pro Condensed"/>
                <a:ea typeface="Georgia Pro Condensed"/>
                <a:cs typeface="Georgia Pro Condensed"/>
                <a:sym typeface="Georgia Pro Condensed"/>
              </a:rPr>
              <a:t>Da</a:t>
            </a:r>
            <a:r>
              <a:rPr lang="en-US" sz="2191" spc="-32" strike="noStrike" u="none">
                <a:solidFill>
                  <a:srgbClr val="000000"/>
                </a:solidFill>
                <a:latin typeface="Georgia Pro Condensed"/>
                <a:ea typeface="Georgia Pro Condensed"/>
                <a:cs typeface="Georgia Pro Condensed"/>
                <a:sym typeface="Georgia Pro Condensed"/>
              </a:rPr>
              <a:t>ta</a:t>
            </a:r>
          </a:p>
          <a:p>
            <a:pPr algn="l" marL="0" indent="0" lvl="0">
              <a:lnSpc>
                <a:spcPts val="3067"/>
              </a:lnSpc>
              <a:spcBef>
                <a:spcPct val="0"/>
              </a:spcBef>
            </a:pPr>
            <a:r>
              <a:rPr lang="en-US" sz="2191" spc="-32" strike="noStrike" u="none">
                <a:solidFill>
                  <a:srgbClr val="000000"/>
                </a:solidFill>
                <a:latin typeface="Georgia Pro Condensed"/>
                <a:ea typeface="Georgia Pro Condensed"/>
                <a:cs typeface="Georgia Pro Condensed"/>
                <a:sym typeface="Georgia Pro Condensed"/>
              </a:rPr>
              <a:t> </a:t>
            </a:r>
            <a:r>
              <a:rPr lang="en-US" sz="2191" spc="-32" strike="noStrike" u="none">
                <a:solidFill>
                  <a:srgbClr val="000000"/>
                </a:solidFill>
                <a:latin typeface="Georgia Pro Condensed"/>
                <a:ea typeface="Georgia Pro Condensed"/>
                <a:cs typeface="Georgia Pro Condensed"/>
                <a:sym typeface="Georgia Pro Condensed"/>
              </a:rPr>
              <a:t>PEP – D</a:t>
            </a:r>
            <a:r>
              <a:rPr lang="en-US" sz="2191" spc="-32" strike="noStrike" u="none">
                <a:solidFill>
                  <a:srgbClr val="000000"/>
                </a:solidFill>
                <a:latin typeface="Georgia Pro Condensed"/>
                <a:ea typeface="Georgia Pro Condensed"/>
                <a:cs typeface="Georgia Pro Condensed"/>
                <a:sym typeface="Georgia Pro Condensed"/>
              </a:rPr>
              <a:t>e</a:t>
            </a:r>
            <a:r>
              <a:rPr lang="en-US" sz="2191" spc="-32" strike="noStrike" u="none">
                <a:solidFill>
                  <a:srgbClr val="000000"/>
                </a:solidFill>
                <a:latin typeface="Georgia Pro Condensed"/>
                <a:ea typeface="Georgia Pro Condensed"/>
                <a:cs typeface="Georgia Pro Condensed"/>
                <a:sym typeface="Georgia Pro Condensed"/>
              </a:rPr>
              <a:t>livery</a:t>
            </a:r>
          </a:p>
          <a:p>
            <a:pPr algn="l" marL="0" indent="0" lvl="0">
              <a:lnSpc>
                <a:spcPts val="3067"/>
              </a:lnSpc>
              <a:spcBef>
                <a:spcPct val="0"/>
              </a:spcBef>
            </a:pPr>
            <a:r>
              <a:rPr lang="en-US" sz="2191" spc="-32" strike="noStrike" u="none">
                <a:solidFill>
                  <a:srgbClr val="000000"/>
                </a:solidFill>
                <a:latin typeface="Georgia Pro Condensed"/>
                <a:ea typeface="Georgia Pro Condensed"/>
                <a:cs typeface="Georgia Pro Condensed"/>
                <a:sym typeface="Georgia Pro Condensed"/>
              </a:rPr>
              <a:t> Absa/Yo</a:t>
            </a:r>
            <a:r>
              <a:rPr lang="en-US" sz="2191" spc="-32" strike="noStrike" u="none">
                <a:solidFill>
                  <a:srgbClr val="000000"/>
                </a:solidFill>
                <a:latin typeface="Georgia Pro Condensed"/>
                <a:ea typeface="Georgia Pro Condensed"/>
                <a:cs typeface="Georgia Pro Condensed"/>
                <a:sym typeface="Georgia Pro Condensed"/>
              </a:rPr>
              <a:t>c</a:t>
            </a:r>
            <a:r>
              <a:rPr lang="en-US" sz="2191" spc="-32" strike="noStrike" u="none">
                <a:solidFill>
                  <a:srgbClr val="000000"/>
                </a:solidFill>
                <a:latin typeface="Georgia Pro Condensed"/>
                <a:ea typeface="Georgia Pro Condensed"/>
                <a:cs typeface="Georgia Pro Condensed"/>
                <a:sym typeface="Georgia Pro Condensed"/>
              </a:rPr>
              <a:t>o – P</a:t>
            </a:r>
            <a:r>
              <a:rPr lang="en-US" sz="2191" spc="-32" strike="noStrike" u="none">
                <a:solidFill>
                  <a:srgbClr val="000000"/>
                </a:solidFill>
                <a:latin typeface="Georgia Pro Condensed"/>
                <a:ea typeface="Georgia Pro Condensed"/>
                <a:cs typeface="Georgia Pro Condensed"/>
                <a:sym typeface="Georgia Pro Condensed"/>
              </a:rPr>
              <a:t>a</a:t>
            </a:r>
            <a:r>
              <a:rPr lang="en-US" sz="2191" spc="-32" strike="noStrike" u="none">
                <a:solidFill>
                  <a:srgbClr val="000000"/>
                </a:solidFill>
                <a:latin typeface="Georgia Pro Condensed"/>
                <a:ea typeface="Georgia Pro Condensed"/>
                <a:cs typeface="Georgia Pro Condensed"/>
                <a:sym typeface="Georgia Pro Condensed"/>
              </a:rPr>
              <a:t>ymen</a:t>
            </a:r>
            <a:r>
              <a:rPr lang="en-US" sz="2191" spc="-32" strike="noStrike" u="none">
                <a:solidFill>
                  <a:srgbClr val="000000"/>
                </a:solidFill>
                <a:latin typeface="Georgia Pro Condensed"/>
                <a:ea typeface="Georgia Pro Condensed"/>
                <a:cs typeface="Georgia Pro Condensed"/>
                <a:sym typeface="Georgia Pro Condensed"/>
              </a:rPr>
              <a:t>t</a:t>
            </a:r>
            <a:r>
              <a:rPr lang="en-US" sz="2191" spc="-32" strike="noStrike" u="none">
                <a:solidFill>
                  <a:srgbClr val="000000"/>
                </a:solidFill>
                <a:latin typeface="Georgia Pro Condensed"/>
                <a:ea typeface="Georgia Pro Condensed"/>
                <a:cs typeface="Georgia Pro Condensed"/>
                <a:sym typeface="Georgia Pro Condensed"/>
              </a:rPr>
              <a:t>s</a:t>
            </a:r>
          </a:p>
          <a:p>
            <a:pPr algn="l" marL="0" indent="0" lvl="0">
              <a:lnSpc>
                <a:spcPts val="3067"/>
              </a:lnSpc>
              <a:spcBef>
                <a:spcPct val="0"/>
              </a:spcBef>
            </a:pPr>
          </a:p>
          <a:p>
            <a:pPr algn="l" marL="0" indent="0" lvl="0">
              <a:lnSpc>
                <a:spcPts val="3067"/>
              </a:lnSpc>
              <a:spcBef>
                <a:spcPct val="0"/>
              </a:spcBef>
            </a:pPr>
            <a:r>
              <a:rPr lang="en-US" b="true" sz="2191" spc="-32" strike="noStrike" u="none">
                <a:solidFill>
                  <a:srgbClr val="000000"/>
                </a:solidFill>
                <a:latin typeface="Georgia Pro Condensed Bold"/>
                <a:ea typeface="Georgia Pro Condensed Bold"/>
                <a:cs typeface="Georgia Pro Condensed Bold"/>
                <a:sym typeface="Georgia Pro Condensed Bold"/>
              </a:rPr>
              <a:t>Rev</a:t>
            </a:r>
            <a:r>
              <a:rPr lang="en-US" b="true" sz="2191" spc="-32" strike="noStrike" u="none">
                <a:solidFill>
                  <a:srgbClr val="000000"/>
                </a:solidFill>
                <a:latin typeface="Georgia Pro Condensed Bold"/>
                <a:ea typeface="Georgia Pro Condensed Bold"/>
                <a:cs typeface="Georgia Pro Condensed Bold"/>
                <a:sym typeface="Georgia Pro Condensed Bold"/>
              </a:rPr>
              <a:t>enue </a:t>
            </a:r>
            <a:r>
              <a:rPr lang="en-US" b="true" sz="2191" spc="-32" strike="noStrike" u="none">
                <a:solidFill>
                  <a:srgbClr val="000000"/>
                </a:solidFill>
                <a:latin typeface="Georgia Pro Condensed Bold"/>
                <a:ea typeface="Georgia Pro Condensed Bold"/>
                <a:cs typeface="Georgia Pro Condensed Bold"/>
                <a:sym typeface="Georgia Pro Condensed Bold"/>
              </a:rPr>
              <a:t>S</a:t>
            </a:r>
            <a:r>
              <a:rPr lang="en-US" b="true" sz="2191" spc="-32" strike="noStrike" u="none">
                <a:solidFill>
                  <a:srgbClr val="000000"/>
                </a:solidFill>
                <a:latin typeface="Georgia Pro Condensed Bold"/>
                <a:ea typeface="Georgia Pro Condensed Bold"/>
                <a:cs typeface="Georgia Pro Condensed Bold"/>
                <a:sym typeface="Georgia Pro Condensed Bold"/>
              </a:rPr>
              <a:t>t</a:t>
            </a:r>
            <a:r>
              <a:rPr lang="en-US" b="true" sz="2191" spc="-32" strike="noStrike" u="none">
                <a:solidFill>
                  <a:srgbClr val="000000"/>
                </a:solidFill>
                <a:latin typeface="Georgia Pro Condensed Bold"/>
                <a:ea typeface="Georgia Pro Condensed Bold"/>
                <a:cs typeface="Georgia Pro Condensed Bold"/>
                <a:sym typeface="Georgia Pro Condensed Bold"/>
              </a:rPr>
              <a:t>r</a:t>
            </a:r>
            <a:r>
              <a:rPr lang="en-US" b="true" sz="2191" spc="-32" strike="noStrike" u="none">
                <a:solidFill>
                  <a:srgbClr val="000000"/>
                </a:solidFill>
                <a:latin typeface="Georgia Pro Condensed Bold"/>
                <a:ea typeface="Georgia Pro Condensed Bold"/>
                <a:cs typeface="Georgia Pro Condensed Bold"/>
                <a:sym typeface="Georgia Pro Condensed Bold"/>
              </a:rPr>
              <a:t>ea</a:t>
            </a:r>
            <a:r>
              <a:rPr lang="en-US" b="true" sz="2191" spc="-32" strike="noStrike" u="none">
                <a:solidFill>
                  <a:srgbClr val="000000"/>
                </a:solidFill>
                <a:latin typeface="Georgia Pro Condensed Bold"/>
                <a:ea typeface="Georgia Pro Condensed Bold"/>
                <a:cs typeface="Georgia Pro Condensed Bold"/>
                <a:sym typeface="Georgia Pro Condensed Bold"/>
              </a:rPr>
              <a:t>ms</a:t>
            </a:r>
          </a:p>
          <a:p>
            <a:pPr algn="l" marL="0" indent="0" lvl="0">
              <a:lnSpc>
                <a:spcPts val="3067"/>
              </a:lnSpc>
              <a:spcBef>
                <a:spcPct val="0"/>
              </a:spcBef>
            </a:pPr>
            <a:r>
              <a:rPr lang="en-US" sz="2191" spc="-32" strike="noStrike" u="none">
                <a:solidFill>
                  <a:srgbClr val="000000"/>
                </a:solidFill>
                <a:latin typeface="Georgia Pro Condensed"/>
                <a:ea typeface="Georgia Pro Condensed"/>
                <a:cs typeface="Georgia Pro Condensed"/>
                <a:sym typeface="Georgia Pro Condensed"/>
              </a:rPr>
              <a:t> </a:t>
            </a:r>
            <a:r>
              <a:rPr lang="en-US" sz="2191" spc="-32" strike="noStrike" u="none">
                <a:solidFill>
                  <a:srgbClr val="000000"/>
                </a:solidFill>
                <a:latin typeface="Georgia Pro Condensed"/>
                <a:ea typeface="Georgia Pro Condensed"/>
                <a:cs typeface="Georgia Pro Condensed"/>
                <a:sym typeface="Georgia Pro Condensed"/>
              </a:rPr>
              <a:t>A</a:t>
            </a:r>
            <a:r>
              <a:rPr lang="en-US" sz="2191" spc="-32" strike="noStrike" u="none">
                <a:solidFill>
                  <a:srgbClr val="000000"/>
                </a:solidFill>
                <a:latin typeface="Georgia Pro Condensed"/>
                <a:ea typeface="Georgia Pro Condensed"/>
                <a:cs typeface="Georgia Pro Condensed"/>
                <a:sym typeface="Georgia Pro Condensed"/>
              </a:rPr>
              <a:t>d</a:t>
            </a:r>
            <a:r>
              <a:rPr lang="en-US" sz="2191" spc="-32" strike="noStrike" u="none">
                <a:solidFill>
                  <a:srgbClr val="000000"/>
                </a:solidFill>
                <a:latin typeface="Georgia Pro Condensed"/>
                <a:ea typeface="Georgia Pro Condensed"/>
                <a:cs typeface="Georgia Pro Condensed"/>
                <a:sym typeface="Georgia Pro Condensed"/>
              </a:rPr>
              <a:t>s,</a:t>
            </a:r>
            <a:r>
              <a:rPr lang="en-US" sz="2191" spc="-32" strike="noStrike" u="none">
                <a:solidFill>
                  <a:srgbClr val="000000"/>
                </a:solidFill>
                <a:latin typeface="Georgia Pro Condensed"/>
                <a:ea typeface="Georgia Pro Condensed"/>
                <a:cs typeface="Georgia Pro Condensed"/>
                <a:sym typeface="Georgia Pro Condensed"/>
              </a:rPr>
              <a:t> </a:t>
            </a:r>
            <a:r>
              <a:rPr lang="en-US" sz="2191" spc="-32" strike="noStrike" u="none">
                <a:solidFill>
                  <a:srgbClr val="000000"/>
                </a:solidFill>
                <a:latin typeface="Georgia Pro Condensed"/>
                <a:ea typeface="Georgia Pro Condensed"/>
                <a:cs typeface="Georgia Pro Condensed"/>
                <a:sym typeface="Georgia Pro Condensed"/>
              </a:rPr>
              <a:t>pre</a:t>
            </a:r>
            <a:r>
              <a:rPr lang="en-US" sz="2191" spc="-32" strike="noStrike" u="none">
                <a:solidFill>
                  <a:srgbClr val="000000"/>
                </a:solidFill>
                <a:latin typeface="Georgia Pro Condensed"/>
                <a:ea typeface="Georgia Pro Condensed"/>
                <a:cs typeface="Georgia Pro Condensed"/>
                <a:sym typeface="Georgia Pro Condensed"/>
              </a:rPr>
              <a:t>m</a:t>
            </a:r>
            <a:r>
              <a:rPr lang="en-US" sz="2191" spc="-32" strike="noStrike" u="none">
                <a:solidFill>
                  <a:srgbClr val="000000"/>
                </a:solidFill>
                <a:latin typeface="Georgia Pro Condensed"/>
                <a:ea typeface="Georgia Pro Condensed"/>
                <a:cs typeface="Georgia Pro Condensed"/>
                <a:sym typeface="Georgia Pro Condensed"/>
              </a:rPr>
              <a:t>ium cou</a:t>
            </a:r>
            <a:r>
              <a:rPr lang="en-US" sz="2191" spc="-32" strike="noStrike" u="none">
                <a:solidFill>
                  <a:srgbClr val="000000"/>
                </a:solidFill>
                <a:latin typeface="Georgia Pro Condensed"/>
                <a:ea typeface="Georgia Pro Condensed"/>
                <a:cs typeface="Georgia Pro Condensed"/>
                <a:sym typeface="Georgia Pro Condensed"/>
              </a:rPr>
              <a:t>r</a:t>
            </a:r>
            <a:r>
              <a:rPr lang="en-US" sz="2191" spc="-32" strike="noStrike" u="none">
                <a:solidFill>
                  <a:srgbClr val="000000"/>
                </a:solidFill>
                <a:latin typeface="Georgia Pro Condensed"/>
                <a:ea typeface="Georgia Pro Condensed"/>
                <a:cs typeface="Georgia Pro Condensed"/>
                <a:sym typeface="Georgia Pro Condensed"/>
              </a:rPr>
              <a:t>s</a:t>
            </a:r>
            <a:r>
              <a:rPr lang="en-US" sz="2191" spc="-32" strike="noStrike" u="none">
                <a:solidFill>
                  <a:srgbClr val="000000"/>
                </a:solidFill>
                <a:latin typeface="Georgia Pro Condensed"/>
                <a:ea typeface="Georgia Pro Condensed"/>
                <a:cs typeface="Georgia Pro Condensed"/>
                <a:sym typeface="Georgia Pro Condensed"/>
              </a:rPr>
              <a:t>es</a:t>
            </a:r>
            <a:r>
              <a:rPr lang="en-US" sz="2191" spc="-32" strike="noStrike" u="none">
                <a:solidFill>
                  <a:srgbClr val="000000"/>
                </a:solidFill>
                <a:latin typeface="Georgia Pro Condensed"/>
                <a:ea typeface="Georgia Pro Condensed"/>
                <a:cs typeface="Georgia Pro Condensed"/>
                <a:sym typeface="Georgia Pro Condensed"/>
              </a:rPr>
              <a:t>,</a:t>
            </a:r>
            <a:r>
              <a:rPr lang="en-US" sz="2191" spc="-32" strike="noStrike" u="none">
                <a:solidFill>
                  <a:srgbClr val="000000"/>
                </a:solidFill>
                <a:latin typeface="Georgia Pro Condensed"/>
                <a:ea typeface="Georgia Pro Condensed"/>
                <a:cs typeface="Georgia Pro Condensed"/>
                <a:sym typeface="Georgia Pro Condensed"/>
              </a:rPr>
              <a:t> </a:t>
            </a:r>
            <a:r>
              <a:rPr lang="en-US" sz="2191" spc="-32" strike="noStrike" u="none">
                <a:solidFill>
                  <a:srgbClr val="000000"/>
                </a:solidFill>
                <a:latin typeface="Georgia Pro Condensed"/>
                <a:ea typeface="Georgia Pro Condensed"/>
                <a:cs typeface="Georgia Pro Condensed"/>
                <a:sym typeface="Georgia Pro Condensed"/>
              </a:rPr>
              <a:t>spo</a:t>
            </a:r>
            <a:r>
              <a:rPr lang="en-US" sz="2191" spc="-32" strike="noStrike" u="none">
                <a:solidFill>
                  <a:srgbClr val="000000"/>
                </a:solidFill>
                <a:latin typeface="Georgia Pro Condensed"/>
                <a:ea typeface="Georgia Pro Condensed"/>
                <a:cs typeface="Georgia Pro Condensed"/>
                <a:sym typeface="Georgia Pro Condensed"/>
              </a:rPr>
              <a:t>n</a:t>
            </a:r>
            <a:r>
              <a:rPr lang="en-US" sz="2191" spc="-32" strike="noStrike" u="none">
                <a:solidFill>
                  <a:srgbClr val="000000"/>
                </a:solidFill>
                <a:latin typeface="Georgia Pro Condensed"/>
                <a:ea typeface="Georgia Pro Condensed"/>
                <a:cs typeface="Georgia Pro Condensed"/>
                <a:sym typeface="Georgia Pro Condensed"/>
              </a:rPr>
              <a:t>sors</a:t>
            </a:r>
            <a:r>
              <a:rPr lang="en-US" sz="2191" spc="-32" strike="noStrike" u="none">
                <a:solidFill>
                  <a:srgbClr val="000000"/>
                </a:solidFill>
                <a:latin typeface="Georgia Pro Condensed"/>
                <a:ea typeface="Georgia Pro Condensed"/>
                <a:cs typeface="Georgia Pro Condensed"/>
                <a:sym typeface="Georgia Pro Condensed"/>
              </a:rPr>
              <a:t>hi</a:t>
            </a:r>
            <a:r>
              <a:rPr lang="en-US" sz="2191" spc="-32" strike="noStrike" u="none">
                <a:solidFill>
                  <a:srgbClr val="000000"/>
                </a:solidFill>
                <a:latin typeface="Georgia Pro Condensed"/>
                <a:ea typeface="Georgia Pro Condensed"/>
                <a:cs typeface="Georgia Pro Condensed"/>
                <a:sym typeface="Georgia Pro Condensed"/>
              </a:rPr>
              <a:t>ps</a:t>
            </a:r>
          </a:p>
          <a:p>
            <a:pPr algn="l" marL="0" indent="0" lvl="0">
              <a:lnSpc>
                <a:spcPts val="3067"/>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AE6FDF"/>
        </a:solidFill>
      </p:bgPr>
    </p:bg>
    <p:spTree>
      <p:nvGrpSpPr>
        <p:cNvPr id="1" name=""/>
        <p:cNvGrpSpPr/>
        <p:nvPr/>
      </p:nvGrpSpPr>
      <p:grpSpPr>
        <a:xfrm>
          <a:off x="0" y="0"/>
          <a:ext cx="0" cy="0"/>
          <a:chOff x="0" y="0"/>
          <a:chExt cx="0" cy="0"/>
        </a:xfrm>
      </p:grpSpPr>
      <p:grpSp>
        <p:nvGrpSpPr>
          <p:cNvPr name="Group 2" id="2"/>
          <p:cNvGrpSpPr/>
          <p:nvPr/>
        </p:nvGrpSpPr>
        <p:grpSpPr>
          <a:xfrm rot="0">
            <a:off x="10182726" y="1149052"/>
            <a:ext cx="5975183" cy="6716121"/>
            <a:chOff x="0" y="0"/>
            <a:chExt cx="1041426" cy="1170566"/>
          </a:xfrm>
        </p:grpSpPr>
        <p:sp>
          <p:nvSpPr>
            <p:cNvPr name="Freeform 3" id="3"/>
            <p:cNvSpPr/>
            <p:nvPr/>
          </p:nvSpPr>
          <p:spPr>
            <a:xfrm flipH="false" flipV="false" rot="0">
              <a:off x="0" y="0"/>
              <a:ext cx="1041426" cy="1170566"/>
            </a:xfrm>
            <a:custGeom>
              <a:avLst/>
              <a:gdLst/>
              <a:ahLst/>
              <a:cxnLst/>
              <a:rect r="r" b="b" t="t" l="l"/>
              <a:pathLst>
                <a:path h="1170566" w="1041426">
                  <a:moveTo>
                    <a:pt x="25914" y="0"/>
                  </a:moveTo>
                  <a:lnTo>
                    <a:pt x="1015513" y="0"/>
                  </a:lnTo>
                  <a:cubicBezTo>
                    <a:pt x="1022385" y="0"/>
                    <a:pt x="1028977" y="2730"/>
                    <a:pt x="1033836" y="7590"/>
                  </a:cubicBezTo>
                  <a:cubicBezTo>
                    <a:pt x="1038696" y="12450"/>
                    <a:pt x="1041426" y="19041"/>
                    <a:pt x="1041426" y="25914"/>
                  </a:cubicBezTo>
                  <a:lnTo>
                    <a:pt x="1041426" y="1144652"/>
                  </a:lnTo>
                  <a:cubicBezTo>
                    <a:pt x="1041426" y="1151525"/>
                    <a:pt x="1038696" y="1158116"/>
                    <a:pt x="1033836" y="1162976"/>
                  </a:cubicBezTo>
                  <a:cubicBezTo>
                    <a:pt x="1028977" y="1167836"/>
                    <a:pt x="1022385" y="1170566"/>
                    <a:pt x="1015513" y="1170566"/>
                  </a:cubicBezTo>
                  <a:lnTo>
                    <a:pt x="25914" y="1170566"/>
                  </a:lnTo>
                  <a:cubicBezTo>
                    <a:pt x="19041" y="1170566"/>
                    <a:pt x="12450" y="1167836"/>
                    <a:pt x="7590" y="1162976"/>
                  </a:cubicBezTo>
                  <a:cubicBezTo>
                    <a:pt x="2730" y="1158116"/>
                    <a:pt x="0" y="1151525"/>
                    <a:pt x="0" y="1144652"/>
                  </a:cubicBezTo>
                  <a:lnTo>
                    <a:pt x="0" y="25914"/>
                  </a:lnTo>
                  <a:cubicBezTo>
                    <a:pt x="0" y="19041"/>
                    <a:pt x="2730" y="12450"/>
                    <a:pt x="7590" y="7590"/>
                  </a:cubicBezTo>
                  <a:cubicBezTo>
                    <a:pt x="12450" y="2730"/>
                    <a:pt x="19041" y="0"/>
                    <a:pt x="25914" y="0"/>
                  </a:cubicBezTo>
                  <a:close/>
                </a:path>
              </a:pathLst>
            </a:custGeom>
            <a:blipFill>
              <a:blip r:embed="rId2"/>
              <a:stretch>
                <a:fillRect l="0" t="-24920" r="0" b="-24920"/>
              </a:stretch>
            </a:blipFill>
            <a:ln cap="sq">
              <a:noFill/>
              <a:prstDash val="solid"/>
              <a:miter/>
            </a:ln>
          </p:spPr>
        </p:sp>
      </p:grpSp>
      <p:grpSp>
        <p:nvGrpSpPr>
          <p:cNvPr name="Group 4" id="4"/>
          <p:cNvGrpSpPr/>
          <p:nvPr/>
        </p:nvGrpSpPr>
        <p:grpSpPr>
          <a:xfrm rot="0">
            <a:off x="0" y="0"/>
            <a:ext cx="8394641" cy="10287000"/>
            <a:chOff x="0" y="0"/>
            <a:chExt cx="2210934" cy="2709333"/>
          </a:xfrm>
        </p:grpSpPr>
        <p:sp>
          <p:nvSpPr>
            <p:cNvPr name="Freeform 5" id="5"/>
            <p:cNvSpPr/>
            <p:nvPr/>
          </p:nvSpPr>
          <p:spPr>
            <a:xfrm flipH="false" flipV="false" rot="0">
              <a:off x="0" y="0"/>
              <a:ext cx="2210934" cy="2709333"/>
            </a:xfrm>
            <a:custGeom>
              <a:avLst/>
              <a:gdLst/>
              <a:ahLst/>
              <a:cxnLst/>
              <a:rect r="r" b="b" t="t" l="l"/>
              <a:pathLst>
                <a:path h="2709333" w="2210934">
                  <a:moveTo>
                    <a:pt x="0" y="0"/>
                  </a:moveTo>
                  <a:lnTo>
                    <a:pt x="2210934" y="0"/>
                  </a:lnTo>
                  <a:lnTo>
                    <a:pt x="2210934" y="2709333"/>
                  </a:lnTo>
                  <a:lnTo>
                    <a:pt x="0" y="2709333"/>
                  </a:lnTo>
                  <a:close/>
                </a:path>
              </a:pathLst>
            </a:custGeom>
            <a:solidFill>
              <a:srgbClr val="FFFFFF"/>
            </a:solidFill>
            <a:ln cap="sq">
              <a:noFill/>
              <a:prstDash val="solid"/>
              <a:miter/>
            </a:ln>
          </p:spPr>
        </p:sp>
        <p:sp>
          <p:nvSpPr>
            <p:cNvPr name="TextBox 6" id="6"/>
            <p:cNvSpPr txBox="true"/>
            <p:nvPr/>
          </p:nvSpPr>
          <p:spPr>
            <a:xfrm>
              <a:off x="0" y="-57150"/>
              <a:ext cx="2210934" cy="2766483"/>
            </a:xfrm>
            <a:prstGeom prst="rect">
              <a:avLst/>
            </a:prstGeom>
          </p:spPr>
          <p:txBody>
            <a:bodyPr anchor="ctr" rtlCol="false" tIns="50800" lIns="50800" bIns="50800" rIns="50800"/>
            <a:lstStyle/>
            <a:p>
              <a:pPr algn="ctr" marL="0" indent="0" lvl="0">
                <a:lnSpc>
                  <a:spcPts val="3191"/>
                </a:lnSpc>
              </a:pPr>
            </a:p>
          </p:txBody>
        </p:sp>
      </p:grpSp>
      <p:grpSp>
        <p:nvGrpSpPr>
          <p:cNvPr name="Group 7" id="7"/>
          <p:cNvGrpSpPr/>
          <p:nvPr/>
        </p:nvGrpSpPr>
        <p:grpSpPr>
          <a:xfrm rot="0">
            <a:off x="13611225" y="7865173"/>
            <a:ext cx="2876550" cy="851154"/>
            <a:chOff x="0" y="0"/>
            <a:chExt cx="3835400" cy="1134872"/>
          </a:xfrm>
        </p:grpSpPr>
        <p:sp>
          <p:nvSpPr>
            <p:cNvPr name="TextBox 8" id="8"/>
            <p:cNvSpPr txBox="true"/>
            <p:nvPr/>
          </p:nvSpPr>
          <p:spPr>
            <a:xfrm rot="0">
              <a:off x="0" y="-9525"/>
              <a:ext cx="3835400" cy="568325"/>
            </a:xfrm>
            <a:prstGeom prst="rect">
              <a:avLst/>
            </a:prstGeom>
          </p:spPr>
          <p:txBody>
            <a:bodyPr anchor="t" rtlCol="false" tIns="0" lIns="0" bIns="0" rIns="0">
              <a:spAutoFit/>
            </a:bodyPr>
            <a:lstStyle/>
            <a:p>
              <a:pPr algn="l" marL="0" indent="0" lvl="0">
                <a:lnSpc>
                  <a:spcPts val="3360"/>
                </a:lnSpc>
                <a:spcBef>
                  <a:spcPct val="0"/>
                </a:spcBef>
              </a:pPr>
            </a:p>
          </p:txBody>
        </p:sp>
        <p:sp>
          <p:nvSpPr>
            <p:cNvPr name="TextBox 9" id="9"/>
            <p:cNvSpPr txBox="true"/>
            <p:nvPr/>
          </p:nvSpPr>
          <p:spPr>
            <a:xfrm rot="0">
              <a:off x="0" y="738378"/>
              <a:ext cx="3835400" cy="396494"/>
            </a:xfrm>
            <a:prstGeom prst="rect">
              <a:avLst/>
            </a:prstGeom>
          </p:spPr>
          <p:txBody>
            <a:bodyPr anchor="t" rtlCol="false" tIns="0" lIns="0" bIns="0" rIns="0">
              <a:spAutoFit/>
            </a:bodyPr>
            <a:lstStyle/>
            <a:p>
              <a:pPr algn="l" marL="0" indent="0" lvl="0">
                <a:lnSpc>
                  <a:spcPts val="2451"/>
                </a:lnSpc>
                <a:spcBef>
                  <a:spcPct val="0"/>
                </a:spcBef>
              </a:pPr>
            </a:p>
          </p:txBody>
        </p:sp>
      </p:grpSp>
      <p:sp>
        <p:nvSpPr>
          <p:cNvPr name="TextBox 10" id="10"/>
          <p:cNvSpPr txBox="true"/>
          <p:nvPr/>
        </p:nvSpPr>
        <p:spPr>
          <a:xfrm rot="0">
            <a:off x="666750" y="733425"/>
            <a:ext cx="7021245" cy="1149352"/>
          </a:xfrm>
          <a:prstGeom prst="rect">
            <a:avLst/>
          </a:prstGeom>
        </p:spPr>
        <p:txBody>
          <a:bodyPr anchor="t" rtlCol="false" tIns="0" lIns="0" bIns="0" rIns="0">
            <a:spAutoFit/>
          </a:bodyPr>
          <a:lstStyle/>
          <a:p>
            <a:pPr algn="l" marL="0" indent="0" lvl="0">
              <a:lnSpc>
                <a:spcPts val="8800"/>
              </a:lnSpc>
            </a:pPr>
            <a:r>
              <a:rPr lang="en-US" sz="8000" spc="-240">
                <a:solidFill>
                  <a:srgbClr val="000000"/>
                </a:solidFill>
                <a:latin typeface="Georgia Pro Condensed"/>
                <a:ea typeface="Georgia Pro Condensed"/>
                <a:cs typeface="Georgia Pro Condensed"/>
                <a:sym typeface="Georgia Pro Condensed"/>
              </a:rPr>
              <a:t>Impact</a:t>
            </a:r>
          </a:p>
        </p:txBody>
      </p:sp>
      <p:sp>
        <p:nvSpPr>
          <p:cNvPr name="Freeform 11" id="11"/>
          <p:cNvSpPr/>
          <p:nvPr/>
        </p:nvSpPr>
        <p:spPr>
          <a:xfrm flipH="false" flipV="false" rot="0">
            <a:off x="708153" y="7606302"/>
            <a:ext cx="2112604" cy="1859092"/>
          </a:xfrm>
          <a:custGeom>
            <a:avLst/>
            <a:gdLst/>
            <a:ahLst/>
            <a:cxnLst/>
            <a:rect r="r" b="b" t="t" l="l"/>
            <a:pathLst>
              <a:path h="1859092" w="2112604">
                <a:moveTo>
                  <a:pt x="0" y="0"/>
                </a:moveTo>
                <a:lnTo>
                  <a:pt x="2112604" y="0"/>
                </a:lnTo>
                <a:lnTo>
                  <a:pt x="2112604" y="1859092"/>
                </a:lnTo>
                <a:lnTo>
                  <a:pt x="0" y="18590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2" id="12"/>
          <p:cNvSpPr txBox="true"/>
          <p:nvPr/>
        </p:nvSpPr>
        <p:spPr>
          <a:xfrm rot="0">
            <a:off x="666750" y="2058896"/>
            <a:ext cx="6097484" cy="691912"/>
          </a:xfrm>
          <a:prstGeom prst="rect">
            <a:avLst/>
          </a:prstGeom>
        </p:spPr>
        <p:txBody>
          <a:bodyPr anchor="t" rtlCol="false" tIns="0" lIns="0" bIns="0" rIns="0">
            <a:spAutoFit/>
          </a:bodyPr>
          <a:lstStyle/>
          <a:p>
            <a:pPr algn="ctr">
              <a:lnSpc>
                <a:spcPts val="3093"/>
              </a:lnSpc>
            </a:pPr>
            <a:r>
              <a:rPr lang="en-US" sz="2209" i="true">
                <a:solidFill>
                  <a:srgbClr val="000000"/>
                </a:solidFill>
                <a:latin typeface="Canva Sans Italics"/>
                <a:ea typeface="Canva Sans Italics"/>
                <a:cs typeface="Canva Sans Italics"/>
                <a:sym typeface="Canva Sans Italics"/>
              </a:rPr>
              <a:t>Empowered Women. Empowered Economies.</a:t>
            </a:r>
          </a:p>
          <a:p>
            <a:pPr algn="ctr">
              <a:lnSpc>
                <a:spcPts val="2533"/>
              </a:lnSpc>
            </a:pPr>
          </a:p>
        </p:txBody>
      </p:sp>
      <p:grpSp>
        <p:nvGrpSpPr>
          <p:cNvPr name="Group 13" id="13"/>
          <p:cNvGrpSpPr/>
          <p:nvPr/>
        </p:nvGrpSpPr>
        <p:grpSpPr>
          <a:xfrm rot="0">
            <a:off x="1220612" y="2627610"/>
            <a:ext cx="3658603" cy="4755261"/>
            <a:chOff x="0" y="0"/>
            <a:chExt cx="4878137" cy="6340348"/>
          </a:xfrm>
        </p:grpSpPr>
        <p:sp>
          <p:nvSpPr>
            <p:cNvPr name="TextBox 14" id="14"/>
            <p:cNvSpPr txBox="true"/>
            <p:nvPr/>
          </p:nvSpPr>
          <p:spPr>
            <a:xfrm rot="0">
              <a:off x="0" y="-9525"/>
              <a:ext cx="4878137" cy="568325"/>
            </a:xfrm>
            <a:prstGeom prst="rect">
              <a:avLst/>
            </a:prstGeom>
          </p:spPr>
          <p:txBody>
            <a:bodyPr anchor="t" rtlCol="false" tIns="0" lIns="0" bIns="0" rIns="0">
              <a:spAutoFit/>
            </a:bodyPr>
            <a:lstStyle/>
            <a:p>
              <a:pPr algn="l" marL="0" indent="0" lvl="0">
                <a:lnSpc>
                  <a:spcPts val="3360"/>
                </a:lnSpc>
                <a:spcBef>
                  <a:spcPct val="0"/>
                </a:spcBef>
              </a:pPr>
            </a:p>
          </p:txBody>
        </p:sp>
        <p:sp>
          <p:nvSpPr>
            <p:cNvPr name="TextBox 15" id="15"/>
            <p:cNvSpPr txBox="true"/>
            <p:nvPr/>
          </p:nvSpPr>
          <p:spPr>
            <a:xfrm rot="0">
              <a:off x="0" y="738378"/>
              <a:ext cx="4878137" cy="5601970"/>
            </a:xfrm>
            <a:prstGeom prst="rect">
              <a:avLst/>
            </a:prstGeom>
          </p:spPr>
          <p:txBody>
            <a:bodyPr anchor="t" rtlCol="false" tIns="0" lIns="0" bIns="0" rIns="0">
              <a:spAutoFit/>
            </a:bodyPr>
            <a:lstStyle/>
            <a:p>
              <a:pPr algn="l" marL="0" indent="0" lvl="0">
                <a:lnSpc>
                  <a:spcPts val="2580"/>
                </a:lnSpc>
                <a:spcBef>
                  <a:spcPct val="0"/>
                </a:spcBef>
              </a:pPr>
              <a:r>
                <a:rPr lang="en-US" sz="2000" spc="-30" strike="noStrike" u="none">
                  <a:solidFill>
                    <a:srgbClr val="000000"/>
                  </a:solidFill>
                  <a:latin typeface="Georgia Pro Condensed Light"/>
                  <a:ea typeface="Georgia Pro Condensed Light"/>
                  <a:cs typeface="Georgia Pro Condensed Light"/>
                  <a:sym typeface="Georgia Pro Condensed Light"/>
                </a:rPr>
                <a:t>W</a:t>
              </a:r>
              <a:r>
                <a:rPr lang="en-US" sz="2000" spc="-30" strike="noStrike" u="none">
                  <a:solidFill>
                    <a:srgbClr val="000000"/>
                  </a:solidFill>
                  <a:latin typeface="Georgia Pro Condensed Light"/>
                  <a:ea typeface="Georgia Pro Condensed Light"/>
                  <a:cs typeface="Georgia Pro Condensed Light"/>
                  <a:sym typeface="Georgia Pro Condensed Light"/>
                </a:rPr>
                <a:t>ho Benefits:</a:t>
              </a:r>
            </a:p>
            <a:p>
              <a:pPr algn="l" marL="431804" indent="-215902" lvl="1">
                <a:lnSpc>
                  <a:spcPts val="2580"/>
                </a:lnSpc>
                <a:spcBef>
                  <a:spcPct val="0"/>
                </a:spcBef>
                <a:buFont typeface="Arial"/>
                <a:buChar char="•"/>
              </a:pPr>
              <a:r>
                <a:rPr lang="en-US" sz="2000" spc="-30" strike="noStrike" u="none">
                  <a:solidFill>
                    <a:srgbClr val="000000"/>
                  </a:solidFill>
                  <a:latin typeface="Georgia Pro Condensed Light"/>
                  <a:ea typeface="Georgia Pro Condensed Light"/>
                  <a:cs typeface="Georgia Pro Condensed Light"/>
                  <a:sym typeface="Georgia Pro Condensed Light"/>
                </a:rPr>
                <a:t>Rural w</a:t>
              </a:r>
              <a:r>
                <a:rPr lang="en-US" sz="2000" spc="-30" strike="noStrike" u="none">
                  <a:solidFill>
                    <a:srgbClr val="000000"/>
                  </a:solidFill>
                  <a:latin typeface="Georgia Pro Condensed Light"/>
                  <a:ea typeface="Georgia Pro Condensed Light"/>
                  <a:cs typeface="Georgia Pro Condensed Light"/>
                  <a:sym typeface="Georgia Pro Condensed Light"/>
                </a:rPr>
                <a:t>omen </a:t>
              </a:r>
              <a:r>
                <a:rPr lang="en-US" sz="2000" spc="-30" strike="noStrike" u="none">
                  <a:solidFill>
                    <a:srgbClr val="000000"/>
                  </a:solidFill>
                  <a:latin typeface="Georgia Pro Condensed Light"/>
                  <a:ea typeface="Georgia Pro Condensed Light"/>
                  <a:cs typeface="Georgia Pro Condensed Light"/>
                  <a:sym typeface="Georgia Pro Condensed Light"/>
                </a:rPr>
                <a:t>entreprene</a:t>
              </a:r>
              <a:r>
                <a:rPr lang="en-US" sz="2000" spc="-30" strike="noStrike" u="none">
                  <a:solidFill>
                    <a:srgbClr val="000000"/>
                  </a:solidFill>
                  <a:latin typeface="Georgia Pro Condensed Light"/>
                  <a:ea typeface="Georgia Pro Condensed Light"/>
                  <a:cs typeface="Georgia Pro Condensed Light"/>
                  <a:sym typeface="Georgia Pro Condensed Light"/>
                </a:rPr>
                <a:t>u</a:t>
              </a:r>
              <a:r>
                <a:rPr lang="en-US" sz="2000" spc="-30" strike="noStrike" u="none">
                  <a:solidFill>
                    <a:srgbClr val="000000"/>
                  </a:solidFill>
                  <a:latin typeface="Georgia Pro Condensed Light"/>
                  <a:ea typeface="Georgia Pro Condensed Light"/>
                  <a:cs typeface="Georgia Pro Condensed Light"/>
                  <a:sym typeface="Georgia Pro Condensed Light"/>
                </a:rPr>
                <a:t>rs ga</a:t>
              </a:r>
              <a:r>
                <a:rPr lang="en-US" sz="2000" spc="-30" strike="noStrike" u="none">
                  <a:solidFill>
                    <a:srgbClr val="000000"/>
                  </a:solidFill>
                  <a:latin typeface="Georgia Pro Condensed Light"/>
                  <a:ea typeface="Georgia Pro Condensed Light"/>
                  <a:cs typeface="Georgia Pro Condensed Light"/>
                  <a:sym typeface="Georgia Pro Condensed Light"/>
                </a:rPr>
                <a:t>i</a:t>
              </a:r>
              <a:r>
                <a:rPr lang="en-US" sz="2000" spc="-30" strike="noStrike" u="none">
                  <a:solidFill>
                    <a:srgbClr val="000000"/>
                  </a:solidFill>
                  <a:latin typeface="Georgia Pro Condensed Light"/>
                  <a:ea typeface="Georgia Pro Condensed Light"/>
                  <a:cs typeface="Georgia Pro Condensed Light"/>
                  <a:sym typeface="Georgia Pro Condensed Light"/>
                </a:rPr>
                <a:t>n digita</a:t>
              </a:r>
              <a:r>
                <a:rPr lang="en-US" sz="2000" spc="-30" strike="noStrike" u="none">
                  <a:solidFill>
                    <a:srgbClr val="000000"/>
                  </a:solidFill>
                  <a:latin typeface="Georgia Pro Condensed Light"/>
                  <a:ea typeface="Georgia Pro Condensed Light"/>
                  <a:cs typeface="Georgia Pro Condensed Light"/>
                  <a:sym typeface="Georgia Pro Condensed Light"/>
                </a:rPr>
                <a:t>l</a:t>
              </a:r>
              <a:r>
                <a:rPr lang="en-US" sz="2000" spc="-30" strike="noStrike" u="none">
                  <a:solidFill>
                    <a:srgbClr val="000000"/>
                  </a:solidFill>
                  <a:latin typeface="Georgia Pro Condensed Light"/>
                  <a:ea typeface="Georgia Pro Condensed Light"/>
                  <a:cs typeface="Georgia Pro Condensed Light"/>
                  <a:sym typeface="Georgia Pro Condensed Light"/>
                </a:rPr>
                <a:t> skills, confi</a:t>
              </a:r>
              <a:r>
                <a:rPr lang="en-US" sz="2000" spc="-30" strike="noStrike" u="none">
                  <a:solidFill>
                    <a:srgbClr val="000000"/>
                  </a:solidFill>
                  <a:latin typeface="Georgia Pro Condensed Light"/>
                  <a:ea typeface="Georgia Pro Condensed Light"/>
                  <a:cs typeface="Georgia Pro Condensed Light"/>
                  <a:sym typeface="Georgia Pro Condensed Light"/>
                </a:rPr>
                <a:t>d</a:t>
              </a:r>
              <a:r>
                <a:rPr lang="en-US" sz="2000" spc="-30" strike="noStrike" u="none">
                  <a:solidFill>
                    <a:srgbClr val="000000"/>
                  </a:solidFill>
                  <a:latin typeface="Georgia Pro Condensed Light"/>
                  <a:ea typeface="Georgia Pro Condensed Light"/>
                  <a:cs typeface="Georgia Pro Condensed Light"/>
                  <a:sym typeface="Georgia Pro Condensed Light"/>
                </a:rPr>
                <a:t>ence,</a:t>
              </a:r>
              <a:r>
                <a:rPr lang="en-US" sz="2000" spc="-30" strike="noStrike" u="none">
                  <a:solidFill>
                    <a:srgbClr val="000000"/>
                  </a:solidFill>
                  <a:latin typeface="Georgia Pro Condensed Light"/>
                  <a:ea typeface="Georgia Pro Condensed Light"/>
                  <a:cs typeface="Georgia Pro Condensed Light"/>
                  <a:sym typeface="Georgia Pro Condensed Light"/>
                </a:rPr>
                <a:t> </a:t>
              </a:r>
              <a:r>
                <a:rPr lang="en-US" sz="2000" spc="-30" strike="noStrike" u="none">
                  <a:solidFill>
                    <a:srgbClr val="000000"/>
                  </a:solidFill>
                  <a:latin typeface="Georgia Pro Condensed Light"/>
                  <a:ea typeface="Georgia Pro Condensed Light"/>
                  <a:cs typeface="Georgia Pro Condensed Light"/>
                  <a:sym typeface="Georgia Pro Condensed Light"/>
                </a:rPr>
                <a:t>and income.</a:t>
              </a:r>
            </a:p>
            <a:p>
              <a:pPr algn="l" marL="431804" indent="-215902" lvl="1">
                <a:lnSpc>
                  <a:spcPts val="2580"/>
                </a:lnSpc>
                <a:spcBef>
                  <a:spcPct val="0"/>
                </a:spcBef>
                <a:buFont typeface="Arial"/>
                <a:buChar char="•"/>
              </a:pPr>
              <a:r>
                <a:rPr lang="en-US" sz="2000" spc="-30" strike="noStrike" u="none">
                  <a:solidFill>
                    <a:srgbClr val="000000"/>
                  </a:solidFill>
                  <a:latin typeface="Georgia Pro Condensed Light"/>
                  <a:ea typeface="Georgia Pro Condensed Light"/>
                  <a:cs typeface="Georgia Pro Condensed Light"/>
                  <a:sym typeface="Georgia Pro Condensed Light"/>
                </a:rPr>
                <a:t>Communi</a:t>
              </a:r>
              <a:r>
                <a:rPr lang="en-US" sz="2000" spc="-30" strike="noStrike" u="none">
                  <a:solidFill>
                    <a:srgbClr val="000000"/>
                  </a:solidFill>
                  <a:latin typeface="Georgia Pro Condensed Light"/>
                  <a:ea typeface="Georgia Pro Condensed Light"/>
                  <a:cs typeface="Georgia Pro Condensed Light"/>
                  <a:sym typeface="Georgia Pro Condensed Light"/>
                </a:rPr>
                <a:t>t</a:t>
              </a:r>
              <a:r>
                <a:rPr lang="en-US" sz="2000" spc="-30" strike="noStrike" u="none">
                  <a:solidFill>
                    <a:srgbClr val="000000"/>
                  </a:solidFill>
                  <a:latin typeface="Georgia Pro Condensed Light"/>
                  <a:ea typeface="Georgia Pro Condensed Light"/>
                  <a:cs typeface="Georgia Pro Condensed Light"/>
                  <a:sym typeface="Georgia Pro Condensed Light"/>
                </a:rPr>
                <a:t>ies gain new local tec</a:t>
              </a:r>
              <a:r>
                <a:rPr lang="en-US" sz="2000" spc="-30" strike="noStrike" u="none">
                  <a:solidFill>
                    <a:srgbClr val="000000"/>
                  </a:solidFill>
                  <a:latin typeface="Georgia Pro Condensed Light"/>
                  <a:ea typeface="Georgia Pro Condensed Light"/>
                  <a:cs typeface="Georgia Pro Condensed Light"/>
                  <a:sym typeface="Georgia Pro Condensed Light"/>
                </a:rPr>
                <a:t>h</a:t>
              </a:r>
              <a:r>
                <a:rPr lang="en-US" sz="2000" spc="-30" strike="noStrike" u="none">
                  <a:solidFill>
                    <a:srgbClr val="000000"/>
                  </a:solidFill>
                  <a:latin typeface="Georgia Pro Condensed Light"/>
                  <a:ea typeface="Georgia Pro Condensed Light"/>
                  <a:cs typeface="Georgia Pro Condensed Light"/>
                  <a:sym typeface="Georgia Pro Condensed Light"/>
                </a:rPr>
                <a:t> hubs and Wi-Fi acc</a:t>
              </a:r>
              <a:r>
                <a:rPr lang="en-US" sz="2000" spc="-30" strike="noStrike" u="none">
                  <a:solidFill>
                    <a:srgbClr val="000000"/>
                  </a:solidFill>
                  <a:latin typeface="Georgia Pro Condensed Light"/>
                  <a:ea typeface="Georgia Pro Condensed Light"/>
                  <a:cs typeface="Georgia Pro Condensed Light"/>
                  <a:sym typeface="Georgia Pro Condensed Light"/>
                </a:rPr>
                <a:t>e</a:t>
              </a:r>
              <a:r>
                <a:rPr lang="en-US" sz="2000" spc="-30" strike="noStrike" u="none">
                  <a:solidFill>
                    <a:srgbClr val="000000"/>
                  </a:solidFill>
                  <a:latin typeface="Georgia Pro Condensed Light"/>
                  <a:ea typeface="Georgia Pro Condensed Light"/>
                  <a:cs typeface="Georgia Pro Condensed Light"/>
                  <a:sym typeface="Georgia Pro Condensed Light"/>
                </a:rPr>
                <a:t>ss.</a:t>
              </a:r>
            </a:p>
            <a:p>
              <a:pPr algn="l" marL="431804" indent="-215902" lvl="1">
                <a:lnSpc>
                  <a:spcPts val="2580"/>
                </a:lnSpc>
                <a:spcBef>
                  <a:spcPct val="0"/>
                </a:spcBef>
                <a:buFont typeface="Arial"/>
                <a:buChar char="•"/>
              </a:pPr>
              <a:r>
                <a:rPr lang="en-US" sz="2000" spc="-30" strike="noStrike" u="none">
                  <a:solidFill>
                    <a:srgbClr val="000000"/>
                  </a:solidFill>
                  <a:latin typeface="Georgia Pro Condensed Light"/>
                  <a:ea typeface="Georgia Pro Condensed Light"/>
                  <a:cs typeface="Georgia Pro Condensed Light"/>
                  <a:sym typeface="Georgia Pro Condensed Light"/>
                </a:rPr>
                <a:t>Young g</a:t>
              </a:r>
              <a:r>
                <a:rPr lang="en-US" sz="2000" spc="-30" strike="noStrike" u="none">
                  <a:solidFill>
                    <a:srgbClr val="000000"/>
                  </a:solidFill>
                  <a:latin typeface="Georgia Pro Condensed Light"/>
                  <a:ea typeface="Georgia Pro Condensed Light"/>
                  <a:cs typeface="Georgia Pro Condensed Light"/>
                  <a:sym typeface="Georgia Pro Condensed Light"/>
                </a:rPr>
                <a:t>ir</a:t>
              </a:r>
              <a:r>
                <a:rPr lang="en-US" sz="2000" spc="-30" strike="noStrike" u="none">
                  <a:solidFill>
                    <a:srgbClr val="000000"/>
                  </a:solidFill>
                  <a:latin typeface="Georgia Pro Condensed Light"/>
                  <a:ea typeface="Georgia Pro Condensed Light"/>
                  <a:cs typeface="Georgia Pro Condensed Light"/>
                  <a:sym typeface="Georgia Pro Condensed Light"/>
                </a:rPr>
                <a:t>ls</a:t>
              </a:r>
              <a:r>
                <a:rPr lang="en-US" sz="2000" spc="-30" strike="noStrike" u="none">
                  <a:solidFill>
                    <a:srgbClr val="000000"/>
                  </a:solidFill>
                  <a:latin typeface="Georgia Pro Condensed Light"/>
                  <a:ea typeface="Georgia Pro Condensed Light"/>
                  <a:cs typeface="Georgia Pro Condensed Light"/>
                  <a:sym typeface="Georgia Pro Condensed Light"/>
                </a:rPr>
                <a:t> </a:t>
              </a:r>
              <a:r>
                <a:rPr lang="en-US" sz="2000" spc="-30" strike="noStrike" u="none">
                  <a:solidFill>
                    <a:srgbClr val="000000"/>
                  </a:solidFill>
                  <a:latin typeface="Georgia Pro Condensed Light"/>
                  <a:ea typeface="Georgia Pro Condensed Light"/>
                  <a:cs typeface="Georgia Pro Condensed Light"/>
                  <a:sym typeface="Georgia Pro Condensed Light"/>
                </a:rPr>
                <a:t>see r</a:t>
              </a:r>
              <a:r>
                <a:rPr lang="en-US" sz="2000" spc="-30" strike="noStrike" u="none">
                  <a:solidFill>
                    <a:srgbClr val="000000"/>
                  </a:solidFill>
                  <a:latin typeface="Georgia Pro Condensed Light"/>
                  <a:ea typeface="Georgia Pro Condensed Light"/>
                  <a:cs typeface="Georgia Pro Condensed Light"/>
                  <a:sym typeface="Georgia Pro Condensed Light"/>
                </a:rPr>
                <a:t>o</a:t>
              </a:r>
              <a:r>
                <a:rPr lang="en-US" sz="2000" spc="-30" strike="noStrike" u="none">
                  <a:solidFill>
                    <a:srgbClr val="000000"/>
                  </a:solidFill>
                  <a:latin typeface="Georgia Pro Condensed Light"/>
                  <a:ea typeface="Georgia Pro Condensed Light"/>
                  <a:cs typeface="Georgia Pro Condensed Light"/>
                  <a:sym typeface="Georgia Pro Condensed Light"/>
                </a:rPr>
                <a:t>le mode</a:t>
              </a:r>
              <a:r>
                <a:rPr lang="en-US" sz="2000" spc="-30" strike="noStrike" u="none">
                  <a:solidFill>
                    <a:srgbClr val="000000"/>
                  </a:solidFill>
                  <a:latin typeface="Georgia Pro Condensed Light"/>
                  <a:ea typeface="Georgia Pro Condensed Light"/>
                  <a:cs typeface="Georgia Pro Condensed Light"/>
                  <a:sym typeface="Georgia Pro Condensed Light"/>
                </a:rPr>
                <a:t>l</a:t>
              </a:r>
              <a:r>
                <a:rPr lang="en-US" sz="2000" spc="-30" strike="noStrike" u="none">
                  <a:solidFill>
                    <a:srgbClr val="000000"/>
                  </a:solidFill>
                  <a:latin typeface="Georgia Pro Condensed Light"/>
                  <a:ea typeface="Georgia Pro Condensed Light"/>
                  <a:cs typeface="Georgia Pro Condensed Light"/>
                  <a:sym typeface="Georgia Pro Condensed Light"/>
                </a:rPr>
                <a:t>s </a:t>
              </a:r>
              <a:r>
                <a:rPr lang="en-US" sz="2000" spc="-30" strike="noStrike" u="none">
                  <a:solidFill>
                    <a:srgbClr val="000000"/>
                  </a:solidFill>
                  <a:latin typeface="Georgia Pro Condensed Light"/>
                  <a:ea typeface="Georgia Pro Condensed Light"/>
                  <a:cs typeface="Georgia Pro Condensed Light"/>
                  <a:sym typeface="Georgia Pro Condensed Light"/>
                </a:rPr>
                <a:t>in</a:t>
              </a:r>
              <a:r>
                <a:rPr lang="en-US" sz="2000" spc="-30" strike="noStrike" u="none">
                  <a:solidFill>
                    <a:srgbClr val="000000"/>
                  </a:solidFill>
                  <a:latin typeface="Georgia Pro Condensed Light"/>
                  <a:ea typeface="Georgia Pro Condensed Light"/>
                  <a:cs typeface="Georgia Pro Condensed Light"/>
                  <a:sym typeface="Georgia Pro Condensed Light"/>
                </a:rPr>
                <a:t> business through t</a:t>
              </a:r>
              <a:r>
                <a:rPr lang="en-US" sz="2000" spc="-30" strike="noStrike" u="none">
                  <a:solidFill>
                    <a:srgbClr val="000000"/>
                  </a:solidFill>
                  <a:latin typeface="Georgia Pro Condensed Light"/>
                  <a:ea typeface="Georgia Pro Condensed Light"/>
                  <a:cs typeface="Georgia Pro Condensed Light"/>
                  <a:sym typeface="Georgia Pro Condensed Light"/>
                </a:rPr>
                <a:t>e</a:t>
              </a:r>
              <a:r>
                <a:rPr lang="en-US" sz="2000" spc="-30" strike="noStrike" u="none">
                  <a:solidFill>
                    <a:srgbClr val="000000"/>
                  </a:solidFill>
                  <a:latin typeface="Georgia Pro Condensed Light"/>
                  <a:ea typeface="Georgia Pro Condensed Light"/>
                  <a:cs typeface="Georgia Pro Condensed Light"/>
                  <a:sym typeface="Georgia Pro Condensed Light"/>
                </a:rPr>
                <a:t>ch.</a:t>
              </a:r>
            </a:p>
            <a:p>
              <a:pPr algn="l" marL="431804" indent="-215902" lvl="1">
                <a:lnSpc>
                  <a:spcPts val="2580"/>
                </a:lnSpc>
                <a:spcBef>
                  <a:spcPct val="0"/>
                </a:spcBef>
                <a:buFont typeface="Arial"/>
                <a:buChar char="•"/>
              </a:pPr>
              <a:r>
                <a:rPr lang="en-US" sz="2000" spc="-30" strike="noStrike" u="none">
                  <a:solidFill>
                    <a:srgbClr val="000000"/>
                  </a:solidFill>
                  <a:latin typeface="Georgia Pro Condensed Light"/>
                  <a:ea typeface="Georgia Pro Condensed Light"/>
                  <a:cs typeface="Georgia Pro Condensed Light"/>
                  <a:sym typeface="Georgia Pro Condensed Light"/>
                </a:rPr>
                <a:t>South Africa gains</a:t>
              </a:r>
              <a:r>
                <a:rPr lang="en-US" sz="2000" spc="-30" strike="noStrike" u="none">
                  <a:solidFill>
                    <a:srgbClr val="000000"/>
                  </a:solidFill>
                  <a:latin typeface="Georgia Pro Condensed Light"/>
                  <a:ea typeface="Georgia Pro Condensed Light"/>
                  <a:cs typeface="Georgia Pro Condensed Light"/>
                  <a:sym typeface="Georgia Pro Condensed Light"/>
                </a:rPr>
                <a:t> pr</a:t>
              </a:r>
              <a:r>
                <a:rPr lang="en-US" sz="2000" spc="-30" strike="noStrike" u="none">
                  <a:solidFill>
                    <a:srgbClr val="000000"/>
                  </a:solidFill>
                  <a:latin typeface="Georgia Pro Condensed Light"/>
                  <a:ea typeface="Georgia Pro Condensed Light"/>
                  <a:cs typeface="Georgia Pro Condensed Light"/>
                  <a:sym typeface="Georgia Pro Condensed Light"/>
                </a:rPr>
                <a:t>ogr</a:t>
              </a:r>
              <a:r>
                <a:rPr lang="en-US" sz="2000" spc="-30" strike="noStrike" u="none">
                  <a:solidFill>
                    <a:srgbClr val="000000"/>
                  </a:solidFill>
                  <a:latin typeface="Georgia Pro Condensed Light"/>
                  <a:ea typeface="Georgia Pro Condensed Light"/>
                  <a:cs typeface="Georgia Pro Condensed Light"/>
                  <a:sym typeface="Georgia Pro Condensed Light"/>
                </a:rPr>
                <a:t>es</a:t>
              </a:r>
              <a:r>
                <a:rPr lang="en-US" sz="2000" spc="-30" strike="noStrike" u="none">
                  <a:solidFill>
                    <a:srgbClr val="000000"/>
                  </a:solidFill>
                  <a:latin typeface="Georgia Pro Condensed Light"/>
                  <a:ea typeface="Georgia Pro Condensed Light"/>
                  <a:cs typeface="Georgia Pro Condensed Light"/>
                  <a:sym typeface="Georgia Pro Condensed Light"/>
                </a:rPr>
                <a:t>s toward SDGs (G</a:t>
              </a:r>
              <a:r>
                <a:rPr lang="en-US" sz="2000" spc="-30" strike="noStrike" u="none">
                  <a:solidFill>
                    <a:srgbClr val="000000"/>
                  </a:solidFill>
                  <a:latin typeface="Georgia Pro Condensed Light"/>
                  <a:ea typeface="Georgia Pro Condensed Light"/>
                  <a:cs typeface="Georgia Pro Condensed Light"/>
                  <a:sym typeface="Georgia Pro Condensed Light"/>
                </a:rPr>
                <a:t>en</a:t>
              </a:r>
              <a:r>
                <a:rPr lang="en-US" sz="2000" spc="-30" strike="noStrike" u="none">
                  <a:solidFill>
                    <a:srgbClr val="000000"/>
                  </a:solidFill>
                  <a:latin typeface="Georgia Pro Condensed Light"/>
                  <a:ea typeface="Georgia Pro Condensed Light"/>
                  <a:cs typeface="Georgia Pro Condensed Light"/>
                  <a:sym typeface="Georgia Pro Condensed Light"/>
                </a:rPr>
                <a:t>der Equality, De</a:t>
              </a:r>
              <a:r>
                <a:rPr lang="en-US" sz="2000" spc="-30" strike="noStrike" u="none">
                  <a:solidFill>
                    <a:srgbClr val="000000"/>
                  </a:solidFill>
                  <a:latin typeface="Georgia Pro Condensed Light"/>
                  <a:ea typeface="Georgia Pro Condensed Light"/>
                  <a:cs typeface="Georgia Pro Condensed Light"/>
                  <a:sym typeface="Georgia Pro Condensed Light"/>
                </a:rPr>
                <a:t>ce</a:t>
              </a:r>
              <a:r>
                <a:rPr lang="en-US" sz="2000" spc="-30" strike="noStrike" u="none">
                  <a:solidFill>
                    <a:srgbClr val="000000"/>
                  </a:solidFill>
                  <a:latin typeface="Georgia Pro Condensed Light"/>
                  <a:ea typeface="Georgia Pro Condensed Light"/>
                  <a:cs typeface="Georgia Pro Condensed Light"/>
                  <a:sym typeface="Georgia Pro Condensed Light"/>
                </a:rPr>
                <a:t>nt</a:t>
              </a:r>
              <a:r>
                <a:rPr lang="en-US" sz="2000" spc="-30" strike="noStrike" u="none">
                  <a:solidFill>
                    <a:srgbClr val="000000"/>
                  </a:solidFill>
                  <a:latin typeface="Georgia Pro Condensed Light"/>
                  <a:ea typeface="Georgia Pro Condensed Light"/>
                  <a:cs typeface="Georgia Pro Condensed Light"/>
                  <a:sym typeface="Georgia Pro Condensed Light"/>
                </a:rPr>
                <a:t> </a:t>
              </a:r>
              <a:r>
                <a:rPr lang="en-US" sz="2000" spc="-30" strike="noStrike" u="none">
                  <a:solidFill>
                    <a:srgbClr val="000000"/>
                  </a:solidFill>
                  <a:latin typeface="Georgia Pro Condensed Light"/>
                  <a:ea typeface="Georgia Pro Condensed Light"/>
                  <a:cs typeface="Georgia Pro Condensed Light"/>
                  <a:sym typeface="Georgia Pro Condensed Light"/>
                </a:rPr>
                <a:t>Work, R</a:t>
              </a:r>
              <a:r>
                <a:rPr lang="en-US" sz="2000" spc="-30" strike="noStrike" u="none">
                  <a:solidFill>
                    <a:srgbClr val="000000"/>
                  </a:solidFill>
                  <a:latin typeface="Georgia Pro Condensed Light"/>
                  <a:ea typeface="Georgia Pro Condensed Light"/>
                  <a:cs typeface="Georgia Pro Condensed Light"/>
                  <a:sym typeface="Georgia Pro Condensed Light"/>
                </a:rPr>
                <a:t>e</a:t>
              </a:r>
              <a:r>
                <a:rPr lang="en-US" sz="2000" spc="-30" strike="noStrike" u="none">
                  <a:solidFill>
                    <a:srgbClr val="000000"/>
                  </a:solidFill>
                  <a:latin typeface="Georgia Pro Condensed Light"/>
                  <a:ea typeface="Georgia Pro Condensed Light"/>
                  <a:cs typeface="Georgia Pro Condensed Light"/>
                  <a:sym typeface="Georgia Pro Condensed Light"/>
                </a:rPr>
                <a:t>duced Inequ</a:t>
              </a:r>
              <a:r>
                <a:rPr lang="en-US" sz="2000" spc="-30" strike="noStrike" u="none">
                  <a:solidFill>
                    <a:srgbClr val="000000"/>
                  </a:solidFill>
                  <a:latin typeface="Georgia Pro Condensed Light"/>
                  <a:ea typeface="Georgia Pro Condensed Light"/>
                  <a:cs typeface="Georgia Pro Condensed Light"/>
                  <a:sym typeface="Georgia Pro Condensed Light"/>
                </a:rPr>
                <a:t>a</a:t>
              </a:r>
              <a:r>
                <a:rPr lang="en-US" sz="2000" spc="-30" strike="noStrike" u="none">
                  <a:solidFill>
                    <a:srgbClr val="000000"/>
                  </a:solidFill>
                  <a:latin typeface="Georgia Pro Condensed Light"/>
                  <a:ea typeface="Georgia Pro Condensed Light"/>
                  <a:cs typeface="Georgia Pro Condensed Light"/>
                  <a:sym typeface="Georgia Pro Condensed Light"/>
                </a:rPr>
                <a:t>l</a:t>
              </a:r>
              <a:r>
                <a:rPr lang="en-US" sz="2000" spc="-30" strike="noStrike" u="none">
                  <a:solidFill>
                    <a:srgbClr val="000000"/>
                  </a:solidFill>
                  <a:latin typeface="Georgia Pro Condensed Light"/>
                  <a:ea typeface="Georgia Pro Condensed Light"/>
                  <a:cs typeface="Georgia Pro Condensed Light"/>
                  <a:sym typeface="Georgia Pro Condensed Light"/>
                </a:rPr>
                <a:t>i</a:t>
              </a:r>
              <a:r>
                <a:rPr lang="en-US" sz="2000" spc="-30" strike="noStrike" u="none">
                  <a:solidFill>
                    <a:srgbClr val="000000"/>
                  </a:solidFill>
                  <a:latin typeface="Georgia Pro Condensed Light"/>
                  <a:ea typeface="Georgia Pro Condensed Light"/>
                  <a:cs typeface="Georgia Pro Condensed Light"/>
                  <a:sym typeface="Georgia Pro Condensed Light"/>
                </a:rPr>
                <a:t>t</a:t>
              </a:r>
              <a:r>
                <a:rPr lang="en-US" sz="2000" spc="-30" strike="noStrike" u="none">
                  <a:solidFill>
                    <a:srgbClr val="000000"/>
                  </a:solidFill>
                  <a:latin typeface="Georgia Pro Condensed Light"/>
                  <a:ea typeface="Georgia Pro Condensed Light"/>
                  <a:cs typeface="Georgia Pro Condensed Light"/>
                  <a:sym typeface="Georgia Pro Condensed Light"/>
                </a:rPr>
                <a:t>y</a:t>
              </a:r>
              <a:r>
                <a:rPr lang="en-US" sz="2000" spc="-30" strike="noStrike" u="none">
                  <a:solidFill>
                    <a:srgbClr val="000000"/>
                  </a:solidFill>
                  <a:latin typeface="Georgia Pro Condensed Light"/>
                  <a:ea typeface="Georgia Pro Condensed Light"/>
                  <a:cs typeface="Georgia Pro Condensed Light"/>
                  <a:sym typeface="Georgia Pro Condensed Light"/>
                </a:rPr>
                <a:t>)</a:t>
              </a:r>
              <a:r>
                <a:rPr lang="en-US" sz="2000" spc="-30" strike="noStrike" u="none">
                  <a:solidFill>
                    <a:srgbClr val="000000"/>
                  </a:solidFill>
                  <a:latin typeface="Georgia Pro Condensed Light"/>
                  <a:ea typeface="Georgia Pro Condensed Light"/>
                  <a:cs typeface="Georgia Pro Condensed Light"/>
                  <a:sym typeface="Georgia Pro Condensed Light"/>
                </a:rPr>
                <a:t>.</a:t>
              </a:r>
            </a:p>
            <a:p>
              <a:pPr algn="l" marL="0" indent="0" lvl="0">
                <a:lnSpc>
                  <a:spcPts val="2580"/>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2A9F1"/>
        </a:solidFill>
      </p:bgPr>
    </p:bg>
    <p:spTree>
      <p:nvGrpSpPr>
        <p:cNvPr id="1" name=""/>
        <p:cNvGrpSpPr/>
        <p:nvPr/>
      </p:nvGrpSpPr>
      <p:grpSpPr>
        <a:xfrm>
          <a:off x="0" y="0"/>
          <a:ext cx="0" cy="0"/>
          <a:chOff x="0" y="0"/>
          <a:chExt cx="0" cy="0"/>
        </a:xfrm>
      </p:grpSpPr>
      <p:grpSp>
        <p:nvGrpSpPr>
          <p:cNvPr name="Group 2" id="2"/>
          <p:cNvGrpSpPr/>
          <p:nvPr/>
        </p:nvGrpSpPr>
        <p:grpSpPr>
          <a:xfrm rot="0">
            <a:off x="0" y="-12700"/>
            <a:ext cx="11201400" cy="10299700"/>
            <a:chOff x="0" y="0"/>
            <a:chExt cx="963348" cy="885799"/>
          </a:xfrm>
        </p:grpSpPr>
        <p:sp>
          <p:nvSpPr>
            <p:cNvPr name="Freeform 3" id="3"/>
            <p:cNvSpPr/>
            <p:nvPr/>
          </p:nvSpPr>
          <p:spPr>
            <a:xfrm flipH="false" flipV="false" rot="0">
              <a:off x="0" y="0"/>
              <a:ext cx="963348" cy="885799"/>
            </a:xfrm>
            <a:custGeom>
              <a:avLst/>
              <a:gdLst/>
              <a:ahLst/>
              <a:cxnLst/>
              <a:rect r="r" b="b" t="t" l="l"/>
              <a:pathLst>
                <a:path h="885799" w="963348">
                  <a:moveTo>
                    <a:pt x="0" y="0"/>
                  </a:moveTo>
                  <a:lnTo>
                    <a:pt x="963348" y="0"/>
                  </a:lnTo>
                  <a:lnTo>
                    <a:pt x="963348" y="885799"/>
                  </a:lnTo>
                  <a:lnTo>
                    <a:pt x="0" y="885799"/>
                  </a:lnTo>
                  <a:close/>
                </a:path>
              </a:pathLst>
            </a:custGeom>
            <a:solidFill>
              <a:srgbClr val="FFFFFF"/>
            </a:solidFill>
            <a:ln w="12700">
              <a:solidFill>
                <a:srgbClr val="000000"/>
              </a:solidFill>
            </a:ln>
          </p:spPr>
        </p:sp>
      </p:grpSp>
      <p:grpSp>
        <p:nvGrpSpPr>
          <p:cNvPr name="Group 4" id="4"/>
          <p:cNvGrpSpPr/>
          <p:nvPr/>
        </p:nvGrpSpPr>
        <p:grpSpPr>
          <a:xfrm rot="0">
            <a:off x="11877675" y="666750"/>
            <a:ext cx="5753100" cy="8953500"/>
            <a:chOff x="0" y="0"/>
            <a:chExt cx="814724" cy="1267949"/>
          </a:xfrm>
        </p:grpSpPr>
        <p:sp>
          <p:nvSpPr>
            <p:cNvPr name="Freeform 5" id="5"/>
            <p:cNvSpPr/>
            <p:nvPr/>
          </p:nvSpPr>
          <p:spPr>
            <a:xfrm flipH="false" flipV="false" rot="0">
              <a:off x="0" y="0"/>
              <a:ext cx="814724" cy="1267949"/>
            </a:xfrm>
            <a:custGeom>
              <a:avLst/>
              <a:gdLst/>
              <a:ahLst/>
              <a:cxnLst/>
              <a:rect r="r" b="b" t="t" l="l"/>
              <a:pathLst>
                <a:path h="1267949" w="814724">
                  <a:moveTo>
                    <a:pt x="26914" y="0"/>
                  </a:moveTo>
                  <a:lnTo>
                    <a:pt x="787810" y="0"/>
                  </a:lnTo>
                  <a:cubicBezTo>
                    <a:pt x="802675" y="0"/>
                    <a:pt x="814724" y="12050"/>
                    <a:pt x="814724" y="26914"/>
                  </a:cubicBezTo>
                  <a:lnTo>
                    <a:pt x="814724" y="1241035"/>
                  </a:lnTo>
                  <a:cubicBezTo>
                    <a:pt x="814724" y="1255899"/>
                    <a:pt x="802675" y="1267949"/>
                    <a:pt x="787810" y="1267949"/>
                  </a:cubicBezTo>
                  <a:lnTo>
                    <a:pt x="26914" y="1267949"/>
                  </a:lnTo>
                  <a:cubicBezTo>
                    <a:pt x="12050" y="1267949"/>
                    <a:pt x="0" y="1255899"/>
                    <a:pt x="0" y="1241035"/>
                  </a:cubicBezTo>
                  <a:lnTo>
                    <a:pt x="0" y="26914"/>
                  </a:lnTo>
                  <a:cubicBezTo>
                    <a:pt x="0" y="12050"/>
                    <a:pt x="12050" y="0"/>
                    <a:pt x="26914" y="0"/>
                  </a:cubicBezTo>
                  <a:close/>
                </a:path>
              </a:pathLst>
            </a:custGeom>
            <a:blipFill>
              <a:blip r:embed="rId2"/>
              <a:stretch>
                <a:fillRect l="-13677" t="0" r="-13677" b="0"/>
              </a:stretch>
            </a:blipFill>
          </p:spPr>
        </p:sp>
      </p:grpSp>
      <p:sp>
        <p:nvSpPr>
          <p:cNvPr name="Freeform 6" id="6"/>
          <p:cNvSpPr/>
          <p:nvPr/>
        </p:nvSpPr>
        <p:spPr>
          <a:xfrm flipH="false" flipV="false" rot="-3117037">
            <a:off x="8947742" y="7656091"/>
            <a:ext cx="2112604" cy="1859092"/>
          </a:xfrm>
          <a:custGeom>
            <a:avLst/>
            <a:gdLst/>
            <a:ahLst/>
            <a:cxnLst/>
            <a:rect r="r" b="b" t="t" l="l"/>
            <a:pathLst>
              <a:path h="1859092" w="2112604">
                <a:moveTo>
                  <a:pt x="0" y="0"/>
                </a:moveTo>
                <a:lnTo>
                  <a:pt x="2112604" y="0"/>
                </a:lnTo>
                <a:lnTo>
                  <a:pt x="2112604" y="1859091"/>
                </a:lnTo>
                <a:lnTo>
                  <a:pt x="0" y="18590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692630" y="6847846"/>
            <a:ext cx="1816140" cy="618490"/>
          </a:xfrm>
          <a:prstGeom prst="rect">
            <a:avLst/>
          </a:prstGeom>
        </p:spPr>
        <p:txBody>
          <a:bodyPr anchor="t" rtlCol="false" tIns="0" lIns="0" bIns="0" rIns="0">
            <a:spAutoFit/>
          </a:bodyPr>
          <a:lstStyle/>
          <a:p>
            <a:pPr algn="l" marL="0" indent="0" lvl="0">
              <a:lnSpc>
                <a:spcPts val="4940"/>
              </a:lnSpc>
            </a:pPr>
            <a:r>
              <a:rPr lang="en-US" sz="3800" spc="-57">
                <a:solidFill>
                  <a:srgbClr val="000000"/>
                </a:solidFill>
                <a:latin typeface="Georgia Pro Condensed"/>
                <a:ea typeface="Georgia Pro Condensed"/>
                <a:cs typeface="Georgia Pro Condensed"/>
                <a:sym typeface="Georgia Pro Condensed"/>
              </a:rPr>
              <a:t>Siyakha</a:t>
            </a:r>
          </a:p>
        </p:txBody>
      </p:sp>
      <p:sp>
        <p:nvSpPr>
          <p:cNvPr name="TextBox 8" id="8"/>
          <p:cNvSpPr txBox="true"/>
          <p:nvPr/>
        </p:nvSpPr>
        <p:spPr>
          <a:xfrm rot="0">
            <a:off x="675380" y="1060793"/>
            <a:ext cx="9328664" cy="5213351"/>
          </a:xfrm>
          <a:prstGeom prst="rect">
            <a:avLst/>
          </a:prstGeom>
        </p:spPr>
        <p:txBody>
          <a:bodyPr anchor="t" rtlCol="false" tIns="0" lIns="0" bIns="0" rIns="0">
            <a:spAutoFit/>
          </a:bodyPr>
          <a:lstStyle/>
          <a:p>
            <a:pPr algn="ctr" marL="0" indent="0" lvl="0">
              <a:lnSpc>
                <a:spcPts val="20000"/>
              </a:lnSpc>
            </a:pPr>
            <a:r>
              <a:rPr lang="en-US" sz="20000" spc="-700">
                <a:solidFill>
                  <a:srgbClr val="000000"/>
                </a:solidFill>
                <a:latin typeface="Georgia Pro Condensed"/>
                <a:ea typeface="Georgia Pro Condensed"/>
                <a:cs typeface="Georgia Pro Condensed"/>
                <a:sym typeface="Georgia Pro Condensed"/>
              </a:rPr>
              <a:t>On to the Protype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Siyakha Platform Presentation</dc:description>
  <dc:identifier>DAG27LqnztU</dc:identifier>
  <dcterms:modified xsi:type="dcterms:W3CDTF">2011-08-01T06:04:30Z</dcterms:modified>
  <cp:revision>1</cp:revision>
  <dc:title>Copy of Presentation - Siyakha Platform Presentation</dc:title>
</cp:coreProperties>
</file>